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0.xml" ContentType="application/vnd.openxmlformats-officedocument.presentationml.tags+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0"/>
  </p:notesMasterIdLst>
  <p:handoutMasterIdLst>
    <p:handoutMasterId r:id="rId131"/>
  </p:handoutMasterIdLst>
  <p:sldIdLst>
    <p:sldId id="459" r:id="rId2"/>
    <p:sldId id="2145705227" r:id="rId3"/>
    <p:sldId id="309" r:id="rId4"/>
    <p:sldId id="310" r:id="rId5"/>
    <p:sldId id="311" r:id="rId6"/>
    <p:sldId id="312" r:id="rId7"/>
    <p:sldId id="313" r:id="rId8"/>
    <p:sldId id="314" r:id="rId9"/>
    <p:sldId id="315" r:id="rId10"/>
    <p:sldId id="316" r:id="rId11"/>
    <p:sldId id="317" r:id="rId12"/>
    <p:sldId id="318" r:id="rId13"/>
    <p:sldId id="319" r:id="rId14"/>
    <p:sldId id="320" r:id="rId15"/>
    <p:sldId id="322" r:id="rId16"/>
    <p:sldId id="323" r:id="rId17"/>
    <p:sldId id="460" r:id="rId18"/>
    <p:sldId id="461" r:id="rId19"/>
    <p:sldId id="462" r:id="rId20"/>
    <p:sldId id="2145705220" r:id="rId21"/>
    <p:sldId id="2145705214" r:id="rId22"/>
    <p:sldId id="2145705216" r:id="rId23"/>
    <p:sldId id="2145705218" r:id="rId24"/>
    <p:sldId id="324" r:id="rId25"/>
    <p:sldId id="325" r:id="rId26"/>
    <p:sldId id="326" r:id="rId27"/>
    <p:sldId id="327" r:id="rId28"/>
    <p:sldId id="435" r:id="rId29"/>
    <p:sldId id="329" r:id="rId30"/>
    <p:sldId id="436" r:id="rId31"/>
    <p:sldId id="331" r:id="rId32"/>
    <p:sldId id="332" r:id="rId33"/>
    <p:sldId id="437" r:id="rId34"/>
    <p:sldId id="334" r:id="rId35"/>
    <p:sldId id="335" r:id="rId36"/>
    <p:sldId id="336" r:id="rId37"/>
    <p:sldId id="337" r:id="rId38"/>
    <p:sldId id="2145705228" r:id="rId39"/>
    <p:sldId id="2145705229" r:id="rId40"/>
    <p:sldId id="338" r:id="rId41"/>
    <p:sldId id="339" r:id="rId42"/>
    <p:sldId id="340" r:id="rId43"/>
    <p:sldId id="341" r:id="rId44"/>
    <p:sldId id="342" r:id="rId45"/>
    <p:sldId id="343" r:id="rId46"/>
    <p:sldId id="344" r:id="rId47"/>
    <p:sldId id="345" r:id="rId48"/>
    <p:sldId id="346" r:id="rId49"/>
    <p:sldId id="347" r:id="rId50"/>
    <p:sldId id="348" r:id="rId51"/>
    <p:sldId id="349" r:id="rId52"/>
    <p:sldId id="350" r:id="rId53"/>
    <p:sldId id="351" r:id="rId54"/>
    <p:sldId id="352" r:id="rId55"/>
    <p:sldId id="438" r:id="rId56"/>
    <p:sldId id="354" r:id="rId57"/>
    <p:sldId id="355" r:id="rId58"/>
    <p:sldId id="356" r:id="rId59"/>
    <p:sldId id="439" r:id="rId60"/>
    <p:sldId id="440" r:id="rId61"/>
    <p:sldId id="359" r:id="rId62"/>
    <p:sldId id="360" r:id="rId63"/>
    <p:sldId id="361" r:id="rId64"/>
    <p:sldId id="362" r:id="rId65"/>
    <p:sldId id="363" r:id="rId66"/>
    <p:sldId id="442" r:id="rId67"/>
    <p:sldId id="441" r:id="rId68"/>
    <p:sldId id="364" r:id="rId69"/>
    <p:sldId id="2145705224" r:id="rId70"/>
    <p:sldId id="2145705225" r:id="rId71"/>
    <p:sldId id="443" r:id="rId72"/>
    <p:sldId id="444" r:id="rId73"/>
    <p:sldId id="445" r:id="rId74"/>
    <p:sldId id="446" r:id="rId75"/>
    <p:sldId id="447" r:id="rId76"/>
    <p:sldId id="448" r:id="rId77"/>
    <p:sldId id="449" r:id="rId78"/>
    <p:sldId id="450" r:id="rId79"/>
    <p:sldId id="451" r:id="rId80"/>
    <p:sldId id="452" r:id="rId81"/>
    <p:sldId id="453" r:id="rId82"/>
    <p:sldId id="377" r:id="rId83"/>
    <p:sldId id="454" r:id="rId84"/>
    <p:sldId id="455" r:id="rId85"/>
    <p:sldId id="456" r:id="rId86"/>
    <p:sldId id="381" r:id="rId87"/>
    <p:sldId id="382" r:id="rId88"/>
    <p:sldId id="387" r:id="rId89"/>
    <p:sldId id="388" r:id="rId90"/>
    <p:sldId id="389" r:id="rId91"/>
    <p:sldId id="391" r:id="rId92"/>
    <p:sldId id="392" r:id="rId93"/>
    <p:sldId id="394" r:id="rId94"/>
    <p:sldId id="393" r:id="rId95"/>
    <p:sldId id="395" r:id="rId96"/>
    <p:sldId id="396" r:id="rId97"/>
    <p:sldId id="397" r:id="rId98"/>
    <p:sldId id="2145705230" r:id="rId99"/>
    <p:sldId id="398" r:id="rId100"/>
    <p:sldId id="399" r:id="rId101"/>
    <p:sldId id="400" r:id="rId102"/>
    <p:sldId id="401" r:id="rId103"/>
    <p:sldId id="402" r:id="rId104"/>
    <p:sldId id="403" r:id="rId105"/>
    <p:sldId id="404" r:id="rId106"/>
    <p:sldId id="2145705226" r:id="rId107"/>
    <p:sldId id="406" r:id="rId108"/>
    <p:sldId id="2145705221" r:id="rId109"/>
    <p:sldId id="2145705222" r:id="rId110"/>
    <p:sldId id="2145705223" r:id="rId111"/>
    <p:sldId id="410" r:id="rId112"/>
    <p:sldId id="411" r:id="rId113"/>
    <p:sldId id="412" r:id="rId114"/>
    <p:sldId id="419" r:id="rId115"/>
    <p:sldId id="420" r:id="rId116"/>
    <p:sldId id="421" r:id="rId117"/>
    <p:sldId id="422" r:id="rId118"/>
    <p:sldId id="423" r:id="rId119"/>
    <p:sldId id="424" r:id="rId120"/>
    <p:sldId id="426" r:id="rId121"/>
    <p:sldId id="427" r:id="rId122"/>
    <p:sldId id="428" r:id="rId123"/>
    <p:sldId id="429" r:id="rId124"/>
    <p:sldId id="430" r:id="rId125"/>
    <p:sldId id="431" r:id="rId126"/>
    <p:sldId id="432" r:id="rId127"/>
    <p:sldId id="433" r:id="rId128"/>
    <p:sldId id="434" r:id="rId129"/>
  </p:sldIdLst>
  <p:sldSz cx="12192000" cy="6858000"/>
  <p:notesSz cx="6797675" cy="9928225"/>
  <p:custDataLst>
    <p:tags r:id="rId13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906" userDrawn="1">
          <p15:clr>
            <a:srgbClr val="A4A3A4"/>
          </p15:clr>
        </p15:guide>
        <p15:guide id="3" pos="211" userDrawn="1">
          <p15:clr>
            <a:srgbClr val="A4A3A4"/>
          </p15:clr>
        </p15:guide>
        <p15:guide id="4" pos="7469" userDrawn="1">
          <p15:clr>
            <a:srgbClr val="A4A3A4"/>
          </p15:clr>
        </p15:guide>
        <p15:guide id="5" orient="horz" pos="799" userDrawn="1">
          <p15:clr>
            <a:srgbClr val="A4A3A4"/>
          </p15:clr>
        </p15:guide>
        <p15:guide id="6" pos="3727" userDrawn="1">
          <p15:clr>
            <a:srgbClr val="A4A3A4"/>
          </p15:clr>
        </p15:guide>
        <p15:guide id="7" pos="395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EBE8"/>
    <a:srgbClr val="8D1429"/>
    <a:srgbClr val="00A3A8"/>
    <a:srgbClr val="006729"/>
    <a:srgbClr val="003960"/>
    <a:srgbClr val="E1E4EB"/>
    <a:srgbClr val="FFFFFF"/>
    <a:srgbClr val="F2F2F2"/>
    <a:srgbClr val="D0E4B9"/>
    <a:srgbClr val="CBD3CD"/>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68" autoAdjust="0"/>
    <p:restoredTop sz="85311" autoAdjust="0"/>
  </p:normalViewPr>
  <p:slideViewPr>
    <p:cSldViewPr snapToGrid="0" showGuides="1">
      <p:cViewPr varScale="1">
        <p:scale>
          <a:sx n="97" d="100"/>
          <a:sy n="97" d="100"/>
        </p:scale>
        <p:origin x="1482" y="84"/>
      </p:cViewPr>
      <p:guideLst>
        <p:guide orient="horz" pos="3906"/>
        <p:guide pos="211"/>
        <p:guide pos="7469"/>
        <p:guide orient="horz" pos="799"/>
        <p:guide pos="3727"/>
        <p:guide pos="3953"/>
      </p:guideLst>
    </p:cSldViewPr>
  </p:slideViewPr>
  <p:outlineViewPr>
    <p:cViewPr>
      <p:scale>
        <a:sx n="33" d="100"/>
        <a:sy n="33" d="100"/>
      </p:scale>
      <p:origin x="0" y="-1740"/>
    </p:cViewPr>
  </p:outlineViewPr>
  <p:notesTextViewPr>
    <p:cViewPr>
      <p:scale>
        <a:sx n="200" d="100"/>
        <a:sy n="200" d="100"/>
      </p:scale>
      <p:origin x="0" y="0"/>
    </p:cViewPr>
  </p:notesTextViewPr>
  <p:sorterViewPr>
    <p:cViewPr varScale="1">
      <p:scale>
        <a:sx n="100" d="100"/>
        <a:sy n="100" d="100"/>
      </p:scale>
      <p:origin x="0" y="-5592"/>
    </p:cViewPr>
  </p:sorterViewPr>
  <p:notesViewPr>
    <p:cSldViewPr snapToGrid="0" showGuides="1">
      <p:cViewPr varScale="1">
        <p:scale>
          <a:sx n="106" d="100"/>
          <a:sy n="106" d="100"/>
        </p:scale>
        <p:origin x="5298" y="12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6865596823327"/>
          <c:y val="3.5933038512655141E-2"/>
          <c:w val="0.86304837282414915"/>
          <c:h val="0.87452270404731536"/>
        </c:manualLayout>
      </c:layout>
      <c:barChart>
        <c:barDir val="bar"/>
        <c:grouping val="clustered"/>
        <c:varyColors val="0"/>
        <c:ser>
          <c:idx val="0"/>
          <c:order val="0"/>
          <c:tx>
            <c:strRef>
              <c:f>Tabelle1!$B$1</c:f>
              <c:strCache>
                <c:ptCount val="1"/>
                <c:pt idx="0">
                  <c:v>Datenreihe 1</c:v>
                </c:pt>
              </c:strCache>
            </c:strRef>
          </c:tx>
          <c:spPr>
            <a:solidFill>
              <a:srgbClr val="C6C7C8"/>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C7D-4802-B794-3183683552C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C7D-4802-B794-3183683552C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DC7D-4802-B794-3183683552C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DC7D-4802-B794-3183683552C8}"/>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DC7D-4802-B794-3183683552C8}"/>
              </c:ext>
            </c:extLst>
          </c:dPt>
          <c:dLbls>
            <c:dLbl>
              <c:idx val="3"/>
              <c:tx>
                <c:rich>
                  <a:bodyPr/>
                  <a:lstStyle/>
                  <a:p>
                    <a:r>
                      <a:rPr lang="en-US" dirty="0"/>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C7D-4802-B794-3183683552C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weiß nicht</c:v>
                </c:pt>
                <c:pt idx="1">
                  <c:v>sehr gering</c:v>
                </c:pt>
                <c:pt idx="2">
                  <c:v>gering</c:v>
                </c:pt>
                <c:pt idx="3">
                  <c:v>groß</c:v>
                </c:pt>
                <c:pt idx="4">
                  <c:v>sehr groß</c:v>
                </c:pt>
              </c:strCache>
            </c:strRef>
          </c:cat>
          <c:val>
            <c:numRef>
              <c:f>Tabelle1!$B$2:$B$6</c:f>
              <c:numCache>
                <c:formatCode>0%</c:formatCode>
                <c:ptCount val="5"/>
                <c:pt idx="0">
                  <c:v>0.05</c:v>
                </c:pt>
                <c:pt idx="1">
                  <c:v>0.17</c:v>
                </c:pt>
                <c:pt idx="2">
                  <c:v>0.56000000000000005</c:v>
                </c:pt>
                <c:pt idx="3">
                  <c:v>0.19</c:v>
                </c:pt>
                <c:pt idx="4">
                  <c:v>0.03</c:v>
                </c:pt>
              </c:numCache>
            </c:numRef>
          </c:val>
          <c:extLst>
            <c:ext xmlns:c16="http://schemas.microsoft.com/office/drawing/2014/chart" uri="{C3380CC4-5D6E-409C-BE32-E72D297353CC}">
              <c16:uniqueId val="{0000000A-DC7D-4802-B794-3183683552C8}"/>
            </c:ext>
          </c:extLst>
        </c:ser>
        <c:dLbls>
          <c:showLegendKey val="0"/>
          <c:showVal val="0"/>
          <c:showCatName val="0"/>
          <c:showSerName val="0"/>
          <c:showPercent val="0"/>
          <c:showBubbleSize val="0"/>
        </c:dLbls>
        <c:gapWidth val="150"/>
        <c:axId val="92965120"/>
        <c:axId val="92987392"/>
      </c:barChart>
      <c:catAx>
        <c:axId val="9296512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crossAx val="92987392"/>
        <c:crosses val="autoZero"/>
        <c:auto val="1"/>
        <c:lblAlgn val="ctr"/>
        <c:lblOffset val="100"/>
        <c:tickLblSkip val="1"/>
        <c:tickMarkSkip val="1"/>
        <c:noMultiLvlLbl val="0"/>
      </c:catAx>
      <c:valAx>
        <c:axId val="92987392"/>
        <c:scaling>
          <c:orientation val="minMax"/>
        </c:scaling>
        <c:delete val="1"/>
        <c:axPos val="b"/>
        <c:majorGridlines>
          <c:spPr>
            <a:ln w="3175" cap="flat" cmpd="sng" algn="ctr">
              <a:solidFill>
                <a:srgbClr val="C6C7C8"/>
              </a:solidFill>
              <a:round/>
            </a:ln>
            <a:effectLst/>
          </c:spPr>
        </c:majorGridlines>
        <c:numFmt formatCode="0%" sourceLinked="1"/>
        <c:majorTickMark val="none"/>
        <c:minorTickMark val="none"/>
        <c:tickLblPos val="nextTo"/>
        <c:crossAx val="9296512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53351396569241E-2"/>
          <c:y val="3.5933038512655141E-2"/>
          <c:w val="0.88293117702342161"/>
          <c:h val="0.96406694760102318"/>
        </c:manualLayout>
      </c:layout>
      <c:barChart>
        <c:barDir val="bar"/>
        <c:grouping val="clustered"/>
        <c:varyColors val="0"/>
        <c:ser>
          <c:idx val="0"/>
          <c:order val="0"/>
          <c:tx>
            <c:strRef>
              <c:f>Tabelle1!$B$1</c:f>
              <c:strCache>
                <c:ptCount val="1"/>
                <c:pt idx="0">
                  <c:v>Datenreihe 1</c:v>
                </c:pt>
              </c:strCache>
            </c:strRef>
          </c:tx>
          <c:spPr>
            <a:solidFill>
              <a:srgbClr val="C6C7C8"/>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0773-49E2-AAE1-65ED94283CDE}"/>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0773-49E2-AAE1-65ED94283CDE}"/>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0773-49E2-AAE1-65ED94283CDE}"/>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0773-49E2-AAE1-65ED94283CDE}"/>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0773-49E2-AAE1-65ED94283CDE}"/>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0773-49E2-AAE1-65ED94283CDE}"/>
              </c:ext>
            </c:extLst>
          </c:dPt>
          <c:dLbls>
            <c:delete val="1"/>
          </c:dLbls>
          <c:cat>
            <c:numRef>
              <c:f>Tabelle1!$A$2:$A$6</c:f>
              <c:numCache>
                <c:formatCode>General</c:formatCode>
                <c:ptCount val="5"/>
              </c:numCache>
            </c:numRef>
          </c:cat>
          <c:val>
            <c:numRef>
              <c:f>Tabelle1!$B$2:$B$6</c:f>
              <c:numCache>
                <c:formatCode>General</c:formatCode>
                <c:ptCount val="5"/>
                <c:pt idx="0">
                  <c:v>96115</c:v>
                </c:pt>
                <c:pt idx="1">
                  <c:v>109445</c:v>
                </c:pt>
                <c:pt idx="2">
                  <c:v>116843</c:v>
                </c:pt>
                <c:pt idx="3">
                  <c:v>121200</c:v>
                </c:pt>
                <c:pt idx="4">
                  <c:v>235286</c:v>
                </c:pt>
              </c:numCache>
            </c:numRef>
          </c:val>
          <c:extLst>
            <c:ext xmlns:c16="http://schemas.microsoft.com/office/drawing/2014/chart" uri="{C3380CC4-5D6E-409C-BE32-E72D297353CC}">
              <c16:uniqueId val="{0000000C-0773-49E2-AAE1-65ED94283CDE}"/>
            </c:ext>
          </c:extLst>
        </c:ser>
        <c:dLbls>
          <c:dLblPos val="inBase"/>
          <c:showLegendKey val="0"/>
          <c:showVal val="1"/>
          <c:showCatName val="0"/>
          <c:showSerName val="0"/>
          <c:showPercent val="0"/>
          <c:showBubbleSize val="0"/>
        </c:dLbls>
        <c:gapWidth val="83"/>
        <c:axId val="142765440"/>
        <c:axId val="142771328"/>
      </c:barChart>
      <c:catAx>
        <c:axId val="142765440"/>
        <c:scaling>
          <c:orientation val="minMax"/>
        </c:scaling>
        <c:delete val="1"/>
        <c:axPos val="l"/>
        <c:numFmt formatCode="General" sourceLinked="1"/>
        <c:majorTickMark val="none"/>
        <c:minorTickMark val="none"/>
        <c:tickLblPos val="nextTo"/>
        <c:crossAx val="142771328"/>
        <c:crosses val="autoZero"/>
        <c:auto val="1"/>
        <c:lblAlgn val="ctr"/>
        <c:lblOffset val="100"/>
        <c:tickLblSkip val="1"/>
        <c:tickMarkSkip val="1"/>
        <c:noMultiLvlLbl val="0"/>
      </c:catAx>
      <c:valAx>
        <c:axId val="142771328"/>
        <c:scaling>
          <c:orientation val="minMax"/>
        </c:scaling>
        <c:delete val="1"/>
        <c:axPos val="b"/>
        <c:majorGridlines>
          <c:spPr>
            <a:ln w="3175" cap="flat" cmpd="sng" algn="ctr">
              <a:solidFill>
                <a:srgbClr val="C6C7C8"/>
              </a:solidFill>
              <a:round/>
            </a:ln>
            <a:effectLst/>
          </c:spPr>
        </c:majorGridlines>
        <c:numFmt formatCode="General" sourceLinked="1"/>
        <c:majorTickMark val="none"/>
        <c:minorTickMark val="none"/>
        <c:tickLblPos val="nextTo"/>
        <c:crossAx val="142765440"/>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952617615726011E-2"/>
          <c:y val="0"/>
          <c:w val="0.95879785425821673"/>
          <c:h val="0.99894656144527549"/>
        </c:manualLayout>
      </c:layout>
      <c:barChart>
        <c:barDir val="bar"/>
        <c:grouping val="clustered"/>
        <c:varyColors val="0"/>
        <c:ser>
          <c:idx val="0"/>
          <c:order val="0"/>
          <c:tx>
            <c:strRef>
              <c:f>Tabelle1!$B$1</c:f>
              <c:strCache>
                <c:ptCount val="1"/>
                <c:pt idx="0">
                  <c:v>Datenreihe 1</c:v>
                </c:pt>
              </c:strCache>
            </c:strRef>
          </c:tx>
          <c:spPr>
            <a:solidFill>
              <a:srgbClr val="C6C7C8"/>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90C-4EDA-862A-74F8D32B9A6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90C-4EDA-862A-74F8D32B9A6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990C-4EDA-862A-74F8D32B9A6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990C-4EDA-862A-74F8D32B9A6B}"/>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990C-4EDA-862A-74F8D32B9A6B}"/>
              </c:ext>
            </c:extLst>
          </c:dPt>
          <c:dPt>
            <c:idx val="5"/>
            <c:invertIfNegative val="0"/>
            <c:bubble3D val="0"/>
            <c:spPr>
              <a:solidFill>
                <a:schemeClr val="tx2"/>
              </a:solidFill>
              <a:ln>
                <a:noFill/>
              </a:ln>
              <a:effectLst/>
            </c:spPr>
            <c:extLst>
              <c:ext xmlns:c16="http://schemas.microsoft.com/office/drawing/2014/chart" uri="{C3380CC4-5D6E-409C-BE32-E72D297353CC}">
                <c16:uniqueId val="{0000000B-990C-4EDA-862A-74F8D32B9A6B}"/>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990C-4EDA-862A-74F8D32B9A6B}"/>
              </c:ext>
            </c:extLst>
          </c:dPt>
          <c:dPt>
            <c:idx val="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F-990C-4EDA-862A-74F8D32B9A6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zu teuer</c:v>
                </c:pt>
                <c:pt idx="1">
                  <c:v>im Versicherungsfall gibt es eh keine Leistungen</c:v>
                </c:pt>
                <c:pt idx="2">
                  <c:v>nicht überzeugt von Leistungsumfang</c:v>
                </c:pt>
                <c:pt idx="3">
                  <c:v>lieber selbst sparen als Versicherung abschließen</c:v>
                </c:pt>
                <c:pt idx="4">
                  <c:v>entsprechende Police passt nicht zu Leben/Beruf</c:v>
                </c:pt>
                <c:pt idx="5">
                  <c:v>entsprechende Police ist uninteressant</c:v>
                </c:pt>
                <c:pt idx="6">
                  <c:v>entsprechende Police ist zu kompliziert</c:v>
                </c:pt>
                <c:pt idx="7">
                  <c:v>noch nicht darum gekümmert</c:v>
                </c:pt>
                <c:pt idx="8">
                  <c:v>werde Arbeitskraft nicht verlieren</c:v>
                </c:pt>
              </c:strCache>
            </c:strRef>
          </c:cat>
          <c:val>
            <c:numRef>
              <c:f>Tabelle1!$B$2:$B$10</c:f>
              <c:numCache>
                <c:formatCode>0%</c:formatCode>
                <c:ptCount val="9"/>
                <c:pt idx="0">
                  <c:v>0.33</c:v>
                </c:pt>
                <c:pt idx="1">
                  <c:v>0.22</c:v>
                </c:pt>
                <c:pt idx="2">
                  <c:v>0.21</c:v>
                </c:pt>
                <c:pt idx="3">
                  <c:v>0.14000000000000001</c:v>
                </c:pt>
                <c:pt idx="4">
                  <c:v>0.12</c:v>
                </c:pt>
                <c:pt idx="5">
                  <c:v>0.1</c:v>
                </c:pt>
                <c:pt idx="6">
                  <c:v>0.08</c:v>
                </c:pt>
                <c:pt idx="7">
                  <c:v>0.14000000000000001</c:v>
                </c:pt>
                <c:pt idx="8">
                  <c:v>0.1</c:v>
                </c:pt>
              </c:numCache>
            </c:numRef>
          </c:val>
          <c:extLst>
            <c:ext xmlns:c16="http://schemas.microsoft.com/office/drawing/2014/chart" uri="{C3380CC4-5D6E-409C-BE32-E72D297353CC}">
              <c16:uniqueId val="{00000010-990C-4EDA-862A-74F8D32B9A6B}"/>
            </c:ext>
          </c:extLst>
        </c:ser>
        <c:dLbls>
          <c:showLegendKey val="0"/>
          <c:showVal val="0"/>
          <c:showCatName val="0"/>
          <c:showSerName val="0"/>
          <c:showPercent val="0"/>
          <c:showBubbleSize val="0"/>
        </c:dLbls>
        <c:gapWidth val="150"/>
        <c:axId val="109848832"/>
        <c:axId val="109858816"/>
      </c:barChart>
      <c:catAx>
        <c:axId val="109848832"/>
        <c:scaling>
          <c:orientation val="maxMin"/>
        </c:scaling>
        <c:delete val="1"/>
        <c:axPos val="l"/>
        <c:numFmt formatCode="General" sourceLinked="1"/>
        <c:majorTickMark val="none"/>
        <c:minorTickMark val="none"/>
        <c:tickLblPos val="nextTo"/>
        <c:crossAx val="109858816"/>
        <c:crosses val="autoZero"/>
        <c:auto val="1"/>
        <c:lblAlgn val="ctr"/>
        <c:lblOffset val="100"/>
        <c:tickLblSkip val="1"/>
        <c:tickMarkSkip val="1"/>
        <c:noMultiLvlLbl val="0"/>
      </c:catAx>
      <c:valAx>
        <c:axId val="109858816"/>
        <c:scaling>
          <c:orientation val="minMax"/>
        </c:scaling>
        <c:delete val="1"/>
        <c:axPos val="t"/>
        <c:majorGridlines>
          <c:spPr>
            <a:ln w="3175" cap="flat" cmpd="sng" algn="ctr">
              <a:solidFill>
                <a:srgbClr val="C6C7C8"/>
              </a:solidFill>
              <a:round/>
            </a:ln>
            <a:effectLst/>
          </c:spPr>
        </c:majorGridlines>
        <c:numFmt formatCode="0%" sourceLinked="1"/>
        <c:majorTickMark val="none"/>
        <c:minorTickMark val="none"/>
        <c:tickLblPos val="nextTo"/>
        <c:crossAx val="10984883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61703808285439"/>
          <c:y val="0"/>
          <c:w val="0.70636743894354714"/>
          <c:h val="1"/>
        </c:manualLayout>
      </c:layout>
      <c:barChart>
        <c:barDir val="bar"/>
        <c:grouping val="clustered"/>
        <c:varyColors val="0"/>
        <c:ser>
          <c:idx val="0"/>
          <c:order val="0"/>
          <c:tx>
            <c:strRef>
              <c:f>Tabelle1!$B$1</c:f>
              <c:strCache>
                <c:ptCount val="1"/>
                <c:pt idx="0">
                  <c:v>Datenreihe 1</c:v>
                </c:pt>
              </c:strCache>
            </c:strRef>
          </c:tx>
          <c:spPr>
            <a:solidFill>
              <a:srgbClr val="C6C7C8"/>
            </a:solidFill>
            <a:ln>
              <a:noFill/>
            </a:ln>
            <a:effectLst/>
          </c:spPr>
          <c:invertIfNegative val="0"/>
          <c:dPt>
            <c:idx val="0"/>
            <c:invertIfNegative val="0"/>
            <c:bubble3D val="0"/>
            <c:spPr>
              <a:solidFill>
                <a:srgbClr val="9D9D9C"/>
              </a:solidFill>
              <a:ln>
                <a:noFill/>
              </a:ln>
              <a:effectLst/>
            </c:spPr>
            <c:extLst>
              <c:ext xmlns:c16="http://schemas.microsoft.com/office/drawing/2014/chart" uri="{C3380CC4-5D6E-409C-BE32-E72D297353CC}">
                <c16:uniqueId val="{00000001-2314-451C-A4DE-B2C14354C744}"/>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2314-451C-A4DE-B2C14354C744}"/>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2314-451C-A4DE-B2C14354C744}"/>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2314-451C-A4DE-B2C14354C744}"/>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2314-451C-A4DE-B2C14354C744}"/>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2314-451C-A4DE-B2C14354C744}"/>
              </c:ext>
            </c:extLst>
          </c:dPt>
          <c:dLbls>
            <c:dLbl>
              <c:idx val="0"/>
              <c:tx>
                <c:rich>
                  <a:bodyPr/>
                  <a:lstStyle/>
                  <a:p>
                    <a:r>
                      <a:rPr lang="en-US" dirty="0"/>
                      <a:t>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314-451C-A4DE-B2C14354C744}"/>
                </c:ext>
              </c:extLst>
            </c:dLbl>
            <c:dLbl>
              <c:idx val="1"/>
              <c:layout>
                <c:manualLayout>
                  <c:x val="4.9462531867321786E-4"/>
                  <c:y val="-1.4169215086658147E-4"/>
                </c:manualLayout>
              </c:layout>
              <c:tx>
                <c:rich>
                  <a:bodyPr/>
                  <a:lstStyle/>
                  <a:p>
                    <a:r>
                      <a:rPr lang="en-US" dirty="0"/>
                      <a:t>7,60%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314-451C-A4DE-B2C14354C744}"/>
                </c:ext>
              </c:extLst>
            </c:dLbl>
            <c:dLbl>
              <c:idx val="2"/>
              <c:tx>
                <c:rich>
                  <a:bodyPr/>
                  <a:lstStyle/>
                  <a:p>
                    <a:r>
                      <a:rPr lang="en-US" dirty="0"/>
                      <a:t>13,45%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314-451C-A4DE-B2C14354C744}"/>
                </c:ext>
              </c:extLst>
            </c:dLbl>
            <c:dLbl>
              <c:idx val="3"/>
              <c:tx>
                <c:rich>
                  <a:bodyPr/>
                  <a:lstStyle/>
                  <a:p>
                    <a:r>
                      <a:rPr lang="en-US" dirty="0"/>
                      <a:t>17,35%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314-451C-A4DE-B2C14354C744}"/>
                </c:ext>
              </c:extLst>
            </c:dLbl>
            <c:dLbl>
              <c:idx val="4"/>
              <c:tx>
                <c:rich>
                  <a:bodyPr/>
                  <a:lstStyle/>
                  <a:p>
                    <a:r>
                      <a:rPr lang="en-US" dirty="0"/>
                      <a:t>20,10%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314-451C-A4DE-B2C14354C744}"/>
                </c:ext>
              </c:extLst>
            </c:dLbl>
            <c:dLbl>
              <c:idx val="5"/>
              <c:tx>
                <c:rich>
                  <a:bodyPr/>
                  <a:lstStyle/>
                  <a:p>
                    <a:r>
                      <a:rPr lang="en-US" dirty="0"/>
                      <a:t>34,50%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314-451C-A4DE-B2C14354C74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Erkrankungen des Herz- und Gefäßsystems</c:v>
                </c:pt>
                <c:pt idx="1">
                  <c:v>Unfälle</c:v>
                </c:pt>
                <c:pt idx="2">
                  <c:v>Krebs und ähnliche Erkrankungen</c:v>
                </c:pt>
                <c:pt idx="3">
                  <c:v>Sonstige Erkrankungen</c:v>
                </c:pt>
                <c:pt idx="4">
                  <c:v>Erkrankungen des Skelett- und Bewegungsapparates</c:v>
                </c:pt>
                <c:pt idx="5">
                  <c:v>Nervenkrankheiten und psychische Erkrankungen</c:v>
                </c:pt>
              </c:strCache>
            </c:strRef>
          </c:cat>
          <c:val>
            <c:numRef>
              <c:f>Tabelle1!$B$2:$B$7</c:f>
              <c:numCache>
                <c:formatCode>0%</c:formatCode>
                <c:ptCount val="6"/>
                <c:pt idx="0">
                  <c:v>6.9800000000000001E-2</c:v>
                </c:pt>
                <c:pt idx="1">
                  <c:v>8.5999999999999993E-2</c:v>
                </c:pt>
                <c:pt idx="2">
                  <c:v>0.1608</c:v>
                </c:pt>
                <c:pt idx="3">
                  <c:v>0.16</c:v>
                </c:pt>
                <c:pt idx="4">
                  <c:v>0.19650000000000001</c:v>
                </c:pt>
                <c:pt idx="5" formatCode="0.00%">
                  <c:v>0.3266</c:v>
                </c:pt>
              </c:numCache>
            </c:numRef>
          </c:val>
          <c:extLst>
            <c:ext xmlns:c16="http://schemas.microsoft.com/office/drawing/2014/chart" uri="{C3380CC4-5D6E-409C-BE32-E72D297353CC}">
              <c16:uniqueId val="{0000000C-2314-451C-A4DE-B2C14354C744}"/>
            </c:ext>
          </c:extLst>
        </c:ser>
        <c:dLbls>
          <c:showLegendKey val="0"/>
          <c:showVal val="0"/>
          <c:showCatName val="0"/>
          <c:showSerName val="0"/>
          <c:showPercent val="0"/>
          <c:showBubbleSize val="0"/>
        </c:dLbls>
        <c:gapWidth val="72"/>
        <c:axId val="112086016"/>
        <c:axId val="112096000"/>
      </c:barChart>
      <c:catAx>
        <c:axId val="112086016"/>
        <c:scaling>
          <c:orientation val="minMax"/>
        </c:scaling>
        <c:delete val="1"/>
        <c:axPos val="l"/>
        <c:numFmt formatCode="General" sourceLinked="1"/>
        <c:majorTickMark val="none"/>
        <c:minorTickMark val="none"/>
        <c:tickLblPos val="nextTo"/>
        <c:crossAx val="112096000"/>
        <c:crosses val="autoZero"/>
        <c:auto val="1"/>
        <c:lblAlgn val="ctr"/>
        <c:lblOffset val="100"/>
        <c:tickLblSkip val="1"/>
        <c:tickMarkSkip val="1"/>
        <c:noMultiLvlLbl val="0"/>
      </c:catAx>
      <c:valAx>
        <c:axId val="112096000"/>
        <c:scaling>
          <c:orientation val="minMax"/>
        </c:scaling>
        <c:delete val="1"/>
        <c:axPos val="b"/>
        <c:majorGridlines>
          <c:spPr>
            <a:ln w="3175" cap="flat" cmpd="sng" algn="ctr">
              <a:solidFill>
                <a:srgbClr val="C6C7C8"/>
              </a:solidFill>
              <a:round/>
            </a:ln>
            <a:effectLst/>
          </c:spPr>
        </c:majorGridlines>
        <c:numFmt formatCode="0%" sourceLinked="1"/>
        <c:majorTickMark val="none"/>
        <c:minorTickMark val="none"/>
        <c:tickLblPos val="nextTo"/>
        <c:crossAx val="1120860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53351396569241E-2"/>
          <c:y val="3.5933038512655141E-2"/>
          <c:w val="0.88293117702342161"/>
          <c:h val="0.96406694760102318"/>
        </c:manualLayout>
      </c:layout>
      <c:barChart>
        <c:barDir val="bar"/>
        <c:grouping val="clustered"/>
        <c:varyColors val="0"/>
        <c:ser>
          <c:idx val="0"/>
          <c:order val="0"/>
          <c:tx>
            <c:strRef>
              <c:f>Tabelle1!$B$1</c:f>
              <c:strCache>
                <c:ptCount val="1"/>
                <c:pt idx="0">
                  <c:v>Datenreihe 1</c:v>
                </c:pt>
              </c:strCache>
            </c:strRef>
          </c:tx>
          <c:spPr>
            <a:solidFill>
              <a:srgbClr val="C6C7C8"/>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26D4-459C-BC89-3CBC945DA70E}"/>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26D4-459C-BC89-3CBC945DA70E}"/>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26D4-459C-BC89-3CBC945DA70E}"/>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26D4-459C-BC89-3CBC945DA70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26D4-459C-BC89-3CBC945DA70E}"/>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26D4-459C-BC89-3CBC945DA70E}"/>
              </c:ext>
            </c:extLst>
          </c:dPt>
          <c:dLbls>
            <c:delete val="1"/>
          </c:dLbls>
          <c:cat>
            <c:strRef>
              <c:f>Tabelle1!$A$2:$A$4</c:f>
              <c:strCache>
                <c:ptCount val="3"/>
                <c:pt idx="0">
                  <c:v>Krebs und ähnliche Erkrankungen</c:v>
                </c:pt>
                <c:pt idx="1">
                  <c:v>Erkrankungen des Skelett- und Bewegungsapparates</c:v>
                </c:pt>
                <c:pt idx="2">
                  <c:v>Nervenkrankheiten und psychische Erkrankungen</c:v>
                </c:pt>
              </c:strCache>
            </c:strRef>
          </c:cat>
          <c:val>
            <c:numRef>
              <c:f>Tabelle1!$B$2:$B$4</c:f>
              <c:numCache>
                <c:formatCode>0%</c:formatCode>
                <c:ptCount val="3"/>
                <c:pt idx="0">
                  <c:v>7.0000000000000007E-2</c:v>
                </c:pt>
                <c:pt idx="1">
                  <c:v>0.28999999999999998</c:v>
                </c:pt>
                <c:pt idx="2" formatCode="0.00%">
                  <c:v>0.39</c:v>
                </c:pt>
              </c:numCache>
            </c:numRef>
          </c:val>
          <c:extLst>
            <c:ext xmlns:c16="http://schemas.microsoft.com/office/drawing/2014/chart" uri="{C3380CC4-5D6E-409C-BE32-E72D297353CC}">
              <c16:uniqueId val="{0000000C-26D4-459C-BC89-3CBC945DA70E}"/>
            </c:ext>
          </c:extLst>
        </c:ser>
        <c:dLbls>
          <c:dLblPos val="inBase"/>
          <c:showLegendKey val="0"/>
          <c:showVal val="1"/>
          <c:showCatName val="0"/>
          <c:showSerName val="0"/>
          <c:showPercent val="0"/>
          <c:showBubbleSize val="0"/>
        </c:dLbls>
        <c:gapWidth val="83"/>
        <c:axId val="129605632"/>
        <c:axId val="129607168"/>
      </c:barChart>
      <c:catAx>
        <c:axId val="129605632"/>
        <c:scaling>
          <c:orientation val="minMax"/>
        </c:scaling>
        <c:delete val="1"/>
        <c:axPos val="l"/>
        <c:numFmt formatCode="General" sourceLinked="1"/>
        <c:majorTickMark val="none"/>
        <c:minorTickMark val="none"/>
        <c:tickLblPos val="nextTo"/>
        <c:crossAx val="129607168"/>
        <c:crosses val="autoZero"/>
        <c:auto val="1"/>
        <c:lblAlgn val="ctr"/>
        <c:lblOffset val="100"/>
        <c:tickLblSkip val="1"/>
        <c:tickMarkSkip val="1"/>
        <c:noMultiLvlLbl val="0"/>
      </c:catAx>
      <c:valAx>
        <c:axId val="129607168"/>
        <c:scaling>
          <c:orientation val="minMax"/>
        </c:scaling>
        <c:delete val="1"/>
        <c:axPos val="b"/>
        <c:majorGridlines>
          <c:spPr>
            <a:ln w="3175" cap="flat" cmpd="sng" algn="ctr">
              <a:solidFill>
                <a:srgbClr val="C6C7C8"/>
              </a:solidFill>
              <a:round/>
            </a:ln>
            <a:effectLst/>
          </c:spPr>
        </c:majorGridlines>
        <c:numFmt formatCode="0%" sourceLinked="1"/>
        <c:majorTickMark val="none"/>
        <c:minorTickMark val="none"/>
        <c:tickLblPos val="nextTo"/>
        <c:crossAx val="12960563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53351396569241E-2"/>
          <c:y val="3.5933038512655141E-2"/>
          <c:w val="0.88293117702342161"/>
          <c:h val="0.96406694760102318"/>
        </c:manualLayout>
      </c:layout>
      <c:barChart>
        <c:barDir val="bar"/>
        <c:grouping val="clustered"/>
        <c:varyColors val="0"/>
        <c:ser>
          <c:idx val="0"/>
          <c:order val="0"/>
          <c:tx>
            <c:strRef>
              <c:f>Tabelle1!$B$1</c:f>
              <c:strCache>
                <c:ptCount val="1"/>
                <c:pt idx="0">
                  <c:v>Datenreihe 1</c:v>
                </c:pt>
              </c:strCache>
            </c:strRef>
          </c:tx>
          <c:spPr>
            <a:solidFill>
              <a:srgbClr val="C6C7C8"/>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26D4-459C-BC89-3CBC945DA70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6D4-459C-BC89-3CBC945DA70E}"/>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26D4-459C-BC89-3CBC945DA70E}"/>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26D4-459C-BC89-3CBC945DA70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26D4-459C-BC89-3CBC945DA70E}"/>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26D4-459C-BC89-3CBC945DA70E}"/>
              </c:ext>
            </c:extLst>
          </c:dPt>
          <c:dLbls>
            <c:delete val="1"/>
          </c:dLbls>
          <c:cat>
            <c:strRef>
              <c:f>Tabelle1!$A$2:$A$4</c:f>
              <c:strCache>
                <c:ptCount val="3"/>
                <c:pt idx="0">
                  <c:v>Krebs und ähnliche Erkrankungen</c:v>
                </c:pt>
                <c:pt idx="1">
                  <c:v>Erkrankungen des Skelett- und Bewegungsapparates</c:v>
                </c:pt>
                <c:pt idx="2">
                  <c:v>Nervenkrankheiten und psychische Erkrankungen</c:v>
                </c:pt>
              </c:strCache>
            </c:strRef>
          </c:cat>
          <c:val>
            <c:numRef>
              <c:f>Tabelle1!$B$2:$B$4</c:f>
              <c:numCache>
                <c:formatCode>0%</c:formatCode>
                <c:ptCount val="3"/>
                <c:pt idx="0">
                  <c:v>0.14199999999999999</c:v>
                </c:pt>
                <c:pt idx="1">
                  <c:v>0.159</c:v>
                </c:pt>
                <c:pt idx="2" formatCode="0.00%">
                  <c:v>0.35399999999999998</c:v>
                </c:pt>
              </c:numCache>
            </c:numRef>
          </c:val>
          <c:extLst>
            <c:ext xmlns:c16="http://schemas.microsoft.com/office/drawing/2014/chart" uri="{C3380CC4-5D6E-409C-BE32-E72D297353CC}">
              <c16:uniqueId val="{0000000C-26D4-459C-BC89-3CBC945DA70E}"/>
            </c:ext>
          </c:extLst>
        </c:ser>
        <c:dLbls>
          <c:dLblPos val="inBase"/>
          <c:showLegendKey val="0"/>
          <c:showVal val="1"/>
          <c:showCatName val="0"/>
          <c:showSerName val="0"/>
          <c:showPercent val="0"/>
          <c:showBubbleSize val="0"/>
        </c:dLbls>
        <c:gapWidth val="83"/>
        <c:axId val="129605632"/>
        <c:axId val="129607168"/>
      </c:barChart>
      <c:catAx>
        <c:axId val="129605632"/>
        <c:scaling>
          <c:orientation val="minMax"/>
        </c:scaling>
        <c:delete val="1"/>
        <c:axPos val="l"/>
        <c:numFmt formatCode="General" sourceLinked="1"/>
        <c:majorTickMark val="none"/>
        <c:minorTickMark val="none"/>
        <c:tickLblPos val="nextTo"/>
        <c:crossAx val="129607168"/>
        <c:crosses val="autoZero"/>
        <c:auto val="1"/>
        <c:lblAlgn val="ctr"/>
        <c:lblOffset val="100"/>
        <c:tickLblSkip val="1"/>
        <c:tickMarkSkip val="1"/>
        <c:noMultiLvlLbl val="0"/>
      </c:catAx>
      <c:valAx>
        <c:axId val="129607168"/>
        <c:scaling>
          <c:orientation val="minMax"/>
        </c:scaling>
        <c:delete val="1"/>
        <c:axPos val="b"/>
        <c:majorGridlines>
          <c:spPr>
            <a:ln w="3175" cap="flat" cmpd="sng" algn="ctr">
              <a:solidFill>
                <a:srgbClr val="C6C7C8"/>
              </a:solidFill>
              <a:round/>
            </a:ln>
            <a:effectLst/>
          </c:spPr>
        </c:majorGridlines>
        <c:numFmt formatCode="0%" sourceLinked="1"/>
        <c:majorTickMark val="none"/>
        <c:minorTickMark val="none"/>
        <c:tickLblPos val="nextTo"/>
        <c:crossAx val="12960563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53351396569241E-2"/>
          <c:y val="3.5933038512655141E-2"/>
          <c:w val="0.88293117702342161"/>
          <c:h val="0.96406694760102318"/>
        </c:manualLayout>
      </c:layout>
      <c:barChart>
        <c:barDir val="bar"/>
        <c:grouping val="clustered"/>
        <c:varyColors val="0"/>
        <c:ser>
          <c:idx val="0"/>
          <c:order val="0"/>
          <c:tx>
            <c:strRef>
              <c:f>Tabelle1!$B$1</c:f>
              <c:strCache>
                <c:ptCount val="1"/>
                <c:pt idx="0">
                  <c:v>Datenreihe 1</c:v>
                </c:pt>
              </c:strCache>
            </c:strRef>
          </c:tx>
          <c:spPr>
            <a:solidFill>
              <a:srgbClr val="C6C7C8"/>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26D4-459C-BC89-3CBC945DA70E}"/>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26D4-459C-BC89-3CBC945DA70E}"/>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26D4-459C-BC89-3CBC945DA70E}"/>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26D4-459C-BC89-3CBC945DA70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26D4-459C-BC89-3CBC945DA70E}"/>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26D4-459C-BC89-3CBC945DA70E}"/>
              </c:ext>
            </c:extLst>
          </c:dPt>
          <c:dLbls>
            <c:delete val="1"/>
          </c:dLbls>
          <c:cat>
            <c:strRef>
              <c:f>Tabelle1!$A$2:$A$4</c:f>
              <c:strCache>
                <c:ptCount val="3"/>
                <c:pt idx="0">
                  <c:v>Krebs und ähnliche Erkrankungen</c:v>
                </c:pt>
                <c:pt idx="1">
                  <c:v>Erkrankungen des Skelett- und Bewegungsapparates</c:v>
                </c:pt>
                <c:pt idx="2">
                  <c:v>Nervenkrankheiten und psychische Erkrankungen</c:v>
                </c:pt>
              </c:strCache>
            </c:strRef>
          </c:cat>
          <c:val>
            <c:numRef>
              <c:f>Tabelle1!$B$2:$B$4</c:f>
              <c:numCache>
                <c:formatCode>0%</c:formatCode>
                <c:ptCount val="3"/>
                <c:pt idx="0">
                  <c:v>7.0000000000000007E-2</c:v>
                </c:pt>
                <c:pt idx="1">
                  <c:v>0.11</c:v>
                </c:pt>
                <c:pt idx="2" formatCode="0.00%">
                  <c:v>0.63400000000000001</c:v>
                </c:pt>
              </c:numCache>
            </c:numRef>
          </c:val>
          <c:extLst>
            <c:ext xmlns:c16="http://schemas.microsoft.com/office/drawing/2014/chart" uri="{C3380CC4-5D6E-409C-BE32-E72D297353CC}">
              <c16:uniqueId val="{0000000C-26D4-459C-BC89-3CBC945DA70E}"/>
            </c:ext>
          </c:extLst>
        </c:ser>
        <c:dLbls>
          <c:dLblPos val="inBase"/>
          <c:showLegendKey val="0"/>
          <c:showVal val="1"/>
          <c:showCatName val="0"/>
          <c:showSerName val="0"/>
          <c:showPercent val="0"/>
          <c:showBubbleSize val="0"/>
        </c:dLbls>
        <c:gapWidth val="83"/>
        <c:axId val="129605632"/>
        <c:axId val="129607168"/>
      </c:barChart>
      <c:catAx>
        <c:axId val="129605632"/>
        <c:scaling>
          <c:orientation val="minMax"/>
        </c:scaling>
        <c:delete val="1"/>
        <c:axPos val="l"/>
        <c:numFmt formatCode="General" sourceLinked="1"/>
        <c:majorTickMark val="none"/>
        <c:minorTickMark val="none"/>
        <c:tickLblPos val="nextTo"/>
        <c:crossAx val="129607168"/>
        <c:crosses val="autoZero"/>
        <c:auto val="1"/>
        <c:lblAlgn val="ctr"/>
        <c:lblOffset val="100"/>
        <c:tickLblSkip val="1"/>
        <c:tickMarkSkip val="1"/>
        <c:noMultiLvlLbl val="0"/>
      </c:catAx>
      <c:valAx>
        <c:axId val="129607168"/>
        <c:scaling>
          <c:orientation val="minMax"/>
        </c:scaling>
        <c:delete val="1"/>
        <c:axPos val="b"/>
        <c:majorGridlines>
          <c:spPr>
            <a:ln w="3175" cap="flat" cmpd="sng" algn="ctr">
              <a:solidFill>
                <a:srgbClr val="C6C7C8"/>
              </a:solidFill>
              <a:round/>
            </a:ln>
            <a:effectLst/>
          </c:spPr>
        </c:majorGridlines>
        <c:numFmt formatCode="0%" sourceLinked="1"/>
        <c:majorTickMark val="none"/>
        <c:minorTickMark val="none"/>
        <c:tickLblPos val="nextTo"/>
        <c:crossAx val="12960563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53351396569241E-2"/>
          <c:y val="3.5933038512655141E-2"/>
          <c:w val="0.88293117702342161"/>
          <c:h val="0.96406694760102318"/>
        </c:manualLayout>
      </c:layout>
      <c:barChart>
        <c:barDir val="bar"/>
        <c:grouping val="clustered"/>
        <c:varyColors val="0"/>
        <c:ser>
          <c:idx val="0"/>
          <c:order val="0"/>
          <c:tx>
            <c:strRef>
              <c:f>Tabelle1!$B$1</c:f>
              <c:strCache>
                <c:ptCount val="1"/>
                <c:pt idx="0">
                  <c:v>Datenreihe 1</c:v>
                </c:pt>
              </c:strCache>
            </c:strRef>
          </c:tx>
          <c:spPr>
            <a:solidFill>
              <a:srgbClr val="C6C7C8"/>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4A5D-4E8E-BB08-F9DDF9B1CDE9}"/>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4A5D-4E8E-BB08-F9DDF9B1CDE9}"/>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4A5D-4E8E-BB08-F9DDF9B1CDE9}"/>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4A5D-4E8E-BB08-F9DDF9B1CDE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4A5D-4E8E-BB08-F9DDF9B1CDE9}"/>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4A5D-4E8E-BB08-F9DDF9B1CDE9}"/>
              </c:ext>
            </c:extLst>
          </c:dPt>
          <c:dLbls>
            <c:delete val="1"/>
          </c:dLbls>
          <c:cat>
            <c:strRef>
              <c:f>Tabelle1!$A$2:$A$4</c:f>
              <c:strCache>
                <c:ptCount val="3"/>
                <c:pt idx="0">
                  <c:v>Krebs und ähnliche Erkrankungen</c:v>
                </c:pt>
                <c:pt idx="1">
                  <c:v>Erkrankungen des Skelett- und Bewegungsapparates</c:v>
                </c:pt>
                <c:pt idx="2">
                  <c:v>Nervenkrankheiten und psychische Erkrankungen</c:v>
                </c:pt>
              </c:strCache>
            </c:strRef>
          </c:cat>
          <c:val>
            <c:numRef>
              <c:f>Tabelle1!$B$2:$B$4</c:f>
              <c:numCache>
                <c:formatCode>0%</c:formatCode>
                <c:ptCount val="3"/>
                <c:pt idx="0">
                  <c:v>0.13</c:v>
                </c:pt>
                <c:pt idx="1">
                  <c:v>0.28999999999999998</c:v>
                </c:pt>
                <c:pt idx="2" formatCode="0.00%">
                  <c:v>0.42799999999999999</c:v>
                </c:pt>
              </c:numCache>
            </c:numRef>
          </c:val>
          <c:extLst>
            <c:ext xmlns:c16="http://schemas.microsoft.com/office/drawing/2014/chart" uri="{C3380CC4-5D6E-409C-BE32-E72D297353CC}">
              <c16:uniqueId val="{0000000C-4A5D-4E8E-BB08-F9DDF9B1CDE9}"/>
            </c:ext>
          </c:extLst>
        </c:ser>
        <c:dLbls>
          <c:dLblPos val="inBase"/>
          <c:showLegendKey val="0"/>
          <c:showVal val="1"/>
          <c:showCatName val="0"/>
          <c:showSerName val="0"/>
          <c:showPercent val="0"/>
          <c:showBubbleSize val="0"/>
        </c:dLbls>
        <c:gapWidth val="83"/>
        <c:axId val="129605632"/>
        <c:axId val="129607168"/>
      </c:barChart>
      <c:catAx>
        <c:axId val="129605632"/>
        <c:scaling>
          <c:orientation val="minMax"/>
        </c:scaling>
        <c:delete val="1"/>
        <c:axPos val="l"/>
        <c:numFmt formatCode="General" sourceLinked="1"/>
        <c:majorTickMark val="none"/>
        <c:minorTickMark val="none"/>
        <c:tickLblPos val="nextTo"/>
        <c:crossAx val="129607168"/>
        <c:crosses val="autoZero"/>
        <c:auto val="1"/>
        <c:lblAlgn val="ctr"/>
        <c:lblOffset val="100"/>
        <c:tickLblSkip val="1"/>
        <c:tickMarkSkip val="1"/>
        <c:noMultiLvlLbl val="0"/>
      </c:catAx>
      <c:valAx>
        <c:axId val="129607168"/>
        <c:scaling>
          <c:orientation val="minMax"/>
        </c:scaling>
        <c:delete val="1"/>
        <c:axPos val="b"/>
        <c:majorGridlines>
          <c:spPr>
            <a:ln w="3175" cap="flat" cmpd="sng" algn="ctr">
              <a:solidFill>
                <a:srgbClr val="C6C7C8"/>
              </a:solidFill>
              <a:round/>
            </a:ln>
            <a:effectLst/>
          </c:spPr>
        </c:majorGridlines>
        <c:numFmt formatCode="0%" sourceLinked="1"/>
        <c:majorTickMark val="none"/>
        <c:minorTickMark val="none"/>
        <c:tickLblPos val="nextTo"/>
        <c:crossAx val="12960563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53351396569241E-2"/>
          <c:y val="3.5933038512655141E-2"/>
          <c:w val="0.88293117702342161"/>
          <c:h val="0.96406694760102318"/>
        </c:manualLayout>
      </c:layout>
      <c:barChart>
        <c:barDir val="bar"/>
        <c:grouping val="clustered"/>
        <c:varyColors val="0"/>
        <c:ser>
          <c:idx val="0"/>
          <c:order val="0"/>
          <c:tx>
            <c:strRef>
              <c:f>Tabelle1!$B$1</c:f>
              <c:strCache>
                <c:ptCount val="1"/>
                <c:pt idx="0">
                  <c:v>Datenreihe 1</c:v>
                </c:pt>
              </c:strCache>
            </c:strRef>
          </c:tx>
          <c:spPr>
            <a:solidFill>
              <a:srgbClr val="C6C7C8"/>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26D4-459C-BC89-3CBC945DA70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6D4-459C-BC89-3CBC945DA70E}"/>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26D4-459C-BC89-3CBC945DA70E}"/>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26D4-459C-BC89-3CBC945DA70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26D4-459C-BC89-3CBC945DA70E}"/>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26D4-459C-BC89-3CBC945DA70E}"/>
              </c:ext>
            </c:extLst>
          </c:dPt>
          <c:dLbls>
            <c:delete val="1"/>
          </c:dLbls>
          <c:cat>
            <c:strRef>
              <c:f>Tabelle1!$A$2:$A$4</c:f>
              <c:strCache>
                <c:ptCount val="3"/>
                <c:pt idx="0">
                  <c:v>Krebs und ähnliche Erkrankungen</c:v>
                </c:pt>
                <c:pt idx="1">
                  <c:v>Erkrankungen des Skelett- und Bewegungsapparates</c:v>
                </c:pt>
                <c:pt idx="2">
                  <c:v>Nervenkrankheiten und psychische Erkrankungen</c:v>
                </c:pt>
              </c:strCache>
            </c:strRef>
          </c:cat>
          <c:val>
            <c:numRef>
              <c:f>Tabelle1!$B$2:$B$4</c:f>
              <c:numCache>
                <c:formatCode>0%</c:formatCode>
                <c:ptCount val="3"/>
                <c:pt idx="0">
                  <c:v>0.15</c:v>
                </c:pt>
                <c:pt idx="1">
                  <c:v>0.17</c:v>
                </c:pt>
                <c:pt idx="2" formatCode="0.00%">
                  <c:v>0.35099999999999998</c:v>
                </c:pt>
              </c:numCache>
            </c:numRef>
          </c:val>
          <c:extLst>
            <c:ext xmlns:c16="http://schemas.microsoft.com/office/drawing/2014/chart" uri="{C3380CC4-5D6E-409C-BE32-E72D297353CC}">
              <c16:uniqueId val="{0000000C-26D4-459C-BC89-3CBC945DA70E}"/>
            </c:ext>
          </c:extLst>
        </c:ser>
        <c:dLbls>
          <c:dLblPos val="inBase"/>
          <c:showLegendKey val="0"/>
          <c:showVal val="1"/>
          <c:showCatName val="0"/>
          <c:showSerName val="0"/>
          <c:showPercent val="0"/>
          <c:showBubbleSize val="0"/>
        </c:dLbls>
        <c:gapWidth val="83"/>
        <c:axId val="129605632"/>
        <c:axId val="129607168"/>
      </c:barChart>
      <c:catAx>
        <c:axId val="129605632"/>
        <c:scaling>
          <c:orientation val="minMax"/>
        </c:scaling>
        <c:delete val="1"/>
        <c:axPos val="l"/>
        <c:numFmt formatCode="General" sourceLinked="1"/>
        <c:majorTickMark val="none"/>
        <c:minorTickMark val="none"/>
        <c:tickLblPos val="nextTo"/>
        <c:crossAx val="129607168"/>
        <c:crosses val="autoZero"/>
        <c:auto val="1"/>
        <c:lblAlgn val="ctr"/>
        <c:lblOffset val="100"/>
        <c:tickLblSkip val="1"/>
        <c:tickMarkSkip val="1"/>
        <c:noMultiLvlLbl val="0"/>
      </c:catAx>
      <c:valAx>
        <c:axId val="129607168"/>
        <c:scaling>
          <c:orientation val="minMax"/>
        </c:scaling>
        <c:delete val="1"/>
        <c:axPos val="b"/>
        <c:majorGridlines>
          <c:spPr>
            <a:ln w="3175" cap="flat" cmpd="sng" algn="ctr">
              <a:solidFill>
                <a:srgbClr val="C6C7C8"/>
              </a:solidFill>
              <a:round/>
            </a:ln>
            <a:effectLst/>
          </c:spPr>
        </c:majorGridlines>
        <c:numFmt formatCode="0%" sourceLinked="1"/>
        <c:majorTickMark val="none"/>
        <c:minorTickMark val="none"/>
        <c:tickLblPos val="nextTo"/>
        <c:crossAx val="12960563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53351396569241E-2"/>
          <c:y val="3.5933038512655141E-2"/>
          <c:w val="0.88293117702342161"/>
          <c:h val="0.96406694760102318"/>
        </c:manualLayout>
      </c:layout>
      <c:barChart>
        <c:barDir val="bar"/>
        <c:grouping val="clustered"/>
        <c:varyColors val="0"/>
        <c:ser>
          <c:idx val="0"/>
          <c:order val="0"/>
          <c:tx>
            <c:strRef>
              <c:f>Tabelle1!$B$1</c:f>
              <c:strCache>
                <c:ptCount val="1"/>
                <c:pt idx="0">
                  <c:v>Datenreihe 1</c:v>
                </c:pt>
              </c:strCache>
            </c:strRef>
          </c:tx>
          <c:spPr>
            <a:solidFill>
              <a:srgbClr val="C6C7C8"/>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26D4-459C-BC89-3CBC945DA70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6D4-459C-BC89-3CBC945DA70E}"/>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26D4-459C-BC89-3CBC945DA70E}"/>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26D4-459C-BC89-3CBC945DA70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26D4-459C-BC89-3CBC945DA70E}"/>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26D4-459C-BC89-3CBC945DA70E}"/>
              </c:ext>
            </c:extLst>
          </c:dPt>
          <c:dLbls>
            <c:delete val="1"/>
          </c:dLbls>
          <c:cat>
            <c:strRef>
              <c:f>Tabelle1!$A$2:$A$4</c:f>
              <c:strCache>
                <c:ptCount val="3"/>
                <c:pt idx="0">
                  <c:v>Krebs und ähnliche Erkrankungen</c:v>
                </c:pt>
                <c:pt idx="1">
                  <c:v>Erkrankungen des Skelett- und Bewegungsapparates</c:v>
                </c:pt>
                <c:pt idx="2">
                  <c:v>Nervenkrankheiten und psychische Erkrankungen</c:v>
                </c:pt>
              </c:strCache>
            </c:strRef>
          </c:cat>
          <c:val>
            <c:numRef>
              <c:f>Tabelle1!$B$2:$B$4</c:f>
              <c:numCache>
                <c:formatCode>0%</c:formatCode>
                <c:ptCount val="3"/>
                <c:pt idx="0">
                  <c:v>0.12</c:v>
                </c:pt>
                <c:pt idx="1">
                  <c:v>0.1</c:v>
                </c:pt>
                <c:pt idx="2" formatCode="0.00%">
                  <c:v>0.53</c:v>
                </c:pt>
              </c:numCache>
            </c:numRef>
          </c:val>
          <c:extLst>
            <c:ext xmlns:c16="http://schemas.microsoft.com/office/drawing/2014/chart" uri="{C3380CC4-5D6E-409C-BE32-E72D297353CC}">
              <c16:uniqueId val="{0000000C-26D4-459C-BC89-3CBC945DA70E}"/>
            </c:ext>
          </c:extLst>
        </c:ser>
        <c:dLbls>
          <c:dLblPos val="inBase"/>
          <c:showLegendKey val="0"/>
          <c:showVal val="1"/>
          <c:showCatName val="0"/>
          <c:showSerName val="0"/>
          <c:showPercent val="0"/>
          <c:showBubbleSize val="0"/>
        </c:dLbls>
        <c:gapWidth val="83"/>
        <c:axId val="129605632"/>
        <c:axId val="129607168"/>
      </c:barChart>
      <c:catAx>
        <c:axId val="129605632"/>
        <c:scaling>
          <c:orientation val="minMax"/>
        </c:scaling>
        <c:delete val="1"/>
        <c:axPos val="l"/>
        <c:numFmt formatCode="General" sourceLinked="1"/>
        <c:majorTickMark val="none"/>
        <c:minorTickMark val="none"/>
        <c:tickLblPos val="nextTo"/>
        <c:crossAx val="129607168"/>
        <c:crosses val="autoZero"/>
        <c:auto val="1"/>
        <c:lblAlgn val="ctr"/>
        <c:lblOffset val="100"/>
        <c:tickLblSkip val="1"/>
        <c:tickMarkSkip val="1"/>
        <c:noMultiLvlLbl val="0"/>
      </c:catAx>
      <c:valAx>
        <c:axId val="129607168"/>
        <c:scaling>
          <c:orientation val="minMax"/>
        </c:scaling>
        <c:delete val="1"/>
        <c:axPos val="b"/>
        <c:majorGridlines>
          <c:spPr>
            <a:ln w="3175" cap="flat" cmpd="sng" algn="ctr">
              <a:solidFill>
                <a:srgbClr val="C6C7C8"/>
              </a:solidFill>
              <a:round/>
            </a:ln>
            <a:effectLst/>
          </c:spPr>
        </c:majorGridlines>
        <c:numFmt formatCode="0%" sourceLinked="1"/>
        <c:majorTickMark val="none"/>
        <c:minorTickMark val="none"/>
        <c:tickLblPos val="nextTo"/>
        <c:crossAx val="12960563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liennummernplatzhalter 6"/>
          <p:cNvSpPr>
            <a:spLocks noGrp="1"/>
          </p:cNvSpPr>
          <p:nvPr>
            <p:ph type="sldNum" sz="quarter" idx="3"/>
          </p:nvPr>
        </p:nvSpPr>
        <p:spPr>
          <a:xfrm>
            <a:off x="5940833" y="9493804"/>
            <a:ext cx="554610" cy="153888"/>
          </a:xfrm>
          <a:prstGeom prst="rect">
            <a:avLst/>
          </a:prstGeom>
        </p:spPr>
        <p:txBody>
          <a:bodyPr vert="horz" wrap="square" lIns="0" tIns="0" rIns="0" bIns="0" rtlCol="0" anchor="b">
            <a:spAutoFit/>
          </a:bodyPr>
          <a:lstStyle>
            <a:lvl1pPr algn="r">
              <a:defRPr sz="1000">
                <a:solidFill>
                  <a:schemeClr val="accent1"/>
                </a:solidFill>
              </a:defRPr>
            </a:lvl1pPr>
          </a:lstStyle>
          <a:p>
            <a:fld id="{642180C0-F30B-437A-ACD7-66ED1D01E5B1}" type="slidenum">
              <a:rPr lang="en-US" smtClean="0">
                <a:solidFill>
                  <a:schemeClr val="accent2"/>
                </a:solidFill>
                <a:latin typeface="Arial" panose="020B0604020202020204" pitchFamily="34" charset="0"/>
              </a:rPr>
              <a:pPr/>
              <a:t>‹Nr.›</a:t>
            </a:fld>
            <a:endParaRPr lang="en-US" dirty="0">
              <a:solidFill>
                <a:schemeClr val="accent2"/>
              </a:solidFill>
              <a:latin typeface="Arial" panose="020B0604020202020204" pitchFamily="34" charset="0"/>
            </a:endParaRPr>
          </a:p>
        </p:txBody>
      </p:sp>
      <p:grpSp>
        <p:nvGrpSpPr>
          <p:cNvPr id="7" name="Gruppieren 6"/>
          <p:cNvGrpSpPr>
            <a:grpSpLocks noChangeAspect="1"/>
          </p:cNvGrpSpPr>
          <p:nvPr/>
        </p:nvGrpSpPr>
        <p:grpSpPr bwMode="gray">
          <a:xfrm>
            <a:off x="286490" y="9381491"/>
            <a:ext cx="536801" cy="234525"/>
            <a:chOff x="323850" y="6294680"/>
            <a:chExt cx="823913" cy="328613"/>
          </a:xfrm>
        </p:grpSpPr>
        <p:sp>
          <p:nvSpPr>
            <p:cNvPr id="8" name="Freeform 11"/>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9" name="Rectangle 12"/>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10" name="Rectangle 13"/>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11" name="Rectangle 14"/>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12" name="Rectangle 15"/>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grpSp>
    </p:spTree>
    <p:extLst>
      <p:ext uri="{BB962C8B-B14F-4D97-AF65-F5344CB8AC3E}">
        <p14:creationId xmlns:p14="http://schemas.microsoft.com/office/powerpoint/2010/main" val="333545768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pos="179" userDrawn="1">
          <p15:clr>
            <a:srgbClr val="F26B43"/>
          </p15:clr>
        </p15:guide>
        <p15:guide id="2" pos="409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0" tIns="0" rIns="0" bIns="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Foliennummernplatzhalter 6"/>
          <p:cNvSpPr>
            <a:spLocks noGrp="1"/>
          </p:cNvSpPr>
          <p:nvPr>
            <p:ph type="sldNum" sz="quarter" idx="5"/>
          </p:nvPr>
        </p:nvSpPr>
        <p:spPr>
          <a:xfrm>
            <a:off x="5940833" y="9493804"/>
            <a:ext cx="554610" cy="153888"/>
          </a:xfrm>
          <a:prstGeom prst="rect">
            <a:avLst/>
          </a:prstGeom>
        </p:spPr>
        <p:txBody>
          <a:bodyPr vert="horz" wrap="square" lIns="0" tIns="0" rIns="0" bIns="0" rtlCol="0" anchor="b">
            <a:spAutoFit/>
          </a:bodyPr>
          <a:lstStyle>
            <a:lvl1pPr algn="r">
              <a:defRPr sz="1000">
                <a:solidFill>
                  <a:schemeClr val="accent2"/>
                </a:solidFill>
                <a:latin typeface="Arial" panose="020B0604020202020204" pitchFamily="34" charset="0"/>
              </a:defRPr>
            </a:lvl1pPr>
          </a:lstStyle>
          <a:p>
            <a:fld id="{642180C0-F30B-437A-ACD7-66ED1D01E5B1}" type="slidenum">
              <a:rPr lang="en-US" smtClean="0"/>
              <a:pPr/>
              <a:t>‹Nr.›</a:t>
            </a:fld>
            <a:endParaRPr lang="en-US" dirty="0"/>
          </a:p>
        </p:txBody>
      </p:sp>
      <p:grpSp>
        <p:nvGrpSpPr>
          <p:cNvPr id="8" name="Gruppieren 7"/>
          <p:cNvGrpSpPr>
            <a:grpSpLocks noChangeAspect="1"/>
          </p:cNvGrpSpPr>
          <p:nvPr/>
        </p:nvGrpSpPr>
        <p:grpSpPr bwMode="gray">
          <a:xfrm>
            <a:off x="286490" y="9381491"/>
            <a:ext cx="536801" cy="234525"/>
            <a:chOff x="323850" y="6294680"/>
            <a:chExt cx="823913" cy="328613"/>
          </a:xfrm>
        </p:grpSpPr>
        <p:sp>
          <p:nvSpPr>
            <p:cNvPr id="9" name="Freeform 11"/>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10" name="Rectangle 12"/>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11" name="Rectangle 13"/>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12" name="Rectangle 14"/>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13" name="Rectangle 15"/>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grpSp>
    </p:spTree>
    <p:extLst>
      <p:ext uri="{BB962C8B-B14F-4D97-AF65-F5344CB8AC3E}">
        <p14:creationId xmlns:p14="http://schemas.microsoft.com/office/powerpoint/2010/main" val="171878741"/>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4000"/>
      </a:lnSpc>
      <a:spcBef>
        <a:spcPts val="1200"/>
      </a:spcBef>
      <a:defRPr sz="1200" b="1" kern="1200">
        <a:solidFill>
          <a:schemeClr val="tx1"/>
        </a:solidFill>
        <a:latin typeface="Arial" panose="020B0604020202020204" pitchFamily="34" charset="0"/>
        <a:ea typeface="+mn-ea"/>
        <a:cs typeface="+mn-cs"/>
      </a:defRPr>
    </a:lvl1pPr>
    <a:lvl2pPr marL="0" indent="0" algn="l" defTabSz="914400" rtl="0" eaLnBrk="1" latinLnBrk="0" hangingPunct="1">
      <a:lnSpc>
        <a:spcPct val="104000"/>
      </a:lnSpc>
      <a:spcBef>
        <a:spcPts val="800"/>
      </a:spcBef>
      <a:defRPr sz="1200" kern="1200">
        <a:solidFill>
          <a:schemeClr val="tx1"/>
        </a:solidFill>
        <a:latin typeface="Arial" panose="020B0604020202020204" pitchFamily="34" charset="0"/>
        <a:ea typeface="+mn-ea"/>
        <a:cs typeface="+mn-cs"/>
      </a:defRPr>
    </a:lvl2pPr>
    <a:lvl3pPr marL="144000" indent="-144000" algn="l" defTabSz="914400" rtl="0" eaLnBrk="1" latinLnBrk="0" hangingPunct="1">
      <a:lnSpc>
        <a:spcPct val="104000"/>
      </a:lnSpc>
      <a:spcBef>
        <a:spcPts val="600"/>
      </a:spcBef>
      <a:buFont typeface="Wingdings" panose="05000000000000000000" pitchFamily="2" charset="2"/>
      <a:buChar char="§"/>
      <a:defRPr sz="1200" kern="1200">
        <a:solidFill>
          <a:schemeClr val="tx1"/>
        </a:solidFill>
        <a:latin typeface="Arial" panose="020B0604020202020204" pitchFamily="34" charset="0"/>
        <a:ea typeface="+mn-ea"/>
        <a:cs typeface="+mn-cs"/>
      </a:defRPr>
    </a:lvl3pPr>
    <a:lvl4pPr marL="288000" indent="-144000" algn="l" defTabSz="914400" rtl="0" eaLnBrk="1" latinLnBrk="0" hangingPunct="1">
      <a:lnSpc>
        <a:spcPct val="104000"/>
      </a:lnSpc>
      <a:spcBef>
        <a:spcPts val="300"/>
      </a:spcBef>
      <a:buFont typeface="Wingdings" panose="05000000000000000000" pitchFamily="2" charset="2"/>
      <a:buChar char="§"/>
      <a:defRPr sz="1200" kern="1200">
        <a:solidFill>
          <a:schemeClr val="tx1"/>
        </a:solidFill>
        <a:latin typeface="Arial" panose="020B0604020202020204" pitchFamily="34" charset="0"/>
        <a:ea typeface="+mn-ea"/>
        <a:cs typeface="+mn-cs"/>
      </a:defRPr>
    </a:lvl4pPr>
    <a:lvl5pPr marL="432000" indent="-144000" algn="l" defTabSz="914400" rtl="0" eaLnBrk="1" latinLnBrk="0" hangingPunct="1">
      <a:lnSpc>
        <a:spcPct val="104000"/>
      </a:lnSpc>
      <a:spcBef>
        <a:spcPts val="300"/>
      </a:spcBef>
      <a:buFont typeface="Wingdings" panose="05000000000000000000" pitchFamily="2" charset="2"/>
      <a:buChar char="§"/>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179" userDrawn="1">
          <p15:clr>
            <a:srgbClr val="F26B43"/>
          </p15:clr>
        </p15:guide>
        <p15:guide id="3" pos="409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42180C0-F30B-437A-ACD7-66ED1D01E5B1}" type="slidenum">
              <a:rPr lang="en-US" smtClean="0"/>
              <a:pPr/>
              <a:t>5</a:t>
            </a:fld>
            <a:endParaRPr lang="en-US" dirty="0"/>
          </a:p>
        </p:txBody>
      </p:sp>
    </p:spTree>
    <p:extLst>
      <p:ext uri="{BB962C8B-B14F-4D97-AF65-F5344CB8AC3E}">
        <p14:creationId xmlns:p14="http://schemas.microsoft.com/office/powerpoint/2010/main" val="102526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42180C0-F30B-437A-ACD7-66ED1D01E5B1}" type="slidenum">
              <a:rPr lang="en-US" smtClean="0"/>
              <a:pPr/>
              <a:t>102</a:t>
            </a:fld>
            <a:endParaRPr lang="en-US" dirty="0"/>
          </a:p>
        </p:txBody>
      </p:sp>
    </p:spTree>
    <p:extLst>
      <p:ext uri="{BB962C8B-B14F-4D97-AF65-F5344CB8AC3E}">
        <p14:creationId xmlns:p14="http://schemas.microsoft.com/office/powerpoint/2010/main" val="438590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42180C0-F30B-437A-ACD7-66ED1D01E5B1}" type="slidenum">
              <a:rPr lang="en-US" smtClean="0"/>
              <a:pPr/>
              <a:t>103</a:t>
            </a:fld>
            <a:endParaRPr lang="en-US" dirty="0"/>
          </a:p>
        </p:txBody>
      </p:sp>
    </p:spTree>
    <p:extLst>
      <p:ext uri="{BB962C8B-B14F-4D97-AF65-F5344CB8AC3E}">
        <p14:creationId xmlns:p14="http://schemas.microsoft.com/office/powerpoint/2010/main" val="357300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de-DE" altLang="de-DE" dirty="0">
              <a:latin typeface="Arial" pitchFamily="34" charset="0"/>
            </a:endParaRPr>
          </a:p>
        </p:txBody>
      </p:sp>
      <p:sp>
        <p:nvSpPr>
          <p:cNvPr id="4" name="Slide Number Placeholder 3"/>
          <p:cNvSpPr>
            <a:spLocks noGrp="1"/>
          </p:cNvSpPr>
          <p:nvPr>
            <p:ph type="sldNum" sz="quarter" idx="5"/>
          </p:nvPr>
        </p:nvSpPr>
        <p:spPr/>
        <p:txBody>
          <a:bodyPr/>
          <a:lstStyle/>
          <a:p>
            <a:fld id="{642180C0-F30B-437A-ACD7-66ED1D01E5B1}" type="slidenum">
              <a:rPr lang="en-US" smtClean="0"/>
              <a:pPr/>
              <a:t>114</a:t>
            </a:fld>
            <a:endParaRPr lang="en-US" dirty="0"/>
          </a:p>
        </p:txBody>
      </p:sp>
    </p:spTree>
    <p:extLst>
      <p:ext uri="{BB962C8B-B14F-4D97-AF65-F5344CB8AC3E}">
        <p14:creationId xmlns:p14="http://schemas.microsoft.com/office/powerpoint/2010/main" val="3078745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642180C0-F30B-437A-ACD7-66ED1D01E5B1}" type="slidenum">
              <a:rPr lang="en-US" smtClean="0"/>
              <a:pPr/>
              <a:t>117</a:t>
            </a:fld>
            <a:endParaRPr lang="en-US" dirty="0"/>
          </a:p>
        </p:txBody>
      </p:sp>
    </p:spTree>
    <p:extLst>
      <p:ext uri="{BB962C8B-B14F-4D97-AF65-F5344CB8AC3E}">
        <p14:creationId xmlns:p14="http://schemas.microsoft.com/office/powerpoint/2010/main" val="3208872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4000"/>
              </a:lnSpc>
              <a:spcBef>
                <a:spcPts val="1200"/>
              </a:spcBef>
              <a:spcAft>
                <a:spcPts val="0"/>
              </a:spcAft>
              <a:buClrTx/>
              <a:buSzTx/>
              <a:buFontTx/>
              <a:buNone/>
              <a:tabLst/>
              <a:defRPr/>
            </a:pPr>
            <a:endParaRPr lang="de-DE" dirty="0"/>
          </a:p>
        </p:txBody>
      </p:sp>
      <p:sp>
        <p:nvSpPr>
          <p:cNvPr id="4" name="Slide Number Placeholder 3"/>
          <p:cNvSpPr>
            <a:spLocks noGrp="1"/>
          </p:cNvSpPr>
          <p:nvPr>
            <p:ph type="sldNum" sz="quarter" idx="5"/>
          </p:nvPr>
        </p:nvSpPr>
        <p:spPr/>
        <p:txBody>
          <a:bodyPr/>
          <a:lstStyle/>
          <a:p>
            <a:fld id="{642180C0-F30B-437A-ACD7-66ED1D01E5B1}" type="slidenum">
              <a:rPr lang="en-US" smtClean="0"/>
              <a:pPr/>
              <a:t>118</a:t>
            </a:fld>
            <a:endParaRPr lang="en-US" dirty="0"/>
          </a:p>
        </p:txBody>
      </p:sp>
    </p:spTree>
    <p:extLst>
      <p:ext uri="{BB962C8B-B14F-4D97-AF65-F5344CB8AC3E}">
        <p14:creationId xmlns:p14="http://schemas.microsoft.com/office/powerpoint/2010/main" val="189387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4000"/>
              </a:lnSpc>
              <a:spcBef>
                <a:spcPts val="1200"/>
              </a:spcBef>
              <a:spcAft>
                <a:spcPts val="0"/>
              </a:spcAft>
              <a:buClrTx/>
              <a:buSzTx/>
              <a:buFontTx/>
              <a:buNone/>
              <a:tabLst/>
              <a:defRPr/>
            </a:pPr>
            <a:r>
              <a:rPr lang="de-DE" altLang="de-DE" dirty="0">
                <a:latin typeface="Arial" pitchFamily="34" charset="0"/>
              </a:rPr>
              <a:t>38 bzw. 19 % sind die Faustformeln, mit denen hier die Bruttoeinkommen multipliziert wurden.</a:t>
            </a:r>
          </a:p>
        </p:txBody>
      </p:sp>
      <p:sp>
        <p:nvSpPr>
          <p:cNvPr id="4" name="Slide Number Placeholder 3"/>
          <p:cNvSpPr>
            <a:spLocks noGrp="1"/>
          </p:cNvSpPr>
          <p:nvPr>
            <p:ph type="sldNum" sz="quarter" idx="5"/>
          </p:nvPr>
        </p:nvSpPr>
        <p:spPr/>
        <p:txBody>
          <a:bodyPr/>
          <a:lstStyle/>
          <a:p>
            <a:fld id="{642180C0-F30B-437A-ACD7-66ED1D01E5B1}" type="slidenum">
              <a:rPr lang="en-US" smtClean="0"/>
              <a:pPr/>
              <a:t>11</a:t>
            </a:fld>
            <a:endParaRPr lang="en-US" dirty="0"/>
          </a:p>
        </p:txBody>
      </p:sp>
    </p:spTree>
    <p:extLst>
      <p:ext uri="{BB962C8B-B14F-4D97-AF65-F5344CB8AC3E}">
        <p14:creationId xmlns:p14="http://schemas.microsoft.com/office/powerpoint/2010/main" val="133623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180C0-F30B-437A-ACD7-66ED1D01E5B1}" type="slidenum">
              <a:rPr kumimoji="0" lang="en-US" sz="1000" b="0" i="0" u="none" strike="noStrike" kern="1200" cap="none" spc="0" normalizeH="0" baseline="0" noProof="0" smtClean="0">
                <a:ln>
                  <a:noFill/>
                </a:ln>
                <a:solidFill>
                  <a:srgbClr val="65A518"/>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65A51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407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42180C0-F30B-437A-ACD7-66ED1D01E5B1}" type="slidenum">
              <a:rPr lang="en-US" smtClean="0"/>
              <a:pPr/>
              <a:t>19</a:t>
            </a:fld>
            <a:endParaRPr lang="en-US" dirty="0"/>
          </a:p>
        </p:txBody>
      </p:sp>
    </p:spTree>
    <p:extLst>
      <p:ext uri="{BB962C8B-B14F-4D97-AF65-F5344CB8AC3E}">
        <p14:creationId xmlns:p14="http://schemas.microsoft.com/office/powerpoint/2010/main" val="333120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42180C0-F30B-437A-ACD7-66ED1D01E5B1}" type="slidenum">
              <a:rPr lang="en-US" smtClean="0"/>
              <a:pPr/>
              <a:t>33</a:t>
            </a:fld>
            <a:endParaRPr lang="en-US" dirty="0"/>
          </a:p>
        </p:txBody>
      </p:sp>
    </p:spTree>
    <p:extLst>
      <p:ext uri="{BB962C8B-B14F-4D97-AF65-F5344CB8AC3E}">
        <p14:creationId xmlns:p14="http://schemas.microsoft.com/office/powerpoint/2010/main" val="421540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42180C0-F30B-437A-ACD7-66ED1D01E5B1}" type="slidenum">
              <a:rPr lang="en-US" smtClean="0"/>
              <a:pPr/>
              <a:t>34</a:t>
            </a:fld>
            <a:endParaRPr lang="en-US" dirty="0"/>
          </a:p>
        </p:txBody>
      </p:sp>
    </p:spTree>
    <p:extLst>
      <p:ext uri="{BB962C8B-B14F-4D97-AF65-F5344CB8AC3E}">
        <p14:creationId xmlns:p14="http://schemas.microsoft.com/office/powerpoint/2010/main" val="161559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spcBef>
                <a:spcPts val="0"/>
              </a:spcBef>
              <a:buNone/>
            </a:pPr>
            <a:r>
              <a:rPr lang="de-DE" altLang="de-DE" dirty="0"/>
              <a:t>„Wer an Krebs erkrankt, möchte eigentlich nur eins: Einfach Zeit zum Gesundwerden! Genau hier setzt das neue – kostenfreie – Feature an. Ein vereinfachter Nachweis genügt und der Kunde kann sich ganz auf die Genesung konzentrieren.“</a:t>
            </a:r>
          </a:p>
          <a:p>
            <a:pPr marL="0" lvl="2" indent="0">
              <a:spcBef>
                <a:spcPts val="0"/>
              </a:spcBef>
              <a:buNone/>
            </a:pPr>
            <a:endParaRPr lang="de-DE" altLang="de-DE" dirty="0"/>
          </a:p>
          <a:p>
            <a:pPr marL="0" lvl="2" indent="0">
              <a:spcBef>
                <a:spcPts val="0"/>
              </a:spcBef>
              <a:buNone/>
            </a:pPr>
            <a:r>
              <a:rPr lang="de-DE" altLang="de-DE" sz="1400" dirty="0"/>
              <a:t>Für Krebspatienten ist es hilfreich und entlastend, wenn sie schnell und unkompliziert Berufsunfähigkeitsleistungen erhalten.</a:t>
            </a:r>
          </a:p>
          <a:p>
            <a:pPr lvl="2">
              <a:spcBef>
                <a:spcPts val="0"/>
              </a:spcBef>
              <a:buFont typeface="Wingdings" panose="05000000000000000000" pitchFamily="2" charset="2"/>
              <a:buChar char="Ø"/>
            </a:pPr>
            <a:r>
              <a:rPr lang="de-DE" altLang="de-DE" sz="1400" dirty="0"/>
              <a:t>Wie schnell wird geleistet? innerhalb von 10 Arbeitstagen</a:t>
            </a:r>
          </a:p>
          <a:p>
            <a:pPr lvl="2">
              <a:spcBef>
                <a:spcPts val="0"/>
              </a:spcBef>
              <a:buFont typeface="Wingdings" panose="05000000000000000000" pitchFamily="2" charset="2"/>
              <a:buChar char="Ø"/>
            </a:pPr>
            <a:r>
              <a:rPr lang="de-DE" altLang="de-DE" sz="1400" dirty="0"/>
              <a:t>Für welche Krankheiten gilt dies? </a:t>
            </a:r>
          </a:p>
          <a:p>
            <a:pPr lvl="3">
              <a:spcBef>
                <a:spcPts val="0"/>
              </a:spcBef>
              <a:buFont typeface="Wingdings" panose="05000000000000000000" pitchFamily="2" charset="2"/>
              <a:buChar char="Ø"/>
            </a:pPr>
            <a:r>
              <a:rPr lang="de-DE" altLang="de-DE" sz="1400" dirty="0"/>
              <a:t>der Kunde erkrankt an Krebs und muss sich deswegen einer Chemo- oder Strahlentherapie unterziehen und es wurde mindestens eine Metastase in einem Lymphknoten festgestellt oder</a:t>
            </a:r>
          </a:p>
          <a:p>
            <a:pPr lvl="3">
              <a:spcBef>
                <a:spcPts val="0"/>
              </a:spcBef>
              <a:buFont typeface="Wingdings" panose="05000000000000000000" pitchFamily="2" charset="2"/>
              <a:buChar char="Ø"/>
            </a:pPr>
            <a:r>
              <a:rPr lang="de-DE" altLang="de-DE" sz="1400" dirty="0"/>
              <a:t>der Kunde befindet sich wegen der Schwere der Erkrankung in einer palliativen Therapie</a:t>
            </a:r>
          </a:p>
          <a:p>
            <a:pPr lvl="2">
              <a:spcBef>
                <a:spcPts val="0"/>
              </a:spcBef>
              <a:buFont typeface="Wingdings" panose="05000000000000000000" pitchFamily="2" charset="2"/>
              <a:buChar char="Ø"/>
            </a:pPr>
            <a:r>
              <a:rPr lang="de-DE" altLang="de-DE" sz="1400" dirty="0"/>
              <a:t>Welche Voraussetzungen sind zu erfüllen / welche Nachweise / welche Fristen?</a:t>
            </a:r>
          </a:p>
          <a:p>
            <a:pPr lvl="3">
              <a:spcBef>
                <a:spcPts val="0"/>
              </a:spcBef>
              <a:buFont typeface="Wingdings" panose="05000000000000000000" pitchFamily="2" charset="2"/>
              <a:buChar char="Ø"/>
            </a:pPr>
            <a:r>
              <a:rPr lang="de-DE" altLang="de-DE" sz="1400" dirty="0"/>
              <a:t>Der Nachweis muss durch Vorlage eines onkologischen Facharztberichtes geführt werden. </a:t>
            </a:r>
          </a:p>
          <a:p>
            <a:pPr lvl="3">
              <a:spcBef>
                <a:spcPts val="0"/>
              </a:spcBef>
              <a:buFont typeface="Wingdings" panose="05000000000000000000" pitchFamily="2" charset="2"/>
              <a:buChar char="Ø"/>
            </a:pPr>
            <a:r>
              <a:rPr lang="de-DE" sz="1400" dirty="0"/>
              <a:t>Innerhalb von 6 Monaten nach Erstdiagnose</a:t>
            </a:r>
            <a:endParaRPr lang="de-DE" altLang="de-DE" sz="1400" dirty="0"/>
          </a:p>
          <a:p>
            <a:pPr lvl="2">
              <a:spcBef>
                <a:spcPts val="0"/>
              </a:spcBef>
              <a:buFont typeface="Wingdings" panose="05000000000000000000" pitchFamily="2" charset="2"/>
              <a:buChar char="Ø"/>
            </a:pPr>
            <a:r>
              <a:rPr lang="de-DE" altLang="de-DE" sz="1400" dirty="0">
                <a:solidFill>
                  <a:prstClr val="black"/>
                </a:solidFill>
              </a:rPr>
              <a:t>Wie lange leisten wir? </a:t>
            </a:r>
          </a:p>
          <a:p>
            <a:pPr lvl="3">
              <a:spcBef>
                <a:spcPts val="0"/>
              </a:spcBef>
              <a:buFont typeface="Wingdings" panose="05000000000000000000" pitchFamily="2" charset="2"/>
              <a:buChar char="Ø"/>
            </a:pPr>
            <a:r>
              <a:rPr lang="de-DE" altLang="de-DE" sz="1400" dirty="0">
                <a:solidFill>
                  <a:prstClr val="black"/>
                </a:solidFill>
              </a:rPr>
              <a:t>mindestens 15 Monate - Die Leistungen enden nicht vor Ablauf der 15 Monate, selbst wenn sich die Gesundheit verbessern sollte</a:t>
            </a:r>
          </a:p>
          <a:p>
            <a:pPr lvl="2">
              <a:spcBef>
                <a:spcPts val="0"/>
              </a:spcBef>
              <a:buFont typeface="Wingdings" panose="05000000000000000000" pitchFamily="2" charset="2"/>
              <a:buChar char="Ø"/>
            </a:pPr>
            <a:r>
              <a:rPr lang="de-DE" altLang="de-DE" sz="1400" dirty="0">
                <a:solidFill>
                  <a:prstClr val="black"/>
                </a:solidFill>
              </a:rPr>
              <a:t>Bekommt der Kunde automatisch im Anschluss eine BU-Leistung?</a:t>
            </a:r>
          </a:p>
          <a:p>
            <a:pPr lvl="3">
              <a:spcBef>
                <a:spcPts val="0"/>
              </a:spcBef>
              <a:buFont typeface="Wingdings" panose="05000000000000000000" pitchFamily="2" charset="2"/>
              <a:buChar char="Ø"/>
            </a:pPr>
            <a:r>
              <a:rPr lang="de-DE" altLang="de-DE" sz="1400" dirty="0">
                <a:solidFill>
                  <a:prstClr val="black"/>
                </a:solidFill>
              </a:rPr>
              <a:t>Wir prüfen unmittelbar mit der Sofort-Leistung auch die Anerkennung der unbefristeten „Regel-BU-Leistung ! Hinweis: USP zum Wettbewerb!! </a:t>
            </a:r>
          </a:p>
          <a:p>
            <a:pPr lvl="2">
              <a:spcBef>
                <a:spcPts val="0"/>
              </a:spcBef>
            </a:pPr>
            <a:r>
              <a:rPr lang="de-DE" altLang="de-DE" sz="1400" dirty="0">
                <a:solidFill>
                  <a:prstClr val="black"/>
                </a:solidFill>
              </a:rPr>
              <a:t>Was kostet das zusätzlich? – nichts: wir packen die Leistung drauf…</a:t>
            </a:r>
          </a:p>
        </p:txBody>
      </p:sp>
      <p:sp>
        <p:nvSpPr>
          <p:cNvPr id="4" name="Slide Number Placeholder 3"/>
          <p:cNvSpPr>
            <a:spLocks noGrp="1"/>
          </p:cNvSpPr>
          <p:nvPr>
            <p:ph type="sldNum" sz="quarter" idx="5"/>
          </p:nvPr>
        </p:nvSpPr>
        <p:spPr/>
        <p:txBody>
          <a:bodyPr/>
          <a:lstStyle/>
          <a:p>
            <a:fld id="{642180C0-F30B-437A-ACD7-66ED1D01E5B1}" type="slidenum">
              <a:rPr lang="en-US" smtClean="0"/>
              <a:pPr/>
              <a:t>48</a:t>
            </a:fld>
            <a:endParaRPr lang="en-US" dirty="0"/>
          </a:p>
        </p:txBody>
      </p:sp>
    </p:spTree>
    <p:extLst>
      <p:ext uri="{BB962C8B-B14F-4D97-AF65-F5344CB8AC3E}">
        <p14:creationId xmlns:p14="http://schemas.microsoft.com/office/powerpoint/2010/main" val="815611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spcBef>
                <a:spcPts val="0"/>
              </a:spcBef>
              <a:buNone/>
            </a:pPr>
            <a:r>
              <a:rPr lang="de-DE" altLang="de-DE" dirty="0"/>
              <a:t>„Wer an Krebs erkrankt, möchte eigentlich nur eins: Einfach Zeit zum Gesundwerden! Genau hier setzt das neue – kostenfreie – Feature an. Ein vereinfachter Nachweis genügt und der Kunde kann sich ganz auf die Genesung konzentrieren.“</a:t>
            </a:r>
          </a:p>
          <a:p>
            <a:pPr marL="0" lvl="2" indent="0">
              <a:spcBef>
                <a:spcPts val="0"/>
              </a:spcBef>
              <a:buNone/>
            </a:pPr>
            <a:endParaRPr lang="de-DE" altLang="de-DE" dirty="0"/>
          </a:p>
          <a:p>
            <a:pPr marL="0" lvl="2" indent="0">
              <a:spcBef>
                <a:spcPts val="0"/>
              </a:spcBef>
              <a:buNone/>
            </a:pPr>
            <a:r>
              <a:rPr lang="de-DE" altLang="de-DE" sz="1400" dirty="0"/>
              <a:t>Für Krebspatienten ist es hilfreich und entlastend, wenn sie schnell und unkompliziert Berufsunfähigkeitsleistungen erhalten.</a:t>
            </a:r>
          </a:p>
          <a:p>
            <a:pPr lvl="2">
              <a:spcBef>
                <a:spcPts val="0"/>
              </a:spcBef>
              <a:buFont typeface="Wingdings" panose="05000000000000000000" pitchFamily="2" charset="2"/>
              <a:buChar char="Ø"/>
            </a:pPr>
            <a:r>
              <a:rPr lang="de-DE" altLang="de-DE" sz="1400" dirty="0"/>
              <a:t>Wie schnell wird geleistet? innerhalb von 10 Arbeitstagen</a:t>
            </a:r>
          </a:p>
          <a:p>
            <a:pPr lvl="2">
              <a:spcBef>
                <a:spcPts val="0"/>
              </a:spcBef>
              <a:buFont typeface="Wingdings" panose="05000000000000000000" pitchFamily="2" charset="2"/>
              <a:buChar char="Ø"/>
            </a:pPr>
            <a:r>
              <a:rPr lang="de-DE" altLang="de-DE" sz="1400" dirty="0"/>
              <a:t>Für welche Krankheiten gilt dies? </a:t>
            </a:r>
          </a:p>
          <a:p>
            <a:pPr lvl="3">
              <a:spcBef>
                <a:spcPts val="0"/>
              </a:spcBef>
              <a:buFont typeface="Wingdings" panose="05000000000000000000" pitchFamily="2" charset="2"/>
              <a:buChar char="Ø"/>
            </a:pPr>
            <a:r>
              <a:rPr lang="de-DE" altLang="de-DE" sz="1400" dirty="0"/>
              <a:t>der Kunde erkrankt an Krebs und muss sich deswegen einer Chemo- oder Strahlentherapie unterziehen und es wurde mindestens eine Metastase in einem Lymphknoten festgestellt oder</a:t>
            </a:r>
          </a:p>
          <a:p>
            <a:pPr lvl="3">
              <a:spcBef>
                <a:spcPts val="0"/>
              </a:spcBef>
              <a:buFont typeface="Wingdings" panose="05000000000000000000" pitchFamily="2" charset="2"/>
              <a:buChar char="Ø"/>
            </a:pPr>
            <a:r>
              <a:rPr lang="de-DE" altLang="de-DE" sz="1400" dirty="0"/>
              <a:t>der Kunde befindet sich wegen der Schwere der Erkrankung in einer palliativen Therapie</a:t>
            </a:r>
          </a:p>
          <a:p>
            <a:pPr lvl="2">
              <a:spcBef>
                <a:spcPts val="0"/>
              </a:spcBef>
              <a:buFont typeface="Wingdings" panose="05000000000000000000" pitchFamily="2" charset="2"/>
              <a:buChar char="Ø"/>
            </a:pPr>
            <a:r>
              <a:rPr lang="de-DE" altLang="de-DE" sz="1400" dirty="0"/>
              <a:t>Welche Voraussetzungen sind zu erfüllen / welche Nachweise / welche Fristen?</a:t>
            </a:r>
          </a:p>
          <a:p>
            <a:pPr lvl="3">
              <a:spcBef>
                <a:spcPts val="0"/>
              </a:spcBef>
              <a:buFont typeface="Wingdings" panose="05000000000000000000" pitchFamily="2" charset="2"/>
              <a:buChar char="Ø"/>
            </a:pPr>
            <a:r>
              <a:rPr lang="de-DE" altLang="de-DE" sz="1400" dirty="0"/>
              <a:t>Der Nachweis muss durch Vorlage eines onkologischen Facharztberichtes geführt werden. </a:t>
            </a:r>
          </a:p>
          <a:p>
            <a:pPr lvl="3">
              <a:spcBef>
                <a:spcPts val="0"/>
              </a:spcBef>
              <a:buFont typeface="Wingdings" panose="05000000000000000000" pitchFamily="2" charset="2"/>
              <a:buChar char="Ø"/>
            </a:pPr>
            <a:r>
              <a:rPr lang="de-DE" sz="1400" dirty="0"/>
              <a:t>Innerhalb von 6 Monaten nach Erstdiagnose</a:t>
            </a:r>
            <a:endParaRPr lang="de-DE" altLang="de-DE" sz="1400" dirty="0"/>
          </a:p>
          <a:p>
            <a:pPr lvl="2">
              <a:spcBef>
                <a:spcPts val="0"/>
              </a:spcBef>
              <a:buFont typeface="Wingdings" panose="05000000000000000000" pitchFamily="2" charset="2"/>
              <a:buChar char="Ø"/>
            </a:pPr>
            <a:r>
              <a:rPr lang="de-DE" altLang="de-DE" sz="1400" dirty="0">
                <a:solidFill>
                  <a:prstClr val="black"/>
                </a:solidFill>
              </a:rPr>
              <a:t>Wie lange leisten wir? </a:t>
            </a:r>
          </a:p>
          <a:p>
            <a:pPr lvl="3">
              <a:spcBef>
                <a:spcPts val="0"/>
              </a:spcBef>
              <a:buFont typeface="Wingdings" panose="05000000000000000000" pitchFamily="2" charset="2"/>
              <a:buChar char="Ø"/>
            </a:pPr>
            <a:r>
              <a:rPr lang="de-DE" altLang="de-DE" sz="1400" dirty="0">
                <a:solidFill>
                  <a:prstClr val="black"/>
                </a:solidFill>
              </a:rPr>
              <a:t>mindestens 15 Monate - Die Leistungen enden nicht vor Ablauf der 15 Monate, selbst wenn sich die Gesundheit verbessern sollte</a:t>
            </a:r>
          </a:p>
          <a:p>
            <a:pPr lvl="2">
              <a:spcBef>
                <a:spcPts val="0"/>
              </a:spcBef>
              <a:buFont typeface="Wingdings" panose="05000000000000000000" pitchFamily="2" charset="2"/>
              <a:buChar char="Ø"/>
            </a:pPr>
            <a:r>
              <a:rPr lang="de-DE" altLang="de-DE" sz="1400" dirty="0">
                <a:solidFill>
                  <a:prstClr val="black"/>
                </a:solidFill>
              </a:rPr>
              <a:t>Bekommt der Kunde automatisch im Anschluss eine BU-Leistung?</a:t>
            </a:r>
          </a:p>
          <a:p>
            <a:pPr lvl="3">
              <a:spcBef>
                <a:spcPts val="0"/>
              </a:spcBef>
              <a:buFont typeface="Wingdings" panose="05000000000000000000" pitchFamily="2" charset="2"/>
              <a:buChar char="Ø"/>
            </a:pPr>
            <a:r>
              <a:rPr lang="de-DE" altLang="de-DE" sz="1400" dirty="0">
                <a:solidFill>
                  <a:prstClr val="black"/>
                </a:solidFill>
              </a:rPr>
              <a:t>Wir prüfen unmittelbar mit der Sofort-Leistung auch die Anerkennung der unbefristeten „Regel-BU-Leistung ! Hinweis: USP zum Wettbewerb!! </a:t>
            </a:r>
          </a:p>
          <a:p>
            <a:pPr lvl="2">
              <a:spcBef>
                <a:spcPts val="0"/>
              </a:spcBef>
            </a:pPr>
            <a:r>
              <a:rPr lang="de-DE" altLang="de-DE" sz="1400" dirty="0">
                <a:solidFill>
                  <a:prstClr val="black"/>
                </a:solidFill>
              </a:rPr>
              <a:t>Was kostet das zusätzlich? – nichts: wir packen die Leistung drauf…</a:t>
            </a:r>
          </a:p>
        </p:txBody>
      </p:sp>
      <p:sp>
        <p:nvSpPr>
          <p:cNvPr id="4" name="Slide Number Placeholder 3"/>
          <p:cNvSpPr>
            <a:spLocks noGrp="1"/>
          </p:cNvSpPr>
          <p:nvPr>
            <p:ph type="sldNum" sz="quarter" idx="5"/>
          </p:nvPr>
        </p:nvSpPr>
        <p:spPr/>
        <p:txBody>
          <a:bodyPr/>
          <a:lstStyle/>
          <a:p>
            <a:fld id="{642180C0-F30B-437A-ACD7-66ED1D01E5B1}" type="slidenum">
              <a:rPr lang="en-US" smtClean="0"/>
              <a:pPr/>
              <a:t>49</a:t>
            </a:fld>
            <a:endParaRPr lang="en-US" dirty="0"/>
          </a:p>
        </p:txBody>
      </p:sp>
    </p:spTree>
    <p:extLst>
      <p:ext uri="{BB962C8B-B14F-4D97-AF65-F5344CB8AC3E}">
        <p14:creationId xmlns:p14="http://schemas.microsoft.com/office/powerpoint/2010/main" val="114836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42180C0-F30B-437A-ACD7-66ED1D01E5B1}" type="slidenum">
              <a:rPr lang="en-US" smtClean="0"/>
              <a:pPr/>
              <a:t>56</a:t>
            </a:fld>
            <a:endParaRPr lang="en-US" dirty="0"/>
          </a:p>
        </p:txBody>
      </p:sp>
    </p:spTree>
    <p:extLst>
      <p:ext uri="{BB962C8B-B14F-4D97-AF65-F5344CB8AC3E}">
        <p14:creationId xmlns:p14="http://schemas.microsoft.com/office/powerpoint/2010/main" val="995788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1.vml"/><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12.vml"/><Relationship Id="rId5" Type="http://schemas.openxmlformats.org/officeDocument/2006/relationships/image" Target="../media/image6.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13.vml"/><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vmlDrawing" Target="../drawings/vmlDrawing24.vml"/><Relationship Id="rId5" Type="http://schemas.openxmlformats.org/officeDocument/2006/relationships/image" Target="../media/image6.emf"/><Relationship Id="rId4" Type="http://schemas.openxmlformats.org/officeDocument/2006/relationships/oleObject" Target="../embeddings/oleObject24.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Master" Target="../slideMasters/slideMaster1.xml"/><Relationship Id="rId7" Type="http://schemas.openxmlformats.org/officeDocument/2006/relationships/image" Target="../media/image9.svg"/><Relationship Id="rId2" Type="http://schemas.openxmlformats.org/officeDocument/2006/relationships/tags" Target="../tags/tag46.xml"/><Relationship Id="rId1" Type="http://schemas.openxmlformats.org/officeDocument/2006/relationships/vmlDrawing" Target="../drawings/vmlDrawing25.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25.bin"/><Relationship Id="rId9" Type="http://schemas.openxmlformats.org/officeDocument/2006/relationships/image" Target="../media/image11.sv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vmlDrawing" Target="../drawings/vmlDrawing26.vml"/><Relationship Id="rId5" Type="http://schemas.openxmlformats.org/officeDocument/2006/relationships/image" Target="../media/image6.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folie">
    <p:spTree>
      <p:nvGrpSpPr>
        <p:cNvPr id="1" name=""/>
        <p:cNvGrpSpPr/>
        <p:nvPr/>
      </p:nvGrpSpPr>
      <p:grpSpPr>
        <a:xfrm>
          <a:off x="0" y="0"/>
          <a:ext cx="0" cy="0"/>
          <a:chOff x="0" y="0"/>
          <a:chExt cx="0" cy="0"/>
        </a:xfrm>
      </p:grpSpPr>
      <p:pic>
        <p:nvPicPr>
          <p:cNvPr id="22" name="Grafik 21" descr="Ein Bild, das drinnen, Person, schließen, blau enthält.&#10;&#10;Automatisch generierte Beschreibung">
            <a:extLst>
              <a:ext uri="{FF2B5EF4-FFF2-40B4-BE49-F238E27FC236}">
                <a16:creationId xmlns:a16="http://schemas.microsoft.com/office/drawing/2014/main" id="{BAABE4CF-A456-4696-8B4B-A73245C621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427200"/>
            <a:ext cx="6098400" cy="3430800"/>
          </a:xfrm>
          <a:prstGeom prst="rect">
            <a:avLst/>
          </a:prstGeom>
        </p:spPr>
      </p:pic>
      <p:pic>
        <p:nvPicPr>
          <p:cNvPr id="23" name="Picture 6">
            <a:extLst>
              <a:ext uri="{FF2B5EF4-FFF2-40B4-BE49-F238E27FC236}">
                <a16:creationId xmlns:a16="http://schemas.microsoft.com/office/drawing/2014/main" id="{EDF8812A-B50A-4001-9273-5DE5C386FCB7}"/>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p:blipFill>
        <p:spPr bwMode="auto">
          <a:xfrm>
            <a:off x="6093600" y="0"/>
            <a:ext cx="6098400" cy="34308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BD1536B9-C9FF-4FFC-B0E3-3C6A12376DE5}"/>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p:blipFill>
        <p:spPr bwMode="auto">
          <a:xfrm>
            <a:off x="0" y="0"/>
            <a:ext cx="6098400" cy="34308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EE18004D-338D-49E4-BC08-E61DD92725F9}"/>
              </a:ext>
            </a:extLst>
          </p:cNvPr>
          <p:cNvPicPr preferRelativeResize="0">
            <a:picLocks noChangeAspect="1" noChangeArrowheads="1"/>
          </p:cNvPicPr>
          <p:nvPr userDrawn="1"/>
        </p:nvPicPr>
        <p:blipFill>
          <a:blip r:embed="rId5" cstate="email">
            <a:extLst>
              <a:ext uri="{28A0092B-C50C-407E-A947-70E740481C1C}">
                <a14:useLocalDpi xmlns:a14="http://schemas.microsoft.com/office/drawing/2010/main"/>
              </a:ext>
            </a:extLst>
          </a:blip>
          <a:srcRect/>
          <a:stretch/>
        </p:blipFill>
        <p:spPr bwMode="auto">
          <a:xfrm>
            <a:off x="6093600" y="3427200"/>
            <a:ext cx="6098400" cy="3430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21">
            <a:extLst>
              <a:ext uri="{FF2B5EF4-FFF2-40B4-BE49-F238E27FC236}">
                <a16:creationId xmlns:a16="http://schemas.microsoft.com/office/drawing/2014/main" id="{3D1798DF-2265-4810-94B0-0157F745E3AE}"/>
              </a:ext>
            </a:extLst>
          </p:cNvPr>
          <p:cNvGrpSpPr/>
          <p:nvPr userDrawn="1"/>
        </p:nvGrpSpPr>
        <p:grpSpPr bwMode="gray">
          <a:xfrm>
            <a:off x="0" y="285613"/>
            <a:ext cx="1807200" cy="982800"/>
            <a:chOff x="0" y="1940515"/>
            <a:chExt cx="1807200" cy="982800"/>
          </a:xfrm>
        </p:grpSpPr>
        <p:sp>
          <p:nvSpPr>
            <p:cNvPr id="11" name="Rechteck 53">
              <a:extLst>
                <a:ext uri="{FF2B5EF4-FFF2-40B4-BE49-F238E27FC236}">
                  <a16:creationId xmlns:a16="http://schemas.microsoft.com/office/drawing/2014/main" id="{97855368-8C17-4510-94F5-C7DB39C912F1}"/>
                </a:ext>
              </a:extLst>
            </p:cNvPr>
            <p:cNvSpPr/>
            <p:nvPr/>
          </p:nvSpPr>
          <p:spPr bwMode="gray">
            <a:xfrm>
              <a:off x="0" y="1940515"/>
              <a:ext cx="1807200" cy="9828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2" name="Group 25">
              <a:extLst>
                <a:ext uri="{FF2B5EF4-FFF2-40B4-BE49-F238E27FC236}">
                  <a16:creationId xmlns:a16="http://schemas.microsoft.com/office/drawing/2014/main" id="{CEA5E722-D829-4034-A1D6-E977EB7FAD88}"/>
                </a:ext>
              </a:extLst>
            </p:cNvPr>
            <p:cNvGrpSpPr/>
            <p:nvPr/>
          </p:nvGrpSpPr>
          <p:grpSpPr bwMode="gray">
            <a:xfrm>
              <a:off x="655200" y="2267609"/>
              <a:ext cx="823913" cy="328613"/>
              <a:chOff x="9207511" y="2267609"/>
              <a:chExt cx="823913" cy="328613"/>
            </a:xfrm>
          </p:grpSpPr>
          <p:sp>
            <p:nvSpPr>
              <p:cNvPr id="13" name="Freeform 11">
                <a:extLst>
                  <a:ext uri="{FF2B5EF4-FFF2-40B4-BE49-F238E27FC236}">
                    <a16:creationId xmlns:a16="http://schemas.microsoft.com/office/drawing/2014/main" id="{FF369CDC-93E1-488E-8928-8BE2AC30AC2A}"/>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 name="Rectangle 12">
                <a:extLst>
                  <a:ext uri="{FF2B5EF4-FFF2-40B4-BE49-F238E27FC236}">
                    <a16:creationId xmlns:a16="http://schemas.microsoft.com/office/drawing/2014/main" id="{413B3435-5857-4E90-BB5B-CCE1A3A8FAFB}"/>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15" name="Group 28">
                <a:extLst>
                  <a:ext uri="{FF2B5EF4-FFF2-40B4-BE49-F238E27FC236}">
                    <a16:creationId xmlns:a16="http://schemas.microsoft.com/office/drawing/2014/main" id="{0FEBE997-3E48-4409-945D-B4C34DD5A3D8}"/>
                  </a:ext>
                </a:extLst>
              </p:cNvPr>
              <p:cNvGrpSpPr/>
              <p:nvPr/>
            </p:nvGrpSpPr>
            <p:grpSpPr bwMode="gray">
              <a:xfrm>
                <a:off x="9207511" y="2267609"/>
                <a:ext cx="328840" cy="328613"/>
                <a:chOff x="9207511" y="2267609"/>
                <a:chExt cx="328840" cy="328613"/>
              </a:xfrm>
            </p:grpSpPr>
            <p:sp>
              <p:nvSpPr>
                <p:cNvPr id="16" name="Rectangle 13">
                  <a:extLst>
                    <a:ext uri="{FF2B5EF4-FFF2-40B4-BE49-F238E27FC236}">
                      <a16:creationId xmlns:a16="http://schemas.microsoft.com/office/drawing/2014/main" id="{3858BF12-A83B-4F2C-AB79-AF3D1629816A}"/>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7" name="Rectangle 14">
                  <a:extLst>
                    <a:ext uri="{FF2B5EF4-FFF2-40B4-BE49-F238E27FC236}">
                      <a16:creationId xmlns:a16="http://schemas.microsoft.com/office/drawing/2014/main" id="{777F8BE7-B28B-4542-B3DE-E36C2D58263B}"/>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8" name="Rectangle 15">
                  <a:extLst>
                    <a:ext uri="{FF2B5EF4-FFF2-40B4-BE49-F238E27FC236}">
                      <a16:creationId xmlns:a16="http://schemas.microsoft.com/office/drawing/2014/main" id="{BA7037BE-E007-4E47-9CFB-4DF51CA2B480}"/>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grpSp>
      <p:grpSp>
        <p:nvGrpSpPr>
          <p:cNvPr id="19" name="Gruppieren 18">
            <a:extLst>
              <a:ext uri="{FF2B5EF4-FFF2-40B4-BE49-F238E27FC236}">
                <a16:creationId xmlns:a16="http://schemas.microsoft.com/office/drawing/2014/main" id="{DC905BF8-FA8B-4E4B-BAE0-A730F3BEB348}"/>
              </a:ext>
            </a:extLst>
          </p:cNvPr>
          <p:cNvGrpSpPr/>
          <p:nvPr userDrawn="1"/>
        </p:nvGrpSpPr>
        <p:grpSpPr>
          <a:xfrm>
            <a:off x="3424826" y="2297519"/>
            <a:ext cx="5356222" cy="2250004"/>
            <a:chOff x="2495601" y="2349922"/>
            <a:chExt cx="5356222" cy="2250004"/>
          </a:xfrm>
        </p:grpSpPr>
        <p:sp>
          <p:nvSpPr>
            <p:cNvPr id="20" name="Titel 3">
              <a:extLst>
                <a:ext uri="{FF2B5EF4-FFF2-40B4-BE49-F238E27FC236}">
                  <a16:creationId xmlns:a16="http://schemas.microsoft.com/office/drawing/2014/main" id="{5AE40553-78F2-4018-B15C-360E0A96246D}"/>
                </a:ext>
              </a:extLst>
            </p:cNvPr>
            <p:cNvSpPr txBox="1">
              <a:spLocks/>
            </p:cNvSpPr>
            <p:nvPr/>
          </p:nvSpPr>
          <p:spPr bwMode="gray">
            <a:xfrm>
              <a:off x="4870065" y="3951926"/>
              <a:ext cx="2981758" cy="648000"/>
            </a:xfrm>
            <a:prstGeom prst="rect">
              <a:avLst/>
            </a:prstGeom>
            <a:solidFill>
              <a:srgbClr val="FFFFFF"/>
            </a:solidFill>
          </p:spPr>
          <p:txBody>
            <a:bodyPr vert="horz" wrap="square" lIns="144000" tIns="288000" rIns="144000" bIns="144000" rtlCol="0" anchor="ctr">
              <a:noAutofit/>
            </a:bodyPr>
            <a:lstStyle>
              <a:lvl1pPr algn="l" defTabSz="914400" rtl="0" eaLnBrk="1" latinLnBrk="0" hangingPunct="1">
                <a:lnSpc>
                  <a:spcPts val="2970"/>
                </a:lnSpc>
                <a:spcBef>
                  <a:spcPct val="0"/>
                </a:spcBef>
                <a:buNone/>
                <a:defRPr sz="2700" b="1" kern="1200">
                  <a:solidFill>
                    <a:schemeClr val="accent1"/>
                  </a:solidFill>
                  <a:latin typeface="+mj-lt"/>
                  <a:ea typeface="+mj-ea"/>
                  <a:cs typeface="+mj-cs"/>
                </a:defRPr>
              </a:lvl1pPr>
            </a:lstStyle>
            <a:p>
              <a:pPr algn="ctr"/>
              <a:r>
                <a:rPr lang="de-DE" sz="2600" dirty="0">
                  <a:solidFill>
                    <a:srgbClr val="FF0000"/>
                  </a:solidFill>
                </a:rPr>
                <a:t>#</a:t>
              </a:r>
              <a:r>
                <a:rPr lang="de-DE" sz="2600" dirty="0">
                  <a:solidFill>
                    <a:schemeClr val="accent1"/>
                  </a:solidFill>
                </a:rPr>
                <a:t>Möglichmacher</a:t>
              </a:r>
            </a:p>
          </p:txBody>
        </p:sp>
        <p:sp>
          <p:nvSpPr>
            <p:cNvPr id="21" name="Titel 3">
              <a:extLst>
                <a:ext uri="{FF2B5EF4-FFF2-40B4-BE49-F238E27FC236}">
                  <a16:creationId xmlns:a16="http://schemas.microsoft.com/office/drawing/2014/main" id="{7F84F408-F140-450B-8430-F067EBBEAB8A}"/>
                </a:ext>
              </a:extLst>
            </p:cNvPr>
            <p:cNvSpPr txBox="1">
              <a:spLocks/>
            </p:cNvSpPr>
            <p:nvPr/>
          </p:nvSpPr>
          <p:spPr bwMode="gray">
            <a:xfrm>
              <a:off x="2495601" y="2349922"/>
              <a:ext cx="5001585" cy="1756992"/>
            </a:xfrm>
            <a:prstGeom prst="rect">
              <a:avLst/>
            </a:prstGeom>
            <a:solidFill>
              <a:schemeClr val="accent2"/>
            </a:solidFill>
          </p:spPr>
          <p:txBody>
            <a:bodyPr vert="horz" wrap="square" lIns="252000" tIns="108000" rIns="252000" bIns="108000" rtlCol="0" anchor="ctr">
              <a:spAutoFit/>
            </a:bodyPr>
            <a:lstStyle>
              <a:lvl1pPr algn="l" defTabSz="914400" rtl="0" eaLnBrk="1" latinLnBrk="0" hangingPunct="1">
                <a:lnSpc>
                  <a:spcPts val="2970"/>
                </a:lnSpc>
                <a:spcBef>
                  <a:spcPct val="0"/>
                </a:spcBef>
                <a:buNone/>
                <a:defRPr sz="2700" b="1" kern="1200">
                  <a:solidFill>
                    <a:schemeClr val="accent1"/>
                  </a:solidFill>
                  <a:latin typeface="+mj-lt"/>
                  <a:ea typeface="+mj-ea"/>
                  <a:cs typeface="+mj-cs"/>
                </a:defRPr>
              </a:lvl1pPr>
            </a:lstStyle>
            <a:p>
              <a:r>
                <a:rPr lang="de-DE" sz="2600" dirty="0">
                  <a:solidFill>
                    <a:schemeClr val="bg1"/>
                  </a:solidFill>
                </a:rPr>
                <a:t>Für unsere Kunden und Vertriebspartner machen wir die Welt zu einem Ort voller Chancen. Wir sind HDI. </a:t>
              </a:r>
            </a:p>
          </p:txBody>
        </p:sp>
      </p:grpSp>
    </p:spTree>
    <p:extLst>
      <p:ext uri="{BB962C8B-B14F-4D97-AF65-F5344CB8AC3E}">
        <p14:creationId xmlns:p14="http://schemas.microsoft.com/office/powerpoint/2010/main" val="42414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rennfolie">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202509557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92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A1406E8D-2B05-4ADF-AE74-4CD8249C71B2}"/>
              </a:ext>
            </a:extLst>
          </p:cNvPr>
          <p:cNvSpPr/>
          <p:nvPr userDrawn="1"/>
        </p:nvSpPr>
        <p:spPr bwMode="gray">
          <a:xfrm>
            <a:off x="655687" y="0"/>
            <a:ext cx="11536313" cy="6200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7600" tIns="72000" rIns="72000" bIns="234000" numCol="1" spcCol="0" rtlCol="0" fromWordArt="0" anchor="b" anchorCtr="0" forceAA="0" compatLnSpc="1">
            <a:prstTxWarp prst="textNoShape">
              <a:avLst/>
            </a:prstTxWarp>
            <a:noAutofit/>
          </a:bodyPr>
          <a:lstStyle/>
          <a:p>
            <a:endParaRPr lang="de-DE" sz="3200" b="1" dirty="0">
              <a:solidFill>
                <a:schemeClr val="bg1"/>
              </a:solidFill>
              <a:latin typeface="+mj-lt"/>
            </a:endParaRPr>
          </a:p>
        </p:txBody>
      </p:sp>
      <p:sp>
        <p:nvSpPr>
          <p:cNvPr id="11" name="Rectangle 10">
            <a:extLst>
              <a:ext uri="{FF2B5EF4-FFF2-40B4-BE49-F238E27FC236}">
                <a16:creationId xmlns:a16="http://schemas.microsoft.com/office/drawing/2014/main" id="{5370A767-2B94-4932-8B63-12AFD03354BC}"/>
              </a:ext>
            </a:extLst>
          </p:cNvPr>
          <p:cNvSpPr/>
          <p:nvPr userDrawn="1"/>
        </p:nvSpPr>
        <p:spPr bwMode="gray">
          <a:xfrm>
            <a:off x="10384800" y="6200775"/>
            <a:ext cx="1807200" cy="657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en-US" sz="1600" dirty="0"/>
          </a:p>
        </p:txBody>
      </p:sp>
      <p:sp>
        <p:nvSpPr>
          <p:cNvPr id="12" name="Rectangle 11">
            <a:extLst>
              <a:ext uri="{FF2B5EF4-FFF2-40B4-BE49-F238E27FC236}">
                <a16:creationId xmlns:a16="http://schemas.microsoft.com/office/drawing/2014/main" id="{41B0B5B2-A70F-47D2-853A-C13153BF0489}"/>
              </a:ext>
            </a:extLst>
          </p:cNvPr>
          <p:cNvSpPr/>
          <p:nvPr userDrawn="1"/>
        </p:nvSpPr>
        <p:spPr bwMode="gray">
          <a:xfrm>
            <a:off x="0" y="0"/>
            <a:ext cx="658800" cy="5198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en-US" sz="1600" dirty="0"/>
          </a:p>
        </p:txBody>
      </p:sp>
      <p:sp>
        <p:nvSpPr>
          <p:cNvPr id="13" name="Rechteck 12"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5060"/>
              </a:lnSpc>
              <a:spcBef>
                <a:spcPct val="0"/>
              </a:spcBef>
              <a:spcAft>
                <a:spcPct val="0"/>
              </a:spcAft>
            </a:pPr>
            <a:endParaRPr lang="de-DE" sz="4600" b="0" i="0" baseline="0" dirty="0">
              <a:latin typeface="Arial" panose="020B0604020202020204" pitchFamily="34" charset="0"/>
              <a:ea typeface="+mj-ea"/>
              <a:cs typeface="+mj-cs"/>
              <a:sym typeface="Arial" panose="020B0604020202020204" pitchFamily="34" charset="0"/>
            </a:endParaRPr>
          </a:p>
        </p:txBody>
      </p:sp>
      <p:sp>
        <p:nvSpPr>
          <p:cNvPr id="15" name="Textplatzhalter 7"/>
          <p:cNvSpPr>
            <a:spLocks noGrp="1"/>
          </p:cNvSpPr>
          <p:nvPr>
            <p:ph type="body" sz="quarter" idx="13" hasCustomPrompt="1"/>
          </p:nvPr>
        </p:nvSpPr>
        <p:spPr bwMode="gray">
          <a:xfrm>
            <a:off x="1415480" y="2341670"/>
            <a:ext cx="872034" cy="1436291"/>
          </a:xfrm>
        </p:spPr>
        <p:txBody>
          <a:bodyPr wrap="none" lIns="0" tIns="0" rIns="0" bIns="0">
            <a:spAutoFit/>
          </a:bodyPr>
          <a:lstStyle>
            <a:lvl1pPr algn="l">
              <a:lnSpc>
                <a:spcPts val="11220"/>
              </a:lnSpc>
              <a:spcBef>
                <a:spcPts val="0"/>
              </a:spcBef>
              <a:defRPr sz="10200" b="0">
                <a:solidFill>
                  <a:schemeClr val="bg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X</a:t>
            </a:r>
          </a:p>
        </p:txBody>
      </p:sp>
      <p:sp>
        <p:nvSpPr>
          <p:cNvPr id="2" name="Titel 1"/>
          <p:cNvSpPr>
            <a:spLocks noGrp="1"/>
          </p:cNvSpPr>
          <p:nvPr>
            <p:ph type="title" hasCustomPrompt="1"/>
          </p:nvPr>
        </p:nvSpPr>
        <p:spPr bwMode="gray">
          <a:xfrm>
            <a:off x="1415480" y="3723517"/>
            <a:ext cx="9000000" cy="492443"/>
          </a:xfrm>
        </p:spPr>
        <p:txBody>
          <a:bodyPr vert="horz" wrap="square">
            <a:spAutoFit/>
          </a:bodyPr>
          <a:lstStyle>
            <a:lvl1pPr>
              <a:lnSpc>
                <a:spcPct val="100000"/>
              </a:lnSpc>
              <a:defRPr sz="3200">
                <a:solidFill>
                  <a:schemeClr val="bg1"/>
                </a:solidFill>
              </a:defRPr>
            </a:lvl1pPr>
          </a:lstStyle>
          <a:p>
            <a:r>
              <a:rPr lang="de-DE" dirty="0"/>
              <a:t>Titel Agenda maximal dreizeilig</a:t>
            </a:r>
          </a:p>
        </p:txBody>
      </p:sp>
      <p:sp>
        <p:nvSpPr>
          <p:cNvPr id="25" name="Rechteck 53">
            <a:extLst>
              <a:ext uri="{FF2B5EF4-FFF2-40B4-BE49-F238E27FC236}">
                <a16:creationId xmlns:a16="http://schemas.microsoft.com/office/drawing/2014/main" id="{C0BDC6ED-85CB-4F2C-9B96-853F818288CD}"/>
              </a:ext>
            </a:extLst>
          </p:cNvPr>
          <p:cNvSpPr/>
          <p:nvPr/>
        </p:nvSpPr>
        <p:spPr bwMode="gray">
          <a:xfrm>
            <a:off x="10384800" y="285613"/>
            <a:ext cx="1807200" cy="9828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6" name="Group 25">
            <a:extLst>
              <a:ext uri="{FF2B5EF4-FFF2-40B4-BE49-F238E27FC236}">
                <a16:creationId xmlns:a16="http://schemas.microsoft.com/office/drawing/2014/main" id="{C6D3C950-7297-48CD-8E4C-B200F61D4B10}"/>
              </a:ext>
            </a:extLst>
          </p:cNvPr>
          <p:cNvGrpSpPr/>
          <p:nvPr/>
        </p:nvGrpSpPr>
        <p:grpSpPr bwMode="gray">
          <a:xfrm>
            <a:off x="10712400" y="612707"/>
            <a:ext cx="823913" cy="328613"/>
            <a:chOff x="9207511" y="2267609"/>
            <a:chExt cx="823913" cy="328613"/>
          </a:xfrm>
        </p:grpSpPr>
        <p:sp>
          <p:nvSpPr>
            <p:cNvPr id="27" name="Freeform 11">
              <a:extLst>
                <a:ext uri="{FF2B5EF4-FFF2-40B4-BE49-F238E27FC236}">
                  <a16:creationId xmlns:a16="http://schemas.microsoft.com/office/drawing/2014/main" id="{E1DABD22-C42A-45C2-99DE-F9D557A5B0D5}"/>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8" name="Rectangle 12">
              <a:extLst>
                <a:ext uri="{FF2B5EF4-FFF2-40B4-BE49-F238E27FC236}">
                  <a16:creationId xmlns:a16="http://schemas.microsoft.com/office/drawing/2014/main" id="{1F387106-EEF6-4FDE-B6E7-3145EFA41AB9}"/>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29" name="Group 28">
              <a:extLst>
                <a:ext uri="{FF2B5EF4-FFF2-40B4-BE49-F238E27FC236}">
                  <a16:creationId xmlns:a16="http://schemas.microsoft.com/office/drawing/2014/main" id="{5562B78D-D6E3-48F0-98DF-F76673131672}"/>
                </a:ext>
              </a:extLst>
            </p:cNvPr>
            <p:cNvGrpSpPr/>
            <p:nvPr/>
          </p:nvGrpSpPr>
          <p:grpSpPr bwMode="gray">
            <a:xfrm>
              <a:off x="9207511" y="2267609"/>
              <a:ext cx="328840" cy="328613"/>
              <a:chOff x="9207511" y="2267609"/>
              <a:chExt cx="328840" cy="328613"/>
            </a:xfrm>
          </p:grpSpPr>
          <p:sp>
            <p:nvSpPr>
              <p:cNvPr id="30" name="Rectangle 13">
                <a:extLst>
                  <a:ext uri="{FF2B5EF4-FFF2-40B4-BE49-F238E27FC236}">
                    <a16:creationId xmlns:a16="http://schemas.microsoft.com/office/drawing/2014/main" id="{8C5B07E6-31FE-4D07-9E6C-5DA8A5800701}"/>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1" name="Rectangle 14">
                <a:extLst>
                  <a:ext uri="{FF2B5EF4-FFF2-40B4-BE49-F238E27FC236}">
                    <a16:creationId xmlns:a16="http://schemas.microsoft.com/office/drawing/2014/main" id="{C4B5ECC1-D0AA-45FE-B46C-9EB12F50EF25}"/>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2" name="Rectangle 15">
                <a:extLst>
                  <a:ext uri="{FF2B5EF4-FFF2-40B4-BE49-F238E27FC236}">
                    <a16:creationId xmlns:a16="http://schemas.microsoft.com/office/drawing/2014/main" id="{2B7258B5-AE4D-4B62-8449-F8A21D1E8EC9}"/>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spTree>
    <p:extLst>
      <p:ext uri="{BB962C8B-B14F-4D97-AF65-F5344CB8AC3E}">
        <p14:creationId xmlns:p14="http://schemas.microsoft.com/office/powerpoint/2010/main" val="84011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183F387-1DCB-491F-9D6C-CA0408C2AC08}"/>
              </a:ext>
            </a:extLst>
          </p:cNvPr>
          <p:cNvGraphicFramePr>
            <a:graphicFrameLocks noChangeAspect="1"/>
          </p:cNvGraphicFramePr>
          <p:nvPr userDrawn="1">
            <p:custDataLst>
              <p:tags r:id="rId2"/>
            </p:custDataLst>
            <p:extLst>
              <p:ext uri="{D42A27DB-BD31-4B8C-83A1-F6EECF244321}">
                <p14:modId xmlns:p14="http://schemas.microsoft.com/office/powerpoint/2010/main" val="3791831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762" name="think-cell Folie" r:id="rId4" imgW="306" imgH="306" progId="TCLayout.ActiveDocument.1">
                  <p:embed/>
                </p:oleObj>
              </mc:Choice>
              <mc:Fallback>
                <p:oleObj name="think-cell Foli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p:txBody>
          <a:bodyPr vert="horz"/>
          <a:lstStyle/>
          <a:p>
            <a:r>
              <a:rPr lang="en-US"/>
              <a:t>Click to edit Master title style</a:t>
            </a:r>
            <a:endParaRPr lang="de-DE"/>
          </a:p>
        </p:txBody>
      </p:sp>
      <p:sp>
        <p:nvSpPr>
          <p:cNvPr id="4" name="Fußzeilenplatzhalter 3"/>
          <p:cNvSpPr>
            <a:spLocks noGrp="1"/>
          </p:cNvSpPr>
          <p:nvPr>
            <p:ph type="ftr" sz="quarter" idx="11"/>
          </p:nvPr>
        </p:nvSpPr>
        <p:spPr bwMode="gray"/>
        <p:txBody>
          <a:bodyPr/>
          <a:lstStyle/>
          <a:p>
            <a:r>
              <a:rPr lang="de-DE"/>
              <a:t>EGO Top – Berufsunfähigkeitsschutz von HDI | Marketing-Unterlage | Mai 2022</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Textplatzhalter 6"/>
          <p:cNvSpPr>
            <a:spLocks noGrp="1"/>
          </p:cNvSpPr>
          <p:nvPr>
            <p:ph type="body" sz="quarter" idx="13"/>
          </p:nvPr>
        </p:nvSpPr>
        <p:spPr bwMode="gray">
          <a:xfrm>
            <a:off x="335360" y="1268760"/>
            <a:ext cx="11520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917481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zweispaltiger Tex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396A69D-4E56-4B58-ABDB-D74C85EEEB92}"/>
              </a:ext>
            </a:extLst>
          </p:cNvPr>
          <p:cNvGraphicFramePr>
            <a:graphicFrameLocks noChangeAspect="1"/>
          </p:cNvGraphicFramePr>
          <p:nvPr userDrawn="1">
            <p:custDataLst>
              <p:tags r:id="rId2"/>
            </p:custDataLst>
            <p:extLst>
              <p:ext uri="{D42A27DB-BD31-4B8C-83A1-F6EECF244321}">
                <p14:modId xmlns:p14="http://schemas.microsoft.com/office/powerpoint/2010/main" val="34400748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786" name="think-cell Folie" r:id="rId4" imgW="306" imgH="306" progId="TCLayout.ActiveDocument.1">
                  <p:embed/>
                </p:oleObj>
              </mc:Choice>
              <mc:Fallback>
                <p:oleObj name="think-cell Foli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p:txBody>
          <a:bodyPr vert="horz"/>
          <a:lstStyle/>
          <a:p>
            <a:r>
              <a:rPr lang="en-US"/>
              <a:t>Click to edit Master title style</a:t>
            </a:r>
            <a:endParaRPr lang="de-DE"/>
          </a:p>
        </p:txBody>
      </p:sp>
      <p:sp>
        <p:nvSpPr>
          <p:cNvPr id="4" name="Fußzeilenplatzhalter 3"/>
          <p:cNvSpPr>
            <a:spLocks noGrp="1"/>
          </p:cNvSpPr>
          <p:nvPr>
            <p:ph type="ftr" sz="quarter" idx="11"/>
          </p:nvPr>
        </p:nvSpPr>
        <p:spPr bwMode="gray"/>
        <p:txBody>
          <a:bodyPr/>
          <a:lstStyle/>
          <a:p>
            <a:r>
              <a:rPr lang="de-DE"/>
              <a:t>EGO Top – Berufsunfähigkeitsschutz von HDI | Marketing-Unterlage | Mai 2022</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Textplatzhalter 6"/>
          <p:cNvSpPr>
            <a:spLocks noGrp="1"/>
          </p:cNvSpPr>
          <p:nvPr>
            <p:ph type="body" sz="quarter" idx="13"/>
          </p:nvPr>
        </p:nvSpPr>
        <p:spPr bwMode="gray">
          <a:xfrm>
            <a:off x="335359" y="1268760"/>
            <a:ext cx="5580000" cy="4932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Textplatzhalter 6"/>
          <p:cNvSpPr>
            <a:spLocks noGrp="1"/>
          </p:cNvSpPr>
          <p:nvPr>
            <p:ph type="body" sz="quarter" idx="14"/>
          </p:nvPr>
        </p:nvSpPr>
        <p:spPr bwMode="gray">
          <a:xfrm>
            <a:off x="6276020" y="1268760"/>
            <a:ext cx="5580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812675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dreispaltiger Tex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DA97BF2-3440-4A15-9EE9-62FA8692EAB1}"/>
              </a:ext>
            </a:extLst>
          </p:cNvPr>
          <p:cNvGraphicFramePr>
            <a:graphicFrameLocks noChangeAspect="1"/>
          </p:cNvGraphicFramePr>
          <p:nvPr userDrawn="1">
            <p:custDataLst>
              <p:tags r:id="rId2"/>
            </p:custDataLst>
            <p:extLst>
              <p:ext uri="{D42A27DB-BD31-4B8C-83A1-F6EECF244321}">
                <p14:modId xmlns:p14="http://schemas.microsoft.com/office/powerpoint/2010/main" val="1438161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810" name="think-cell Folie" r:id="rId4" imgW="306" imgH="306" progId="TCLayout.ActiveDocument.1">
                  <p:embed/>
                </p:oleObj>
              </mc:Choice>
              <mc:Fallback>
                <p:oleObj name="think-cell Foli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p:txBody>
          <a:bodyPr vert="horz"/>
          <a:lstStyle/>
          <a:p>
            <a:r>
              <a:rPr lang="en-US"/>
              <a:t>Click to edit Master title style</a:t>
            </a:r>
            <a:endParaRPr lang="de-DE"/>
          </a:p>
        </p:txBody>
      </p:sp>
      <p:sp>
        <p:nvSpPr>
          <p:cNvPr id="4" name="Fußzeilenplatzhalter 3"/>
          <p:cNvSpPr>
            <a:spLocks noGrp="1"/>
          </p:cNvSpPr>
          <p:nvPr>
            <p:ph type="ftr" sz="quarter" idx="11"/>
          </p:nvPr>
        </p:nvSpPr>
        <p:spPr bwMode="gray"/>
        <p:txBody>
          <a:bodyPr/>
          <a:lstStyle/>
          <a:p>
            <a:r>
              <a:rPr lang="de-DE"/>
              <a:t>EGO Top – Berufsunfähigkeitsschutz von HDI | Marketing-Unterlage | Mai 2022</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Textplatzhalter 6"/>
          <p:cNvSpPr>
            <a:spLocks noGrp="1"/>
          </p:cNvSpPr>
          <p:nvPr>
            <p:ph type="body" sz="quarter" idx="13"/>
          </p:nvPr>
        </p:nvSpPr>
        <p:spPr bwMode="gray">
          <a:xfrm>
            <a:off x="335359" y="1268760"/>
            <a:ext cx="3600000" cy="4932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Textplatzhalter 6"/>
          <p:cNvSpPr>
            <a:spLocks noGrp="1"/>
          </p:cNvSpPr>
          <p:nvPr>
            <p:ph type="body" sz="quarter" idx="14"/>
          </p:nvPr>
        </p:nvSpPr>
        <p:spPr bwMode="gray">
          <a:xfrm>
            <a:off x="4295800" y="1268760"/>
            <a:ext cx="3600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Textplatzhalter 6"/>
          <p:cNvSpPr>
            <a:spLocks noGrp="1"/>
          </p:cNvSpPr>
          <p:nvPr>
            <p:ph type="body" sz="quarter" idx="15"/>
          </p:nvPr>
        </p:nvSpPr>
        <p:spPr bwMode="gray">
          <a:xfrm>
            <a:off x="8256240" y="1268760"/>
            <a:ext cx="3600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041699657"/>
      </p:ext>
    </p:extLst>
  </p:cSld>
  <p:clrMapOvr>
    <a:masterClrMapping/>
  </p:clrMapOvr>
  <p:extLst>
    <p:ext uri="{DCECCB84-F9BA-43D5-87BE-67443E8EF086}">
      <p15:sldGuideLst xmlns:p15="http://schemas.microsoft.com/office/powerpoint/2012/main">
        <p15:guide id="0" pos="2706" userDrawn="1">
          <p15:clr>
            <a:srgbClr val="FBAE40"/>
          </p15:clr>
        </p15:guide>
        <p15:guide id="1" pos="2479" userDrawn="1">
          <p15:clr>
            <a:srgbClr val="FBAE40"/>
          </p15:clr>
        </p15:guide>
        <p15:guide id="2" pos="4974" userDrawn="1">
          <p15:clr>
            <a:srgbClr val="FBAE40"/>
          </p15:clr>
        </p15:guide>
        <p15:guide id="3" pos="520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270645970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1044"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vert="horz"/>
          <a:lstStyle/>
          <a:p>
            <a:r>
              <a:rPr lang="en-US"/>
              <a:t>Click to edit Master title style</a:t>
            </a:r>
            <a:endParaRPr lang="de-DE" dirty="0"/>
          </a:p>
        </p:txBody>
      </p:sp>
      <p:sp>
        <p:nvSpPr>
          <p:cNvPr id="4" name="Fußzeilenplatzhalter 3"/>
          <p:cNvSpPr>
            <a:spLocks noGrp="1"/>
          </p:cNvSpPr>
          <p:nvPr>
            <p:ph type="ftr" sz="quarter" idx="11"/>
          </p:nvPr>
        </p:nvSpPr>
        <p:spPr bwMode="gray"/>
        <p:txBody>
          <a:bodyPr/>
          <a:lstStyle/>
          <a:p>
            <a:r>
              <a:rPr lang="de-DE"/>
              <a:t>EGO Top – Berufsunfähigkeitsschutz von HDI | Marketing-Unterlage | Mai 2022</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Diagrammplatzhalter 6"/>
          <p:cNvSpPr>
            <a:spLocks noGrp="1"/>
          </p:cNvSpPr>
          <p:nvPr>
            <p:ph type="chart" sz="quarter" idx="13"/>
          </p:nvPr>
        </p:nvSpPr>
        <p:spPr bwMode="gray">
          <a:xfrm>
            <a:off x="335360" y="1881174"/>
            <a:ext cx="11520000" cy="4104000"/>
          </a:xfrm>
        </p:spPr>
        <p:txBody>
          <a:bodyPr/>
          <a:lstStyle>
            <a:lvl1pPr>
              <a:spcBef>
                <a:spcPts val="0"/>
              </a:spcBef>
              <a:defRPr b="0"/>
            </a:lvl1pPr>
          </a:lstStyle>
          <a:p>
            <a:r>
              <a:rPr lang="en-US"/>
              <a:t>Click icon to add chart</a:t>
            </a:r>
            <a:endParaRPr lang="de-DE" dirty="0"/>
          </a:p>
        </p:txBody>
      </p:sp>
      <p:sp>
        <p:nvSpPr>
          <p:cNvPr id="9" name="Textplatzhalter 8"/>
          <p:cNvSpPr>
            <a:spLocks noGrp="1"/>
          </p:cNvSpPr>
          <p:nvPr>
            <p:ph type="body" sz="quarter" idx="14" hasCustomPrompt="1"/>
          </p:nvPr>
        </p:nvSpPr>
        <p:spPr bwMode="gray">
          <a:xfrm>
            <a:off x="335360" y="1268761"/>
            <a:ext cx="11520000" cy="256096"/>
          </a:xfrm>
        </p:spPr>
        <p:txBody>
          <a:bodyPr>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335360" y="6060244"/>
            <a:ext cx="11520000" cy="141064"/>
          </a:xfrm>
        </p:spPr>
        <p:txBody>
          <a:bodyPr anchor="b">
            <a:noAutofit/>
          </a:bodyPr>
          <a:lstStyle>
            <a:lvl1pPr algn="r">
              <a:lnSpc>
                <a:spcPts val="1080"/>
              </a:lnSpc>
              <a:spcBef>
                <a:spcPts val="0"/>
              </a:spcBef>
              <a:defRPr sz="900" b="0">
                <a:solidFill>
                  <a:schemeClr val="accent1"/>
                </a:solidFill>
              </a:defRPr>
            </a:lvl1pPr>
            <a:lvl2pPr>
              <a:lnSpc>
                <a:spcPts val="1080"/>
              </a:lnSpc>
              <a:defRPr sz="900">
                <a:solidFill>
                  <a:schemeClr val="accent1"/>
                </a:solidFill>
              </a:defRPr>
            </a:lvl2pPr>
            <a:lvl3pPr>
              <a:lnSpc>
                <a:spcPts val="1080"/>
              </a:lnSpc>
              <a:defRPr sz="900">
                <a:solidFill>
                  <a:schemeClr val="accent1"/>
                </a:solidFill>
              </a:defRPr>
            </a:lvl3pPr>
            <a:lvl4pPr>
              <a:lnSpc>
                <a:spcPts val="1080"/>
              </a:lnSpc>
              <a:defRPr sz="900">
                <a:solidFill>
                  <a:schemeClr val="accent1"/>
                </a:solidFill>
              </a:defRPr>
            </a:lvl4pPr>
            <a:lvl5pPr>
              <a:lnSpc>
                <a:spcPts val="1080"/>
              </a:lnSpc>
              <a:defRPr sz="900">
                <a:solidFill>
                  <a:schemeClr val="accent1"/>
                </a:solidFill>
              </a:defRPr>
            </a:lvl5pPr>
          </a:lstStyle>
          <a:p>
            <a:pPr lvl="0"/>
            <a:r>
              <a:rPr lang="de-DE"/>
              <a:t>Platzhalter für eine Quellenangabe</a:t>
            </a:r>
            <a:endParaRPr lang="de-DE" dirty="0"/>
          </a:p>
        </p:txBody>
      </p:sp>
      <p:sp>
        <p:nvSpPr>
          <p:cNvPr id="14" name="Textplatzhalter 8"/>
          <p:cNvSpPr>
            <a:spLocks noGrp="1"/>
          </p:cNvSpPr>
          <p:nvPr>
            <p:ph type="body" sz="quarter" idx="16" hasCustomPrompt="1"/>
          </p:nvPr>
        </p:nvSpPr>
        <p:spPr bwMode="gray">
          <a:xfrm>
            <a:off x="335360" y="1557139"/>
            <a:ext cx="11520000" cy="256096"/>
          </a:xfrm>
        </p:spPr>
        <p:txBody>
          <a:bodyPr>
            <a:spAutoFit/>
          </a:bodyPr>
          <a:lstStyle>
            <a:lvl1pPr algn="l">
              <a:spcBef>
                <a:spcPts val="0"/>
              </a:spcBef>
              <a:defRPr b="0"/>
            </a:lvl1pPr>
            <a:lvl2pPr marL="0" indent="0" algn="ctr">
              <a:buNone/>
              <a:defRPr/>
            </a:lvl2pPr>
          </a:lstStyle>
          <a:p>
            <a:pPr lvl="0"/>
            <a:r>
              <a:rPr lang="de-DE"/>
              <a:t>Platzhalter für die Werteinheit</a:t>
            </a:r>
            <a:endParaRPr lang="de-DE" dirty="0"/>
          </a:p>
        </p:txBody>
      </p:sp>
    </p:spTree>
    <p:extLst>
      <p:ext uri="{BB962C8B-B14F-4D97-AF65-F5344CB8AC3E}">
        <p14:creationId xmlns:p14="http://schemas.microsoft.com/office/powerpoint/2010/main" val="3379839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Diagramm und Text">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119092907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2069"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vert="horz"/>
          <a:lstStyle/>
          <a:p>
            <a:r>
              <a:rPr lang="en-US"/>
              <a:t>Click to edit Master title style</a:t>
            </a:r>
            <a:endParaRPr lang="de-DE" dirty="0"/>
          </a:p>
        </p:txBody>
      </p:sp>
      <p:sp>
        <p:nvSpPr>
          <p:cNvPr id="4" name="Fußzeilenplatzhalter 3"/>
          <p:cNvSpPr>
            <a:spLocks noGrp="1"/>
          </p:cNvSpPr>
          <p:nvPr>
            <p:ph type="ftr" sz="quarter" idx="11"/>
          </p:nvPr>
        </p:nvSpPr>
        <p:spPr bwMode="gray"/>
        <p:txBody>
          <a:bodyPr/>
          <a:lstStyle/>
          <a:p>
            <a:r>
              <a:rPr lang="de-DE"/>
              <a:t>EGO Top – Berufsunfähigkeitsschutz von HDI | Marketing-Unterlage | Mai 2022</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Diagrammplatzhalter 6"/>
          <p:cNvSpPr>
            <a:spLocks noGrp="1"/>
          </p:cNvSpPr>
          <p:nvPr>
            <p:ph type="chart" sz="quarter" idx="13"/>
          </p:nvPr>
        </p:nvSpPr>
        <p:spPr bwMode="gray">
          <a:xfrm>
            <a:off x="335360" y="1881174"/>
            <a:ext cx="5580000" cy="4104000"/>
          </a:xfrm>
        </p:spPr>
        <p:txBody>
          <a:bodyPr/>
          <a:lstStyle>
            <a:lvl1pPr>
              <a:spcBef>
                <a:spcPts val="0"/>
              </a:spcBef>
              <a:defRPr b="0"/>
            </a:lvl1pPr>
          </a:lstStyle>
          <a:p>
            <a:r>
              <a:rPr lang="en-US"/>
              <a:t>Click icon to add chart</a:t>
            </a:r>
            <a:endParaRPr lang="de-DE"/>
          </a:p>
        </p:txBody>
      </p:sp>
      <p:sp>
        <p:nvSpPr>
          <p:cNvPr id="9" name="Textplatzhalter 8"/>
          <p:cNvSpPr>
            <a:spLocks noGrp="1"/>
          </p:cNvSpPr>
          <p:nvPr>
            <p:ph type="body" sz="quarter" idx="14" hasCustomPrompt="1"/>
          </p:nvPr>
        </p:nvSpPr>
        <p:spPr bwMode="gray">
          <a:xfrm>
            <a:off x="335360" y="1268761"/>
            <a:ext cx="5580000" cy="256096"/>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335360" y="6060244"/>
            <a:ext cx="5580000" cy="141064"/>
          </a:xfrm>
        </p:spPr>
        <p:txBody>
          <a:bodyPr anchor="b">
            <a:noAutofit/>
          </a:bodyPr>
          <a:lstStyle>
            <a:lvl1pPr algn="r">
              <a:lnSpc>
                <a:spcPts val="1080"/>
              </a:lnSpc>
              <a:spcBef>
                <a:spcPts val="0"/>
              </a:spcBef>
              <a:defRPr sz="900" b="0">
                <a:solidFill>
                  <a:schemeClr val="accent1"/>
                </a:solidFill>
              </a:defRPr>
            </a:lvl1pPr>
            <a:lvl2pPr>
              <a:lnSpc>
                <a:spcPts val="1080"/>
              </a:lnSpc>
              <a:defRPr sz="900">
                <a:solidFill>
                  <a:schemeClr val="accent1"/>
                </a:solidFill>
              </a:defRPr>
            </a:lvl2pPr>
            <a:lvl3pPr>
              <a:lnSpc>
                <a:spcPts val="1080"/>
              </a:lnSpc>
              <a:defRPr sz="900">
                <a:solidFill>
                  <a:schemeClr val="accent1"/>
                </a:solidFill>
              </a:defRPr>
            </a:lvl3pPr>
            <a:lvl4pPr>
              <a:lnSpc>
                <a:spcPts val="1080"/>
              </a:lnSpc>
              <a:defRPr sz="900">
                <a:solidFill>
                  <a:schemeClr val="accent1"/>
                </a:solidFill>
              </a:defRPr>
            </a:lvl4pPr>
            <a:lvl5pPr>
              <a:lnSpc>
                <a:spcPts val="1080"/>
              </a:lnSpc>
              <a:defRPr sz="900">
                <a:solidFill>
                  <a:schemeClr val="accent1"/>
                </a:solidFill>
              </a:defRPr>
            </a:lvl5pPr>
          </a:lstStyle>
          <a:p>
            <a:pPr lvl="0"/>
            <a:r>
              <a:rPr lang="de-DE"/>
              <a:t>Platzhalter für eine Quellenangabe</a:t>
            </a:r>
            <a:endParaRPr lang="de-DE" dirty="0"/>
          </a:p>
        </p:txBody>
      </p:sp>
      <p:sp>
        <p:nvSpPr>
          <p:cNvPr id="14" name="Textplatzhalter 8"/>
          <p:cNvSpPr>
            <a:spLocks noGrp="1"/>
          </p:cNvSpPr>
          <p:nvPr>
            <p:ph type="body" sz="quarter" idx="16" hasCustomPrompt="1"/>
          </p:nvPr>
        </p:nvSpPr>
        <p:spPr bwMode="gray">
          <a:xfrm>
            <a:off x="335360" y="1557139"/>
            <a:ext cx="5580000" cy="256096"/>
          </a:xfrm>
        </p:spPr>
        <p:txBody>
          <a:bodyPr wrap="square">
            <a:spAutoFit/>
          </a:bodyPr>
          <a:lstStyle>
            <a:lvl1pPr algn="l">
              <a:spcBef>
                <a:spcPts val="0"/>
              </a:spcBef>
              <a:defRPr b="0"/>
            </a:lvl1pPr>
            <a:lvl2pPr marL="0" indent="0" algn="ctr">
              <a:buNone/>
              <a:defRPr/>
            </a:lvl2pPr>
          </a:lstStyle>
          <a:p>
            <a:pPr lvl="0"/>
            <a:r>
              <a:rPr lang="de-DE"/>
              <a:t>Platzhalter für die Werteinheit</a:t>
            </a:r>
            <a:endParaRPr lang="de-DE" dirty="0"/>
          </a:p>
        </p:txBody>
      </p:sp>
      <p:sp>
        <p:nvSpPr>
          <p:cNvPr id="8" name="Textplatzhalter 7"/>
          <p:cNvSpPr>
            <a:spLocks noGrp="1"/>
          </p:cNvSpPr>
          <p:nvPr>
            <p:ph type="body" sz="quarter" idx="17"/>
          </p:nvPr>
        </p:nvSpPr>
        <p:spPr bwMode="gray">
          <a:xfrm>
            <a:off x="6276020" y="1268760"/>
            <a:ext cx="5580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53201942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Text und Diagramm">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305002420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3091"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panose="020B0604020202020204" pitchFamily="34" charset="0"/>
            </a:endParaRPr>
          </a:p>
        </p:txBody>
      </p:sp>
      <p:sp>
        <p:nvSpPr>
          <p:cNvPr id="7" name="Diagrammplatzhalter 6"/>
          <p:cNvSpPr>
            <a:spLocks noGrp="1"/>
          </p:cNvSpPr>
          <p:nvPr>
            <p:ph type="chart" sz="quarter" idx="13"/>
          </p:nvPr>
        </p:nvSpPr>
        <p:spPr bwMode="gray">
          <a:xfrm>
            <a:off x="6276020" y="1880827"/>
            <a:ext cx="5580000" cy="4104000"/>
          </a:xfrm>
        </p:spPr>
        <p:txBody>
          <a:bodyPr/>
          <a:lstStyle>
            <a:lvl1pPr>
              <a:spcBef>
                <a:spcPts val="0"/>
              </a:spcBef>
              <a:defRPr b="0"/>
            </a:lvl1pPr>
          </a:lstStyle>
          <a:p>
            <a:r>
              <a:rPr lang="en-US"/>
              <a:t>Click icon to add chart</a:t>
            </a:r>
            <a:endParaRPr lang="de-DE" dirty="0"/>
          </a:p>
        </p:txBody>
      </p:sp>
      <p:sp>
        <p:nvSpPr>
          <p:cNvPr id="9" name="Textplatzhalter 8"/>
          <p:cNvSpPr>
            <a:spLocks noGrp="1"/>
          </p:cNvSpPr>
          <p:nvPr>
            <p:ph type="body" sz="quarter" idx="14" hasCustomPrompt="1"/>
          </p:nvPr>
        </p:nvSpPr>
        <p:spPr bwMode="gray">
          <a:xfrm>
            <a:off x="6276020" y="1268761"/>
            <a:ext cx="5580000" cy="256096"/>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6276020" y="6060244"/>
            <a:ext cx="5580000" cy="141064"/>
          </a:xfrm>
        </p:spPr>
        <p:txBody>
          <a:bodyPr anchor="b">
            <a:noAutofit/>
          </a:bodyPr>
          <a:lstStyle>
            <a:lvl1pPr algn="r">
              <a:lnSpc>
                <a:spcPts val="1080"/>
              </a:lnSpc>
              <a:spcBef>
                <a:spcPts val="0"/>
              </a:spcBef>
              <a:defRPr sz="900" b="0">
                <a:solidFill>
                  <a:schemeClr val="accent1"/>
                </a:solidFill>
              </a:defRPr>
            </a:lvl1pPr>
            <a:lvl2pPr>
              <a:lnSpc>
                <a:spcPts val="1080"/>
              </a:lnSpc>
              <a:defRPr sz="900">
                <a:solidFill>
                  <a:schemeClr val="accent1"/>
                </a:solidFill>
              </a:defRPr>
            </a:lvl2pPr>
            <a:lvl3pPr>
              <a:lnSpc>
                <a:spcPts val="1080"/>
              </a:lnSpc>
              <a:defRPr sz="900">
                <a:solidFill>
                  <a:schemeClr val="accent1"/>
                </a:solidFill>
              </a:defRPr>
            </a:lvl3pPr>
            <a:lvl4pPr>
              <a:lnSpc>
                <a:spcPts val="1080"/>
              </a:lnSpc>
              <a:defRPr sz="900">
                <a:solidFill>
                  <a:schemeClr val="accent1"/>
                </a:solidFill>
              </a:defRPr>
            </a:lvl4pPr>
            <a:lvl5pPr>
              <a:lnSpc>
                <a:spcPts val="1080"/>
              </a:lnSpc>
              <a:defRPr sz="900">
                <a:solidFill>
                  <a:schemeClr val="accent1"/>
                </a:solidFill>
              </a:defRPr>
            </a:lvl5pPr>
          </a:lstStyle>
          <a:p>
            <a:pPr lvl="0"/>
            <a:r>
              <a:rPr lang="de-DE"/>
              <a:t>Platzhalter für eine Quellenangabe</a:t>
            </a:r>
            <a:endParaRPr lang="de-DE" dirty="0"/>
          </a:p>
        </p:txBody>
      </p:sp>
      <p:sp>
        <p:nvSpPr>
          <p:cNvPr id="14" name="Textplatzhalter 8"/>
          <p:cNvSpPr>
            <a:spLocks noGrp="1"/>
          </p:cNvSpPr>
          <p:nvPr>
            <p:ph type="body" sz="quarter" idx="16" hasCustomPrompt="1"/>
          </p:nvPr>
        </p:nvSpPr>
        <p:spPr bwMode="gray">
          <a:xfrm>
            <a:off x="6276020" y="1556792"/>
            <a:ext cx="5580000" cy="256096"/>
          </a:xfrm>
        </p:spPr>
        <p:txBody>
          <a:bodyPr wrap="square">
            <a:spAutoFit/>
          </a:bodyPr>
          <a:lstStyle>
            <a:lvl1pPr algn="l">
              <a:spcBef>
                <a:spcPts val="0"/>
              </a:spcBef>
              <a:defRPr b="0"/>
            </a:lvl1pPr>
            <a:lvl2pPr marL="0" indent="0" algn="ctr">
              <a:buNone/>
              <a:defRPr/>
            </a:lvl2pPr>
          </a:lstStyle>
          <a:p>
            <a:pPr lvl="0"/>
            <a:r>
              <a:rPr lang="de-DE"/>
              <a:t>Platzhalter für die Werteinheit</a:t>
            </a:r>
            <a:endParaRPr lang="de-DE" dirty="0"/>
          </a:p>
        </p:txBody>
      </p:sp>
      <p:sp>
        <p:nvSpPr>
          <p:cNvPr id="8" name="Textplatzhalter 7"/>
          <p:cNvSpPr>
            <a:spLocks noGrp="1"/>
          </p:cNvSpPr>
          <p:nvPr>
            <p:ph type="body" sz="quarter" idx="17"/>
          </p:nvPr>
        </p:nvSpPr>
        <p:spPr bwMode="gray">
          <a:xfrm>
            <a:off x="335360" y="1268760"/>
            <a:ext cx="5580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3" name="Titel 2"/>
          <p:cNvSpPr>
            <a:spLocks noGrp="1"/>
          </p:cNvSpPr>
          <p:nvPr>
            <p:ph type="title"/>
          </p:nvPr>
        </p:nvSpPr>
        <p:spPr bwMode="gray"/>
        <p:txBody>
          <a:bodyPr/>
          <a:lstStyle/>
          <a:p>
            <a:r>
              <a:rPr lang="en-US"/>
              <a:t>Click to edit Master title style</a:t>
            </a:r>
            <a:endParaRPr lang="de-DE"/>
          </a:p>
        </p:txBody>
      </p:sp>
      <p:sp>
        <p:nvSpPr>
          <p:cNvPr id="6" name="Fußzeilenplatzhalter 5"/>
          <p:cNvSpPr>
            <a:spLocks noGrp="1"/>
          </p:cNvSpPr>
          <p:nvPr>
            <p:ph type="ftr" sz="quarter" idx="18"/>
          </p:nvPr>
        </p:nvSpPr>
        <p:spPr bwMode="gray"/>
        <p:txBody>
          <a:bodyPr/>
          <a:lstStyle/>
          <a:p>
            <a:r>
              <a:rPr lang="de-DE" noProof="0"/>
              <a:t>EGO Top – Berufsunfähigkeitsschutz von HDI | Marketing-Unterlage | Mai 2022</a:t>
            </a:r>
            <a:endParaRPr lang="de-DE" noProof="0" dirty="0"/>
          </a:p>
        </p:txBody>
      </p:sp>
      <p:sp>
        <p:nvSpPr>
          <p:cNvPr id="10" name="Foliennummernplatzhalter 9"/>
          <p:cNvSpPr>
            <a:spLocks noGrp="1"/>
          </p:cNvSpPr>
          <p:nvPr>
            <p:ph type="sldNum" sz="quarter" idx="19"/>
          </p:nvPr>
        </p:nvSpPr>
        <p:spPr bwMode="gray"/>
        <p:txBody>
          <a:bodyPr/>
          <a:lstStyle/>
          <a:p>
            <a:fld id="{7EC6429F-8EBA-4254-B9C8-295228AFE7F1}" type="slidenum">
              <a:rPr lang="de-DE" noProof="0" smtClean="0"/>
              <a:pPr/>
              <a:t>‹Nr.›</a:t>
            </a:fld>
            <a:endParaRPr lang="de-DE" noProof="0" dirty="0"/>
          </a:p>
        </p:txBody>
      </p:sp>
    </p:spTree>
    <p:extLst>
      <p:ext uri="{BB962C8B-B14F-4D97-AF65-F5344CB8AC3E}">
        <p14:creationId xmlns:p14="http://schemas.microsoft.com/office/powerpoint/2010/main" val="183309472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2 Diagramm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154326595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5057" name="think-cell Folie" r:id="rId5" imgW="344" imgH="345" progId="TCLayout.ActiveDocument.1">
                  <p:embed/>
                </p:oleObj>
              </mc:Choice>
              <mc:Fallback>
                <p:oleObj name="think-cell Folie" r:id="rId5" imgW="344" imgH="345" progId="TCLayout.ActiveDocument.1">
                  <p:embed/>
                  <p:pic>
                    <p:nvPicPr>
                      <p:cNvPr id="13" name="Objekt 12" hidden="1"/>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panose="020B0604020202020204" pitchFamily="34" charset="0"/>
            </a:endParaRPr>
          </a:p>
        </p:txBody>
      </p:sp>
      <p:sp>
        <p:nvSpPr>
          <p:cNvPr id="7" name="Diagrammplatzhalter 6"/>
          <p:cNvSpPr>
            <a:spLocks noGrp="1"/>
          </p:cNvSpPr>
          <p:nvPr>
            <p:ph type="chart" sz="quarter" idx="13"/>
          </p:nvPr>
        </p:nvSpPr>
        <p:spPr bwMode="gray">
          <a:xfrm>
            <a:off x="6276020" y="1880827"/>
            <a:ext cx="5580000" cy="4104000"/>
          </a:xfrm>
        </p:spPr>
        <p:txBody>
          <a:bodyPr/>
          <a:lstStyle>
            <a:lvl1pPr>
              <a:spcBef>
                <a:spcPts val="0"/>
              </a:spcBef>
              <a:defRPr b="0"/>
            </a:lvl1pPr>
          </a:lstStyle>
          <a:p>
            <a:r>
              <a:rPr lang="en-US"/>
              <a:t>Click icon to add chart</a:t>
            </a:r>
            <a:endParaRPr lang="de-DE" dirty="0"/>
          </a:p>
        </p:txBody>
      </p:sp>
      <p:sp>
        <p:nvSpPr>
          <p:cNvPr id="9" name="Textplatzhalter 8"/>
          <p:cNvSpPr>
            <a:spLocks noGrp="1"/>
          </p:cNvSpPr>
          <p:nvPr>
            <p:ph type="body" sz="quarter" idx="14" hasCustomPrompt="1"/>
          </p:nvPr>
        </p:nvSpPr>
        <p:spPr bwMode="gray">
          <a:xfrm>
            <a:off x="6276020" y="1268761"/>
            <a:ext cx="5580000" cy="256096"/>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6276020" y="6060244"/>
            <a:ext cx="5580000" cy="141064"/>
          </a:xfrm>
        </p:spPr>
        <p:txBody>
          <a:bodyPr anchor="b">
            <a:noAutofit/>
          </a:bodyPr>
          <a:lstStyle>
            <a:lvl1pPr algn="r">
              <a:lnSpc>
                <a:spcPts val="1080"/>
              </a:lnSpc>
              <a:spcBef>
                <a:spcPts val="0"/>
              </a:spcBef>
              <a:defRPr sz="900" b="0">
                <a:solidFill>
                  <a:schemeClr val="accent1"/>
                </a:solidFill>
              </a:defRPr>
            </a:lvl1pPr>
            <a:lvl2pPr>
              <a:lnSpc>
                <a:spcPts val="1080"/>
              </a:lnSpc>
              <a:defRPr sz="900">
                <a:solidFill>
                  <a:schemeClr val="accent1"/>
                </a:solidFill>
              </a:defRPr>
            </a:lvl2pPr>
            <a:lvl3pPr>
              <a:lnSpc>
                <a:spcPts val="1080"/>
              </a:lnSpc>
              <a:defRPr sz="900">
                <a:solidFill>
                  <a:schemeClr val="accent1"/>
                </a:solidFill>
              </a:defRPr>
            </a:lvl3pPr>
            <a:lvl4pPr>
              <a:lnSpc>
                <a:spcPts val="1080"/>
              </a:lnSpc>
              <a:defRPr sz="900">
                <a:solidFill>
                  <a:schemeClr val="accent1"/>
                </a:solidFill>
              </a:defRPr>
            </a:lvl4pPr>
            <a:lvl5pPr>
              <a:lnSpc>
                <a:spcPts val="1080"/>
              </a:lnSpc>
              <a:defRPr sz="900">
                <a:solidFill>
                  <a:schemeClr val="accent1"/>
                </a:solidFill>
              </a:defRPr>
            </a:lvl5pPr>
          </a:lstStyle>
          <a:p>
            <a:pPr lvl="0"/>
            <a:r>
              <a:rPr lang="de-DE" dirty="0"/>
              <a:t>Platzhalter für eine Quellenangabe</a:t>
            </a:r>
          </a:p>
        </p:txBody>
      </p:sp>
      <p:sp>
        <p:nvSpPr>
          <p:cNvPr id="14" name="Textplatzhalter 8"/>
          <p:cNvSpPr>
            <a:spLocks noGrp="1"/>
          </p:cNvSpPr>
          <p:nvPr>
            <p:ph type="body" sz="quarter" idx="16" hasCustomPrompt="1"/>
          </p:nvPr>
        </p:nvSpPr>
        <p:spPr bwMode="gray">
          <a:xfrm>
            <a:off x="6276020" y="1556792"/>
            <a:ext cx="5580000" cy="256096"/>
          </a:xfrm>
        </p:spPr>
        <p:txBody>
          <a:bodyPr wrap="square">
            <a:spAutoFit/>
          </a:bodyPr>
          <a:lstStyle>
            <a:lvl1pPr algn="l">
              <a:spcBef>
                <a:spcPts val="0"/>
              </a:spcBef>
              <a:defRPr b="0"/>
            </a:lvl1pPr>
            <a:lvl2pPr marL="0" indent="0" algn="ctr">
              <a:buNone/>
              <a:defRPr/>
            </a:lvl2pPr>
          </a:lstStyle>
          <a:p>
            <a:pPr lvl="0"/>
            <a:r>
              <a:rPr lang="de-DE"/>
              <a:t>Platzhalter für die Werteinheit</a:t>
            </a:r>
            <a:endParaRPr lang="de-DE" dirty="0"/>
          </a:p>
        </p:txBody>
      </p:sp>
      <p:sp>
        <p:nvSpPr>
          <p:cNvPr id="15" name="Diagrammplatzhalter 6"/>
          <p:cNvSpPr>
            <a:spLocks noGrp="1"/>
          </p:cNvSpPr>
          <p:nvPr>
            <p:ph type="chart" sz="quarter" idx="17"/>
          </p:nvPr>
        </p:nvSpPr>
        <p:spPr bwMode="gray">
          <a:xfrm>
            <a:off x="335360" y="1880827"/>
            <a:ext cx="5580000" cy="4104000"/>
          </a:xfrm>
        </p:spPr>
        <p:txBody>
          <a:bodyPr/>
          <a:lstStyle>
            <a:lvl1pPr>
              <a:spcBef>
                <a:spcPts val="0"/>
              </a:spcBef>
              <a:defRPr b="0"/>
            </a:lvl1pPr>
          </a:lstStyle>
          <a:p>
            <a:r>
              <a:rPr lang="en-US"/>
              <a:t>Click icon to add chart</a:t>
            </a:r>
            <a:endParaRPr lang="de-DE" dirty="0"/>
          </a:p>
        </p:txBody>
      </p:sp>
      <p:sp>
        <p:nvSpPr>
          <p:cNvPr id="16" name="Textplatzhalter 8"/>
          <p:cNvSpPr>
            <a:spLocks noGrp="1"/>
          </p:cNvSpPr>
          <p:nvPr>
            <p:ph type="body" sz="quarter" idx="18" hasCustomPrompt="1"/>
          </p:nvPr>
        </p:nvSpPr>
        <p:spPr bwMode="gray">
          <a:xfrm>
            <a:off x="335360" y="1268761"/>
            <a:ext cx="5580000" cy="256096"/>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7" name="Textplatzhalter 8"/>
          <p:cNvSpPr>
            <a:spLocks noGrp="1"/>
          </p:cNvSpPr>
          <p:nvPr>
            <p:ph type="body" sz="quarter" idx="19" hasCustomPrompt="1"/>
          </p:nvPr>
        </p:nvSpPr>
        <p:spPr bwMode="gray">
          <a:xfrm>
            <a:off x="335360" y="1556792"/>
            <a:ext cx="5580000" cy="256480"/>
          </a:xfrm>
        </p:spPr>
        <p:txBody>
          <a:bodyPr wrap="square">
            <a:spAutoFit/>
          </a:bodyPr>
          <a:lstStyle>
            <a:lvl1pPr algn="l">
              <a:spcBef>
                <a:spcPts val="0"/>
              </a:spcBef>
              <a:defRPr b="0" baseline="0"/>
            </a:lvl1pPr>
            <a:lvl2pPr marL="0" indent="0" algn="ctr">
              <a:buNone/>
              <a:defRPr/>
            </a:lvl2pPr>
          </a:lstStyle>
          <a:p>
            <a:pPr lvl="0"/>
            <a:r>
              <a:rPr lang="de-DE" dirty="0"/>
              <a:t>Platzhalter für die Werteinheit</a:t>
            </a:r>
          </a:p>
        </p:txBody>
      </p:sp>
      <p:sp>
        <p:nvSpPr>
          <p:cNvPr id="18" name="Textplatzhalter 10"/>
          <p:cNvSpPr>
            <a:spLocks noGrp="1"/>
          </p:cNvSpPr>
          <p:nvPr>
            <p:ph type="body" sz="quarter" idx="20" hasCustomPrompt="1"/>
          </p:nvPr>
        </p:nvSpPr>
        <p:spPr bwMode="gray">
          <a:xfrm>
            <a:off x="335360" y="6060244"/>
            <a:ext cx="5580000" cy="141064"/>
          </a:xfrm>
        </p:spPr>
        <p:txBody>
          <a:bodyPr anchor="b">
            <a:noAutofit/>
          </a:bodyPr>
          <a:lstStyle>
            <a:lvl1pPr algn="r">
              <a:lnSpc>
                <a:spcPts val="1080"/>
              </a:lnSpc>
              <a:spcBef>
                <a:spcPts val="0"/>
              </a:spcBef>
              <a:defRPr sz="900" b="0">
                <a:solidFill>
                  <a:schemeClr val="accent1"/>
                </a:solidFill>
              </a:defRPr>
            </a:lvl1pPr>
            <a:lvl2pPr>
              <a:lnSpc>
                <a:spcPts val="1080"/>
              </a:lnSpc>
              <a:defRPr sz="900">
                <a:solidFill>
                  <a:schemeClr val="accent1"/>
                </a:solidFill>
              </a:defRPr>
            </a:lvl2pPr>
            <a:lvl3pPr>
              <a:lnSpc>
                <a:spcPts val="1080"/>
              </a:lnSpc>
              <a:defRPr sz="900">
                <a:solidFill>
                  <a:schemeClr val="accent1"/>
                </a:solidFill>
              </a:defRPr>
            </a:lvl3pPr>
            <a:lvl4pPr>
              <a:lnSpc>
                <a:spcPts val="1080"/>
              </a:lnSpc>
              <a:defRPr sz="900">
                <a:solidFill>
                  <a:schemeClr val="accent1"/>
                </a:solidFill>
              </a:defRPr>
            </a:lvl4pPr>
            <a:lvl5pPr>
              <a:lnSpc>
                <a:spcPts val="1080"/>
              </a:lnSpc>
              <a:defRPr sz="900">
                <a:solidFill>
                  <a:schemeClr val="accent1"/>
                </a:solidFill>
              </a:defRPr>
            </a:lvl5pPr>
          </a:lstStyle>
          <a:p>
            <a:pPr lvl="0"/>
            <a:r>
              <a:rPr lang="de-DE"/>
              <a:t>Platzhalter für eine Quellenangabe</a:t>
            </a:r>
            <a:endParaRPr lang="de-DE" dirty="0"/>
          </a:p>
        </p:txBody>
      </p:sp>
      <p:sp>
        <p:nvSpPr>
          <p:cNvPr id="3" name="Titel 2"/>
          <p:cNvSpPr>
            <a:spLocks noGrp="1"/>
          </p:cNvSpPr>
          <p:nvPr>
            <p:ph type="title"/>
          </p:nvPr>
        </p:nvSpPr>
        <p:spPr bwMode="gray"/>
        <p:txBody>
          <a:bodyPr/>
          <a:lstStyle/>
          <a:p>
            <a:r>
              <a:rPr lang="en-US"/>
              <a:t>Click to edit Master title style</a:t>
            </a:r>
            <a:endParaRPr lang="de-DE"/>
          </a:p>
        </p:txBody>
      </p:sp>
      <p:sp>
        <p:nvSpPr>
          <p:cNvPr id="6" name="Fußzeilenplatzhalter 5"/>
          <p:cNvSpPr>
            <a:spLocks noGrp="1"/>
          </p:cNvSpPr>
          <p:nvPr>
            <p:ph type="ftr" sz="quarter" idx="21"/>
          </p:nvPr>
        </p:nvSpPr>
        <p:spPr bwMode="gray"/>
        <p:txBody>
          <a:bodyPr/>
          <a:lstStyle/>
          <a:p>
            <a:r>
              <a:rPr lang="de-DE" noProof="0"/>
              <a:t>EGO Top – Berufsunfähigkeitsschutz von HDI | Marketing-Unterlage | Mai 2022</a:t>
            </a:r>
            <a:endParaRPr lang="de-DE" noProof="0" dirty="0"/>
          </a:p>
        </p:txBody>
      </p:sp>
      <p:sp>
        <p:nvSpPr>
          <p:cNvPr id="8" name="Foliennummernplatzhalter 7"/>
          <p:cNvSpPr>
            <a:spLocks noGrp="1"/>
          </p:cNvSpPr>
          <p:nvPr>
            <p:ph type="sldNum" sz="quarter" idx="22"/>
          </p:nvPr>
        </p:nvSpPr>
        <p:spPr bwMode="gray"/>
        <p:txBody>
          <a:bodyPr/>
          <a:lstStyle/>
          <a:p>
            <a:fld id="{7EC6429F-8EBA-4254-B9C8-295228AFE7F1}" type="slidenum">
              <a:rPr lang="de-DE" noProof="0" smtClean="0"/>
              <a:pPr/>
              <a:t>‹Nr.›</a:t>
            </a:fld>
            <a:endParaRPr lang="de-DE" noProof="0" dirty="0"/>
          </a:p>
        </p:txBody>
      </p:sp>
    </p:spTree>
    <p:extLst>
      <p:ext uri="{BB962C8B-B14F-4D97-AF65-F5344CB8AC3E}">
        <p14:creationId xmlns:p14="http://schemas.microsoft.com/office/powerpoint/2010/main" val="249923176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53435763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764"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495A4995-3C23-4A49-9149-A98D6EFB3E56}"/>
              </a:ext>
            </a:extLst>
          </p:cNvPr>
          <p:cNvSpPr/>
          <p:nvPr userDrawn="1"/>
        </p:nvSpPr>
        <p:spPr bwMode="gray">
          <a:xfrm>
            <a:off x="655687" y="0"/>
            <a:ext cx="11536313" cy="6200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7600" tIns="72000" rIns="72000" bIns="234000" numCol="1" spcCol="0" rtlCol="0" fromWordArt="0" anchor="b" anchorCtr="0" forceAA="0" compatLnSpc="1">
            <a:prstTxWarp prst="textNoShape">
              <a:avLst/>
            </a:prstTxWarp>
            <a:noAutofit/>
          </a:bodyPr>
          <a:lstStyle/>
          <a:p>
            <a:endParaRPr lang="de-DE" sz="3200" b="1" dirty="0">
              <a:solidFill>
                <a:schemeClr val="bg1"/>
              </a:solidFill>
              <a:latin typeface="+mj-lt"/>
            </a:endParaRPr>
          </a:p>
        </p:txBody>
      </p:sp>
      <p:sp>
        <p:nvSpPr>
          <p:cNvPr id="25" name="Rectangle 24">
            <a:extLst>
              <a:ext uri="{FF2B5EF4-FFF2-40B4-BE49-F238E27FC236}">
                <a16:creationId xmlns:a16="http://schemas.microsoft.com/office/drawing/2014/main" id="{DD282999-718C-4ED2-AA71-33F9AB043E3F}"/>
              </a:ext>
            </a:extLst>
          </p:cNvPr>
          <p:cNvSpPr/>
          <p:nvPr userDrawn="1"/>
        </p:nvSpPr>
        <p:spPr bwMode="gray">
          <a:xfrm>
            <a:off x="10384800" y="6200775"/>
            <a:ext cx="1807200" cy="657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en-US" sz="1600" dirty="0"/>
          </a:p>
        </p:txBody>
      </p:sp>
      <p:sp>
        <p:nvSpPr>
          <p:cNvPr id="26" name="Rectangle 25">
            <a:extLst>
              <a:ext uri="{FF2B5EF4-FFF2-40B4-BE49-F238E27FC236}">
                <a16:creationId xmlns:a16="http://schemas.microsoft.com/office/drawing/2014/main" id="{B7C7D11C-59ED-4409-8F19-51A39F85339E}"/>
              </a:ext>
            </a:extLst>
          </p:cNvPr>
          <p:cNvSpPr/>
          <p:nvPr userDrawn="1"/>
        </p:nvSpPr>
        <p:spPr bwMode="gray">
          <a:xfrm>
            <a:off x="0" y="0"/>
            <a:ext cx="658800" cy="5198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en-US" sz="1600" dirty="0"/>
          </a:p>
        </p:txBody>
      </p:sp>
      <p:sp>
        <p:nvSpPr>
          <p:cNvPr id="7" name="Rechteck 6" hidden="1"/>
          <p:cNvSpPr/>
          <p:nvPr userDrawn="1">
            <p:custDataLst>
              <p:tags r:id="rId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4000"/>
              </a:lnSpc>
              <a:spcBef>
                <a:spcPct val="0"/>
              </a:spcBef>
              <a:spcAft>
                <a:spcPct val="0"/>
              </a:spcAft>
            </a:pPr>
            <a:endParaRPr lang="de-DE" sz="3200" b="0" i="1" baseline="0" dirty="0">
              <a:latin typeface="Arial" panose="020B0604020202020204" pitchFamily="34" charset="0"/>
              <a:ea typeface="+mj-ea"/>
              <a:cs typeface="+mj-cs"/>
              <a:sym typeface="Arial" panose="020B0604020202020204" pitchFamily="34" charset="0"/>
            </a:endParaRPr>
          </a:p>
        </p:txBody>
      </p:sp>
      <p:sp>
        <p:nvSpPr>
          <p:cNvPr id="9" name="Titel 8"/>
          <p:cNvSpPr>
            <a:spLocks noGrp="1"/>
          </p:cNvSpPr>
          <p:nvPr>
            <p:ph type="title" hasCustomPrompt="1"/>
          </p:nvPr>
        </p:nvSpPr>
        <p:spPr bwMode="gray">
          <a:xfrm>
            <a:off x="2316380" y="3055835"/>
            <a:ext cx="7200000" cy="492443"/>
          </a:xfrm>
        </p:spPr>
        <p:txBody>
          <a:bodyPr vert="horz" wrap="square" anchor="b">
            <a:spAutoFit/>
          </a:bodyPr>
          <a:lstStyle>
            <a:lvl1pPr algn="l">
              <a:lnSpc>
                <a:spcPct val="100000"/>
              </a:lnSpc>
              <a:defRPr sz="3200" i="0" baseline="0">
                <a:solidFill>
                  <a:schemeClr val="bg1"/>
                </a:solidFill>
              </a:defRPr>
            </a:lvl1pPr>
          </a:lstStyle>
          <a:p>
            <a:r>
              <a:rPr lang="de-DE" dirty="0"/>
              <a:t>„Platzhalter für ein Zitat“</a:t>
            </a:r>
          </a:p>
        </p:txBody>
      </p:sp>
      <p:sp>
        <p:nvSpPr>
          <p:cNvPr id="42" name="Textplatzhalter 10"/>
          <p:cNvSpPr>
            <a:spLocks noGrp="1"/>
          </p:cNvSpPr>
          <p:nvPr>
            <p:ph type="body" sz="quarter" idx="13" hasCustomPrompt="1"/>
          </p:nvPr>
        </p:nvSpPr>
        <p:spPr bwMode="gray">
          <a:xfrm>
            <a:off x="2316380" y="3849896"/>
            <a:ext cx="7200000" cy="179152"/>
          </a:xfrm>
        </p:spPr>
        <p:txBody>
          <a:bodyPr>
            <a:spAutoFit/>
          </a:bodyPr>
          <a:lstStyle>
            <a:lvl1pPr algn="l">
              <a:lnSpc>
                <a:spcPct val="104000"/>
              </a:lnSpc>
              <a:defRPr sz="1200" b="0" i="1">
                <a:solidFill>
                  <a:schemeClr val="bg1"/>
                </a:solidFill>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Vorname Nachname des Autors oder Quelle</a:t>
            </a:r>
          </a:p>
        </p:txBody>
      </p:sp>
      <p:sp>
        <p:nvSpPr>
          <p:cNvPr id="15" name="Rechteck 53">
            <a:extLst>
              <a:ext uri="{FF2B5EF4-FFF2-40B4-BE49-F238E27FC236}">
                <a16:creationId xmlns:a16="http://schemas.microsoft.com/office/drawing/2014/main" id="{957A37C5-69DB-4F75-BB2B-0C597739591F}"/>
              </a:ext>
            </a:extLst>
          </p:cNvPr>
          <p:cNvSpPr/>
          <p:nvPr userDrawn="1"/>
        </p:nvSpPr>
        <p:spPr bwMode="gray">
          <a:xfrm>
            <a:off x="10384800" y="285613"/>
            <a:ext cx="1807200" cy="9828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6" name="Group 15">
            <a:extLst>
              <a:ext uri="{FF2B5EF4-FFF2-40B4-BE49-F238E27FC236}">
                <a16:creationId xmlns:a16="http://schemas.microsoft.com/office/drawing/2014/main" id="{1D7E0439-F3C7-4730-95AF-7D4B68A7785F}"/>
              </a:ext>
            </a:extLst>
          </p:cNvPr>
          <p:cNvGrpSpPr/>
          <p:nvPr userDrawn="1"/>
        </p:nvGrpSpPr>
        <p:grpSpPr bwMode="gray">
          <a:xfrm>
            <a:off x="10712400" y="612707"/>
            <a:ext cx="823913" cy="328613"/>
            <a:chOff x="9207511" y="2267609"/>
            <a:chExt cx="823913" cy="328613"/>
          </a:xfrm>
        </p:grpSpPr>
        <p:sp>
          <p:nvSpPr>
            <p:cNvPr id="18" name="Freeform 11">
              <a:extLst>
                <a:ext uri="{FF2B5EF4-FFF2-40B4-BE49-F238E27FC236}">
                  <a16:creationId xmlns:a16="http://schemas.microsoft.com/office/drawing/2014/main" id="{D7FD7C9B-38A2-41E9-AFDA-9B6C1AA3F5ED}"/>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9" name="Rectangle 12">
              <a:extLst>
                <a:ext uri="{FF2B5EF4-FFF2-40B4-BE49-F238E27FC236}">
                  <a16:creationId xmlns:a16="http://schemas.microsoft.com/office/drawing/2014/main" id="{D99F6ADF-8DBC-470B-A69D-BD49A280A9CE}"/>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20" name="Group 19">
              <a:extLst>
                <a:ext uri="{FF2B5EF4-FFF2-40B4-BE49-F238E27FC236}">
                  <a16:creationId xmlns:a16="http://schemas.microsoft.com/office/drawing/2014/main" id="{304519AF-0A4D-4CED-BB85-3C15B2C41FF6}"/>
                </a:ext>
              </a:extLst>
            </p:cNvPr>
            <p:cNvGrpSpPr/>
            <p:nvPr/>
          </p:nvGrpSpPr>
          <p:grpSpPr bwMode="gray">
            <a:xfrm>
              <a:off x="9207511" y="2267609"/>
              <a:ext cx="328840" cy="328613"/>
              <a:chOff x="9207511" y="2267609"/>
              <a:chExt cx="328840" cy="328613"/>
            </a:xfrm>
          </p:grpSpPr>
          <p:sp>
            <p:nvSpPr>
              <p:cNvPr id="21" name="Rectangle 13">
                <a:extLst>
                  <a:ext uri="{FF2B5EF4-FFF2-40B4-BE49-F238E27FC236}">
                    <a16:creationId xmlns:a16="http://schemas.microsoft.com/office/drawing/2014/main" id="{28B63810-7D11-43EC-AFDD-2AEB56CB9501}"/>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2" name="Rectangle 14">
                <a:extLst>
                  <a:ext uri="{FF2B5EF4-FFF2-40B4-BE49-F238E27FC236}">
                    <a16:creationId xmlns:a16="http://schemas.microsoft.com/office/drawing/2014/main" id="{F7980423-D14B-4031-883C-8EEEED83CDA6}"/>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3" name="Rectangle 15">
                <a:extLst>
                  <a:ext uri="{FF2B5EF4-FFF2-40B4-BE49-F238E27FC236}">
                    <a16:creationId xmlns:a16="http://schemas.microsoft.com/office/drawing/2014/main" id="{C72BC891-F3B9-4475-9DB3-EA931FB3D053}"/>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sp>
        <p:nvSpPr>
          <p:cNvPr id="27" name="Freeform: Shape 26">
            <a:extLst>
              <a:ext uri="{FF2B5EF4-FFF2-40B4-BE49-F238E27FC236}">
                <a16:creationId xmlns:a16="http://schemas.microsoft.com/office/drawing/2014/main" id="{34226C52-00BD-40B0-B6D0-E4846A071531}"/>
              </a:ext>
            </a:extLst>
          </p:cNvPr>
          <p:cNvSpPr>
            <a:spLocks noChangeAspect="1"/>
          </p:cNvSpPr>
          <p:nvPr userDrawn="1"/>
        </p:nvSpPr>
        <p:spPr bwMode="gray">
          <a:xfrm>
            <a:off x="897052" y="5198270"/>
            <a:ext cx="834870" cy="655200"/>
          </a:xfrm>
          <a:custGeom>
            <a:avLst/>
            <a:gdLst/>
            <a:ahLst/>
            <a:cxnLst/>
            <a:rect l="l" t="t" r="r" b="b"/>
            <a:pathLst>
              <a:path w="1382279" h="1084803">
                <a:moveTo>
                  <a:pt x="881737" y="0"/>
                </a:moveTo>
                <a:lnTo>
                  <a:pt x="1382279" y="0"/>
                </a:lnTo>
                <a:lnTo>
                  <a:pt x="1382279" y="359819"/>
                </a:lnTo>
                <a:cubicBezTo>
                  <a:pt x="1382279" y="504698"/>
                  <a:pt x="1369513" y="618700"/>
                  <a:pt x="1343981" y="701827"/>
                </a:cubicBezTo>
                <a:cubicBezTo>
                  <a:pt x="1318449" y="784953"/>
                  <a:pt x="1270948" y="860064"/>
                  <a:pt x="1201478" y="927159"/>
                </a:cubicBezTo>
                <a:cubicBezTo>
                  <a:pt x="1132008" y="994254"/>
                  <a:pt x="1044428" y="1046802"/>
                  <a:pt x="938738" y="1084803"/>
                </a:cubicBezTo>
                <a:lnTo>
                  <a:pt x="840768" y="876393"/>
                </a:lnTo>
                <a:cubicBezTo>
                  <a:pt x="940520" y="843142"/>
                  <a:pt x="1012068" y="796829"/>
                  <a:pt x="1055413" y="737452"/>
                </a:cubicBezTo>
                <a:cubicBezTo>
                  <a:pt x="1098757" y="678076"/>
                  <a:pt x="1121023" y="599106"/>
                  <a:pt x="1122211" y="500541"/>
                </a:cubicBezTo>
                <a:lnTo>
                  <a:pt x="881737" y="500541"/>
                </a:lnTo>
                <a:close/>
                <a:moveTo>
                  <a:pt x="40970" y="0"/>
                </a:moveTo>
                <a:lnTo>
                  <a:pt x="541511" y="0"/>
                </a:lnTo>
                <a:lnTo>
                  <a:pt x="541511" y="359819"/>
                </a:lnTo>
                <a:cubicBezTo>
                  <a:pt x="541511" y="504698"/>
                  <a:pt x="529042" y="618700"/>
                  <a:pt x="504104" y="701827"/>
                </a:cubicBezTo>
                <a:cubicBezTo>
                  <a:pt x="479166" y="784953"/>
                  <a:pt x="431962" y="860064"/>
                  <a:pt x="362492" y="927159"/>
                </a:cubicBezTo>
                <a:cubicBezTo>
                  <a:pt x="293022" y="994254"/>
                  <a:pt x="204848" y="1046802"/>
                  <a:pt x="97971" y="1084803"/>
                </a:cubicBezTo>
                <a:lnTo>
                  <a:pt x="0" y="876393"/>
                </a:lnTo>
                <a:cubicBezTo>
                  <a:pt x="100940" y="843142"/>
                  <a:pt x="172785" y="796829"/>
                  <a:pt x="215536" y="737452"/>
                </a:cubicBezTo>
                <a:cubicBezTo>
                  <a:pt x="258287" y="678076"/>
                  <a:pt x="280850" y="599106"/>
                  <a:pt x="283225" y="500541"/>
                </a:cubicBezTo>
                <a:lnTo>
                  <a:pt x="40970" y="5005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en-US" sz="1600" dirty="0"/>
          </a:p>
        </p:txBody>
      </p:sp>
    </p:spTree>
    <p:extLst>
      <p:ext uri="{BB962C8B-B14F-4D97-AF65-F5344CB8AC3E}">
        <p14:creationId xmlns:p14="http://schemas.microsoft.com/office/powerpoint/2010/main" val="3887997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296366448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7421"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vert="horz"/>
          <a:lstStyle/>
          <a:p>
            <a:r>
              <a:rPr lang="en-US"/>
              <a:t>Click to edit Master title style</a:t>
            </a:r>
            <a:endParaRPr lang="de-DE" dirty="0"/>
          </a:p>
        </p:txBody>
      </p:sp>
      <p:sp>
        <p:nvSpPr>
          <p:cNvPr id="4" name="Fußzeilenplatzhalter 3"/>
          <p:cNvSpPr>
            <a:spLocks noGrp="1"/>
          </p:cNvSpPr>
          <p:nvPr>
            <p:ph type="ftr" sz="quarter" idx="11"/>
          </p:nvPr>
        </p:nvSpPr>
        <p:spPr bwMode="gray"/>
        <p:txBody>
          <a:bodyPr/>
          <a:lstStyle/>
          <a:p>
            <a:r>
              <a:rPr lang="de-DE"/>
              <a:t>EGO Top – Berufsunfähigkeitsschutz von HDI | Marketing-Unterlage | Mai 2022</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16" name="Bildplatzhalter 15"/>
          <p:cNvSpPr>
            <a:spLocks noGrp="1"/>
          </p:cNvSpPr>
          <p:nvPr>
            <p:ph type="pic" sz="quarter" idx="18"/>
          </p:nvPr>
        </p:nvSpPr>
        <p:spPr bwMode="gray">
          <a:xfrm>
            <a:off x="335360" y="1268413"/>
            <a:ext cx="11520000" cy="4932000"/>
          </a:xfrm>
          <a:prstGeom prst="rect">
            <a:avLst/>
          </a:prstGeom>
          <a:solidFill>
            <a:srgbClr val="C6C7C8"/>
          </a:solidFill>
        </p:spPr>
        <p:txBody>
          <a:bodyPr wrap="square">
            <a:noAutofit/>
          </a:bodyPr>
          <a:lstStyle>
            <a:lvl1pPr>
              <a:spcBef>
                <a:spcPts val="0"/>
              </a:spcBef>
              <a:defRPr b="0"/>
            </a:lvl1pPr>
          </a:lstStyle>
          <a:p>
            <a:r>
              <a:rPr lang="en-US"/>
              <a:t>Click icon to add picture</a:t>
            </a:r>
            <a:endParaRPr lang="de-DE"/>
          </a:p>
        </p:txBody>
      </p:sp>
    </p:spTree>
    <p:extLst>
      <p:ext uri="{BB962C8B-B14F-4D97-AF65-F5344CB8AC3E}">
        <p14:creationId xmlns:p14="http://schemas.microsoft.com/office/powerpoint/2010/main" val="56068460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25785784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8318"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32" name="Rectangle 17">
            <a:extLst>
              <a:ext uri="{FF2B5EF4-FFF2-40B4-BE49-F238E27FC236}">
                <a16:creationId xmlns:a16="http://schemas.microsoft.com/office/drawing/2014/main" id="{16E8B1C3-0DD2-429C-B1E0-00CF161A9393}"/>
              </a:ext>
            </a:extLst>
          </p:cNvPr>
          <p:cNvSpPr/>
          <p:nvPr userDrawn="1"/>
        </p:nvSpPr>
        <p:spPr bwMode="gray">
          <a:xfrm>
            <a:off x="0" y="-1"/>
            <a:ext cx="11536313" cy="6200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7600" tIns="72000" rIns="72000" bIns="234000" numCol="1" spcCol="0" rtlCol="0" fromWordArt="0" anchor="b" anchorCtr="0" forceAA="0" compatLnSpc="1">
            <a:prstTxWarp prst="textNoShape">
              <a:avLst/>
            </a:prstTxWarp>
            <a:noAutofit/>
          </a:bodyPr>
          <a:lstStyle/>
          <a:p>
            <a:endParaRPr lang="de-DE" sz="3200" b="1" dirty="0">
              <a:solidFill>
                <a:schemeClr val="bg1"/>
              </a:solidFill>
              <a:latin typeface="+mj-lt"/>
            </a:endParaRPr>
          </a:p>
        </p:txBody>
      </p:sp>
      <p:sp>
        <p:nvSpPr>
          <p:cNvPr id="34" name="Rectangle 19">
            <a:extLst>
              <a:ext uri="{FF2B5EF4-FFF2-40B4-BE49-F238E27FC236}">
                <a16:creationId xmlns:a16="http://schemas.microsoft.com/office/drawing/2014/main" id="{90735FF4-3B45-4245-84B2-C208DBBBDA3D}"/>
              </a:ext>
            </a:extLst>
          </p:cNvPr>
          <p:cNvSpPr/>
          <p:nvPr userDrawn="1"/>
        </p:nvSpPr>
        <p:spPr bwMode="gray">
          <a:xfrm>
            <a:off x="0" y="6200775"/>
            <a:ext cx="1807200" cy="657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en-US" sz="1600" dirty="0"/>
          </a:p>
        </p:txBody>
      </p:sp>
      <p:sp>
        <p:nvSpPr>
          <p:cNvPr id="35" name="Rectangle 18">
            <a:extLst>
              <a:ext uri="{FF2B5EF4-FFF2-40B4-BE49-F238E27FC236}">
                <a16:creationId xmlns:a16="http://schemas.microsoft.com/office/drawing/2014/main" id="{794D6948-0CE6-483C-A250-20D84A255B11}"/>
              </a:ext>
            </a:extLst>
          </p:cNvPr>
          <p:cNvSpPr/>
          <p:nvPr userDrawn="1"/>
        </p:nvSpPr>
        <p:spPr bwMode="gray">
          <a:xfrm>
            <a:off x="11533200" y="0"/>
            <a:ext cx="658800" cy="5198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en-US" sz="1600" dirty="0"/>
          </a:p>
        </p:txBody>
      </p:sp>
      <p:sp>
        <p:nvSpPr>
          <p:cNvPr id="7" name="Rechteck 6" hidden="1"/>
          <p:cNvSpPr/>
          <p:nvPr userDrawn="1">
            <p:custDataLst>
              <p:tags r:id="rId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700"/>
              </a:lnSpc>
              <a:spcBef>
                <a:spcPct val="0"/>
              </a:spcBef>
              <a:spcAft>
                <a:spcPct val="0"/>
              </a:spcAft>
            </a:pPr>
            <a:endParaRPr lang="de-DE" sz="2400" b="0" i="0" baseline="0" dirty="0">
              <a:latin typeface="Arial Narrow" panose="020B0606020202030204" pitchFamily="34" charset="0"/>
              <a:ea typeface="+mj-ea"/>
              <a:cs typeface="+mj-cs"/>
              <a:sym typeface="Arial Narrow" panose="020B0606020202030204" pitchFamily="34" charset="0"/>
            </a:endParaRPr>
          </a:p>
        </p:txBody>
      </p:sp>
      <p:sp>
        <p:nvSpPr>
          <p:cNvPr id="56" name="Textplatzhalter 10"/>
          <p:cNvSpPr>
            <a:spLocks noGrp="1"/>
          </p:cNvSpPr>
          <p:nvPr>
            <p:ph type="body" sz="quarter" idx="12" hasCustomPrompt="1"/>
          </p:nvPr>
        </p:nvSpPr>
        <p:spPr bwMode="gray">
          <a:xfrm>
            <a:off x="7466875" y="5019118"/>
            <a:ext cx="3420000" cy="179152"/>
          </a:xfrm>
        </p:spPr>
        <p:txBody>
          <a:bodyPr wrap="square">
            <a:spAutoFit/>
          </a:bodyPr>
          <a:lstStyle>
            <a:lvl1pPr algn="r">
              <a:lnSpc>
                <a:spcPct val="104000"/>
              </a:lnSpc>
              <a:defRPr sz="1200" b="0">
                <a:solidFill>
                  <a:schemeClr val="bg1"/>
                </a:solidFill>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Marketing-Unterlage</a:t>
            </a:r>
          </a:p>
        </p:txBody>
      </p:sp>
      <p:sp>
        <p:nvSpPr>
          <p:cNvPr id="9" name="Titel 8"/>
          <p:cNvSpPr>
            <a:spLocks noGrp="1"/>
          </p:cNvSpPr>
          <p:nvPr>
            <p:ph type="title" hasCustomPrompt="1"/>
          </p:nvPr>
        </p:nvSpPr>
        <p:spPr bwMode="gray">
          <a:xfrm>
            <a:off x="2174875" y="2672916"/>
            <a:ext cx="8712000" cy="492443"/>
          </a:xfrm>
        </p:spPr>
        <p:txBody>
          <a:bodyPr vert="horz" wrap="square" anchor="b" anchorCtr="0">
            <a:spAutoFit/>
          </a:bodyPr>
          <a:lstStyle>
            <a:lvl1pPr algn="r">
              <a:lnSpc>
                <a:spcPct val="100000"/>
              </a:lnSpc>
              <a:defRPr sz="3200" baseline="0">
                <a:solidFill>
                  <a:schemeClr val="bg1"/>
                </a:solidFill>
                <a:latin typeface="+mj-lt"/>
              </a:defRPr>
            </a:lvl1pPr>
          </a:lstStyle>
          <a:p>
            <a:r>
              <a:rPr lang="de-DE" dirty="0"/>
              <a:t>Präsentationstitel maximal zweizeilig</a:t>
            </a:r>
          </a:p>
        </p:txBody>
      </p:sp>
      <p:sp>
        <p:nvSpPr>
          <p:cNvPr id="11" name="Textplatzhalter 10"/>
          <p:cNvSpPr>
            <a:spLocks noGrp="1"/>
          </p:cNvSpPr>
          <p:nvPr>
            <p:ph type="body" sz="quarter" idx="10" hasCustomPrompt="1"/>
          </p:nvPr>
        </p:nvSpPr>
        <p:spPr bwMode="gray">
          <a:xfrm>
            <a:off x="2174675" y="3398803"/>
            <a:ext cx="8712200" cy="246221"/>
          </a:xfrm>
        </p:spPr>
        <p:txBody>
          <a:bodyPr wrap="square">
            <a:spAutoFit/>
          </a:bodyPr>
          <a:lstStyle>
            <a:lvl1pPr algn="r">
              <a:lnSpc>
                <a:spcPct val="104000"/>
              </a:lnSpc>
              <a:spcBef>
                <a:spcPts val="0"/>
              </a:spcBef>
              <a:defRPr sz="1600" b="0">
                <a:solidFill>
                  <a:schemeClr val="bg1"/>
                </a:solidFill>
                <a:latin typeface="+mj-lt"/>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2174675" y="4597739"/>
            <a:ext cx="8712200" cy="179344"/>
          </a:xfrm>
        </p:spPr>
        <p:txBody>
          <a:bodyPr wrap="square" anchor="t">
            <a:noAutofit/>
          </a:bodyPr>
          <a:lstStyle>
            <a:lvl1pPr algn="r">
              <a:lnSpc>
                <a:spcPct val="104000"/>
              </a:lnSpc>
              <a:spcBef>
                <a:spcPts val="0"/>
              </a:spcBef>
              <a:defRPr sz="1200" b="0">
                <a:solidFill>
                  <a:schemeClr val="bg1"/>
                </a:solidFill>
                <a:latin typeface="+mj-lt"/>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Name Referent | Ort | TT.MM.JJJJ</a:t>
            </a:r>
          </a:p>
        </p:txBody>
      </p:sp>
      <p:grpSp>
        <p:nvGrpSpPr>
          <p:cNvPr id="36" name="Group 21">
            <a:extLst>
              <a:ext uri="{FF2B5EF4-FFF2-40B4-BE49-F238E27FC236}">
                <a16:creationId xmlns:a16="http://schemas.microsoft.com/office/drawing/2014/main" id="{525B05EE-7595-4F35-B1C2-FB9F9344D427}"/>
              </a:ext>
            </a:extLst>
          </p:cNvPr>
          <p:cNvGrpSpPr/>
          <p:nvPr userDrawn="1"/>
        </p:nvGrpSpPr>
        <p:grpSpPr bwMode="gray">
          <a:xfrm>
            <a:off x="0" y="285613"/>
            <a:ext cx="1807200" cy="982800"/>
            <a:chOff x="0" y="1940515"/>
            <a:chExt cx="1807200" cy="982800"/>
          </a:xfrm>
        </p:grpSpPr>
        <p:sp>
          <p:nvSpPr>
            <p:cNvPr id="37" name="Rechteck 53">
              <a:extLst>
                <a:ext uri="{FF2B5EF4-FFF2-40B4-BE49-F238E27FC236}">
                  <a16:creationId xmlns:a16="http://schemas.microsoft.com/office/drawing/2014/main" id="{A5F190AD-A524-4087-84CE-4B7CE17881B6}"/>
                </a:ext>
              </a:extLst>
            </p:cNvPr>
            <p:cNvSpPr/>
            <p:nvPr/>
          </p:nvSpPr>
          <p:spPr bwMode="gray">
            <a:xfrm>
              <a:off x="0" y="1940515"/>
              <a:ext cx="1807200" cy="9828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9" name="Group 25">
              <a:extLst>
                <a:ext uri="{FF2B5EF4-FFF2-40B4-BE49-F238E27FC236}">
                  <a16:creationId xmlns:a16="http://schemas.microsoft.com/office/drawing/2014/main" id="{4AFCC10D-4C41-4764-ABA6-90DEC642EBAA}"/>
                </a:ext>
              </a:extLst>
            </p:cNvPr>
            <p:cNvGrpSpPr/>
            <p:nvPr/>
          </p:nvGrpSpPr>
          <p:grpSpPr bwMode="gray">
            <a:xfrm>
              <a:off x="655200" y="2267609"/>
              <a:ext cx="823913" cy="328613"/>
              <a:chOff x="9207511" y="2267609"/>
              <a:chExt cx="823913" cy="328613"/>
            </a:xfrm>
          </p:grpSpPr>
          <p:sp>
            <p:nvSpPr>
              <p:cNvPr id="40" name="Freeform 11">
                <a:extLst>
                  <a:ext uri="{FF2B5EF4-FFF2-40B4-BE49-F238E27FC236}">
                    <a16:creationId xmlns:a16="http://schemas.microsoft.com/office/drawing/2014/main" id="{8435BE42-0A7B-45E7-A8EE-C2BAF6FD1FB3}"/>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2" name="Rectangle 12">
                <a:extLst>
                  <a:ext uri="{FF2B5EF4-FFF2-40B4-BE49-F238E27FC236}">
                    <a16:creationId xmlns:a16="http://schemas.microsoft.com/office/drawing/2014/main" id="{B22DFB13-880B-4DA3-9C58-079E4B03844D}"/>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63" name="Group 28">
                <a:extLst>
                  <a:ext uri="{FF2B5EF4-FFF2-40B4-BE49-F238E27FC236}">
                    <a16:creationId xmlns:a16="http://schemas.microsoft.com/office/drawing/2014/main" id="{2EB4A38A-FD57-455A-9A58-E3A85AA9D079}"/>
                  </a:ext>
                </a:extLst>
              </p:cNvPr>
              <p:cNvGrpSpPr/>
              <p:nvPr/>
            </p:nvGrpSpPr>
            <p:grpSpPr bwMode="gray">
              <a:xfrm>
                <a:off x="9207511" y="2267609"/>
                <a:ext cx="328840" cy="328613"/>
                <a:chOff x="9207511" y="2267609"/>
                <a:chExt cx="328840" cy="328613"/>
              </a:xfrm>
            </p:grpSpPr>
            <p:sp>
              <p:nvSpPr>
                <p:cNvPr id="64" name="Rectangle 13">
                  <a:extLst>
                    <a:ext uri="{FF2B5EF4-FFF2-40B4-BE49-F238E27FC236}">
                      <a16:creationId xmlns:a16="http://schemas.microsoft.com/office/drawing/2014/main" id="{CCAACD63-0615-43E3-A873-78D405B60C02}"/>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5" name="Rectangle 14">
                  <a:extLst>
                    <a:ext uri="{FF2B5EF4-FFF2-40B4-BE49-F238E27FC236}">
                      <a16:creationId xmlns:a16="http://schemas.microsoft.com/office/drawing/2014/main" id="{E2A8A4F2-E02F-4803-81AF-F5F5413D2A8A}"/>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6" name="Rectangle 15">
                  <a:extLst>
                    <a:ext uri="{FF2B5EF4-FFF2-40B4-BE49-F238E27FC236}">
                      <a16:creationId xmlns:a16="http://schemas.microsoft.com/office/drawing/2014/main" id="{76B8814D-7D08-4817-B136-A3559E6AD1AE}"/>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grpSp>
    </p:spTree>
    <p:extLst>
      <p:ext uri="{BB962C8B-B14F-4D97-AF65-F5344CB8AC3E}">
        <p14:creationId xmlns:p14="http://schemas.microsoft.com/office/powerpoint/2010/main" val="38100959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Bild und Text">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318954810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4114"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vert="horz"/>
          <a:lstStyle/>
          <a:p>
            <a:r>
              <a:rPr lang="en-US"/>
              <a:t>Click to edit Master title style</a:t>
            </a:r>
            <a:endParaRPr lang="de-DE" dirty="0"/>
          </a:p>
        </p:txBody>
      </p:sp>
      <p:sp>
        <p:nvSpPr>
          <p:cNvPr id="4" name="Fußzeilenplatzhalter 3"/>
          <p:cNvSpPr>
            <a:spLocks noGrp="1"/>
          </p:cNvSpPr>
          <p:nvPr>
            <p:ph type="ftr" sz="quarter" idx="11"/>
          </p:nvPr>
        </p:nvSpPr>
        <p:spPr bwMode="gray"/>
        <p:txBody>
          <a:bodyPr/>
          <a:lstStyle/>
          <a:p>
            <a:r>
              <a:rPr lang="de-DE"/>
              <a:t>EGO Top – Berufsunfähigkeitsschutz von HDI | Marketing-Unterlage | Mai 2022</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8" name="Textplatzhalter 7"/>
          <p:cNvSpPr>
            <a:spLocks noGrp="1"/>
          </p:cNvSpPr>
          <p:nvPr>
            <p:ph type="body" sz="quarter" idx="17"/>
          </p:nvPr>
        </p:nvSpPr>
        <p:spPr bwMode="gray">
          <a:xfrm>
            <a:off x="6276020" y="1268760"/>
            <a:ext cx="5580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6" name="Bildplatzhalter 15"/>
          <p:cNvSpPr>
            <a:spLocks noGrp="1"/>
          </p:cNvSpPr>
          <p:nvPr>
            <p:ph type="pic" sz="quarter" idx="18"/>
          </p:nvPr>
        </p:nvSpPr>
        <p:spPr bwMode="gray">
          <a:xfrm>
            <a:off x="335360" y="1268413"/>
            <a:ext cx="5580000" cy="4932000"/>
          </a:xfrm>
          <a:prstGeom prst="rect">
            <a:avLst/>
          </a:prstGeom>
          <a:solidFill>
            <a:srgbClr val="C6C7C8"/>
          </a:solidFill>
        </p:spPr>
        <p:txBody>
          <a:bodyPr wrap="square">
            <a:noAutofit/>
          </a:bodyPr>
          <a:lstStyle>
            <a:lvl1pPr>
              <a:spcBef>
                <a:spcPts val="0"/>
              </a:spcBef>
              <a:defRPr b="0"/>
            </a:lvl1pPr>
          </a:lstStyle>
          <a:p>
            <a:r>
              <a:rPr lang="en-US"/>
              <a:t>Click icon to add picture</a:t>
            </a:r>
            <a:endParaRPr lang="de-DE"/>
          </a:p>
        </p:txBody>
      </p:sp>
    </p:spTree>
    <p:extLst>
      <p:ext uri="{BB962C8B-B14F-4D97-AF65-F5344CB8AC3E}">
        <p14:creationId xmlns:p14="http://schemas.microsoft.com/office/powerpoint/2010/main" val="393712438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2 Bilder und Text">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107186275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844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vert="horz"/>
          <a:lstStyle/>
          <a:p>
            <a:r>
              <a:rPr lang="en-US"/>
              <a:t>Click to edit Master title style</a:t>
            </a:r>
            <a:endParaRPr lang="de-DE" dirty="0"/>
          </a:p>
        </p:txBody>
      </p:sp>
      <p:sp>
        <p:nvSpPr>
          <p:cNvPr id="4" name="Fußzeilenplatzhalter 3"/>
          <p:cNvSpPr>
            <a:spLocks noGrp="1"/>
          </p:cNvSpPr>
          <p:nvPr>
            <p:ph type="ftr" sz="quarter" idx="11"/>
          </p:nvPr>
        </p:nvSpPr>
        <p:spPr bwMode="gray"/>
        <p:txBody>
          <a:bodyPr/>
          <a:lstStyle/>
          <a:p>
            <a:r>
              <a:rPr lang="de-DE"/>
              <a:t>EGO Top – Berufsunfähigkeitsschutz von HDI | Marketing-Unterlage | Mai 2022</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8" name="Textplatzhalter 7"/>
          <p:cNvSpPr>
            <a:spLocks noGrp="1"/>
          </p:cNvSpPr>
          <p:nvPr>
            <p:ph type="body" sz="quarter" idx="17"/>
          </p:nvPr>
        </p:nvSpPr>
        <p:spPr bwMode="gray">
          <a:xfrm>
            <a:off x="6276020" y="1268760"/>
            <a:ext cx="5580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6" name="Bildplatzhalter 15"/>
          <p:cNvSpPr>
            <a:spLocks noGrp="1"/>
          </p:cNvSpPr>
          <p:nvPr>
            <p:ph type="pic" sz="quarter" idx="18"/>
          </p:nvPr>
        </p:nvSpPr>
        <p:spPr bwMode="gray">
          <a:xfrm>
            <a:off x="335360" y="1268412"/>
            <a:ext cx="5580000" cy="2376000"/>
          </a:xfrm>
          <a:prstGeom prst="rect">
            <a:avLst/>
          </a:prstGeom>
          <a:solidFill>
            <a:srgbClr val="C6C7C8"/>
          </a:solidFill>
        </p:spPr>
        <p:txBody>
          <a:bodyPr wrap="square">
            <a:noAutofit/>
          </a:bodyPr>
          <a:lstStyle>
            <a:lvl1pPr>
              <a:spcBef>
                <a:spcPts val="0"/>
              </a:spcBef>
              <a:defRPr b="0"/>
            </a:lvl1pPr>
          </a:lstStyle>
          <a:p>
            <a:r>
              <a:rPr lang="en-US"/>
              <a:t>Click icon to add picture</a:t>
            </a:r>
            <a:endParaRPr lang="de-DE"/>
          </a:p>
        </p:txBody>
      </p:sp>
      <p:sp>
        <p:nvSpPr>
          <p:cNvPr id="11" name="Bildplatzhalter 10"/>
          <p:cNvSpPr>
            <a:spLocks noGrp="1"/>
          </p:cNvSpPr>
          <p:nvPr>
            <p:ph type="pic" sz="quarter" idx="19"/>
          </p:nvPr>
        </p:nvSpPr>
        <p:spPr bwMode="gray">
          <a:xfrm>
            <a:off x="335360" y="3825308"/>
            <a:ext cx="5580000" cy="2376000"/>
          </a:xfrm>
          <a:prstGeom prst="rect">
            <a:avLst/>
          </a:prstGeom>
          <a:solidFill>
            <a:srgbClr val="C6C7C8"/>
          </a:solidFill>
        </p:spPr>
        <p:txBody>
          <a:bodyPr wrap="square">
            <a:noAutofit/>
          </a:bodyPr>
          <a:lstStyle>
            <a:lvl1pPr>
              <a:spcBef>
                <a:spcPts val="0"/>
              </a:spcBef>
              <a:defRPr b="0"/>
            </a:lvl1pPr>
          </a:lstStyle>
          <a:p>
            <a:r>
              <a:rPr lang="en-US"/>
              <a:t>Click icon to add picture</a:t>
            </a:r>
            <a:endParaRPr lang="de-DE"/>
          </a:p>
        </p:txBody>
      </p:sp>
    </p:spTree>
    <p:extLst>
      <p:ext uri="{BB962C8B-B14F-4D97-AF65-F5344CB8AC3E}">
        <p14:creationId xmlns:p14="http://schemas.microsoft.com/office/powerpoint/2010/main" val="86923126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387766511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5138"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panose="020B0604020202020204" pitchFamily="34" charset="0"/>
            </a:endParaRPr>
          </a:p>
        </p:txBody>
      </p:sp>
      <p:sp>
        <p:nvSpPr>
          <p:cNvPr id="8" name="Textplatzhalter 7"/>
          <p:cNvSpPr>
            <a:spLocks noGrp="1"/>
          </p:cNvSpPr>
          <p:nvPr>
            <p:ph type="body" sz="quarter" idx="17"/>
          </p:nvPr>
        </p:nvSpPr>
        <p:spPr bwMode="gray">
          <a:xfrm>
            <a:off x="335360" y="1268760"/>
            <a:ext cx="5580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Bildplatzhalter 14"/>
          <p:cNvSpPr>
            <a:spLocks noGrp="1"/>
          </p:cNvSpPr>
          <p:nvPr>
            <p:ph type="pic" sz="quarter" idx="18"/>
          </p:nvPr>
        </p:nvSpPr>
        <p:spPr bwMode="gray">
          <a:xfrm>
            <a:off x="6276020" y="1269308"/>
            <a:ext cx="5580000" cy="4932000"/>
          </a:xfrm>
          <a:prstGeom prst="rect">
            <a:avLst/>
          </a:prstGeom>
          <a:solidFill>
            <a:srgbClr val="C6C7C8"/>
          </a:solidFill>
        </p:spPr>
        <p:txBody>
          <a:bodyPr wrap="square">
            <a:noAutofit/>
          </a:bodyPr>
          <a:lstStyle>
            <a:lvl1pPr>
              <a:spcBef>
                <a:spcPts val="0"/>
              </a:spcBef>
              <a:defRPr b="0"/>
            </a:lvl1pPr>
          </a:lstStyle>
          <a:p>
            <a:r>
              <a:rPr lang="en-US"/>
              <a:t>Click icon to add picture</a:t>
            </a:r>
            <a:endParaRPr lang="de-DE"/>
          </a:p>
        </p:txBody>
      </p:sp>
      <p:sp>
        <p:nvSpPr>
          <p:cNvPr id="3" name="Titel 2"/>
          <p:cNvSpPr>
            <a:spLocks noGrp="1"/>
          </p:cNvSpPr>
          <p:nvPr>
            <p:ph type="title"/>
          </p:nvPr>
        </p:nvSpPr>
        <p:spPr bwMode="gray"/>
        <p:txBody>
          <a:bodyPr/>
          <a:lstStyle/>
          <a:p>
            <a:r>
              <a:rPr lang="en-US"/>
              <a:t>Click to edit Master title style</a:t>
            </a:r>
            <a:endParaRPr lang="de-DE"/>
          </a:p>
        </p:txBody>
      </p:sp>
      <p:sp>
        <p:nvSpPr>
          <p:cNvPr id="6" name="Fußzeilenplatzhalter 5"/>
          <p:cNvSpPr>
            <a:spLocks noGrp="1"/>
          </p:cNvSpPr>
          <p:nvPr>
            <p:ph type="ftr" sz="quarter" idx="19"/>
          </p:nvPr>
        </p:nvSpPr>
        <p:spPr bwMode="gray"/>
        <p:txBody>
          <a:bodyPr/>
          <a:lstStyle/>
          <a:p>
            <a:r>
              <a:rPr lang="de-DE" noProof="0"/>
              <a:t>EGO Top – Berufsunfähigkeitsschutz von HDI | Marketing-Unterlage | Mai 2022</a:t>
            </a:r>
            <a:endParaRPr lang="de-DE" noProof="0" dirty="0"/>
          </a:p>
        </p:txBody>
      </p:sp>
      <p:sp>
        <p:nvSpPr>
          <p:cNvPr id="7" name="Foliennummernplatzhalter 6"/>
          <p:cNvSpPr>
            <a:spLocks noGrp="1"/>
          </p:cNvSpPr>
          <p:nvPr>
            <p:ph type="sldNum" sz="quarter" idx="20"/>
          </p:nvPr>
        </p:nvSpPr>
        <p:spPr bwMode="gray"/>
        <p:txBody>
          <a:bodyPr/>
          <a:lstStyle/>
          <a:p>
            <a:fld id="{7EC6429F-8EBA-4254-B9C8-295228AFE7F1}" type="slidenum">
              <a:rPr lang="de-DE" noProof="0" smtClean="0"/>
              <a:pPr/>
              <a:t>‹Nr.›</a:t>
            </a:fld>
            <a:endParaRPr lang="de-DE" noProof="0" dirty="0"/>
          </a:p>
        </p:txBody>
      </p:sp>
    </p:spTree>
    <p:extLst>
      <p:ext uri="{BB962C8B-B14F-4D97-AF65-F5344CB8AC3E}">
        <p14:creationId xmlns:p14="http://schemas.microsoft.com/office/powerpoint/2010/main" val="132562693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Text und 2 Bilder">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292683943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9469"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panose="020B0604020202020204" pitchFamily="34" charset="0"/>
            </a:endParaRPr>
          </a:p>
        </p:txBody>
      </p:sp>
      <p:sp>
        <p:nvSpPr>
          <p:cNvPr id="8" name="Textplatzhalter 7"/>
          <p:cNvSpPr>
            <a:spLocks noGrp="1"/>
          </p:cNvSpPr>
          <p:nvPr>
            <p:ph type="body" sz="quarter" idx="17"/>
          </p:nvPr>
        </p:nvSpPr>
        <p:spPr bwMode="gray">
          <a:xfrm>
            <a:off x="335360" y="1268760"/>
            <a:ext cx="5580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Bildplatzhalter 14"/>
          <p:cNvSpPr>
            <a:spLocks noGrp="1"/>
          </p:cNvSpPr>
          <p:nvPr>
            <p:ph type="pic" sz="quarter" idx="18"/>
          </p:nvPr>
        </p:nvSpPr>
        <p:spPr bwMode="gray">
          <a:xfrm>
            <a:off x="6276020" y="1268760"/>
            <a:ext cx="5580000" cy="2376000"/>
          </a:xfrm>
          <a:prstGeom prst="rect">
            <a:avLst/>
          </a:prstGeom>
          <a:solidFill>
            <a:srgbClr val="C6C7C8"/>
          </a:solidFill>
        </p:spPr>
        <p:txBody>
          <a:bodyPr wrap="square">
            <a:noAutofit/>
          </a:bodyPr>
          <a:lstStyle>
            <a:lvl1pPr>
              <a:spcBef>
                <a:spcPts val="0"/>
              </a:spcBef>
              <a:defRPr b="0"/>
            </a:lvl1pPr>
          </a:lstStyle>
          <a:p>
            <a:r>
              <a:rPr lang="en-US"/>
              <a:t>Click icon to add picture</a:t>
            </a:r>
            <a:endParaRPr lang="de-DE"/>
          </a:p>
        </p:txBody>
      </p:sp>
      <p:sp>
        <p:nvSpPr>
          <p:cNvPr id="11" name="Bildplatzhalter 10"/>
          <p:cNvSpPr>
            <a:spLocks noGrp="1"/>
          </p:cNvSpPr>
          <p:nvPr>
            <p:ph type="pic" sz="quarter" idx="19"/>
          </p:nvPr>
        </p:nvSpPr>
        <p:spPr bwMode="gray">
          <a:xfrm>
            <a:off x="6276020" y="3825308"/>
            <a:ext cx="5580000" cy="2376000"/>
          </a:xfrm>
          <a:prstGeom prst="rect">
            <a:avLst/>
          </a:prstGeom>
          <a:solidFill>
            <a:srgbClr val="C6C7C8"/>
          </a:solidFill>
        </p:spPr>
        <p:txBody>
          <a:bodyPr wrap="square">
            <a:noAutofit/>
          </a:bodyPr>
          <a:lstStyle>
            <a:lvl1pPr>
              <a:spcBef>
                <a:spcPts val="0"/>
              </a:spcBef>
              <a:defRPr b="0"/>
            </a:lvl1pPr>
          </a:lstStyle>
          <a:p>
            <a:r>
              <a:rPr lang="en-US"/>
              <a:t>Click icon to add picture</a:t>
            </a:r>
            <a:endParaRPr lang="de-DE"/>
          </a:p>
        </p:txBody>
      </p:sp>
      <p:sp>
        <p:nvSpPr>
          <p:cNvPr id="3" name="Titel 2"/>
          <p:cNvSpPr>
            <a:spLocks noGrp="1"/>
          </p:cNvSpPr>
          <p:nvPr>
            <p:ph type="title"/>
          </p:nvPr>
        </p:nvSpPr>
        <p:spPr bwMode="gray"/>
        <p:txBody>
          <a:bodyPr/>
          <a:lstStyle/>
          <a:p>
            <a:r>
              <a:rPr lang="en-US"/>
              <a:t>Click to edit Master title style</a:t>
            </a:r>
            <a:endParaRPr lang="de-DE"/>
          </a:p>
        </p:txBody>
      </p:sp>
      <p:sp>
        <p:nvSpPr>
          <p:cNvPr id="6" name="Fußzeilenplatzhalter 5"/>
          <p:cNvSpPr>
            <a:spLocks noGrp="1"/>
          </p:cNvSpPr>
          <p:nvPr>
            <p:ph type="ftr" sz="quarter" idx="20"/>
          </p:nvPr>
        </p:nvSpPr>
        <p:spPr bwMode="gray"/>
        <p:txBody>
          <a:bodyPr/>
          <a:lstStyle/>
          <a:p>
            <a:r>
              <a:rPr lang="de-DE" noProof="0"/>
              <a:t>EGO Top – Berufsunfähigkeitsschutz von HDI | Marketing-Unterlage | Mai 2022</a:t>
            </a:r>
            <a:endParaRPr lang="de-DE" noProof="0" dirty="0"/>
          </a:p>
        </p:txBody>
      </p:sp>
      <p:sp>
        <p:nvSpPr>
          <p:cNvPr id="7" name="Foliennummernplatzhalter 6"/>
          <p:cNvSpPr>
            <a:spLocks noGrp="1"/>
          </p:cNvSpPr>
          <p:nvPr>
            <p:ph type="sldNum" sz="quarter" idx="21"/>
          </p:nvPr>
        </p:nvSpPr>
        <p:spPr bwMode="gray"/>
        <p:txBody>
          <a:bodyPr/>
          <a:lstStyle/>
          <a:p>
            <a:fld id="{7EC6429F-8EBA-4254-B9C8-295228AFE7F1}" type="slidenum">
              <a:rPr lang="de-DE" noProof="0" smtClean="0"/>
              <a:pPr/>
              <a:t>‹Nr.›</a:t>
            </a:fld>
            <a:endParaRPr lang="de-DE" noProof="0" dirty="0"/>
          </a:p>
        </p:txBody>
      </p:sp>
    </p:spTree>
    <p:extLst>
      <p:ext uri="{BB962C8B-B14F-4D97-AF65-F5344CB8AC3E}">
        <p14:creationId xmlns:p14="http://schemas.microsoft.com/office/powerpoint/2010/main" val="367994803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17FEC3D-917A-4285-ACDF-820A20A2D103}"/>
              </a:ext>
            </a:extLst>
          </p:cNvPr>
          <p:cNvGraphicFramePr>
            <a:graphicFrameLocks noChangeAspect="1"/>
          </p:cNvGraphicFramePr>
          <p:nvPr userDrawn="1">
            <p:custDataLst>
              <p:tags r:id="rId2"/>
            </p:custDataLst>
            <p:extLst>
              <p:ext uri="{D42A27DB-BD31-4B8C-83A1-F6EECF244321}">
                <p14:modId xmlns:p14="http://schemas.microsoft.com/office/powerpoint/2010/main" val="495092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34" name="think-cell Folie" r:id="rId4" imgW="306" imgH="306" progId="TCLayout.ActiveDocument.1">
                  <p:embed/>
                </p:oleObj>
              </mc:Choice>
              <mc:Fallback>
                <p:oleObj name="think-cell Foli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p:txBody>
          <a:bodyPr vert="horz"/>
          <a:lstStyle/>
          <a:p>
            <a:r>
              <a:rPr lang="en-US"/>
              <a:t>Click to edit Master title style</a:t>
            </a:r>
            <a:endParaRPr lang="de-DE"/>
          </a:p>
        </p:txBody>
      </p:sp>
      <p:sp>
        <p:nvSpPr>
          <p:cNvPr id="4" name="Fußzeilenplatzhalter 3"/>
          <p:cNvSpPr>
            <a:spLocks noGrp="1"/>
          </p:cNvSpPr>
          <p:nvPr>
            <p:ph type="ftr" sz="quarter" idx="11"/>
          </p:nvPr>
        </p:nvSpPr>
        <p:spPr bwMode="gray"/>
        <p:txBody>
          <a:bodyPr/>
          <a:lstStyle/>
          <a:p>
            <a:r>
              <a:rPr lang="de-DE"/>
              <a:t>EGO Top – Berufsunfähigkeitsschutz von HDI | Marketing-Unterlage | Mai 2022</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Tree>
    <p:extLst>
      <p:ext uri="{BB962C8B-B14F-4D97-AF65-F5344CB8AC3E}">
        <p14:creationId xmlns:p14="http://schemas.microsoft.com/office/powerpoint/2010/main" val="640846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bwMode="gray"/>
        <p:txBody>
          <a:bodyPr/>
          <a:lstStyle/>
          <a:p>
            <a:r>
              <a:rPr lang="de-DE"/>
              <a:t>EGO Top – Berufsunfähigkeitsschutz von HDI | Marketing-Unterlage | Mai 2022</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Tree>
    <p:extLst>
      <p:ext uri="{BB962C8B-B14F-4D97-AF65-F5344CB8AC3E}">
        <p14:creationId xmlns:p14="http://schemas.microsoft.com/office/powerpoint/2010/main" val="1705245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ontak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964DBCC-BF54-44DC-AEF2-B4E9CD8F226F}"/>
              </a:ext>
            </a:extLst>
          </p:cNvPr>
          <p:cNvGraphicFramePr>
            <a:graphicFrameLocks noChangeAspect="1"/>
          </p:cNvGraphicFramePr>
          <p:nvPr userDrawn="1">
            <p:custDataLst>
              <p:tags r:id="rId2"/>
            </p:custDataLst>
            <p:extLst>
              <p:ext uri="{D42A27DB-BD31-4B8C-83A1-F6EECF244321}">
                <p14:modId xmlns:p14="http://schemas.microsoft.com/office/powerpoint/2010/main" val="1017751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743" name="think-cell Folie" r:id="rId4" imgW="306" imgH="306" progId="TCLayout.ActiveDocument.1">
                  <p:embed/>
                </p:oleObj>
              </mc:Choice>
              <mc:Fallback>
                <p:oleObj name="think-cell Foli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2B29EF1F-946D-41F5-9952-14D3E48952FA}"/>
              </a:ext>
            </a:extLst>
          </p:cNvPr>
          <p:cNvSpPr/>
          <p:nvPr userDrawn="1"/>
        </p:nvSpPr>
        <p:spPr bwMode="gray">
          <a:xfrm>
            <a:off x="655687" y="0"/>
            <a:ext cx="11536313" cy="6200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7600" tIns="72000" rIns="72000" bIns="234000" numCol="1" spcCol="0" rtlCol="0" fromWordArt="0" anchor="b" anchorCtr="0" forceAA="0" compatLnSpc="1">
            <a:prstTxWarp prst="textNoShape">
              <a:avLst/>
            </a:prstTxWarp>
            <a:noAutofit/>
          </a:bodyPr>
          <a:lstStyle/>
          <a:p>
            <a:endParaRPr lang="de-DE" sz="3200" b="1" dirty="0">
              <a:solidFill>
                <a:schemeClr val="bg1"/>
              </a:solidFill>
              <a:latin typeface="+mj-lt"/>
            </a:endParaRPr>
          </a:p>
        </p:txBody>
      </p:sp>
      <p:sp>
        <p:nvSpPr>
          <p:cNvPr id="7" name="Rectangle 6">
            <a:extLst>
              <a:ext uri="{FF2B5EF4-FFF2-40B4-BE49-F238E27FC236}">
                <a16:creationId xmlns:a16="http://schemas.microsoft.com/office/drawing/2014/main" id="{8895D048-36A1-467D-BACF-E9CD43F24109}"/>
              </a:ext>
            </a:extLst>
          </p:cNvPr>
          <p:cNvSpPr/>
          <p:nvPr userDrawn="1"/>
        </p:nvSpPr>
        <p:spPr bwMode="gray">
          <a:xfrm>
            <a:off x="10384800" y="6200775"/>
            <a:ext cx="1807200" cy="657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en-US" sz="1600" dirty="0"/>
          </a:p>
        </p:txBody>
      </p:sp>
      <p:sp>
        <p:nvSpPr>
          <p:cNvPr id="8" name="Rectangle 7">
            <a:extLst>
              <a:ext uri="{FF2B5EF4-FFF2-40B4-BE49-F238E27FC236}">
                <a16:creationId xmlns:a16="http://schemas.microsoft.com/office/drawing/2014/main" id="{FC2D2891-C41A-40D5-8D7E-DDF886A2B59A}"/>
              </a:ext>
            </a:extLst>
          </p:cNvPr>
          <p:cNvSpPr/>
          <p:nvPr userDrawn="1"/>
        </p:nvSpPr>
        <p:spPr bwMode="gray">
          <a:xfrm>
            <a:off x="0" y="0"/>
            <a:ext cx="658800" cy="5198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en-US" sz="1600" dirty="0"/>
          </a:p>
        </p:txBody>
      </p:sp>
      <p:sp>
        <p:nvSpPr>
          <p:cNvPr id="2" name="Titel 1"/>
          <p:cNvSpPr>
            <a:spLocks noGrp="1"/>
          </p:cNvSpPr>
          <p:nvPr>
            <p:ph type="title"/>
          </p:nvPr>
        </p:nvSpPr>
        <p:spPr bwMode="gray">
          <a:xfrm>
            <a:off x="1019436" y="1160749"/>
            <a:ext cx="8496000" cy="492443"/>
          </a:xfrm>
        </p:spPr>
        <p:txBody>
          <a:bodyPr vert="horz" anchor="b">
            <a:spAutoFit/>
          </a:bodyPr>
          <a:lstStyle>
            <a:lvl1pPr>
              <a:lnSpc>
                <a:spcPct val="100000"/>
              </a:lnSpc>
              <a:defRPr sz="3200">
                <a:solidFill>
                  <a:schemeClr val="bg1"/>
                </a:solidFill>
              </a:defRPr>
            </a:lvl1pPr>
          </a:lstStyle>
          <a:p>
            <a:r>
              <a:rPr lang="en-US"/>
              <a:t>Click to edit Master title style</a:t>
            </a:r>
            <a:endParaRPr lang="de-DE" dirty="0"/>
          </a:p>
        </p:txBody>
      </p:sp>
      <p:sp>
        <p:nvSpPr>
          <p:cNvPr id="21" name="Rechteck 53">
            <a:extLst>
              <a:ext uri="{FF2B5EF4-FFF2-40B4-BE49-F238E27FC236}">
                <a16:creationId xmlns:a16="http://schemas.microsoft.com/office/drawing/2014/main" id="{EA126AE9-2F38-4143-AF4B-B1AC65D2E67E}"/>
              </a:ext>
            </a:extLst>
          </p:cNvPr>
          <p:cNvSpPr/>
          <p:nvPr userDrawn="1"/>
        </p:nvSpPr>
        <p:spPr bwMode="gray">
          <a:xfrm>
            <a:off x="10384800" y="285613"/>
            <a:ext cx="1807200" cy="9828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2" name="Group 21">
            <a:extLst>
              <a:ext uri="{FF2B5EF4-FFF2-40B4-BE49-F238E27FC236}">
                <a16:creationId xmlns:a16="http://schemas.microsoft.com/office/drawing/2014/main" id="{7A6EB13A-CB33-4756-A370-B1070891DCB1}"/>
              </a:ext>
            </a:extLst>
          </p:cNvPr>
          <p:cNvGrpSpPr/>
          <p:nvPr userDrawn="1"/>
        </p:nvGrpSpPr>
        <p:grpSpPr bwMode="gray">
          <a:xfrm>
            <a:off x="10712400" y="612707"/>
            <a:ext cx="823913" cy="328613"/>
            <a:chOff x="9207511" y="2267609"/>
            <a:chExt cx="823913" cy="328613"/>
          </a:xfrm>
        </p:grpSpPr>
        <p:sp>
          <p:nvSpPr>
            <p:cNvPr id="23" name="Freeform 11">
              <a:extLst>
                <a:ext uri="{FF2B5EF4-FFF2-40B4-BE49-F238E27FC236}">
                  <a16:creationId xmlns:a16="http://schemas.microsoft.com/office/drawing/2014/main" id="{633868EC-10D3-4BDF-A6D7-21BC482ADB83}"/>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4" name="Rectangle 12">
              <a:extLst>
                <a:ext uri="{FF2B5EF4-FFF2-40B4-BE49-F238E27FC236}">
                  <a16:creationId xmlns:a16="http://schemas.microsoft.com/office/drawing/2014/main" id="{0DFCAD3E-C595-4B20-AEA6-909877CF2DA7}"/>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25" name="Group 24">
              <a:extLst>
                <a:ext uri="{FF2B5EF4-FFF2-40B4-BE49-F238E27FC236}">
                  <a16:creationId xmlns:a16="http://schemas.microsoft.com/office/drawing/2014/main" id="{F5CA2E15-1D66-46E8-8D43-EEC31AEDBC23}"/>
                </a:ext>
              </a:extLst>
            </p:cNvPr>
            <p:cNvGrpSpPr/>
            <p:nvPr/>
          </p:nvGrpSpPr>
          <p:grpSpPr bwMode="gray">
            <a:xfrm>
              <a:off x="9207511" y="2267609"/>
              <a:ext cx="328840" cy="328613"/>
              <a:chOff x="9207511" y="2267609"/>
              <a:chExt cx="328840" cy="328613"/>
            </a:xfrm>
          </p:grpSpPr>
          <p:sp>
            <p:nvSpPr>
              <p:cNvPr id="26" name="Rectangle 13">
                <a:extLst>
                  <a:ext uri="{FF2B5EF4-FFF2-40B4-BE49-F238E27FC236}">
                    <a16:creationId xmlns:a16="http://schemas.microsoft.com/office/drawing/2014/main" id="{6B142403-3618-4212-9BBE-FB5604B68A8C}"/>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7" name="Rectangle 14">
                <a:extLst>
                  <a:ext uri="{FF2B5EF4-FFF2-40B4-BE49-F238E27FC236}">
                    <a16:creationId xmlns:a16="http://schemas.microsoft.com/office/drawing/2014/main" id="{9618ABA5-FF3C-4F3D-932B-549EF78CE3E2}"/>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8" name="Rectangle 15">
                <a:extLst>
                  <a:ext uri="{FF2B5EF4-FFF2-40B4-BE49-F238E27FC236}">
                    <a16:creationId xmlns:a16="http://schemas.microsoft.com/office/drawing/2014/main" id="{9ED93577-7EA7-45FD-B018-FD0DEEEC15C9}"/>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sp>
        <p:nvSpPr>
          <p:cNvPr id="39" name="Textplatzhalter 31">
            <a:extLst>
              <a:ext uri="{FF2B5EF4-FFF2-40B4-BE49-F238E27FC236}">
                <a16:creationId xmlns:a16="http://schemas.microsoft.com/office/drawing/2014/main" id="{B6467AAA-D23A-4244-9209-A1345C43F54B}"/>
              </a:ext>
            </a:extLst>
          </p:cNvPr>
          <p:cNvSpPr>
            <a:spLocks noGrp="1"/>
          </p:cNvSpPr>
          <p:nvPr>
            <p:ph type="body" sz="quarter" idx="14" hasCustomPrompt="1"/>
          </p:nvPr>
        </p:nvSpPr>
        <p:spPr bwMode="gray">
          <a:xfrm>
            <a:off x="1019436" y="3935966"/>
            <a:ext cx="3312000" cy="307777"/>
          </a:xfrm>
        </p:spPr>
        <p:txBody>
          <a:bodyPr anchor="b">
            <a:spAutoFit/>
          </a:bodyPr>
          <a:lstStyle>
            <a:lvl1pPr marL="0" indent="0">
              <a:lnSpc>
                <a:spcPct val="100000"/>
              </a:lnSpc>
              <a:spcBef>
                <a:spcPts val="0"/>
              </a:spcBef>
              <a:buFont typeface="Arial" panose="020B0604020202020204" pitchFamily="34" charset="0"/>
              <a:buNone/>
              <a:defRPr sz="2000" b="0">
                <a:solidFill>
                  <a:schemeClr val="bg1"/>
                </a:solidFill>
              </a:defRPr>
            </a:lvl1pPr>
            <a:lvl2pPr marL="0" indent="0">
              <a:lnSpc>
                <a:spcPct val="100000"/>
              </a:lnSpc>
              <a:spcBef>
                <a:spcPts val="0"/>
              </a:spcBef>
              <a:buFont typeface="Arial" panose="020B0604020202020204" pitchFamily="34" charset="0"/>
              <a:buNone/>
              <a:defRPr sz="2000" b="0">
                <a:solidFill>
                  <a:schemeClr val="bg1"/>
                </a:solidFill>
              </a:defRPr>
            </a:lvl2pPr>
            <a:lvl3pPr marL="0" indent="0">
              <a:lnSpc>
                <a:spcPct val="100000"/>
              </a:lnSpc>
              <a:spcBef>
                <a:spcPts val="0"/>
              </a:spcBef>
              <a:buNone/>
              <a:defRPr sz="2000" b="0">
                <a:solidFill>
                  <a:schemeClr val="bg1"/>
                </a:solidFill>
              </a:defRPr>
            </a:lvl3pPr>
            <a:lvl4pPr marL="0" indent="0">
              <a:lnSpc>
                <a:spcPct val="100000"/>
              </a:lnSpc>
              <a:spcBef>
                <a:spcPts val="0"/>
              </a:spcBef>
              <a:buNone/>
              <a:defRPr sz="2000" b="0">
                <a:solidFill>
                  <a:schemeClr val="bg1"/>
                </a:solidFill>
              </a:defRPr>
            </a:lvl4pPr>
            <a:lvl5pPr marL="0" indent="0">
              <a:lnSpc>
                <a:spcPct val="100000"/>
              </a:lnSpc>
              <a:spcBef>
                <a:spcPts val="0"/>
              </a:spcBef>
              <a:buNone/>
              <a:defRPr sz="2000" b="0">
                <a:solidFill>
                  <a:schemeClr val="bg1"/>
                </a:solidFill>
              </a:defRPr>
            </a:lvl5pPr>
            <a:lvl6pPr marL="0" indent="0">
              <a:lnSpc>
                <a:spcPct val="100000"/>
              </a:lnSpc>
              <a:spcBef>
                <a:spcPts val="0"/>
              </a:spcBef>
              <a:buNone/>
              <a:defRPr sz="2000" b="0">
                <a:solidFill>
                  <a:schemeClr val="bg1"/>
                </a:solidFill>
              </a:defRPr>
            </a:lvl6pPr>
            <a:lvl7pPr marL="0" indent="0">
              <a:lnSpc>
                <a:spcPct val="100000"/>
              </a:lnSpc>
              <a:spcBef>
                <a:spcPts val="0"/>
              </a:spcBef>
              <a:buNone/>
              <a:defRPr sz="2000" b="0">
                <a:solidFill>
                  <a:schemeClr val="bg1"/>
                </a:solidFill>
              </a:defRPr>
            </a:lvl7pPr>
            <a:lvl8pPr marL="0" indent="0">
              <a:lnSpc>
                <a:spcPct val="100000"/>
              </a:lnSpc>
              <a:spcBef>
                <a:spcPts val="0"/>
              </a:spcBef>
              <a:buNone/>
              <a:defRPr sz="2000" b="0">
                <a:solidFill>
                  <a:schemeClr val="bg1"/>
                </a:solidFill>
              </a:defRPr>
            </a:lvl8pPr>
            <a:lvl9pPr marL="0" indent="0">
              <a:lnSpc>
                <a:spcPct val="100000"/>
              </a:lnSpc>
              <a:spcBef>
                <a:spcPts val="0"/>
              </a:spcBef>
              <a:buNone/>
              <a:defRPr sz="2000" b="0">
                <a:solidFill>
                  <a:schemeClr val="bg1"/>
                </a:solidFill>
              </a:defRPr>
            </a:lvl9pPr>
          </a:lstStyle>
          <a:p>
            <a:pPr lvl="0"/>
            <a:r>
              <a:rPr lang="de-DE" dirty="0"/>
              <a:t>Name Nachname</a:t>
            </a:r>
          </a:p>
        </p:txBody>
      </p:sp>
      <p:sp>
        <p:nvSpPr>
          <p:cNvPr id="47" name="Textplatzhalter 31">
            <a:extLst>
              <a:ext uri="{FF2B5EF4-FFF2-40B4-BE49-F238E27FC236}">
                <a16:creationId xmlns:a16="http://schemas.microsoft.com/office/drawing/2014/main" id="{44C75E14-C1B8-491E-9BB2-537173C623A8}"/>
              </a:ext>
            </a:extLst>
          </p:cNvPr>
          <p:cNvSpPr>
            <a:spLocks noGrp="1"/>
          </p:cNvSpPr>
          <p:nvPr>
            <p:ph type="body" sz="quarter" idx="15" hasCustomPrompt="1"/>
          </p:nvPr>
        </p:nvSpPr>
        <p:spPr bwMode="gray">
          <a:xfrm>
            <a:off x="1019436" y="4248616"/>
            <a:ext cx="3312000" cy="246221"/>
          </a:xfrm>
        </p:spPr>
        <p:txBody>
          <a:bodyPr>
            <a:spAutoFit/>
          </a:bodyPr>
          <a:lstStyle>
            <a:lvl1pPr marL="0" indent="0">
              <a:lnSpc>
                <a:spcPct val="100000"/>
              </a:lnSpc>
              <a:spcBef>
                <a:spcPts val="0"/>
              </a:spcBef>
              <a:buFont typeface="Arial" panose="020B0604020202020204" pitchFamily="34" charset="0"/>
              <a:buNone/>
              <a:defRPr sz="1600" b="0">
                <a:solidFill>
                  <a:schemeClr val="bg1"/>
                </a:solidFill>
              </a:defRPr>
            </a:lvl1pPr>
            <a:lvl2pPr marL="0" indent="0">
              <a:lnSpc>
                <a:spcPct val="100000"/>
              </a:lnSpc>
              <a:spcBef>
                <a:spcPts val="0"/>
              </a:spcBef>
              <a:buFont typeface="Arial" panose="020B0604020202020204" pitchFamily="34" charset="0"/>
              <a:buNone/>
              <a:defRPr sz="1600" b="0">
                <a:solidFill>
                  <a:schemeClr val="bg1"/>
                </a:solidFill>
              </a:defRPr>
            </a:lvl2pPr>
            <a:lvl3pPr marL="0" indent="0">
              <a:lnSpc>
                <a:spcPct val="100000"/>
              </a:lnSpc>
              <a:spcBef>
                <a:spcPts val="0"/>
              </a:spcBef>
              <a:buNone/>
              <a:defRPr sz="1600" b="0">
                <a:solidFill>
                  <a:schemeClr val="bg1"/>
                </a:solidFill>
              </a:defRPr>
            </a:lvl3pPr>
            <a:lvl4pPr marL="0" indent="0">
              <a:lnSpc>
                <a:spcPct val="100000"/>
              </a:lnSpc>
              <a:spcBef>
                <a:spcPts val="0"/>
              </a:spcBef>
              <a:buNone/>
              <a:defRPr sz="1600" b="0">
                <a:solidFill>
                  <a:schemeClr val="bg1"/>
                </a:solidFill>
              </a:defRPr>
            </a:lvl4pPr>
            <a:lvl5pPr marL="0" indent="0">
              <a:lnSpc>
                <a:spcPct val="100000"/>
              </a:lnSpc>
              <a:spcBef>
                <a:spcPts val="0"/>
              </a:spcBef>
              <a:buNone/>
              <a:defRPr sz="1600" b="0">
                <a:solidFill>
                  <a:schemeClr val="bg1"/>
                </a:solidFill>
              </a:defRPr>
            </a:lvl5pPr>
            <a:lvl6pPr marL="0" indent="0">
              <a:lnSpc>
                <a:spcPct val="100000"/>
              </a:lnSpc>
              <a:spcBef>
                <a:spcPts val="0"/>
              </a:spcBef>
              <a:buNone/>
              <a:defRPr sz="1600" b="0">
                <a:solidFill>
                  <a:schemeClr val="bg1"/>
                </a:solidFill>
              </a:defRPr>
            </a:lvl6pPr>
            <a:lvl7pPr marL="0" indent="0">
              <a:lnSpc>
                <a:spcPct val="100000"/>
              </a:lnSpc>
              <a:spcBef>
                <a:spcPts val="0"/>
              </a:spcBef>
              <a:buNone/>
              <a:defRPr sz="1600" b="0">
                <a:solidFill>
                  <a:schemeClr val="bg1"/>
                </a:solidFill>
              </a:defRPr>
            </a:lvl7pPr>
            <a:lvl8pPr marL="0" indent="0">
              <a:lnSpc>
                <a:spcPct val="100000"/>
              </a:lnSpc>
              <a:spcBef>
                <a:spcPts val="0"/>
              </a:spcBef>
              <a:buNone/>
              <a:defRPr sz="1600" b="0">
                <a:solidFill>
                  <a:schemeClr val="bg1"/>
                </a:solidFill>
              </a:defRPr>
            </a:lvl8pPr>
            <a:lvl9pPr marL="0" indent="0">
              <a:lnSpc>
                <a:spcPct val="100000"/>
              </a:lnSpc>
              <a:spcBef>
                <a:spcPts val="0"/>
              </a:spcBef>
              <a:buNone/>
              <a:defRPr sz="1600" b="0">
                <a:solidFill>
                  <a:schemeClr val="bg1"/>
                </a:solidFill>
              </a:defRPr>
            </a:lvl9pPr>
          </a:lstStyle>
          <a:p>
            <a:pPr lvl="0"/>
            <a:r>
              <a:rPr lang="de-DE" noProof="0" dirty="0"/>
              <a:t>Titel/Funktion</a:t>
            </a:r>
            <a:endParaRPr lang="de-DE" dirty="0"/>
          </a:p>
        </p:txBody>
      </p:sp>
      <p:sp>
        <p:nvSpPr>
          <p:cNvPr id="50" name="Textplatzhalter 31">
            <a:extLst>
              <a:ext uri="{FF2B5EF4-FFF2-40B4-BE49-F238E27FC236}">
                <a16:creationId xmlns:a16="http://schemas.microsoft.com/office/drawing/2014/main" id="{9A2681FB-FA7B-4536-8E48-D3AD3A90DF13}"/>
              </a:ext>
            </a:extLst>
          </p:cNvPr>
          <p:cNvSpPr>
            <a:spLocks noGrp="1"/>
          </p:cNvSpPr>
          <p:nvPr>
            <p:ph type="body" sz="quarter" idx="16" hasCustomPrompt="1"/>
          </p:nvPr>
        </p:nvSpPr>
        <p:spPr bwMode="gray">
          <a:xfrm>
            <a:off x="1379436" y="5424654"/>
            <a:ext cx="2952000" cy="215444"/>
          </a:xfrm>
        </p:spPr>
        <p:txBody>
          <a:bodyPr anchor="b">
            <a:spAutoFit/>
          </a:bodyPr>
          <a:lstStyle>
            <a:lvl1pPr marL="0" indent="0">
              <a:lnSpc>
                <a:spcPct val="100000"/>
              </a:lnSpc>
              <a:spcBef>
                <a:spcPts val="0"/>
              </a:spcBef>
              <a:buFont typeface="Arial" panose="020B0604020202020204" pitchFamily="34" charset="0"/>
              <a:buNone/>
              <a:defRPr sz="1400" b="0">
                <a:solidFill>
                  <a:schemeClr val="bg1"/>
                </a:solidFill>
              </a:defRPr>
            </a:lvl1pPr>
            <a:lvl2pPr marL="0" indent="0">
              <a:lnSpc>
                <a:spcPct val="100000"/>
              </a:lnSpc>
              <a:spcBef>
                <a:spcPts val="0"/>
              </a:spcBef>
              <a:buFont typeface="Arial" panose="020B0604020202020204" pitchFamily="34" charset="0"/>
              <a:buNone/>
              <a:defRPr sz="1400" b="0">
                <a:solidFill>
                  <a:schemeClr val="bg1"/>
                </a:solidFill>
              </a:defRPr>
            </a:lvl2pPr>
            <a:lvl3pPr marL="0" indent="0">
              <a:lnSpc>
                <a:spcPct val="100000"/>
              </a:lnSpc>
              <a:spcBef>
                <a:spcPts val="0"/>
              </a:spcBef>
              <a:buNone/>
              <a:defRPr sz="1400" b="0">
                <a:solidFill>
                  <a:schemeClr val="bg1"/>
                </a:solidFill>
              </a:defRPr>
            </a:lvl3pPr>
            <a:lvl4pPr marL="0" indent="0">
              <a:lnSpc>
                <a:spcPct val="100000"/>
              </a:lnSpc>
              <a:spcBef>
                <a:spcPts val="0"/>
              </a:spcBef>
              <a:buNone/>
              <a:defRPr sz="1400" b="0">
                <a:solidFill>
                  <a:schemeClr val="bg1"/>
                </a:solidFill>
              </a:defRPr>
            </a:lvl4pPr>
            <a:lvl5pPr marL="0" indent="0">
              <a:lnSpc>
                <a:spcPct val="100000"/>
              </a:lnSpc>
              <a:spcBef>
                <a:spcPts val="0"/>
              </a:spcBef>
              <a:buNone/>
              <a:defRPr sz="1400" b="0">
                <a:solidFill>
                  <a:schemeClr val="bg1"/>
                </a:solidFill>
              </a:defRPr>
            </a:lvl5pPr>
            <a:lvl6pPr marL="0" indent="0">
              <a:lnSpc>
                <a:spcPct val="100000"/>
              </a:lnSpc>
              <a:spcBef>
                <a:spcPts val="0"/>
              </a:spcBef>
              <a:buNone/>
              <a:defRPr sz="1400" b="0">
                <a:solidFill>
                  <a:schemeClr val="bg1"/>
                </a:solidFill>
              </a:defRPr>
            </a:lvl6pPr>
            <a:lvl7pPr marL="0" indent="0">
              <a:lnSpc>
                <a:spcPct val="100000"/>
              </a:lnSpc>
              <a:spcBef>
                <a:spcPts val="0"/>
              </a:spcBef>
              <a:buNone/>
              <a:defRPr sz="1400" b="0">
                <a:solidFill>
                  <a:schemeClr val="bg1"/>
                </a:solidFill>
              </a:defRPr>
            </a:lvl7pPr>
            <a:lvl8pPr marL="0" indent="0">
              <a:lnSpc>
                <a:spcPct val="100000"/>
              </a:lnSpc>
              <a:spcBef>
                <a:spcPts val="0"/>
              </a:spcBef>
              <a:buNone/>
              <a:defRPr sz="1400" b="0">
                <a:solidFill>
                  <a:schemeClr val="bg1"/>
                </a:solidFill>
              </a:defRPr>
            </a:lvl8pPr>
            <a:lvl9pPr marL="0" indent="0">
              <a:lnSpc>
                <a:spcPct val="100000"/>
              </a:lnSpc>
              <a:spcBef>
                <a:spcPts val="0"/>
              </a:spcBef>
              <a:buNone/>
              <a:defRPr sz="1400" b="0">
                <a:solidFill>
                  <a:schemeClr val="bg1"/>
                </a:solidFill>
              </a:defRPr>
            </a:lvl9pPr>
          </a:lstStyle>
          <a:p>
            <a:pPr lvl="0"/>
            <a:r>
              <a:rPr lang="de-DE" dirty="0"/>
              <a:t>Telefonnummer</a:t>
            </a:r>
          </a:p>
        </p:txBody>
      </p:sp>
      <p:sp>
        <p:nvSpPr>
          <p:cNvPr id="51" name="Textplatzhalter 31">
            <a:extLst>
              <a:ext uri="{FF2B5EF4-FFF2-40B4-BE49-F238E27FC236}">
                <a16:creationId xmlns:a16="http://schemas.microsoft.com/office/drawing/2014/main" id="{37507BFA-9545-4350-9F09-D447E9A06993}"/>
              </a:ext>
            </a:extLst>
          </p:cNvPr>
          <p:cNvSpPr>
            <a:spLocks noGrp="1"/>
          </p:cNvSpPr>
          <p:nvPr>
            <p:ph type="body" sz="quarter" idx="17" hasCustomPrompt="1"/>
          </p:nvPr>
        </p:nvSpPr>
        <p:spPr bwMode="gray">
          <a:xfrm>
            <a:off x="1379436" y="5737411"/>
            <a:ext cx="2952000" cy="215444"/>
          </a:xfrm>
        </p:spPr>
        <p:txBody>
          <a:bodyPr anchor="t">
            <a:spAutoFit/>
          </a:bodyPr>
          <a:lstStyle>
            <a:lvl1pPr marL="0" indent="0">
              <a:lnSpc>
                <a:spcPct val="100000"/>
              </a:lnSpc>
              <a:spcBef>
                <a:spcPts val="0"/>
              </a:spcBef>
              <a:buFont typeface="Arial" panose="020B0604020202020204" pitchFamily="34" charset="0"/>
              <a:buNone/>
              <a:defRPr sz="1400" b="0">
                <a:solidFill>
                  <a:schemeClr val="bg1"/>
                </a:solidFill>
              </a:defRPr>
            </a:lvl1pPr>
            <a:lvl2pPr marL="0" indent="0">
              <a:lnSpc>
                <a:spcPct val="100000"/>
              </a:lnSpc>
              <a:spcBef>
                <a:spcPts val="0"/>
              </a:spcBef>
              <a:buFont typeface="Arial" panose="020B0604020202020204" pitchFamily="34" charset="0"/>
              <a:buNone/>
              <a:defRPr sz="1400" b="0">
                <a:solidFill>
                  <a:schemeClr val="bg1"/>
                </a:solidFill>
              </a:defRPr>
            </a:lvl2pPr>
            <a:lvl3pPr marL="0" indent="0">
              <a:lnSpc>
                <a:spcPct val="100000"/>
              </a:lnSpc>
              <a:spcBef>
                <a:spcPts val="0"/>
              </a:spcBef>
              <a:buNone/>
              <a:defRPr sz="1400" b="0">
                <a:solidFill>
                  <a:schemeClr val="bg1"/>
                </a:solidFill>
              </a:defRPr>
            </a:lvl3pPr>
            <a:lvl4pPr marL="0" indent="0">
              <a:lnSpc>
                <a:spcPct val="100000"/>
              </a:lnSpc>
              <a:spcBef>
                <a:spcPts val="0"/>
              </a:spcBef>
              <a:buNone/>
              <a:defRPr sz="1400" b="0">
                <a:solidFill>
                  <a:schemeClr val="bg1"/>
                </a:solidFill>
              </a:defRPr>
            </a:lvl4pPr>
            <a:lvl5pPr marL="0" indent="0">
              <a:lnSpc>
                <a:spcPct val="100000"/>
              </a:lnSpc>
              <a:spcBef>
                <a:spcPts val="0"/>
              </a:spcBef>
              <a:buNone/>
              <a:defRPr sz="1400" b="0">
                <a:solidFill>
                  <a:schemeClr val="bg1"/>
                </a:solidFill>
              </a:defRPr>
            </a:lvl5pPr>
            <a:lvl6pPr marL="0" indent="0">
              <a:lnSpc>
                <a:spcPct val="100000"/>
              </a:lnSpc>
              <a:spcBef>
                <a:spcPts val="0"/>
              </a:spcBef>
              <a:buNone/>
              <a:defRPr sz="1400" b="0">
                <a:solidFill>
                  <a:schemeClr val="bg1"/>
                </a:solidFill>
              </a:defRPr>
            </a:lvl6pPr>
            <a:lvl7pPr marL="0" indent="0">
              <a:lnSpc>
                <a:spcPct val="100000"/>
              </a:lnSpc>
              <a:spcBef>
                <a:spcPts val="0"/>
              </a:spcBef>
              <a:buNone/>
              <a:defRPr sz="1400" b="0">
                <a:solidFill>
                  <a:schemeClr val="bg1"/>
                </a:solidFill>
              </a:defRPr>
            </a:lvl7pPr>
            <a:lvl8pPr marL="0" indent="0">
              <a:lnSpc>
                <a:spcPct val="100000"/>
              </a:lnSpc>
              <a:spcBef>
                <a:spcPts val="0"/>
              </a:spcBef>
              <a:buNone/>
              <a:defRPr sz="1400" b="0">
                <a:solidFill>
                  <a:schemeClr val="bg1"/>
                </a:solidFill>
              </a:defRPr>
            </a:lvl8pPr>
            <a:lvl9pPr marL="0" indent="0">
              <a:lnSpc>
                <a:spcPct val="100000"/>
              </a:lnSpc>
              <a:spcBef>
                <a:spcPts val="0"/>
              </a:spcBef>
              <a:buNone/>
              <a:defRPr sz="1400" b="0">
                <a:solidFill>
                  <a:schemeClr val="bg1"/>
                </a:solidFill>
              </a:defRPr>
            </a:lvl9pPr>
          </a:lstStyle>
          <a:p>
            <a:pPr lvl="0"/>
            <a:r>
              <a:rPr lang="de-DE" dirty="0"/>
              <a:t>E-Mail</a:t>
            </a:r>
          </a:p>
        </p:txBody>
      </p:sp>
      <p:sp>
        <p:nvSpPr>
          <p:cNvPr id="52" name="Textplatzhalter 31">
            <a:extLst>
              <a:ext uri="{FF2B5EF4-FFF2-40B4-BE49-F238E27FC236}">
                <a16:creationId xmlns:a16="http://schemas.microsoft.com/office/drawing/2014/main" id="{158F7304-5F83-41CB-9F51-542E46F0D56E}"/>
              </a:ext>
            </a:extLst>
          </p:cNvPr>
          <p:cNvSpPr>
            <a:spLocks noGrp="1"/>
          </p:cNvSpPr>
          <p:nvPr>
            <p:ph type="body" sz="quarter" idx="18" hasCustomPrompt="1"/>
          </p:nvPr>
        </p:nvSpPr>
        <p:spPr bwMode="gray">
          <a:xfrm>
            <a:off x="4655840" y="3935966"/>
            <a:ext cx="3312000" cy="307777"/>
          </a:xfrm>
        </p:spPr>
        <p:txBody>
          <a:bodyPr anchor="b">
            <a:spAutoFit/>
          </a:bodyPr>
          <a:lstStyle>
            <a:lvl1pPr marL="0" indent="0">
              <a:lnSpc>
                <a:spcPct val="100000"/>
              </a:lnSpc>
              <a:spcBef>
                <a:spcPts val="0"/>
              </a:spcBef>
              <a:buFont typeface="Arial" panose="020B0604020202020204" pitchFamily="34" charset="0"/>
              <a:buNone/>
              <a:defRPr sz="2000" b="0">
                <a:solidFill>
                  <a:schemeClr val="bg1"/>
                </a:solidFill>
              </a:defRPr>
            </a:lvl1pPr>
            <a:lvl2pPr marL="0" indent="0">
              <a:lnSpc>
                <a:spcPct val="100000"/>
              </a:lnSpc>
              <a:spcBef>
                <a:spcPts val="0"/>
              </a:spcBef>
              <a:buFont typeface="Arial" panose="020B0604020202020204" pitchFamily="34" charset="0"/>
              <a:buNone/>
              <a:defRPr sz="2000" b="0">
                <a:solidFill>
                  <a:schemeClr val="bg1"/>
                </a:solidFill>
              </a:defRPr>
            </a:lvl2pPr>
            <a:lvl3pPr marL="0" indent="0">
              <a:lnSpc>
                <a:spcPct val="100000"/>
              </a:lnSpc>
              <a:spcBef>
                <a:spcPts val="0"/>
              </a:spcBef>
              <a:buNone/>
              <a:defRPr sz="2000" b="0">
                <a:solidFill>
                  <a:schemeClr val="bg1"/>
                </a:solidFill>
              </a:defRPr>
            </a:lvl3pPr>
            <a:lvl4pPr marL="0" indent="0">
              <a:lnSpc>
                <a:spcPct val="100000"/>
              </a:lnSpc>
              <a:spcBef>
                <a:spcPts val="0"/>
              </a:spcBef>
              <a:buNone/>
              <a:defRPr sz="2000" b="0">
                <a:solidFill>
                  <a:schemeClr val="bg1"/>
                </a:solidFill>
              </a:defRPr>
            </a:lvl4pPr>
            <a:lvl5pPr marL="0" indent="0">
              <a:lnSpc>
                <a:spcPct val="100000"/>
              </a:lnSpc>
              <a:spcBef>
                <a:spcPts val="0"/>
              </a:spcBef>
              <a:buNone/>
              <a:defRPr sz="2000" b="0">
                <a:solidFill>
                  <a:schemeClr val="bg1"/>
                </a:solidFill>
              </a:defRPr>
            </a:lvl5pPr>
            <a:lvl6pPr marL="0" indent="0">
              <a:lnSpc>
                <a:spcPct val="100000"/>
              </a:lnSpc>
              <a:spcBef>
                <a:spcPts val="0"/>
              </a:spcBef>
              <a:buNone/>
              <a:defRPr sz="2000" b="0">
                <a:solidFill>
                  <a:schemeClr val="bg1"/>
                </a:solidFill>
              </a:defRPr>
            </a:lvl6pPr>
            <a:lvl7pPr marL="0" indent="0">
              <a:lnSpc>
                <a:spcPct val="100000"/>
              </a:lnSpc>
              <a:spcBef>
                <a:spcPts val="0"/>
              </a:spcBef>
              <a:buNone/>
              <a:defRPr sz="2000" b="0">
                <a:solidFill>
                  <a:schemeClr val="bg1"/>
                </a:solidFill>
              </a:defRPr>
            </a:lvl7pPr>
            <a:lvl8pPr marL="0" indent="0">
              <a:lnSpc>
                <a:spcPct val="100000"/>
              </a:lnSpc>
              <a:spcBef>
                <a:spcPts val="0"/>
              </a:spcBef>
              <a:buNone/>
              <a:defRPr sz="2000" b="0">
                <a:solidFill>
                  <a:schemeClr val="bg1"/>
                </a:solidFill>
              </a:defRPr>
            </a:lvl8pPr>
            <a:lvl9pPr marL="0" indent="0">
              <a:lnSpc>
                <a:spcPct val="100000"/>
              </a:lnSpc>
              <a:spcBef>
                <a:spcPts val="0"/>
              </a:spcBef>
              <a:buNone/>
              <a:defRPr sz="2000" b="0">
                <a:solidFill>
                  <a:schemeClr val="bg1"/>
                </a:solidFill>
              </a:defRPr>
            </a:lvl9pPr>
          </a:lstStyle>
          <a:p>
            <a:pPr lvl="0"/>
            <a:r>
              <a:rPr lang="de-DE" dirty="0"/>
              <a:t>Name Nachname</a:t>
            </a:r>
          </a:p>
        </p:txBody>
      </p:sp>
      <p:sp>
        <p:nvSpPr>
          <p:cNvPr id="53" name="Textplatzhalter 31">
            <a:extLst>
              <a:ext uri="{FF2B5EF4-FFF2-40B4-BE49-F238E27FC236}">
                <a16:creationId xmlns:a16="http://schemas.microsoft.com/office/drawing/2014/main" id="{80F998A4-3507-4A1F-B564-8FF7064DF143}"/>
              </a:ext>
            </a:extLst>
          </p:cNvPr>
          <p:cNvSpPr>
            <a:spLocks noGrp="1"/>
          </p:cNvSpPr>
          <p:nvPr>
            <p:ph type="body" sz="quarter" idx="19" hasCustomPrompt="1"/>
          </p:nvPr>
        </p:nvSpPr>
        <p:spPr bwMode="gray">
          <a:xfrm>
            <a:off x="4655840" y="4248616"/>
            <a:ext cx="3312000" cy="246221"/>
          </a:xfrm>
        </p:spPr>
        <p:txBody>
          <a:bodyPr>
            <a:spAutoFit/>
          </a:bodyPr>
          <a:lstStyle>
            <a:lvl1pPr marL="0" indent="0">
              <a:lnSpc>
                <a:spcPct val="100000"/>
              </a:lnSpc>
              <a:spcBef>
                <a:spcPts val="0"/>
              </a:spcBef>
              <a:buFont typeface="Arial" panose="020B0604020202020204" pitchFamily="34" charset="0"/>
              <a:buNone/>
              <a:defRPr sz="1600" b="0">
                <a:solidFill>
                  <a:schemeClr val="bg1"/>
                </a:solidFill>
              </a:defRPr>
            </a:lvl1pPr>
            <a:lvl2pPr marL="0" indent="0">
              <a:lnSpc>
                <a:spcPct val="100000"/>
              </a:lnSpc>
              <a:spcBef>
                <a:spcPts val="0"/>
              </a:spcBef>
              <a:buFont typeface="Arial" panose="020B0604020202020204" pitchFamily="34" charset="0"/>
              <a:buNone/>
              <a:defRPr sz="1600" b="0">
                <a:solidFill>
                  <a:schemeClr val="bg1"/>
                </a:solidFill>
              </a:defRPr>
            </a:lvl2pPr>
            <a:lvl3pPr marL="0" indent="0">
              <a:lnSpc>
                <a:spcPct val="100000"/>
              </a:lnSpc>
              <a:spcBef>
                <a:spcPts val="0"/>
              </a:spcBef>
              <a:buNone/>
              <a:defRPr sz="1600" b="0">
                <a:solidFill>
                  <a:schemeClr val="bg1"/>
                </a:solidFill>
              </a:defRPr>
            </a:lvl3pPr>
            <a:lvl4pPr marL="0" indent="0">
              <a:lnSpc>
                <a:spcPct val="100000"/>
              </a:lnSpc>
              <a:spcBef>
                <a:spcPts val="0"/>
              </a:spcBef>
              <a:buNone/>
              <a:defRPr sz="1600" b="0">
                <a:solidFill>
                  <a:schemeClr val="bg1"/>
                </a:solidFill>
              </a:defRPr>
            </a:lvl4pPr>
            <a:lvl5pPr marL="0" indent="0">
              <a:lnSpc>
                <a:spcPct val="100000"/>
              </a:lnSpc>
              <a:spcBef>
                <a:spcPts val="0"/>
              </a:spcBef>
              <a:buNone/>
              <a:defRPr sz="1600" b="0">
                <a:solidFill>
                  <a:schemeClr val="bg1"/>
                </a:solidFill>
              </a:defRPr>
            </a:lvl5pPr>
            <a:lvl6pPr marL="0" indent="0">
              <a:lnSpc>
                <a:spcPct val="100000"/>
              </a:lnSpc>
              <a:spcBef>
                <a:spcPts val="0"/>
              </a:spcBef>
              <a:buNone/>
              <a:defRPr sz="1600" b="0">
                <a:solidFill>
                  <a:schemeClr val="bg1"/>
                </a:solidFill>
              </a:defRPr>
            </a:lvl6pPr>
            <a:lvl7pPr marL="0" indent="0">
              <a:lnSpc>
                <a:spcPct val="100000"/>
              </a:lnSpc>
              <a:spcBef>
                <a:spcPts val="0"/>
              </a:spcBef>
              <a:buNone/>
              <a:defRPr sz="1600" b="0">
                <a:solidFill>
                  <a:schemeClr val="bg1"/>
                </a:solidFill>
              </a:defRPr>
            </a:lvl7pPr>
            <a:lvl8pPr marL="0" indent="0">
              <a:lnSpc>
                <a:spcPct val="100000"/>
              </a:lnSpc>
              <a:spcBef>
                <a:spcPts val="0"/>
              </a:spcBef>
              <a:buNone/>
              <a:defRPr sz="1600" b="0">
                <a:solidFill>
                  <a:schemeClr val="bg1"/>
                </a:solidFill>
              </a:defRPr>
            </a:lvl8pPr>
            <a:lvl9pPr marL="0" indent="0">
              <a:lnSpc>
                <a:spcPct val="100000"/>
              </a:lnSpc>
              <a:spcBef>
                <a:spcPts val="0"/>
              </a:spcBef>
              <a:buNone/>
              <a:defRPr sz="1600" b="0">
                <a:solidFill>
                  <a:schemeClr val="bg1"/>
                </a:solidFill>
              </a:defRPr>
            </a:lvl9pPr>
          </a:lstStyle>
          <a:p>
            <a:pPr lvl="0"/>
            <a:r>
              <a:rPr lang="de-DE" noProof="0" dirty="0"/>
              <a:t>Titel/Funktion</a:t>
            </a:r>
            <a:endParaRPr lang="de-DE" dirty="0"/>
          </a:p>
        </p:txBody>
      </p:sp>
      <p:sp>
        <p:nvSpPr>
          <p:cNvPr id="56" name="Textplatzhalter 31">
            <a:extLst>
              <a:ext uri="{FF2B5EF4-FFF2-40B4-BE49-F238E27FC236}">
                <a16:creationId xmlns:a16="http://schemas.microsoft.com/office/drawing/2014/main" id="{45F8D52E-93D7-421B-B6F8-C9063B1D61A2}"/>
              </a:ext>
            </a:extLst>
          </p:cNvPr>
          <p:cNvSpPr>
            <a:spLocks noGrp="1"/>
          </p:cNvSpPr>
          <p:nvPr>
            <p:ph type="body" sz="quarter" idx="20" hasCustomPrompt="1"/>
          </p:nvPr>
        </p:nvSpPr>
        <p:spPr bwMode="gray">
          <a:xfrm>
            <a:off x="5015840" y="5424654"/>
            <a:ext cx="2952000" cy="215444"/>
          </a:xfrm>
        </p:spPr>
        <p:txBody>
          <a:bodyPr anchor="b">
            <a:spAutoFit/>
          </a:bodyPr>
          <a:lstStyle>
            <a:lvl1pPr marL="0" indent="0">
              <a:lnSpc>
                <a:spcPct val="100000"/>
              </a:lnSpc>
              <a:spcBef>
                <a:spcPts val="0"/>
              </a:spcBef>
              <a:buFont typeface="Arial" panose="020B0604020202020204" pitchFamily="34" charset="0"/>
              <a:buNone/>
              <a:defRPr sz="1400" b="0">
                <a:solidFill>
                  <a:schemeClr val="bg1"/>
                </a:solidFill>
              </a:defRPr>
            </a:lvl1pPr>
            <a:lvl2pPr marL="0" indent="0">
              <a:lnSpc>
                <a:spcPct val="100000"/>
              </a:lnSpc>
              <a:spcBef>
                <a:spcPts val="0"/>
              </a:spcBef>
              <a:buFont typeface="Arial" panose="020B0604020202020204" pitchFamily="34" charset="0"/>
              <a:buNone/>
              <a:defRPr sz="1400" b="0">
                <a:solidFill>
                  <a:schemeClr val="bg1"/>
                </a:solidFill>
              </a:defRPr>
            </a:lvl2pPr>
            <a:lvl3pPr marL="0" indent="0">
              <a:lnSpc>
                <a:spcPct val="100000"/>
              </a:lnSpc>
              <a:spcBef>
                <a:spcPts val="0"/>
              </a:spcBef>
              <a:buNone/>
              <a:defRPr sz="1400" b="0">
                <a:solidFill>
                  <a:schemeClr val="bg1"/>
                </a:solidFill>
              </a:defRPr>
            </a:lvl3pPr>
            <a:lvl4pPr marL="0" indent="0">
              <a:lnSpc>
                <a:spcPct val="100000"/>
              </a:lnSpc>
              <a:spcBef>
                <a:spcPts val="0"/>
              </a:spcBef>
              <a:buNone/>
              <a:defRPr sz="1400" b="0">
                <a:solidFill>
                  <a:schemeClr val="bg1"/>
                </a:solidFill>
              </a:defRPr>
            </a:lvl4pPr>
            <a:lvl5pPr marL="0" indent="0">
              <a:lnSpc>
                <a:spcPct val="100000"/>
              </a:lnSpc>
              <a:spcBef>
                <a:spcPts val="0"/>
              </a:spcBef>
              <a:buNone/>
              <a:defRPr sz="1400" b="0">
                <a:solidFill>
                  <a:schemeClr val="bg1"/>
                </a:solidFill>
              </a:defRPr>
            </a:lvl5pPr>
            <a:lvl6pPr marL="0" indent="0">
              <a:lnSpc>
                <a:spcPct val="100000"/>
              </a:lnSpc>
              <a:spcBef>
                <a:spcPts val="0"/>
              </a:spcBef>
              <a:buNone/>
              <a:defRPr sz="1400" b="0">
                <a:solidFill>
                  <a:schemeClr val="bg1"/>
                </a:solidFill>
              </a:defRPr>
            </a:lvl6pPr>
            <a:lvl7pPr marL="0" indent="0">
              <a:lnSpc>
                <a:spcPct val="100000"/>
              </a:lnSpc>
              <a:spcBef>
                <a:spcPts val="0"/>
              </a:spcBef>
              <a:buNone/>
              <a:defRPr sz="1400" b="0">
                <a:solidFill>
                  <a:schemeClr val="bg1"/>
                </a:solidFill>
              </a:defRPr>
            </a:lvl7pPr>
            <a:lvl8pPr marL="0" indent="0">
              <a:lnSpc>
                <a:spcPct val="100000"/>
              </a:lnSpc>
              <a:spcBef>
                <a:spcPts val="0"/>
              </a:spcBef>
              <a:buNone/>
              <a:defRPr sz="1400" b="0">
                <a:solidFill>
                  <a:schemeClr val="bg1"/>
                </a:solidFill>
              </a:defRPr>
            </a:lvl8pPr>
            <a:lvl9pPr marL="0" indent="0">
              <a:lnSpc>
                <a:spcPct val="100000"/>
              </a:lnSpc>
              <a:spcBef>
                <a:spcPts val="0"/>
              </a:spcBef>
              <a:buNone/>
              <a:defRPr sz="1400" b="0">
                <a:solidFill>
                  <a:schemeClr val="bg1"/>
                </a:solidFill>
              </a:defRPr>
            </a:lvl9pPr>
          </a:lstStyle>
          <a:p>
            <a:pPr lvl="0"/>
            <a:r>
              <a:rPr lang="de-DE" dirty="0"/>
              <a:t>Telefonnummer</a:t>
            </a:r>
          </a:p>
        </p:txBody>
      </p:sp>
      <p:sp>
        <p:nvSpPr>
          <p:cNvPr id="57" name="Textplatzhalter 31">
            <a:extLst>
              <a:ext uri="{FF2B5EF4-FFF2-40B4-BE49-F238E27FC236}">
                <a16:creationId xmlns:a16="http://schemas.microsoft.com/office/drawing/2014/main" id="{2F515A1F-EAB8-4D9C-BBEB-5130931D18CE}"/>
              </a:ext>
            </a:extLst>
          </p:cNvPr>
          <p:cNvSpPr>
            <a:spLocks noGrp="1"/>
          </p:cNvSpPr>
          <p:nvPr>
            <p:ph type="body" sz="quarter" idx="21" hasCustomPrompt="1"/>
          </p:nvPr>
        </p:nvSpPr>
        <p:spPr bwMode="gray">
          <a:xfrm>
            <a:off x="5015840" y="5737411"/>
            <a:ext cx="2952000" cy="215444"/>
          </a:xfrm>
        </p:spPr>
        <p:txBody>
          <a:bodyPr anchor="t">
            <a:spAutoFit/>
          </a:bodyPr>
          <a:lstStyle>
            <a:lvl1pPr marL="0" indent="0">
              <a:lnSpc>
                <a:spcPct val="100000"/>
              </a:lnSpc>
              <a:spcBef>
                <a:spcPts val="0"/>
              </a:spcBef>
              <a:buFont typeface="Arial" panose="020B0604020202020204" pitchFamily="34" charset="0"/>
              <a:buNone/>
              <a:defRPr sz="1400" b="0">
                <a:solidFill>
                  <a:schemeClr val="bg1"/>
                </a:solidFill>
              </a:defRPr>
            </a:lvl1pPr>
            <a:lvl2pPr marL="0" indent="0">
              <a:lnSpc>
                <a:spcPct val="100000"/>
              </a:lnSpc>
              <a:spcBef>
                <a:spcPts val="0"/>
              </a:spcBef>
              <a:buFont typeface="Arial" panose="020B0604020202020204" pitchFamily="34" charset="0"/>
              <a:buNone/>
              <a:defRPr sz="1400" b="0">
                <a:solidFill>
                  <a:schemeClr val="bg1"/>
                </a:solidFill>
              </a:defRPr>
            </a:lvl2pPr>
            <a:lvl3pPr marL="0" indent="0">
              <a:lnSpc>
                <a:spcPct val="100000"/>
              </a:lnSpc>
              <a:spcBef>
                <a:spcPts val="0"/>
              </a:spcBef>
              <a:buNone/>
              <a:defRPr sz="1400" b="0">
                <a:solidFill>
                  <a:schemeClr val="bg1"/>
                </a:solidFill>
              </a:defRPr>
            </a:lvl3pPr>
            <a:lvl4pPr marL="0" indent="0">
              <a:lnSpc>
                <a:spcPct val="100000"/>
              </a:lnSpc>
              <a:spcBef>
                <a:spcPts val="0"/>
              </a:spcBef>
              <a:buNone/>
              <a:defRPr sz="1400" b="0">
                <a:solidFill>
                  <a:schemeClr val="bg1"/>
                </a:solidFill>
              </a:defRPr>
            </a:lvl4pPr>
            <a:lvl5pPr marL="0" indent="0">
              <a:lnSpc>
                <a:spcPct val="100000"/>
              </a:lnSpc>
              <a:spcBef>
                <a:spcPts val="0"/>
              </a:spcBef>
              <a:buNone/>
              <a:defRPr sz="1400" b="0">
                <a:solidFill>
                  <a:schemeClr val="bg1"/>
                </a:solidFill>
              </a:defRPr>
            </a:lvl5pPr>
            <a:lvl6pPr marL="0" indent="0">
              <a:lnSpc>
                <a:spcPct val="100000"/>
              </a:lnSpc>
              <a:spcBef>
                <a:spcPts val="0"/>
              </a:spcBef>
              <a:buNone/>
              <a:defRPr sz="1400" b="0">
                <a:solidFill>
                  <a:schemeClr val="bg1"/>
                </a:solidFill>
              </a:defRPr>
            </a:lvl6pPr>
            <a:lvl7pPr marL="0" indent="0">
              <a:lnSpc>
                <a:spcPct val="100000"/>
              </a:lnSpc>
              <a:spcBef>
                <a:spcPts val="0"/>
              </a:spcBef>
              <a:buNone/>
              <a:defRPr sz="1400" b="0">
                <a:solidFill>
                  <a:schemeClr val="bg1"/>
                </a:solidFill>
              </a:defRPr>
            </a:lvl7pPr>
            <a:lvl8pPr marL="0" indent="0">
              <a:lnSpc>
                <a:spcPct val="100000"/>
              </a:lnSpc>
              <a:spcBef>
                <a:spcPts val="0"/>
              </a:spcBef>
              <a:buNone/>
              <a:defRPr sz="1400" b="0">
                <a:solidFill>
                  <a:schemeClr val="bg1"/>
                </a:solidFill>
              </a:defRPr>
            </a:lvl8pPr>
            <a:lvl9pPr marL="0" indent="0">
              <a:lnSpc>
                <a:spcPct val="100000"/>
              </a:lnSpc>
              <a:spcBef>
                <a:spcPts val="0"/>
              </a:spcBef>
              <a:buNone/>
              <a:defRPr sz="1400" b="0">
                <a:solidFill>
                  <a:schemeClr val="bg1"/>
                </a:solidFill>
              </a:defRPr>
            </a:lvl9pPr>
          </a:lstStyle>
          <a:p>
            <a:pPr lvl="0"/>
            <a:r>
              <a:rPr lang="de-DE" dirty="0"/>
              <a:t>E-Mail</a:t>
            </a:r>
          </a:p>
        </p:txBody>
      </p:sp>
      <p:sp>
        <p:nvSpPr>
          <p:cNvPr id="58" name="Textplatzhalter 31">
            <a:extLst>
              <a:ext uri="{FF2B5EF4-FFF2-40B4-BE49-F238E27FC236}">
                <a16:creationId xmlns:a16="http://schemas.microsoft.com/office/drawing/2014/main" id="{9915BB98-DBE8-4B45-AE94-2EBA3F9D954D}"/>
              </a:ext>
            </a:extLst>
          </p:cNvPr>
          <p:cNvSpPr>
            <a:spLocks noGrp="1"/>
          </p:cNvSpPr>
          <p:nvPr>
            <p:ph type="body" sz="quarter" idx="22" hasCustomPrompt="1"/>
          </p:nvPr>
        </p:nvSpPr>
        <p:spPr bwMode="gray">
          <a:xfrm>
            <a:off x="8292244" y="3935966"/>
            <a:ext cx="3312000" cy="307777"/>
          </a:xfrm>
        </p:spPr>
        <p:txBody>
          <a:bodyPr anchor="b">
            <a:spAutoFit/>
          </a:bodyPr>
          <a:lstStyle>
            <a:lvl1pPr marL="0" indent="0">
              <a:lnSpc>
                <a:spcPct val="100000"/>
              </a:lnSpc>
              <a:spcBef>
                <a:spcPts val="0"/>
              </a:spcBef>
              <a:buFont typeface="Arial" panose="020B0604020202020204" pitchFamily="34" charset="0"/>
              <a:buNone/>
              <a:defRPr sz="2000" b="0">
                <a:solidFill>
                  <a:schemeClr val="bg1"/>
                </a:solidFill>
              </a:defRPr>
            </a:lvl1pPr>
            <a:lvl2pPr marL="0" indent="0">
              <a:lnSpc>
                <a:spcPct val="100000"/>
              </a:lnSpc>
              <a:spcBef>
                <a:spcPts val="0"/>
              </a:spcBef>
              <a:buFont typeface="Arial" panose="020B0604020202020204" pitchFamily="34" charset="0"/>
              <a:buNone/>
              <a:defRPr sz="2000" b="0">
                <a:solidFill>
                  <a:schemeClr val="bg1"/>
                </a:solidFill>
              </a:defRPr>
            </a:lvl2pPr>
            <a:lvl3pPr marL="0" indent="0">
              <a:lnSpc>
                <a:spcPct val="100000"/>
              </a:lnSpc>
              <a:spcBef>
                <a:spcPts val="0"/>
              </a:spcBef>
              <a:buNone/>
              <a:defRPr sz="2000" b="0">
                <a:solidFill>
                  <a:schemeClr val="bg1"/>
                </a:solidFill>
              </a:defRPr>
            </a:lvl3pPr>
            <a:lvl4pPr marL="0" indent="0">
              <a:lnSpc>
                <a:spcPct val="100000"/>
              </a:lnSpc>
              <a:spcBef>
                <a:spcPts val="0"/>
              </a:spcBef>
              <a:buNone/>
              <a:defRPr sz="2000" b="0">
                <a:solidFill>
                  <a:schemeClr val="bg1"/>
                </a:solidFill>
              </a:defRPr>
            </a:lvl4pPr>
            <a:lvl5pPr marL="0" indent="0">
              <a:lnSpc>
                <a:spcPct val="100000"/>
              </a:lnSpc>
              <a:spcBef>
                <a:spcPts val="0"/>
              </a:spcBef>
              <a:buNone/>
              <a:defRPr sz="2000" b="0">
                <a:solidFill>
                  <a:schemeClr val="bg1"/>
                </a:solidFill>
              </a:defRPr>
            </a:lvl5pPr>
            <a:lvl6pPr marL="0" indent="0">
              <a:lnSpc>
                <a:spcPct val="100000"/>
              </a:lnSpc>
              <a:spcBef>
                <a:spcPts val="0"/>
              </a:spcBef>
              <a:buNone/>
              <a:defRPr sz="2000" b="0">
                <a:solidFill>
                  <a:schemeClr val="bg1"/>
                </a:solidFill>
              </a:defRPr>
            </a:lvl6pPr>
            <a:lvl7pPr marL="0" indent="0">
              <a:lnSpc>
                <a:spcPct val="100000"/>
              </a:lnSpc>
              <a:spcBef>
                <a:spcPts val="0"/>
              </a:spcBef>
              <a:buNone/>
              <a:defRPr sz="2000" b="0">
                <a:solidFill>
                  <a:schemeClr val="bg1"/>
                </a:solidFill>
              </a:defRPr>
            </a:lvl7pPr>
            <a:lvl8pPr marL="0" indent="0">
              <a:lnSpc>
                <a:spcPct val="100000"/>
              </a:lnSpc>
              <a:spcBef>
                <a:spcPts val="0"/>
              </a:spcBef>
              <a:buNone/>
              <a:defRPr sz="2000" b="0">
                <a:solidFill>
                  <a:schemeClr val="bg1"/>
                </a:solidFill>
              </a:defRPr>
            </a:lvl8pPr>
            <a:lvl9pPr marL="0" indent="0">
              <a:lnSpc>
                <a:spcPct val="100000"/>
              </a:lnSpc>
              <a:spcBef>
                <a:spcPts val="0"/>
              </a:spcBef>
              <a:buNone/>
              <a:defRPr sz="2000" b="0">
                <a:solidFill>
                  <a:schemeClr val="bg1"/>
                </a:solidFill>
              </a:defRPr>
            </a:lvl9pPr>
          </a:lstStyle>
          <a:p>
            <a:pPr lvl="0"/>
            <a:r>
              <a:rPr lang="de-DE" dirty="0"/>
              <a:t>Name Nachname</a:t>
            </a:r>
          </a:p>
        </p:txBody>
      </p:sp>
      <p:sp>
        <p:nvSpPr>
          <p:cNvPr id="59" name="Textplatzhalter 31">
            <a:extLst>
              <a:ext uri="{FF2B5EF4-FFF2-40B4-BE49-F238E27FC236}">
                <a16:creationId xmlns:a16="http://schemas.microsoft.com/office/drawing/2014/main" id="{23F11447-BD8A-4923-8032-3BDCA006CD72}"/>
              </a:ext>
            </a:extLst>
          </p:cNvPr>
          <p:cNvSpPr>
            <a:spLocks noGrp="1"/>
          </p:cNvSpPr>
          <p:nvPr>
            <p:ph type="body" sz="quarter" idx="23" hasCustomPrompt="1"/>
          </p:nvPr>
        </p:nvSpPr>
        <p:spPr bwMode="gray">
          <a:xfrm>
            <a:off x="8292244" y="4248616"/>
            <a:ext cx="3312000" cy="246221"/>
          </a:xfrm>
        </p:spPr>
        <p:txBody>
          <a:bodyPr>
            <a:spAutoFit/>
          </a:bodyPr>
          <a:lstStyle>
            <a:lvl1pPr marL="0" indent="0">
              <a:lnSpc>
                <a:spcPct val="100000"/>
              </a:lnSpc>
              <a:spcBef>
                <a:spcPts val="0"/>
              </a:spcBef>
              <a:buFont typeface="Arial" panose="020B0604020202020204" pitchFamily="34" charset="0"/>
              <a:buNone/>
              <a:defRPr sz="1600" b="0">
                <a:solidFill>
                  <a:schemeClr val="bg1"/>
                </a:solidFill>
              </a:defRPr>
            </a:lvl1pPr>
            <a:lvl2pPr marL="0" indent="0">
              <a:lnSpc>
                <a:spcPct val="100000"/>
              </a:lnSpc>
              <a:spcBef>
                <a:spcPts val="0"/>
              </a:spcBef>
              <a:buFont typeface="Arial" panose="020B0604020202020204" pitchFamily="34" charset="0"/>
              <a:buNone/>
              <a:defRPr sz="1600" b="0">
                <a:solidFill>
                  <a:schemeClr val="bg1"/>
                </a:solidFill>
              </a:defRPr>
            </a:lvl2pPr>
            <a:lvl3pPr marL="0" indent="0">
              <a:lnSpc>
                <a:spcPct val="100000"/>
              </a:lnSpc>
              <a:spcBef>
                <a:spcPts val="0"/>
              </a:spcBef>
              <a:buNone/>
              <a:defRPr sz="1600" b="0">
                <a:solidFill>
                  <a:schemeClr val="bg1"/>
                </a:solidFill>
              </a:defRPr>
            </a:lvl3pPr>
            <a:lvl4pPr marL="0" indent="0">
              <a:lnSpc>
                <a:spcPct val="100000"/>
              </a:lnSpc>
              <a:spcBef>
                <a:spcPts val="0"/>
              </a:spcBef>
              <a:buNone/>
              <a:defRPr sz="1600" b="0">
                <a:solidFill>
                  <a:schemeClr val="bg1"/>
                </a:solidFill>
              </a:defRPr>
            </a:lvl4pPr>
            <a:lvl5pPr marL="0" indent="0">
              <a:lnSpc>
                <a:spcPct val="100000"/>
              </a:lnSpc>
              <a:spcBef>
                <a:spcPts val="0"/>
              </a:spcBef>
              <a:buNone/>
              <a:defRPr sz="1600" b="0">
                <a:solidFill>
                  <a:schemeClr val="bg1"/>
                </a:solidFill>
              </a:defRPr>
            </a:lvl5pPr>
            <a:lvl6pPr marL="0" indent="0">
              <a:lnSpc>
                <a:spcPct val="100000"/>
              </a:lnSpc>
              <a:spcBef>
                <a:spcPts val="0"/>
              </a:spcBef>
              <a:buNone/>
              <a:defRPr sz="1600" b="0">
                <a:solidFill>
                  <a:schemeClr val="bg1"/>
                </a:solidFill>
              </a:defRPr>
            </a:lvl6pPr>
            <a:lvl7pPr marL="0" indent="0">
              <a:lnSpc>
                <a:spcPct val="100000"/>
              </a:lnSpc>
              <a:spcBef>
                <a:spcPts val="0"/>
              </a:spcBef>
              <a:buNone/>
              <a:defRPr sz="1600" b="0">
                <a:solidFill>
                  <a:schemeClr val="bg1"/>
                </a:solidFill>
              </a:defRPr>
            </a:lvl7pPr>
            <a:lvl8pPr marL="0" indent="0">
              <a:lnSpc>
                <a:spcPct val="100000"/>
              </a:lnSpc>
              <a:spcBef>
                <a:spcPts val="0"/>
              </a:spcBef>
              <a:buNone/>
              <a:defRPr sz="1600" b="0">
                <a:solidFill>
                  <a:schemeClr val="bg1"/>
                </a:solidFill>
              </a:defRPr>
            </a:lvl8pPr>
            <a:lvl9pPr marL="0" indent="0">
              <a:lnSpc>
                <a:spcPct val="100000"/>
              </a:lnSpc>
              <a:spcBef>
                <a:spcPts val="0"/>
              </a:spcBef>
              <a:buNone/>
              <a:defRPr sz="1600" b="0">
                <a:solidFill>
                  <a:schemeClr val="bg1"/>
                </a:solidFill>
              </a:defRPr>
            </a:lvl9pPr>
          </a:lstStyle>
          <a:p>
            <a:pPr lvl="0"/>
            <a:r>
              <a:rPr lang="de-DE" noProof="0" dirty="0"/>
              <a:t>Titel/Funktion</a:t>
            </a:r>
            <a:endParaRPr lang="de-DE" dirty="0"/>
          </a:p>
        </p:txBody>
      </p:sp>
      <p:sp>
        <p:nvSpPr>
          <p:cNvPr id="60" name="Textplatzhalter 31">
            <a:extLst>
              <a:ext uri="{FF2B5EF4-FFF2-40B4-BE49-F238E27FC236}">
                <a16:creationId xmlns:a16="http://schemas.microsoft.com/office/drawing/2014/main" id="{FDE1C475-91D7-44D5-BC31-26D14C79F049}"/>
              </a:ext>
            </a:extLst>
          </p:cNvPr>
          <p:cNvSpPr>
            <a:spLocks noGrp="1"/>
          </p:cNvSpPr>
          <p:nvPr>
            <p:ph type="body" sz="quarter" idx="24" hasCustomPrompt="1"/>
          </p:nvPr>
        </p:nvSpPr>
        <p:spPr bwMode="gray">
          <a:xfrm>
            <a:off x="8652244" y="5424654"/>
            <a:ext cx="2952000" cy="215444"/>
          </a:xfrm>
        </p:spPr>
        <p:txBody>
          <a:bodyPr anchor="b">
            <a:spAutoFit/>
          </a:bodyPr>
          <a:lstStyle>
            <a:lvl1pPr marL="0" indent="0">
              <a:lnSpc>
                <a:spcPct val="100000"/>
              </a:lnSpc>
              <a:spcBef>
                <a:spcPts val="0"/>
              </a:spcBef>
              <a:buFont typeface="Arial" panose="020B0604020202020204" pitchFamily="34" charset="0"/>
              <a:buNone/>
              <a:defRPr sz="1400" b="0">
                <a:solidFill>
                  <a:schemeClr val="bg1"/>
                </a:solidFill>
              </a:defRPr>
            </a:lvl1pPr>
            <a:lvl2pPr marL="0" indent="0">
              <a:lnSpc>
                <a:spcPct val="100000"/>
              </a:lnSpc>
              <a:spcBef>
                <a:spcPts val="0"/>
              </a:spcBef>
              <a:buFont typeface="Arial" panose="020B0604020202020204" pitchFamily="34" charset="0"/>
              <a:buNone/>
              <a:defRPr sz="1400" b="0">
                <a:solidFill>
                  <a:schemeClr val="bg1"/>
                </a:solidFill>
              </a:defRPr>
            </a:lvl2pPr>
            <a:lvl3pPr marL="0" indent="0">
              <a:lnSpc>
                <a:spcPct val="100000"/>
              </a:lnSpc>
              <a:spcBef>
                <a:spcPts val="0"/>
              </a:spcBef>
              <a:buNone/>
              <a:defRPr sz="1400" b="0">
                <a:solidFill>
                  <a:schemeClr val="bg1"/>
                </a:solidFill>
              </a:defRPr>
            </a:lvl3pPr>
            <a:lvl4pPr marL="0" indent="0">
              <a:lnSpc>
                <a:spcPct val="100000"/>
              </a:lnSpc>
              <a:spcBef>
                <a:spcPts val="0"/>
              </a:spcBef>
              <a:buNone/>
              <a:defRPr sz="1400" b="0">
                <a:solidFill>
                  <a:schemeClr val="bg1"/>
                </a:solidFill>
              </a:defRPr>
            </a:lvl4pPr>
            <a:lvl5pPr marL="0" indent="0">
              <a:lnSpc>
                <a:spcPct val="100000"/>
              </a:lnSpc>
              <a:spcBef>
                <a:spcPts val="0"/>
              </a:spcBef>
              <a:buNone/>
              <a:defRPr sz="1400" b="0">
                <a:solidFill>
                  <a:schemeClr val="bg1"/>
                </a:solidFill>
              </a:defRPr>
            </a:lvl5pPr>
            <a:lvl6pPr marL="0" indent="0">
              <a:lnSpc>
                <a:spcPct val="100000"/>
              </a:lnSpc>
              <a:spcBef>
                <a:spcPts val="0"/>
              </a:spcBef>
              <a:buNone/>
              <a:defRPr sz="1400" b="0">
                <a:solidFill>
                  <a:schemeClr val="bg1"/>
                </a:solidFill>
              </a:defRPr>
            </a:lvl6pPr>
            <a:lvl7pPr marL="0" indent="0">
              <a:lnSpc>
                <a:spcPct val="100000"/>
              </a:lnSpc>
              <a:spcBef>
                <a:spcPts val="0"/>
              </a:spcBef>
              <a:buNone/>
              <a:defRPr sz="1400" b="0">
                <a:solidFill>
                  <a:schemeClr val="bg1"/>
                </a:solidFill>
              </a:defRPr>
            </a:lvl7pPr>
            <a:lvl8pPr marL="0" indent="0">
              <a:lnSpc>
                <a:spcPct val="100000"/>
              </a:lnSpc>
              <a:spcBef>
                <a:spcPts val="0"/>
              </a:spcBef>
              <a:buNone/>
              <a:defRPr sz="1400" b="0">
                <a:solidFill>
                  <a:schemeClr val="bg1"/>
                </a:solidFill>
              </a:defRPr>
            </a:lvl8pPr>
            <a:lvl9pPr marL="0" indent="0">
              <a:lnSpc>
                <a:spcPct val="100000"/>
              </a:lnSpc>
              <a:spcBef>
                <a:spcPts val="0"/>
              </a:spcBef>
              <a:buNone/>
              <a:defRPr sz="1400" b="0">
                <a:solidFill>
                  <a:schemeClr val="bg1"/>
                </a:solidFill>
              </a:defRPr>
            </a:lvl9pPr>
          </a:lstStyle>
          <a:p>
            <a:pPr lvl="0"/>
            <a:r>
              <a:rPr lang="de-DE" dirty="0"/>
              <a:t>Telefonnummer</a:t>
            </a:r>
          </a:p>
        </p:txBody>
      </p:sp>
      <p:sp>
        <p:nvSpPr>
          <p:cNvPr id="61" name="Textplatzhalter 31">
            <a:extLst>
              <a:ext uri="{FF2B5EF4-FFF2-40B4-BE49-F238E27FC236}">
                <a16:creationId xmlns:a16="http://schemas.microsoft.com/office/drawing/2014/main" id="{729CF48A-69A7-4F30-9BD8-9108B1FD9B04}"/>
              </a:ext>
            </a:extLst>
          </p:cNvPr>
          <p:cNvSpPr>
            <a:spLocks noGrp="1"/>
          </p:cNvSpPr>
          <p:nvPr>
            <p:ph type="body" sz="quarter" idx="25" hasCustomPrompt="1"/>
          </p:nvPr>
        </p:nvSpPr>
        <p:spPr bwMode="gray">
          <a:xfrm>
            <a:off x="8652244" y="5737411"/>
            <a:ext cx="2952000" cy="215444"/>
          </a:xfrm>
        </p:spPr>
        <p:txBody>
          <a:bodyPr anchor="t">
            <a:spAutoFit/>
          </a:bodyPr>
          <a:lstStyle>
            <a:lvl1pPr marL="0" indent="0">
              <a:lnSpc>
                <a:spcPct val="100000"/>
              </a:lnSpc>
              <a:spcBef>
                <a:spcPts val="0"/>
              </a:spcBef>
              <a:buFont typeface="Arial" panose="020B0604020202020204" pitchFamily="34" charset="0"/>
              <a:buNone/>
              <a:defRPr sz="1400" b="0">
                <a:solidFill>
                  <a:schemeClr val="bg1"/>
                </a:solidFill>
              </a:defRPr>
            </a:lvl1pPr>
            <a:lvl2pPr marL="0" indent="0">
              <a:lnSpc>
                <a:spcPct val="100000"/>
              </a:lnSpc>
              <a:spcBef>
                <a:spcPts val="0"/>
              </a:spcBef>
              <a:buFont typeface="Arial" panose="020B0604020202020204" pitchFamily="34" charset="0"/>
              <a:buNone/>
              <a:defRPr sz="1400" b="0">
                <a:solidFill>
                  <a:schemeClr val="bg1"/>
                </a:solidFill>
              </a:defRPr>
            </a:lvl2pPr>
            <a:lvl3pPr marL="0" indent="0">
              <a:lnSpc>
                <a:spcPct val="100000"/>
              </a:lnSpc>
              <a:spcBef>
                <a:spcPts val="0"/>
              </a:spcBef>
              <a:buNone/>
              <a:defRPr sz="1400" b="0">
                <a:solidFill>
                  <a:schemeClr val="bg1"/>
                </a:solidFill>
              </a:defRPr>
            </a:lvl3pPr>
            <a:lvl4pPr marL="0" indent="0">
              <a:lnSpc>
                <a:spcPct val="100000"/>
              </a:lnSpc>
              <a:spcBef>
                <a:spcPts val="0"/>
              </a:spcBef>
              <a:buNone/>
              <a:defRPr sz="1400" b="0">
                <a:solidFill>
                  <a:schemeClr val="bg1"/>
                </a:solidFill>
              </a:defRPr>
            </a:lvl4pPr>
            <a:lvl5pPr marL="0" indent="0">
              <a:lnSpc>
                <a:spcPct val="100000"/>
              </a:lnSpc>
              <a:spcBef>
                <a:spcPts val="0"/>
              </a:spcBef>
              <a:buNone/>
              <a:defRPr sz="1400" b="0">
                <a:solidFill>
                  <a:schemeClr val="bg1"/>
                </a:solidFill>
              </a:defRPr>
            </a:lvl5pPr>
            <a:lvl6pPr marL="0" indent="0">
              <a:lnSpc>
                <a:spcPct val="100000"/>
              </a:lnSpc>
              <a:spcBef>
                <a:spcPts val="0"/>
              </a:spcBef>
              <a:buNone/>
              <a:defRPr sz="1400" b="0">
                <a:solidFill>
                  <a:schemeClr val="bg1"/>
                </a:solidFill>
              </a:defRPr>
            </a:lvl6pPr>
            <a:lvl7pPr marL="0" indent="0">
              <a:lnSpc>
                <a:spcPct val="100000"/>
              </a:lnSpc>
              <a:spcBef>
                <a:spcPts val="0"/>
              </a:spcBef>
              <a:buNone/>
              <a:defRPr sz="1400" b="0">
                <a:solidFill>
                  <a:schemeClr val="bg1"/>
                </a:solidFill>
              </a:defRPr>
            </a:lvl7pPr>
            <a:lvl8pPr marL="0" indent="0">
              <a:lnSpc>
                <a:spcPct val="100000"/>
              </a:lnSpc>
              <a:spcBef>
                <a:spcPts val="0"/>
              </a:spcBef>
              <a:buNone/>
              <a:defRPr sz="1400" b="0">
                <a:solidFill>
                  <a:schemeClr val="bg1"/>
                </a:solidFill>
              </a:defRPr>
            </a:lvl8pPr>
            <a:lvl9pPr marL="0" indent="0">
              <a:lnSpc>
                <a:spcPct val="100000"/>
              </a:lnSpc>
              <a:spcBef>
                <a:spcPts val="0"/>
              </a:spcBef>
              <a:buNone/>
              <a:defRPr sz="1400" b="0">
                <a:solidFill>
                  <a:schemeClr val="bg1"/>
                </a:solidFill>
              </a:defRPr>
            </a:lvl9pPr>
          </a:lstStyle>
          <a:p>
            <a:pPr lvl="0"/>
            <a:r>
              <a:rPr lang="de-DE" dirty="0"/>
              <a:t>E-Mail</a:t>
            </a:r>
          </a:p>
        </p:txBody>
      </p:sp>
      <p:sp>
        <p:nvSpPr>
          <p:cNvPr id="68" name="Textplatzhalter 31">
            <a:extLst>
              <a:ext uri="{FF2B5EF4-FFF2-40B4-BE49-F238E27FC236}">
                <a16:creationId xmlns:a16="http://schemas.microsoft.com/office/drawing/2014/main" id="{18769259-50E1-4B60-A160-B2B3C7CE9237}"/>
              </a:ext>
            </a:extLst>
          </p:cNvPr>
          <p:cNvSpPr>
            <a:spLocks noGrp="1"/>
          </p:cNvSpPr>
          <p:nvPr>
            <p:ph type="body" sz="quarter" idx="26" hasCustomPrompt="1"/>
          </p:nvPr>
        </p:nvSpPr>
        <p:spPr bwMode="gray">
          <a:xfrm>
            <a:off x="1019175" y="5427663"/>
            <a:ext cx="215900" cy="215900"/>
          </a:xfr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lnSpc>
                <a:spcPct val="100000"/>
              </a:lnSpc>
              <a:spcBef>
                <a:spcPts val="0"/>
              </a:spcBef>
              <a:buFont typeface="Arial" panose="020B0604020202020204" pitchFamily="34" charset="0"/>
              <a:buNone/>
              <a:defRPr sz="100" b="0">
                <a:noFill/>
              </a:defRPr>
            </a:lvl1pPr>
            <a:lvl2pPr marL="0" indent="0">
              <a:lnSpc>
                <a:spcPct val="100000"/>
              </a:lnSpc>
              <a:spcBef>
                <a:spcPts val="0"/>
              </a:spcBef>
              <a:buFont typeface="Arial" panose="020B0604020202020204" pitchFamily="34" charset="0"/>
              <a:buNone/>
              <a:defRPr sz="100" b="0">
                <a:noFill/>
              </a:defRPr>
            </a:lvl2pPr>
            <a:lvl3pPr marL="0" indent="0">
              <a:lnSpc>
                <a:spcPct val="100000"/>
              </a:lnSpc>
              <a:spcBef>
                <a:spcPts val="0"/>
              </a:spcBef>
              <a:buNone/>
              <a:defRPr sz="100" b="0">
                <a:noFill/>
              </a:defRPr>
            </a:lvl3pPr>
            <a:lvl4pPr marL="0" indent="0">
              <a:lnSpc>
                <a:spcPct val="100000"/>
              </a:lnSpc>
              <a:spcBef>
                <a:spcPts val="0"/>
              </a:spcBef>
              <a:buNone/>
              <a:defRPr sz="100" b="0">
                <a:noFill/>
              </a:defRPr>
            </a:lvl4pPr>
            <a:lvl5pPr marL="0" indent="0">
              <a:lnSpc>
                <a:spcPct val="100000"/>
              </a:lnSpc>
              <a:spcBef>
                <a:spcPts val="0"/>
              </a:spcBef>
              <a:buNone/>
              <a:defRPr sz="100" b="0">
                <a:noFill/>
              </a:defRPr>
            </a:lvl5pPr>
            <a:lvl6pPr marL="0" indent="0">
              <a:lnSpc>
                <a:spcPct val="100000"/>
              </a:lnSpc>
              <a:spcBef>
                <a:spcPts val="0"/>
              </a:spcBef>
              <a:buNone/>
              <a:defRPr sz="100" b="0">
                <a:noFill/>
              </a:defRPr>
            </a:lvl6pPr>
            <a:lvl7pPr marL="0" indent="0">
              <a:lnSpc>
                <a:spcPct val="100000"/>
              </a:lnSpc>
              <a:spcBef>
                <a:spcPts val="0"/>
              </a:spcBef>
              <a:buNone/>
              <a:defRPr sz="100" b="0">
                <a:noFill/>
              </a:defRPr>
            </a:lvl7pPr>
            <a:lvl8pPr marL="0" indent="0">
              <a:lnSpc>
                <a:spcPct val="100000"/>
              </a:lnSpc>
              <a:spcBef>
                <a:spcPts val="0"/>
              </a:spcBef>
              <a:buNone/>
              <a:defRPr sz="100" b="0">
                <a:noFill/>
              </a:defRPr>
            </a:lvl8pPr>
            <a:lvl9pPr marL="0" indent="0">
              <a:lnSpc>
                <a:spcPct val="100000"/>
              </a:lnSpc>
              <a:spcBef>
                <a:spcPts val="0"/>
              </a:spcBef>
              <a:buNone/>
              <a:defRPr sz="100" b="0">
                <a:noFill/>
              </a:defRPr>
            </a:lvl9pPr>
          </a:lstStyle>
          <a:p>
            <a:pPr lvl="0"/>
            <a:r>
              <a:rPr lang="de-DE" dirty="0"/>
              <a:t> </a:t>
            </a:r>
          </a:p>
        </p:txBody>
      </p:sp>
      <p:sp>
        <p:nvSpPr>
          <p:cNvPr id="69" name="Textplatzhalter 31">
            <a:extLst>
              <a:ext uri="{FF2B5EF4-FFF2-40B4-BE49-F238E27FC236}">
                <a16:creationId xmlns:a16="http://schemas.microsoft.com/office/drawing/2014/main" id="{0F6E0B6D-7A9D-42BE-9D1A-078F15D958C7}"/>
              </a:ext>
            </a:extLst>
          </p:cNvPr>
          <p:cNvSpPr>
            <a:spLocks noGrp="1"/>
          </p:cNvSpPr>
          <p:nvPr>
            <p:ph type="body" sz="quarter" idx="27" hasCustomPrompt="1"/>
          </p:nvPr>
        </p:nvSpPr>
        <p:spPr bwMode="gray">
          <a:xfrm>
            <a:off x="1019175" y="5737225"/>
            <a:ext cx="217488" cy="215900"/>
          </a:xfrm>
          <a: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txBody>
          <a:bodyPr/>
          <a:lstStyle>
            <a:lvl1pPr marL="0" indent="0">
              <a:lnSpc>
                <a:spcPct val="100000"/>
              </a:lnSpc>
              <a:spcBef>
                <a:spcPts val="0"/>
              </a:spcBef>
              <a:buFont typeface="Arial" panose="020B0604020202020204" pitchFamily="34" charset="0"/>
              <a:buNone/>
              <a:defRPr sz="100" b="0">
                <a:noFill/>
              </a:defRPr>
            </a:lvl1pPr>
            <a:lvl2pPr marL="0" indent="0">
              <a:lnSpc>
                <a:spcPct val="100000"/>
              </a:lnSpc>
              <a:spcBef>
                <a:spcPts val="0"/>
              </a:spcBef>
              <a:buFont typeface="Arial" panose="020B0604020202020204" pitchFamily="34" charset="0"/>
              <a:buNone/>
              <a:defRPr sz="100" b="0">
                <a:noFill/>
              </a:defRPr>
            </a:lvl2pPr>
            <a:lvl3pPr marL="0" indent="0">
              <a:lnSpc>
                <a:spcPct val="100000"/>
              </a:lnSpc>
              <a:spcBef>
                <a:spcPts val="0"/>
              </a:spcBef>
              <a:buNone/>
              <a:defRPr sz="100" b="0">
                <a:noFill/>
              </a:defRPr>
            </a:lvl3pPr>
            <a:lvl4pPr marL="0" indent="0">
              <a:lnSpc>
                <a:spcPct val="100000"/>
              </a:lnSpc>
              <a:spcBef>
                <a:spcPts val="0"/>
              </a:spcBef>
              <a:buNone/>
              <a:defRPr sz="100" b="0">
                <a:noFill/>
              </a:defRPr>
            </a:lvl4pPr>
            <a:lvl5pPr marL="0" indent="0">
              <a:lnSpc>
                <a:spcPct val="100000"/>
              </a:lnSpc>
              <a:spcBef>
                <a:spcPts val="0"/>
              </a:spcBef>
              <a:buNone/>
              <a:defRPr sz="100" b="0">
                <a:noFill/>
              </a:defRPr>
            </a:lvl5pPr>
            <a:lvl6pPr marL="0" indent="0">
              <a:lnSpc>
                <a:spcPct val="100000"/>
              </a:lnSpc>
              <a:spcBef>
                <a:spcPts val="0"/>
              </a:spcBef>
              <a:buNone/>
              <a:defRPr sz="100" b="0">
                <a:noFill/>
              </a:defRPr>
            </a:lvl6pPr>
            <a:lvl7pPr marL="0" indent="0">
              <a:lnSpc>
                <a:spcPct val="100000"/>
              </a:lnSpc>
              <a:spcBef>
                <a:spcPts val="0"/>
              </a:spcBef>
              <a:buNone/>
              <a:defRPr sz="100" b="0">
                <a:noFill/>
              </a:defRPr>
            </a:lvl7pPr>
            <a:lvl8pPr marL="0" indent="0">
              <a:lnSpc>
                <a:spcPct val="100000"/>
              </a:lnSpc>
              <a:spcBef>
                <a:spcPts val="0"/>
              </a:spcBef>
              <a:buNone/>
              <a:defRPr sz="100" b="0">
                <a:noFill/>
              </a:defRPr>
            </a:lvl8pPr>
            <a:lvl9pPr marL="0" indent="0">
              <a:lnSpc>
                <a:spcPct val="100000"/>
              </a:lnSpc>
              <a:spcBef>
                <a:spcPts val="0"/>
              </a:spcBef>
              <a:buNone/>
              <a:defRPr sz="100" b="0">
                <a:noFill/>
              </a:defRPr>
            </a:lvl9pPr>
          </a:lstStyle>
          <a:p>
            <a:pPr lvl="0"/>
            <a:r>
              <a:rPr lang="de-DE" dirty="0"/>
              <a:t> </a:t>
            </a:r>
          </a:p>
        </p:txBody>
      </p:sp>
      <p:sp>
        <p:nvSpPr>
          <p:cNvPr id="70" name="Textplatzhalter 31">
            <a:extLst>
              <a:ext uri="{FF2B5EF4-FFF2-40B4-BE49-F238E27FC236}">
                <a16:creationId xmlns:a16="http://schemas.microsoft.com/office/drawing/2014/main" id="{F9F376EE-656C-402E-B6BC-DBA56D662864}"/>
              </a:ext>
            </a:extLst>
          </p:cNvPr>
          <p:cNvSpPr>
            <a:spLocks noGrp="1"/>
          </p:cNvSpPr>
          <p:nvPr>
            <p:ph type="body" sz="quarter" idx="28" hasCustomPrompt="1"/>
          </p:nvPr>
        </p:nvSpPr>
        <p:spPr bwMode="gray">
          <a:xfrm>
            <a:off x="4655840" y="5427663"/>
            <a:ext cx="215900" cy="215900"/>
          </a:xfr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lnSpc>
                <a:spcPct val="100000"/>
              </a:lnSpc>
              <a:spcBef>
                <a:spcPts val="0"/>
              </a:spcBef>
              <a:buFont typeface="Arial" panose="020B0604020202020204" pitchFamily="34" charset="0"/>
              <a:buNone/>
              <a:defRPr sz="100" b="0">
                <a:noFill/>
              </a:defRPr>
            </a:lvl1pPr>
            <a:lvl2pPr marL="0" indent="0">
              <a:lnSpc>
                <a:spcPct val="100000"/>
              </a:lnSpc>
              <a:spcBef>
                <a:spcPts val="0"/>
              </a:spcBef>
              <a:buFont typeface="Arial" panose="020B0604020202020204" pitchFamily="34" charset="0"/>
              <a:buNone/>
              <a:defRPr sz="100" b="0">
                <a:noFill/>
              </a:defRPr>
            </a:lvl2pPr>
            <a:lvl3pPr marL="0" indent="0">
              <a:lnSpc>
                <a:spcPct val="100000"/>
              </a:lnSpc>
              <a:spcBef>
                <a:spcPts val="0"/>
              </a:spcBef>
              <a:buNone/>
              <a:defRPr sz="100" b="0">
                <a:noFill/>
              </a:defRPr>
            </a:lvl3pPr>
            <a:lvl4pPr marL="0" indent="0">
              <a:lnSpc>
                <a:spcPct val="100000"/>
              </a:lnSpc>
              <a:spcBef>
                <a:spcPts val="0"/>
              </a:spcBef>
              <a:buNone/>
              <a:defRPr sz="100" b="0">
                <a:noFill/>
              </a:defRPr>
            </a:lvl4pPr>
            <a:lvl5pPr marL="0" indent="0">
              <a:lnSpc>
                <a:spcPct val="100000"/>
              </a:lnSpc>
              <a:spcBef>
                <a:spcPts val="0"/>
              </a:spcBef>
              <a:buNone/>
              <a:defRPr sz="100" b="0">
                <a:noFill/>
              </a:defRPr>
            </a:lvl5pPr>
            <a:lvl6pPr marL="0" indent="0">
              <a:lnSpc>
                <a:spcPct val="100000"/>
              </a:lnSpc>
              <a:spcBef>
                <a:spcPts val="0"/>
              </a:spcBef>
              <a:buNone/>
              <a:defRPr sz="100" b="0">
                <a:noFill/>
              </a:defRPr>
            </a:lvl6pPr>
            <a:lvl7pPr marL="0" indent="0">
              <a:lnSpc>
                <a:spcPct val="100000"/>
              </a:lnSpc>
              <a:spcBef>
                <a:spcPts val="0"/>
              </a:spcBef>
              <a:buNone/>
              <a:defRPr sz="100" b="0">
                <a:noFill/>
              </a:defRPr>
            </a:lvl7pPr>
            <a:lvl8pPr marL="0" indent="0">
              <a:lnSpc>
                <a:spcPct val="100000"/>
              </a:lnSpc>
              <a:spcBef>
                <a:spcPts val="0"/>
              </a:spcBef>
              <a:buNone/>
              <a:defRPr sz="100" b="0">
                <a:noFill/>
              </a:defRPr>
            </a:lvl8pPr>
            <a:lvl9pPr marL="0" indent="0">
              <a:lnSpc>
                <a:spcPct val="100000"/>
              </a:lnSpc>
              <a:spcBef>
                <a:spcPts val="0"/>
              </a:spcBef>
              <a:buNone/>
              <a:defRPr sz="100" b="0">
                <a:noFill/>
              </a:defRPr>
            </a:lvl9pPr>
          </a:lstStyle>
          <a:p>
            <a:pPr lvl="0"/>
            <a:r>
              <a:rPr lang="de-DE" dirty="0"/>
              <a:t> </a:t>
            </a:r>
          </a:p>
        </p:txBody>
      </p:sp>
      <p:sp>
        <p:nvSpPr>
          <p:cNvPr id="71" name="Textplatzhalter 31">
            <a:extLst>
              <a:ext uri="{FF2B5EF4-FFF2-40B4-BE49-F238E27FC236}">
                <a16:creationId xmlns:a16="http://schemas.microsoft.com/office/drawing/2014/main" id="{04FCABF3-01B7-427D-9D36-CBBED912488D}"/>
              </a:ext>
            </a:extLst>
          </p:cNvPr>
          <p:cNvSpPr>
            <a:spLocks noGrp="1"/>
          </p:cNvSpPr>
          <p:nvPr>
            <p:ph type="body" sz="quarter" idx="29" hasCustomPrompt="1"/>
          </p:nvPr>
        </p:nvSpPr>
        <p:spPr bwMode="gray">
          <a:xfrm>
            <a:off x="4655840" y="5737225"/>
            <a:ext cx="217488" cy="215900"/>
          </a:xfrm>
          <a: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txBody>
          <a:bodyPr/>
          <a:lstStyle>
            <a:lvl1pPr marL="0" indent="0">
              <a:lnSpc>
                <a:spcPct val="100000"/>
              </a:lnSpc>
              <a:spcBef>
                <a:spcPts val="0"/>
              </a:spcBef>
              <a:buFont typeface="Arial" panose="020B0604020202020204" pitchFamily="34" charset="0"/>
              <a:buNone/>
              <a:defRPr sz="100" b="0">
                <a:noFill/>
              </a:defRPr>
            </a:lvl1pPr>
            <a:lvl2pPr marL="0" indent="0">
              <a:lnSpc>
                <a:spcPct val="100000"/>
              </a:lnSpc>
              <a:spcBef>
                <a:spcPts val="0"/>
              </a:spcBef>
              <a:buFont typeface="Arial" panose="020B0604020202020204" pitchFamily="34" charset="0"/>
              <a:buNone/>
              <a:defRPr sz="100" b="0">
                <a:noFill/>
              </a:defRPr>
            </a:lvl2pPr>
            <a:lvl3pPr marL="0" indent="0">
              <a:lnSpc>
                <a:spcPct val="100000"/>
              </a:lnSpc>
              <a:spcBef>
                <a:spcPts val="0"/>
              </a:spcBef>
              <a:buNone/>
              <a:defRPr sz="100" b="0">
                <a:noFill/>
              </a:defRPr>
            </a:lvl3pPr>
            <a:lvl4pPr marL="0" indent="0">
              <a:lnSpc>
                <a:spcPct val="100000"/>
              </a:lnSpc>
              <a:spcBef>
                <a:spcPts val="0"/>
              </a:spcBef>
              <a:buNone/>
              <a:defRPr sz="100" b="0">
                <a:noFill/>
              </a:defRPr>
            </a:lvl4pPr>
            <a:lvl5pPr marL="0" indent="0">
              <a:lnSpc>
                <a:spcPct val="100000"/>
              </a:lnSpc>
              <a:spcBef>
                <a:spcPts val="0"/>
              </a:spcBef>
              <a:buNone/>
              <a:defRPr sz="100" b="0">
                <a:noFill/>
              </a:defRPr>
            </a:lvl5pPr>
            <a:lvl6pPr marL="0" indent="0">
              <a:lnSpc>
                <a:spcPct val="100000"/>
              </a:lnSpc>
              <a:spcBef>
                <a:spcPts val="0"/>
              </a:spcBef>
              <a:buNone/>
              <a:defRPr sz="100" b="0">
                <a:noFill/>
              </a:defRPr>
            </a:lvl6pPr>
            <a:lvl7pPr marL="0" indent="0">
              <a:lnSpc>
                <a:spcPct val="100000"/>
              </a:lnSpc>
              <a:spcBef>
                <a:spcPts val="0"/>
              </a:spcBef>
              <a:buNone/>
              <a:defRPr sz="100" b="0">
                <a:noFill/>
              </a:defRPr>
            </a:lvl7pPr>
            <a:lvl8pPr marL="0" indent="0">
              <a:lnSpc>
                <a:spcPct val="100000"/>
              </a:lnSpc>
              <a:spcBef>
                <a:spcPts val="0"/>
              </a:spcBef>
              <a:buNone/>
              <a:defRPr sz="100" b="0">
                <a:noFill/>
              </a:defRPr>
            </a:lvl8pPr>
            <a:lvl9pPr marL="0" indent="0">
              <a:lnSpc>
                <a:spcPct val="100000"/>
              </a:lnSpc>
              <a:spcBef>
                <a:spcPts val="0"/>
              </a:spcBef>
              <a:buNone/>
              <a:defRPr sz="100" b="0">
                <a:noFill/>
              </a:defRPr>
            </a:lvl9pPr>
          </a:lstStyle>
          <a:p>
            <a:pPr lvl="0"/>
            <a:r>
              <a:rPr lang="de-DE" dirty="0"/>
              <a:t> </a:t>
            </a:r>
          </a:p>
        </p:txBody>
      </p:sp>
      <p:sp>
        <p:nvSpPr>
          <p:cNvPr id="72" name="Textplatzhalter 31">
            <a:extLst>
              <a:ext uri="{FF2B5EF4-FFF2-40B4-BE49-F238E27FC236}">
                <a16:creationId xmlns:a16="http://schemas.microsoft.com/office/drawing/2014/main" id="{14871F9B-5E97-439A-89C4-31B38D523D06}"/>
              </a:ext>
            </a:extLst>
          </p:cNvPr>
          <p:cNvSpPr>
            <a:spLocks noGrp="1"/>
          </p:cNvSpPr>
          <p:nvPr>
            <p:ph type="body" sz="quarter" idx="30" hasCustomPrompt="1"/>
          </p:nvPr>
        </p:nvSpPr>
        <p:spPr bwMode="gray">
          <a:xfrm>
            <a:off x="8292244" y="5427663"/>
            <a:ext cx="215900" cy="215900"/>
          </a:xfr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lnSpc>
                <a:spcPct val="100000"/>
              </a:lnSpc>
              <a:spcBef>
                <a:spcPts val="0"/>
              </a:spcBef>
              <a:buFont typeface="Arial" panose="020B0604020202020204" pitchFamily="34" charset="0"/>
              <a:buNone/>
              <a:defRPr sz="100" b="0">
                <a:noFill/>
              </a:defRPr>
            </a:lvl1pPr>
            <a:lvl2pPr marL="0" indent="0">
              <a:lnSpc>
                <a:spcPct val="100000"/>
              </a:lnSpc>
              <a:spcBef>
                <a:spcPts val="0"/>
              </a:spcBef>
              <a:buFont typeface="Arial" panose="020B0604020202020204" pitchFamily="34" charset="0"/>
              <a:buNone/>
              <a:defRPr sz="100" b="0">
                <a:noFill/>
              </a:defRPr>
            </a:lvl2pPr>
            <a:lvl3pPr marL="0" indent="0">
              <a:lnSpc>
                <a:spcPct val="100000"/>
              </a:lnSpc>
              <a:spcBef>
                <a:spcPts val="0"/>
              </a:spcBef>
              <a:buNone/>
              <a:defRPr sz="100" b="0">
                <a:noFill/>
              </a:defRPr>
            </a:lvl3pPr>
            <a:lvl4pPr marL="0" indent="0">
              <a:lnSpc>
                <a:spcPct val="100000"/>
              </a:lnSpc>
              <a:spcBef>
                <a:spcPts val="0"/>
              </a:spcBef>
              <a:buNone/>
              <a:defRPr sz="100" b="0">
                <a:noFill/>
              </a:defRPr>
            </a:lvl4pPr>
            <a:lvl5pPr marL="0" indent="0">
              <a:lnSpc>
                <a:spcPct val="100000"/>
              </a:lnSpc>
              <a:spcBef>
                <a:spcPts val="0"/>
              </a:spcBef>
              <a:buNone/>
              <a:defRPr sz="100" b="0">
                <a:noFill/>
              </a:defRPr>
            </a:lvl5pPr>
            <a:lvl6pPr marL="0" indent="0">
              <a:lnSpc>
                <a:spcPct val="100000"/>
              </a:lnSpc>
              <a:spcBef>
                <a:spcPts val="0"/>
              </a:spcBef>
              <a:buNone/>
              <a:defRPr sz="100" b="0">
                <a:noFill/>
              </a:defRPr>
            </a:lvl6pPr>
            <a:lvl7pPr marL="0" indent="0">
              <a:lnSpc>
                <a:spcPct val="100000"/>
              </a:lnSpc>
              <a:spcBef>
                <a:spcPts val="0"/>
              </a:spcBef>
              <a:buNone/>
              <a:defRPr sz="100" b="0">
                <a:noFill/>
              </a:defRPr>
            </a:lvl7pPr>
            <a:lvl8pPr marL="0" indent="0">
              <a:lnSpc>
                <a:spcPct val="100000"/>
              </a:lnSpc>
              <a:spcBef>
                <a:spcPts val="0"/>
              </a:spcBef>
              <a:buNone/>
              <a:defRPr sz="100" b="0">
                <a:noFill/>
              </a:defRPr>
            </a:lvl8pPr>
            <a:lvl9pPr marL="0" indent="0">
              <a:lnSpc>
                <a:spcPct val="100000"/>
              </a:lnSpc>
              <a:spcBef>
                <a:spcPts val="0"/>
              </a:spcBef>
              <a:buNone/>
              <a:defRPr sz="100" b="0">
                <a:noFill/>
              </a:defRPr>
            </a:lvl9pPr>
          </a:lstStyle>
          <a:p>
            <a:pPr lvl="0"/>
            <a:r>
              <a:rPr lang="de-DE" dirty="0"/>
              <a:t> </a:t>
            </a:r>
          </a:p>
        </p:txBody>
      </p:sp>
      <p:sp>
        <p:nvSpPr>
          <p:cNvPr id="73" name="Textplatzhalter 31">
            <a:extLst>
              <a:ext uri="{FF2B5EF4-FFF2-40B4-BE49-F238E27FC236}">
                <a16:creationId xmlns:a16="http://schemas.microsoft.com/office/drawing/2014/main" id="{0FD09B56-D36D-49C6-BB8C-7F20D639BC93}"/>
              </a:ext>
            </a:extLst>
          </p:cNvPr>
          <p:cNvSpPr>
            <a:spLocks noGrp="1"/>
          </p:cNvSpPr>
          <p:nvPr>
            <p:ph type="body" sz="quarter" idx="31" hasCustomPrompt="1"/>
          </p:nvPr>
        </p:nvSpPr>
        <p:spPr bwMode="gray">
          <a:xfrm>
            <a:off x="8292244" y="5737225"/>
            <a:ext cx="217488" cy="215900"/>
          </a:xfrm>
          <a: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txBody>
          <a:bodyPr/>
          <a:lstStyle>
            <a:lvl1pPr marL="0" indent="0">
              <a:lnSpc>
                <a:spcPct val="100000"/>
              </a:lnSpc>
              <a:spcBef>
                <a:spcPts val="0"/>
              </a:spcBef>
              <a:buFont typeface="Arial" panose="020B0604020202020204" pitchFamily="34" charset="0"/>
              <a:buNone/>
              <a:defRPr sz="100" b="0">
                <a:noFill/>
              </a:defRPr>
            </a:lvl1pPr>
            <a:lvl2pPr marL="0" indent="0">
              <a:lnSpc>
                <a:spcPct val="100000"/>
              </a:lnSpc>
              <a:spcBef>
                <a:spcPts val="0"/>
              </a:spcBef>
              <a:buFont typeface="Arial" panose="020B0604020202020204" pitchFamily="34" charset="0"/>
              <a:buNone/>
              <a:defRPr sz="100" b="0">
                <a:noFill/>
              </a:defRPr>
            </a:lvl2pPr>
            <a:lvl3pPr marL="0" indent="0">
              <a:lnSpc>
                <a:spcPct val="100000"/>
              </a:lnSpc>
              <a:spcBef>
                <a:spcPts val="0"/>
              </a:spcBef>
              <a:buNone/>
              <a:defRPr sz="100" b="0">
                <a:noFill/>
              </a:defRPr>
            </a:lvl3pPr>
            <a:lvl4pPr marL="0" indent="0">
              <a:lnSpc>
                <a:spcPct val="100000"/>
              </a:lnSpc>
              <a:spcBef>
                <a:spcPts val="0"/>
              </a:spcBef>
              <a:buNone/>
              <a:defRPr sz="100" b="0">
                <a:noFill/>
              </a:defRPr>
            </a:lvl4pPr>
            <a:lvl5pPr marL="0" indent="0">
              <a:lnSpc>
                <a:spcPct val="100000"/>
              </a:lnSpc>
              <a:spcBef>
                <a:spcPts val="0"/>
              </a:spcBef>
              <a:buNone/>
              <a:defRPr sz="100" b="0">
                <a:noFill/>
              </a:defRPr>
            </a:lvl5pPr>
            <a:lvl6pPr marL="0" indent="0">
              <a:lnSpc>
                <a:spcPct val="100000"/>
              </a:lnSpc>
              <a:spcBef>
                <a:spcPts val="0"/>
              </a:spcBef>
              <a:buNone/>
              <a:defRPr sz="100" b="0">
                <a:noFill/>
              </a:defRPr>
            </a:lvl6pPr>
            <a:lvl7pPr marL="0" indent="0">
              <a:lnSpc>
                <a:spcPct val="100000"/>
              </a:lnSpc>
              <a:spcBef>
                <a:spcPts val="0"/>
              </a:spcBef>
              <a:buNone/>
              <a:defRPr sz="100" b="0">
                <a:noFill/>
              </a:defRPr>
            </a:lvl7pPr>
            <a:lvl8pPr marL="0" indent="0">
              <a:lnSpc>
                <a:spcPct val="100000"/>
              </a:lnSpc>
              <a:spcBef>
                <a:spcPts val="0"/>
              </a:spcBef>
              <a:buNone/>
              <a:defRPr sz="100" b="0">
                <a:noFill/>
              </a:defRPr>
            </a:lvl8pPr>
            <a:lvl9pPr marL="0" indent="0">
              <a:lnSpc>
                <a:spcPct val="100000"/>
              </a:lnSpc>
              <a:spcBef>
                <a:spcPts val="0"/>
              </a:spcBef>
              <a:buNone/>
              <a:defRPr sz="100" b="0">
                <a:noFill/>
              </a:defRPr>
            </a:lvl9pPr>
          </a:lstStyle>
          <a:p>
            <a:pPr lvl="0"/>
            <a:r>
              <a:rPr lang="de-DE" dirty="0"/>
              <a:t> </a:t>
            </a:r>
          </a:p>
        </p:txBody>
      </p:sp>
      <p:sp>
        <p:nvSpPr>
          <p:cNvPr id="77" name="Bildplatzhalter 14">
            <a:extLst>
              <a:ext uri="{FF2B5EF4-FFF2-40B4-BE49-F238E27FC236}">
                <a16:creationId xmlns:a16="http://schemas.microsoft.com/office/drawing/2014/main" id="{EC4264FD-E863-4C2D-8A53-2D086DE2A80B}"/>
              </a:ext>
            </a:extLst>
          </p:cNvPr>
          <p:cNvSpPr>
            <a:spLocks noGrp="1"/>
          </p:cNvSpPr>
          <p:nvPr>
            <p:ph type="pic" sz="quarter" idx="32"/>
          </p:nvPr>
        </p:nvSpPr>
        <p:spPr bwMode="gray">
          <a:xfrm>
            <a:off x="1019436" y="2060848"/>
            <a:ext cx="1800000" cy="1800000"/>
          </a:xfrm>
          <a:prstGeom prst="rect">
            <a:avLst/>
          </a:prstGeom>
          <a:solidFill>
            <a:srgbClr val="C6C7C8"/>
          </a:solidFill>
        </p:spPr>
        <p:txBody>
          <a:bodyPr wrap="square">
            <a:noAutofit/>
          </a:bodyPr>
          <a:lstStyle>
            <a:lvl1pPr>
              <a:spcBef>
                <a:spcPts val="0"/>
              </a:spcBef>
              <a:defRPr sz="1200" b="0"/>
            </a:lvl1pPr>
          </a:lstStyle>
          <a:p>
            <a:r>
              <a:rPr lang="en-US"/>
              <a:t>Click icon to add picture</a:t>
            </a:r>
            <a:endParaRPr lang="de-DE" dirty="0"/>
          </a:p>
        </p:txBody>
      </p:sp>
      <p:sp>
        <p:nvSpPr>
          <p:cNvPr id="78" name="Bildplatzhalter 14">
            <a:extLst>
              <a:ext uri="{FF2B5EF4-FFF2-40B4-BE49-F238E27FC236}">
                <a16:creationId xmlns:a16="http://schemas.microsoft.com/office/drawing/2014/main" id="{1911FA25-C817-4ABE-91BE-B18ED9F113B3}"/>
              </a:ext>
            </a:extLst>
          </p:cNvPr>
          <p:cNvSpPr>
            <a:spLocks noGrp="1"/>
          </p:cNvSpPr>
          <p:nvPr>
            <p:ph type="pic" sz="quarter" idx="33"/>
          </p:nvPr>
        </p:nvSpPr>
        <p:spPr bwMode="gray">
          <a:xfrm>
            <a:off x="4655840" y="2060848"/>
            <a:ext cx="1800000" cy="1800000"/>
          </a:xfrm>
          <a:prstGeom prst="rect">
            <a:avLst/>
          </a:prstGeom>
          <a:solidFill>
            <a:srgbClr val="C6C7C8"/>
          </a:solidFill>
        </p:spPr>
        <p:txBody>
          <a:bodyPr wrap="square">
            <a:noAutofit/>
          </a:bodyPr>
          <a:lstStyle>
            <a:lvl1pPr>
              <a:spcBef>
                <a:spcPts val="0"/>
              </a:spcBef>
              <a:defRPr sz="1200" b="0"/>
            </a:lvl1pPr>
          </a:lstStyle>
          <a:p>
            <a:r>
              <a:rPr lang="en-US"/>
              <a:t>Click icon to add picture</a:t>
            </a:r>
            <a:endParaRPr lang="de-DE" dirty="0"/>
          </a:p>
        </p:txBody>
      </p:sp>
      <p:sp>
        <p:nvSpPr>
          <p:cNvPr id="79" name="Bildplatzhalter 14">
            <a:extLst>
              <a:ext uri="{FF2B5EF4-FFF2-40B4-BE49-F238E27FC236}">
                <a16:creationId xmlns:a16="http://schemas.microsoft.com/office/drawing/2014/main" id="{A66D794F-2B00-424D-BBDC-7DDEBFC11C26}"/>
              </a:ext>
            </a:extLst>
          </p:cNvPr>
          <p:cNvSpPr>
            <a:spLocks noGrp="1"/>
          </p:cNvSpPr>
          <p:nvPr>
            <p:ph type="pic" sz="quarter" idx="34"/>
          </p:nvPr>
        </p:nvSpPr>
        <p:spPr bwMode="gray">
          <a:xfrm>
            <a:off x="8292244" y="2060848"/>
            <a:ext cx="1800000" cy="1800000"/>
          </a:xfrm>
          <a:prstGeom prst="rect">
            <a:avLst/>
          </a:prstGeom>
          <a:solidFill>
            <a:srgbClr val="C6C7C8"/>
          </a:solidFill>
        </p:spPr>
        <p:txBody>
          <a:bodyPr wrap="square">
            <a:noAutofit/>
          </a:bodyPr>
          <a:lstStyle>
            <a:lvl1pPr>
              <a:spcBef>
                <a:spcPts val="0"/>
              </a:spcBef>
              <a:defRPr sz="1200" b="0"/>
            </a:lvl1pPr>
          </a:lstStyle>
          <a:p>
            <a:r>
              <a:rPr lang="en-US"/>
              <a:t>Click icon to add picture</a:t>
            </a:r>
            <a:endParaRPr lang="de-DE" dirty="0"/>
          </a:p>
        </p:txBody>
      </p:sp>
    </p:spTree>
    <p:extLst>
      <p:ext uri="{BB962C8B-B14F-4D97-AF65-F5344CB8AC3E}">
        <p14:creationId xmlns:p14="http://schemas.microsoft.com/office/powerpoint/2010/main" val="3569923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183F387-1DCB-491F-9D6C-CA0408C2AC08}"/>
              </a:ext>
            </a:extLst>
          </p:cNvPr>
          <p:cNvGraphicFramePr>
            <a:graphicFrameLocks noChangeAspect="1"/>
          </p:cNvGraphicFramePr>
          <p:nvPr userDrawn="1">
            <p:custDataLst>
              <p:tags r:id="rId2"/>
            </p:custDataLst>
            <p:extLst>
              <p:ext uri="{D42A27DB-BD31-4B8C-83A1-F6EECF244321}">
                <p14:modId xmlns:p14="http://schemas.microsoft.com/office/powerpoint/2010/main" val="2349946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567" name="think-cell Folie" r:id="rId4" imgW="306" imgH="306" progId="TCLayout.ActiveDocument.1">
                  <p:embed/>
                </p:oleObj>
              </mc:Choice>
              <mc:Fallback>
                <p:oleObj name="think-cell Folie" r:id="rId4" imgW="306" imgH="306" progId="TCLayout.ActiveDocument.1">
                  <p:embed/>
                  <p:pic>
                    <p:nvPicPr>
                      <p:cNvPr id="6" name="Objekt 5" hidden="1">
                        <a:extLst>
                          <a:ext uri="{FF2B5EF4-FFF2-40B4-BE49-F238E27FC236}">
                            <a16:creationId xmlns:a16="http://schemas.microsoft.com/office/drawing/2014/main" id="{7183F387-1DCB-491F-9D6C-CA0408C2AC0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ußzeilenplatzhalter 3"/>
          <p:cNvSpPr>
            <a:spLocks noGrp="1"/>
          </p:cNvSpPr>
          <p:nvPr>
            <p:ph type="ftr" sz="quarter" idx="11"/>
          </p:nvPr>
        </p:nvSpPr>
        <p:spPr bwMode="gray"/>
        <p:txBody>
          <a:bodyPr/>
          <a:lstStyle/>
          <a:p>
            <a:r>
              <a:rPr lang="de-DE"/>
              <a:t>EGO Top – Berufsunfähigkeitsschutz von HDI | Marketing-Unterlage | Mai 2022</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8" name="TextBox 7">
            <a:extLst>
              <a:ext uri="{FF2B5EF4-FFF2-40B4-BE49-F238E27FC236}">
                <a16:creationId xmlns:a16="http://schemas.microsoft.com/office/drawing/2014/main" id="{8C3BF124-AC6A-4C06-99DF-3A712A400425}"/>
              </a:ext>
            </a:extLst>
          </p:cNvPr>
          <p:cNvSpPr txBox="1"/>
          <p:nvPr userDrawn="1"/>
        </p:nvSpPr>
        <p:spPr>
          <a:xfrm>
            <a:off x="335360" y="260649"/>
            <a:ext cx="1750479" cy="402931"/>
          </a:xfrm>
          <a:prstGeom prst="rect">
            <a:avLst/>
          </a:prstGeom>
          <a:noFill/>
        </p:spPr>
        <p:txBody>
          <a:bodyPr wrap="none" lIns="0" tIns="0" rIns="0" bIns="0" rtlCol="0">
            <a:spAutoFit/>
          </a:bodyPr>
          <a:lstStyle/>
          <a:p>
            <a:pPr marL="0" indent="0" algn="l">
              <a:lnSpc>
                <a:spcPct val="104000"/>
              </a:lnSpc>
              <a:spcBef>
                <a:spcPts val="600"/>
              </a:spcBef>
              <a:buFont typeface="Wingdings" panose="05000000000000000000" pitchFamily="2" charset="2"/>
              <a:buNone/>
            </a:pPr>
            <a:r>
              <a:rPr lang="de-DE" sz="2700" b="1" kern="1200" noProof="0" dirty="0">
                <a:solidFill>
                  <a:schemeClr val="accent2"/>
                </a:solidFill>
                <a:latin typeface="+mj-lt"/>
                <a:ea typeface="+mj-ea"/>
                <a:cs typeface="+mj-cs"/>
              </a:rPr>
              <a:t>Disclaimer</a:t>
            </a:r>
          </a:p>
        </p:txBody>
      </p:sp>
      <p:sp>
        <p:nvSpPr>
          <p:cNvPr id="9" name="TextBox 8">
            <a:extLst>
              <a:ext uri="{FF2B5EF4-FFF2-40B4-BE49-F238E27FC236}">
                <a16:creationId xmlns:a16="http://schemas.microsoft.com/office/drawing/2014/main" id="{C193E5C4-6B77-46F7-9194-3F9B44886A10}"/>
              </a:ext>
            </a:extLst>
          </p:cNvPr>
          <p:cNvSpPr txBox="1"/>
          <p:nvPr userDrawn="1"/>
        </p:nvSpPr>
        <p:spPr>
          <a:xfrm>
            <a:off x="335360" y="1268760"/>
            <a:ext cx="11521678" cy="827919"/>
          </a:xfrm>
          <a:prstGeom prst="rect">
            <a:avLst/>
          </a:prstGeom>
          <a:noFill/>
        </p:spPr>
        <p:txBody>
          <a:bodyPr wrap="square" lIns="0" tIns="0" rIns="0" bIns="0" rtlCol="0">
            <a:spAutoFit/>
          </a:bodyPr>
          <a:lstStyle/>
          <a:p>
            <a:pPr marL="0" indent="0" algn="l">
              <a:lnSpc>
                <a:spcPct val="104000"/>
              </a:lnSpc>
              <a:spcBef>
                <a:spcPts val="600"/>
              </a:spcBef>
              <a:buFont typeface="Wingdings" panose="05000000000000000000" pitchFamily="2" charset="2"/>
              <a:buNone/>
            </a:pPr>
            <a:r>
              <a:rPr lang="de-DE" sz="1600" b="0" kern="1200" noProof="0" dirty="0">
                <a:solidFill>
                  <a:schemeClr val="tx1"/>
                </a:solidFill>
                <a:latin typeface="+mj-lt"/>
                <a:ea typeface="+mj-ea"/>
                <a:cs typeface="+mj-cs"/>
              </a:rPr>
              <a:t>Die Inhalte dieser Präsentation dienen nur zu Informationszwecken und stellen keine Garantie des Erstellers in rechtsverbindlicher Form dar. Alle Informationen und Bestandteile wurden nach bestem Wissen zusammengestellt.</a:t>
            </a:r>
          </a:p>
          <a:p>
            <a:pPr marL="0" indent="0" algn="l">
              <a:lnSpc>
                <a:spcPct val="104000"/>
              </a:lnSpc>
              <a:spcBef>
                <a:spcPts val="600"/>
              </a:spcBef>
              <a:buFont typeface="Wingdings" panose="05000000000000000000" pitchFamily="2" charset="2"/>
              <a:buNone/>
            </a:pPr>
            <a:r>
              <a:rPr lang="de-DE" sz="1600" b="0" kern="1200" noProof="0" dirty="0">
                <a:solidFill>
                  <a:schemeClr val="tx1"/>
                </a:solidFill>
                <a:latin typeface="+mj-lt"/>
                <a:ea typeface="+mj-ea"/>
                <a:cs typeface="+mj-cs"/>
              </a:rPr>
              <a:t>Für die Vollständigkeit und Richtigkeit der Inhalte kann keine Gewähr übernommen werden.</a:t>
            </a:r>
          </a:p>
        </p:txBody>
      </p:sp>
    </p:spTree>
    <p:extLst>
      <p:ext uri="{BB962C8B-B14F-4D97-AF65-F5344CB8AC3E}">
        <p14:creationId xmlns:p14="http://schemas.microsoft.com/office/powerpoint/2010/main" val="138480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Bild 01">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6146930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5618"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700"/>
              </a:lnSpc>
              <a:spcBef>
                <a:spcPct val="0"/>
              </a:spcBef>
              <a:spcAft>
                <a:spcPct val="0"/>
              </a:spcAft>
            </a:pPr>
            <a:endParaRPr lang="de-DE" sz="2400" b="0" i="0" baseline="0" dirty="0">
              <a:latin typeface="Arial Narrow" panose="020B0606020202030204" pitchFamily="34" charset="0"/>
              <a:ea typeface="+mj-ea"/>
              <a:cs typeface="+mj-cs"/>
              <a:sym typeface="Arial Narrow" panose="020B0606020202030204" pitchFamily="34" charset="0"/>
            </a:endParaRPr>
          </a:p>
        </p:txBody>
      </p:sp>
      <p:sp>
        <p:nvSpPr>
          <p:cNvPr id="71" name="Bildplatzhalter 70">
            <a:extLst>
              <a:ext uri="{FF2B5EF4-FFF2-40B4-BE49-F238E27FC236}">
                <a16:creationId xmlns:a16="http://schemas.microsoft.com/office/drawing/2014/main" id="{C729B55F-86AA-4B6A-9C4D-1DFAFDFDDA83}"/>
              </a:ext>
            </a:extLst>
          </p:cNvPr>
          <p:cNvSpPr>
            <a:spLocks noGrp="1"/>
          </p:cNvSpPr>
          <p:nvPr>
            <p:ph type="pic" sz="quarter" idx="13"/>
          </p:nvPr>
        </p:nvSpPr>
        <p:spPr bwMode="gray">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47479 h 6858000"/>
              <a:gd name="connsiteX3" fmla="*/ 10384800 w 12192000"/>
              <a:gd name="connsiteY3" fmla="*/ 447479 h 6858000"/>
              <a:gd name="connsiteX4" fmla="*/ 10384800 w 12192000"/>
              <a:gd name="connsiteY4" fmla="*/ 1430279 h 6858000"/>
              <a:gd name="connsiteX5" fmla="*/ 12192000 w 12192000"/>
              <a:gd name="connsiteY5" fmla="*/ 1430279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447479"/>
                </a:lnTo>
                <a:lnTo>
                  <a:pt x="10384800" y="447479"/>
                </a:lnTo>
                <a:lnTo>
                  <a:pt x="10384800" y="1430279"/>
                </a:lnTo>
                <a:lnTo>
                  <a:pt x="12192000" y="1430279"/>
                </a:lnTo>
                <a:lnTo>
                  <a:pt x="12192000" y="6858000"/>
                </a:lnTo>
                <a:lnTo>
                  <a:pt x="0" y="6858000"/>
                </a:lnTo>
                <a:close/>
              </a:path>
            </a:pathLst>
          </a:custGeom>
          <a:solidFill>
            <a:srgbClr val="C6C7C8"/>
          </a:solidFill>
        </p:spPr>
        <p:txBody>
          <a:bodyPr wrap="square">
            <a:noAutofit/>
          </a:bodyPr>
          <a:lstStyle>
            <a:lvl1pPr>
              <a:defRPr b="0"/>
            </a:lvl1pPr>
          </a:lstStyle>
          <a:p>
            <a:r>
              <a:rPr lang="en-US"/>
              <a:t>Click icon to add picture</a:t>
            </a:r>
            <a:endParaRPr lang="de-DE"/>
          </a:p>
        </p:txBody>
      </p:sp>
      <p:sp>
        <p:nvSpPr>
          <p:cNvPr id="56" name="Textplatzhalter 10"/>
          <p:cNvSpPr>
            <a:spLocks noGrp="1"/>
          </p:cNvSpPr>
          <p:nvPr>
            <p:ph type="body" sz="quarter" idx="12" hasCustomPrompt="1"/>
          </p:nvPr>
        </p:nvSpPr>
        <p:spPr bwMode="gray">
          <a:xfrm>
            <a:off x="335360" y="6512732"/>
            <a:ext cx="2880000" cy="119392"/>
          </a:xfrm>
        </p:spPr>
        <p:txBody>
          <a:bodyPr>
            <a:spAutoFit/>
          </a:bodyPr>
          <a:lstStyle>
            <a:lvl1pPr>
              <a:lnSpc>
                <a:spcPct val="104000"/>
              </a:lnSpc>
              <a:spcBef>
                <a:spcPts val="0"/>
              </a:spcBef>
              <a:defRPr sz="800" b="0">
                <a:solidFill>
                  <a:schemeClr val="bg1"/>
                </a:solidFill>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Marketing-Unterlage</a:t>
            </a:r>
          </a:p>
        </p:txBody>
      </p:sp>
      <p:sp>
        <p:nvSpPr>
          <p:cNvPr id="11" name="Textplatzhalter 10"/>
          <p:cNvSpPr>
            <a:spLocks noGrp="1"/>
          </p:cNvSpPr>
          <p:nvPr>
            <p:ph type="body" sz="quarter" idx="10" hasCustomPrompt="1"/>
          </p:nvPr>
        </p:nvSpPr>
        <p:spPr bwMode="gray">
          <a:xfrm>
            <a:off x="3396306" y="4761320"/>
            <a:ext cx="3672000" cy="1548000"/>
          </a:xfrm>
          <a:solidFill>
            <a:schemeClr val="bg1"/>
          </a:solidFill>
        </p:spPr>
        <p:txBody>
          <a:bodyPr wrap="square" lIns="324000" tIns="324000" rIns="324000" bIns="324000">
            <a:noAutofit/>
          </a:bodyPr>
          <a:lstStyle>
            <a:lvl1pPr>
              <a:lnSpc>
                <a:spcPct val="104000"/>
              </a:lnSpc>
              <a:spcBef>
                <a:spcPts val="0"/>
              </a:spcBef>
              <a:defRPr sz="1600" b="0">
                <a:solidFill>
                  <a:schemeClr val="accent1"/>
                </a:solidFill>
                <a:latin typeface="+mj-lt"/>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3720306" y="5853096"/>
            <a:ext cx="3024000" cy="179344"/>
          </a:xfrm>
        </p:spPr>
        <p:txBody>
          <a:bodyPr wrap="square" anchor="b">
            <a:spAutoFit/>
          </a:bodyPr>
          <a:lstStyle>
            <a:lvl1pPr>
              <a:lnSpc>
                <a:spcPct val="104000"/>
              </a:lnSpc>
              <a:spcBef>
                <a:spcPts val="0"/>
              </a:spcBef>
              <a:defRPr sz="1200" b="0">
                <a:solidFill>
                  <a:schemeClr val="accent1"/>
                </a:solidFill>
                <a:latin typeface="+mj-lt"/>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Name Referent | Ort | TT.MM.JJJJ</a:t>
            </a:r>
          </a:p>
        </p:txBody>
      </p:sp>
      <p:sp>
        <p:nvSpPr>
          <p:cNvPr id="9" name="Titel 8"/>
          <p:cNvSpPr>
            <a:spLocks noGrp="1"/>
          </p:cNvSpPr>
          <p:nvPr>
            <p:ph type="title" hasCustomPrompt="1"/>
          </p:nvPr>
        </p:nvSpPr>
        <p:spPr bwMode="gray">
          <a:xfrm>
            <a:off x="335360" y="3465004"/>
            <a:ext cx="4572000" cy="1457455"/>
          </a:xfrm>
          <a:solidFill>
            <a:schemeClr val="accent2"/>
          </a:solidFill>
        </p:spPr>
        <p:txBody>
          <a:bodyPr vert="horz" wrap="square" lIns="324000" tIns="234000" rIns="324000" bIns="234000" anchor="b" anchorCtr="0">
            <a:spAutoFit/>
          </a:bodyPr>
          <a:lstStyle>
            <a:lvl1pPr>
              <a:lnSpc>
                <a:spcPct val="100000"/>
              </a:lnSpc>
              <a:defRPr sz="3200" baseline="0">
                <a:solidFill>
                  <a:schemeClr val="bg1"/>
                </a:solidFill>
                <a:latin typeface="+mj-lt"/>
              </a:defRPr>
            </a:lvl1pPr>
          </a:lstStyle>
          <a:p>
            <a:r>
              <a:rPr lang="de-DE" dirty="0"/>
              <a:t>Präsentationstitel maximal vierzeilig</a:t>
            </a:r>
          </a:p>
        </p:txBody>
      </p:sp>
      <p:grpSp>
        <p:nvGrpSpPr>
          <p:cNvPr id="64" name="Group 15">
            <a:extLst>
              <a:ext uri="{FF2B5EF4-FFF2-40B4-BE49-F238E27FC236}">
                <a16:creationId xmlns:a16="http://schemas.microsoft.com/office/drawing/2014/main" id="{71EC4DA7-0698-4882-9C3A-D101005987F6}"/>
              </a:ext>
            </a:extLst>
          </p:cNvPr>
          <p:cNvGrpSpPr/>
          <p:nvPr/>
        </p:nvGrpSpPr>
        <p:grpSpPr bwMode="gray">
          <a:xfrm>
            <a:off x="10712400" y="774573"/>
            <a:ext cx="823913" cy="328613"/>
            <a:chOff x="9207511" y="2267609"/>
            <a:chExt cx="823913" cy="328613"/>
          </a:xfrm>
        </p:grpSpPr>
        <p:sp>
          <p:nvSpPr>
            <p:cNvPr id="65" name="Freeform 11">
              <a:extLst>
                <a:ext uri="{FF2B5EF4-FFF2-40B4-BE49-F238E27FC236}">
                  <a16:creationId xmlns:a16="http://schemas.microsoft.com/office/drawing/2014/main" id="{1657395F-2B4C-449E-9E80-E8353ABA9993}"/>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6" name="Rectangle 12">
              <a:extLst>
                <a:ext uri="{FF2B5EF4-FFF2-40B4-BE49-F238E27FC236}">
                  <a16:creationId xmlns:a16="http://schemas.microsoft.com/office/drawing/2014/main" id="{FBAB3F7A-5B22-48EB-8527-4152DC19D1B4}"/>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67" name="Group 14">
              <a:extLst>
                <a:ext uri="{FF2B5EF4-FFF2-40B4-BE49-F238E27FC236}">
                  <a16:creationId xmlns:a16="http://schemas.microsoft.com/office/drawing/2014/main" id="{1121EE1F-6E2F-4873-8664-F7AFEC4BE9F9}"/>
                </a:ext>
              </a:extLst>
            </p:cNvPr>
            <p:cNvGrpSpPr/>
            <p:nvPr/>
          </p:nvGrpSpPr>
          <p:grpSpPr bwMode="gray">
            <a:xfrm>
              <a:off x="9207511" y="2267609"/>
              <a:ext cx="328840" cy="328613"/>
              <a:chOff x="9207511" y="2267609"/>
              <a:chExt cx="328840" cy="328613"/>
            </a:xfrm>
          </p:grpSpPr>
          <p:sp>
            <p:nvSpPr>
              <p:cNvPr id="68" name="Rectangle 13">
                <a:extLst>
                  <a:ext uri="{FF2B5EF4-FFF2-40B4-BE49-F238E27FC236}">
                    <a16:creationId xmlns:a16="http://schemas.microsoft.com/office/drawing/2014/main" id="{35A4D0C1-35EF-4690-918D-3113430ADBCF}"/>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9" name="Rectangle 14">
                <a:extLst>
                  <a:ext uri="{FF2B5EF4-FFF2-40B4-BE49-F238E27FC236}">
                    <a16:creationId xmlns:a16="http://schemas.microsoft.com/office/drawing/2014/main" id="{CF0044E3-0353-458B-8B35-FCD3275A832F}"/>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0" name="Rectangle 15">
                <a:extLst>
                  <a:ext uri="{FF2B5EF4-FFF2-40B4-BE49-F238E27FC236}">
                    <a16:creationId xmlns:a16="http://schemas.microsoft.com/office/drawing/2014/main" id="{88C21470-E21F-4D43-9601-2AF7E8087F78}"/>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spTree>
    <p:extLst>
      <p:ext uri="{BB962C8B-B14F-4D97-AF65-F5344CB8AC3E}">
        <p14:creationId xmlns:p14="http://schemas.microsoft.com/office/powerpoint/2010/main" val="1965049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Bild 02">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93720288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4650" name="think-cell Folie" r:id="rId5" imgW="344" imgH="345" progId="TCLayout.ActiveDocument.1">
                  <p:embed/>
                </p:oleObj>
              </mc:Choice>
              <mc:Fallback>
                <p:oleObj name="think-cell Folie" r:id="rId5" imgW="344" imgH="345" progId="TCLayout.ActiveDocument.1">
                  <p:embed/>
                  <p:pic>
                    <p:nvPicPr>
                      <p:cNvPr id="8" name="Objekt 7" hidden="1"/>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700"/>
              </a:lnSpc>
              <a:spcBef>
                <a:spcPct val="0"/>
              </a:spcBef>
              <a:spcAft>
                <a:spcPct val="0"/>
              </a:spcAft>
            </a:pPr>
            <a:endParaRPr lang="de-DE" sz="2400" b="0" i="0" baseline="0" dirty="0">
              <a:latin typeface="Arial Narrow" panose="020B0606020202030204" pitchFamily="34" charset="0"/>
              <a:ea typeface="+mj-ea"/>
              <a:cs typeface="+mj-cs"/>
              <a:sym typeface="Arial Narrow" panose="020B0606020202030204" pitchFamily="34" charset="0"/>
            </a:endParaRPr>
          </a:p>
        </p:txBody>
      </p:sp>
      <p:sp>
        <p:nvSpPr>
          <p:cNvPr id="71" name="Bildplatzhalter 70">
            <a:extLst>
              <a:ext uri="{FF2B5EF4-FFF2-40B4-BE49-F238E27FC236}">
                <a16:creationId xmlns:a16="http://schemas.microsoft.com/office/drawing/2014/main" id="{C729B55F-86AA-4B6A-9C4D-1DFAFDFDDA83}"/>
              </a:ext>
            </a:extLst>
          </p:cNvPr>
          <p:cNvSpPr>
            <a:spLocks noGrp="1"/>
          </p:cNvSpPr>
          <p:nvPr>
            <p:ph type="pic" sz="quarter" idx="13"/>
          </p:nvPr>
        </p:nvSpPr>
        <p:spPr bwMode="gray">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47479 h 6858000"/>
              <a:gd name="connsiteX3" fmla="*/ 10384800 w 12192000"/>
              <a:gd name="connsiteY3" fmla="*/ 447479 h 6858000"/>
              <a:gd name="connsiteX4" fmla="*/ 10384800 w 12192000"/>
              <a:gd name="connsiteY4" fmla="*/ 1430279 h 6858000"/>
              <a:gd name="connsiteX5" fmla="*/ 12192000 w 12192000"/>
              <a:gd name="connsiteY5" fmla="*/ 1430279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447479"/>
                </a:lnTo>
                <a:lnTo>
                  <a:pt x="10384800" y="447479"/>
                </a:lnTo>
                <a:lnTo>
                  <a:pt x="10384800" y="1430279"/>
                </a:lnTo>
                <a:lnTo>
                  <a:pt x="12192000" y="1430279"/>
                </a:lnTo>
                <a:lnTo>
                  <a:pt x="12192000" y="6858000"/>
                </a:lnTo>
                <a:lnTo>
                  <a:pt x="0" y="6858000"/>
                </a:lnTo>
                <a:close/>
              </a:path>
            </a:pathLst>
          </a:custGeom>
          <a:solidFill>
            <a:srgbClr val="C6C7C8"/>
          </a:solidFill>
        </p:spPr>
        <p:txBody>
          <a:bodyPr wrap="square">
            <a:noAutofit/>
          </a:bodyPr>
          <a:lstStyle>
            <a:lvl1pPr>
              <a:defRPr b="0"/>
            </a:lvl1pPr>
          </a:lstStyle>
          <a:p>
            <a:r>
              <a:rPr lang="en-US"/>
              <a:t>Click icon to add picture</a:t>
            </a:r>
            <a:endParaRPr lang="de-DE"/>
          </a:p>
        </p:txBody>
      </p:sp>
      <p:sp>
        <p:nvSpPr>
          <p:cNvPr id="56" name="Textplatzhalter 10"/>
          <p:cNvSpPr>
            <a:spLocks noGrp="1"/>
          </p:cNvSpPr>
          <p:nvPr>
            <p:ph type="body" sz="quarter" idx="12" hasCustomPrompt="1"/>
          </p:nvPr>
        </p:nvSpPr>
        <p:spPr bwMode="gray">
          <a:xfrm>
            <a:off x="335360" y="6512732"/>
            <a:ext cx="2880000" cy="119392"/>
          </a:xfrm>
        </p:spPr>
        <p:txBody>
          <a:bodyPr>
            <a:spAutoFit/>
          </a:bodyPr>
          <a:lstStyle>
            <a:lvl1pPr>
              <a:lnSpc>
                <a:spcPct val="104000"/>
              </a:lnSpc>
              <a:spcBef>
                <a:spcPts val="0"/>
              </a:spcBef>
              <a:defRPr sz="800" b="0">
                <a:solidFill>
                  <a:schemeClr val="bg1"/>
                </a:solidFill>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Marketing-Unterlage</a:t>
            </a:r>
          </a:p>
        </p:txBody>
      </p:sp>
      <p:sp>
        <p:nvSpPr>
          <p:cNvPr id="11" name="Textplatzhalter 10"/>
          <p:cNvSpPr>
            <a:spLocks noGrp="1"/>
          </p:cNvSpPr>
          <p:nvPr>
            <p:ph type="body" sz="quarter" idx="10" hasCustomPrompt="1"/>
          </p:nvPr>
        </p:nvSpPr>
        <p:spPr bwMode="gray">
          <a:xfrm>
            <a:off x="3756346" y="4653308"/>
            <a:ext cx="3672000" cy="1548000"/>
          </a:xfrm>
          <a:solidFill>
            <a:schemeClr val="bg1"/>
          </a:solidFill>
        </p:spPr>
        <p:txBody>
          <a:bodyPr wrap="square" lIns="324000" tIns="324000" rIns="324000" bIns="324000">
            <a:noAutofit/>
          </a:bodyPr>
          <a:lstStyle>
            <a:lvl1pPr>
              <a:lnSpc>
                <a:spcPct val="104000"/>
              </a:lnSpc>
              <a:spcBef>
                <a:spcPts val="0"/>
              </a:spcBef>
              <a:defRPr sz="1600" b="0">
                <a:solidFill>
                  <a:schemeClr val="accent1"/>
                </a:solidFill>
                <a:latin typeface="+mj-lt"/>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4080346" y="5745276"/>
            <a:ext cx="3024000" cy="179152"/>
          </a:xfrm>
        </p:spPr>
        <p:txBody>
          <a:bodyPr wrap="square" anchor="b">
            <a:spAutoFit/>
          </a:bodyPr>
          <a:lstStyle>
            <a:lvl1pPr>
              <a:lnSpc>
                <a:spcPct val="104000"/>
              </a:lnSpc>
              <a:spcBef>
                <a:spcPts val="0"/>
              </a:spcBef>
              <a:defRPr sz="1200" b="0">
                <a:solidFill>
                  <a:schemeClr val="accent1"/>
                </a:solidFill>
                <a:latin typeface="+mj-lt"/>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Name Referent | Ort | TT.MM.JJJJ</a:t>
            </a:r>
          </a:p>
        </p:txBody>
      </p:sp>
      <p:sp>
        <p:nvSpPr>
          <p:cNvPr id="9" name="Titel 8"/>
          <p:cNvSpPr>
            <a:spLocks noGrp="1"/>
          </p:cNvSpPr>
          <p:nvPr>
            <p:ph type="title" hasCustomPrompt="1"/>
          </p:nvPr>
        </p:nvSpPr>
        <p:spPr bwMode="gray">
          <a:xfrm>
            <a:off x="1451484" y="3356992"/>
            <a:ext cx="4572000" cy="1457455"/>
          </a:xfrm>
          <a:solidFill>
            <a:schemeClr val="accent2"/>
          </a:solidFill>
        </p:spPr>
        <p:txBody>
          <a:bodyPr vert="horz" wrap="square" lIns="324000" tIns="234000" rIns="324000" bIns="234000" anchor="b" anchorCtr="0">
            <a:spAutoFit/>
          </a:bodyPr>
          <a:lstStyle>
            <a:lvl1pPr>
              <a:lnSpc>
                <a:spcPct val="100000"/>
              </a:lnSpc>
              <a:defRPr sz="3200" baseline="0">
                <a:solidFill>
                  <a:schemeClr val="bg1"/>
                </a:solidFill>
                <a:latin typeface="+mj-lt"/>
              </a:defRPr>
            </a:lvl1pPr>
          </a:lstStyle>
          <a:p>
            <a:r>
              <a:rPr lang="de-DE" dirty="0"/>
              <a:t>Präsentationstitel maximal vierzeilig</a:t>
            </a:r>
          </a:p>
        </p:txBody>
      </p:sp>
      <p:grpSp>
        <p:nvGrpSpPr>
          <p:cNvPr id="64" name="Group 15">
            <a:extLst>
              <a:ext uri="{FF2B5EF4-FFF2-40B4-BE49-F238E27FC236}">
                <a16:creationId xmlns:a16="http://schemas.microsoft.com/office/drawing/2014/main" id="{71EC4DA7-0698-4882-9C3A-D101005987F6}"/>
              </a:ext>
            </a:extLst>
          </p:cNvPr>
          <p:cNvGrpSpPr/>
          <p:nvPr/>
        </p:nvGrpSpPr>
        <p:grpSpPr bwMode="gray">
          <a:xfrm>
            <a:off x="10712400" y="774573"/>
            <a:ext cx="823913" cy="328613"/>
            <a:chOff x="9207511" y="2267609"/>
            <a:chExt cx="823913" cy="328613"/>
          </a:xfrm>
        </p:grpSpPr>
        <p:sp>
          <p:nvSpPr>
            <p:cNvPr id="65" name="Freeform 11">
              <a:extLst>
                <a:ext uri="{FF2B5EF4-FFF2-40B4-BE49-F238E27FC236}">
                  <a16:creationId xmlns:a16="http://schemas.microsoft.com/office/drawing/2014/main" id="{1657395F-2B4C-449E-9E80-E8353ABA9993}"/>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6" name="Rectangle 12">
              <a:extLst>
                <a:ext uri="{FF2B5EF4-FFF2-40B4-BE49-F238E27FC236}">
                  <a16:creationId xmlns:a16="http://schemas.microsoft.com/office/drawing/2014/main" id="{FBAB3F7A-5B22-48EB-8527-4152DC19D1B4}"/>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67" name="Group 14">
              <a:extLst>
                <a:ext uri="{FF2B5EF4-FFF2-40B4-BE49-F238E27FC236}">
                  <a16:creationId xmlns:a16="http://schemas.microsoft.com/office/drawing/2014/main" id="{1121EE1F-6E2F-4873-8664-F7AFEC4BE9F9}"/>
                </a:ext>
              </a:extLst>
            </p:cNvPr>
            <p:cNvGrpSpPr/>
            <p:nvPr/>
          </p:nvGrpSpPr>
          <p:grpSpPr bwMode="gray">
            <a:xfrm>
              <a:off x="9207511" y="2267609"/>
              <a:ext cx="328840" cy="328613"/>
              <a:chOff x="9207511" y="2267609"/>
              <a:chExt cx="328840" cy="328613"/>
            </a:xfrm>
          </p:grpSpPr>
          <p:sp>
            <p:nvSpPr>
              <p:cNvPr id="68" name="Rectangle 13">
                <a:extLst>
                  <a:ext uri="{FF2B5EF4-FFF2-40B4-BE49-F238E27FC236}">
                    <a16:creationId xmlns:a16="http://schemas.microsoft.com/office/drawing/2014/main" id="{35A4D0C1-35EF-4690-918D-3113430ADBCF}"/>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9" name="Rectangle 14">
                <a:extLst>
                  <a:ext uri="{FF2B5EF4-FFF2-40B4-BE49-F238E27FC236}">
                    <a16:creationId xmlns:a16="http://schemas.microsoft.com/office/drawing/2014/main" id="{CF0044E3-0353-458B-8B35-FCD3275A832F}"/>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0" name="Rectangle 15">
                <a:extLst>
                  <a:ext uri="{FF2B5EF4-FFF2-40B4-BE49-F238E27FC236}">
                    <a16:creationId xmlns:a16="http://schemas.microsoft.com/office/drawing/2014/main" id="{88C21470-E21F-4D43-9601-2AF7E8087F78}"/>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spTree>
    <p:extLst>
      <p:ext uri="{BB962C8B-B14F-4D97-AF65-F5344CB8AC3E}">
        <p14:creationId xmlns:p14="http://schemas.microsoft.com/office/powerpoint/2010/main" val="110506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Bild 03">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91491624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5672" name="think-cell Folie" r:id="rId5" imgW="344" imgH="345" progId="TCLayout.ActiveDocument.1">
                  <p:embed/>
                </p:oleObj>
              </mc:Choice>
              <mc:Fallback>
                <p:oleObj name="think-cell Folie" r:id="rId5" imgW="344" imgH="345" progId="TCLayout.ActiveDocument.1">
                  <p:embed/>
                  <p:pic>
                    <p:nvPicPr>
                      <p:cNvPr id="8" name="Objekt 7" hidden="1"/>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700"/>
              </a:lnSpc>
              <a:spcBef>
                <a:spcPct val="0"/>
              </a:spcBef>
              <a:spcAft>
                <a:spcPct val="0"/>
              </a:spcAft>
            </a:pPr>
            <a:endParaRPr lang="de-DE" sz="2400" b="0" i="0" baseline="0" dirty="0">
              <a:latin typeface="Arial Narrow" panose="020B0606020202030204" pitchFamily="34" charset="0"/>
              <a:ea typeface="+mj-ea"/>
              <a:cs typeface="+mj-cs"/>
              <a:sym typeface="Arial Narrow" panose="020B0606020202030204" pitchFamily="34" charset="0"/>
            </a:endParaRPr>
          </a:p>
        </p:txBody>
      </p:sp>
      <p:sp>
        <p:nvSpPr>
          <p:cNvPr id="71" name="Bildplatzhalter 70">
            <a:extLst>
              <a:ext uri="{FF2B5EF4-FFF2-40B4-BE49-F238E27FC236}">
                <a16:creationId xmlns:a16="http://schemas.microsoft.com/office/drawing/2014/main" id="{C729B55F-86AA-4B6A-9C4D-1DFAFDFDDA83}"/>
              </a:ext>
            </a:extLst>
          </p:cNvPr>
          <p:cNvSpPr>
            <a:spLocks noGrp="1"/>
          </p:cNvSpPr>
          <p:nvPr>
            <p:ph type="pic" sz="quarter" idx="13"/>
          </p:nvPr>
        </p:nvSpPr>
        <p:spPr bwMode="gray">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47479 h 6858000"/>
              <a:gd name="connsiteX3" fmla="*/ 10384800 w 12192000"/>
              <a:gd name="connsiteY3" fmla="*/ 447479 h 6858000"/>
              <a:gd name="connsiteX4" fmla="*/ 10384800 w 12192000"/>
              <a:gd name="connsiteY4" fmla="*/ 1430279 h 6858000"/>
              <a:gd name="connsiteX5" fmla="*/ 12192000 w 12192000"/>
              <a:gd name="connsiteY5" fmla="*/ 1430279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447479"/>
                </a:lnTo>
                <a:lnTo>
                  <a:pt x="10384800" y="447479"/>
                </a:lnTo>
                <a:lnTo>
                  <a:pt x="10384800" y="1430279"/>
                </a:lnTo>
                <a:lnTo>
                  <a:pt x="12192000" y="1430279"/>
                </a:lnTo>
                <a:lnTo>
                  <a:pt x="12192000" y="6858000"/>
                </a:lnTo>
                <a:lnTo>
                  <a:pt x="0" y="6858000"/>
                </a:lnTo>
                <a:close/>
              </a:path>
            </a:pathLst>
          </a:custGeom>
          <a:solidFill>
            <a:srgbClr val="C6C7C8"/>
          </a:solidFill>
        </p:spPr>
        <p:txBody>
          <a:bodyPr wrap="square">
            <a:noAutofit/>
          </a:bodyPr>
          <a:lstStyle>
            <a:lvl1pPr>
              <a:defRPr b="0"/>
            </a:lvl1pPr>
          </a:lstStyle>
          <a:p>
            <a:r>
              <a:rPr lang="en-US"/>
              <a:t>Click icon to add picture</a:t>
            </a:r>
            <a:endParaRPr lang="de-DE"/>
          </a:p>
        </p:txBody>
      </p:sp>
      <p:sp>
        <p:nvSpPr>
          <p:cNvPr id="56" name="Textplatzhalter 10"/>
          <p:cNvSpPr>
            <a:spLocks noGrp="1"/>
          </p:cNvSpPr>
          <p:nvPr>
            <p:ph type="body" sz="quarter" idx="12" hasCustomPrompt="1"/>
          </p:nvPr>
        </p:nvSpPr>
        <p:spPr bwMode="gray">
          <a:xfrm>
            <a:off x="335360" y="6512732"/>
            <a:ext cx="2880000" cy="119392"/>
          </a:xfrm>
        </p:spPr>
        <p:txBody>
          <a:bodyPr>
            <a:spAutoFit/>
          </a:bodyPr>
          <a:lstStyle>
            <a:lvl1pPr>
              <a:lnSpc>
                <a:spcPct val="104000"/>
              </a:lnSpc>
              <a:spcBef>
                <a:spcPts val="0"/>
              </a:spcBef>
              <a:defRPr sz="800" b="0">
                <a:solidFill>
                  <a:schemeClr val="bg1"/>
                </a:solidFill>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Marketing-Unterlage</a:t>
            </a:r>
          </a:p>
        </p:txBody>
      </p:sp>
      <p:sp>
        <p:nvSpPr>
          <p:cNvPr id="11" name="Textplatzhalter 10"/>
          <p:cNvSpPr>
            <a:spLocks noGrp="1"/>
          </p:cNvSpPr>
          <p:nvPr>
            <p:ph type="body" sz="quarter" idx="10" hasCustomPrompt="1"/>
          </p:nvPr>
        </p:nvSpPr>
        <p:spPr bwMode="gray">
          <a:xfrm>
            <a:off x="7824600" y="4761320"/>
            <a:ext cx="3672000" cy="1548000"/>
          </a:xfrm>
          <a:solidFill>
            <a:schemeClr val="bg1"/>
          </a:solidFill>
        </p:spPr>
        <p:txBody>
          <a:bodyPr wrap="square" lIns="324000" tIns="324000" rIns="324000" bIns="324000">
            <a:noAutofit/>
          </a:bodyPr>
          <a:lstStyle>
            <a:lvl1pPr>
              <a:lnSpc>
                <a:spcPct val="104000"/>
              </a:lnSpc>
              <a:spcBef>
                <a:spcPts val="0"/>
              </a:spcBef>
              <a:defRPr sz="1600" b="0">
                <a:solidFill>
                  <a:schemeClr val="accent1"/>
                </a:solidFill>
                <a:latin typeface="+mj-lt"/>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8148600" y="5853096"/>
            <a:ext cx="3024000" cy="179344"/>
          </a:xfrm>
        </p:spPr>
        <p:txBody>
          <a:bodyPr wrap="square" anchor="b">
            <a:spAutoFit/>
          </a:bodyPr>
          <a:lstStyle>
            <a:lvl1pPr>
              <a:lnSpc>
                <a:spcPct val="104000"/>
              </a:lnSpc>
              <a:spcBef>
                <a:spcPts val="0"/>
              </a:spcBef>
              <a:defRPr sz="1200" b="0">
                <a:solidFill>
                  <a:schemeClr val="accent1"/>
                </a:solidFill>
                <a:latin typeface="+mj-lt"/>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Name Referent | Ort | TT.MM.JJJJ</a:t>
            </a:r>
          </a:p>
        </p:txBody>
      </p:sp>
      <p:sp>
        <p:nvSpPr>
          <p:cNvPr id="9" name="Titel 8"/>
          <p:cNvSpPr>
            <a:spLocks noGrp="1"/>
          </p:cNvSpPr>
          <p:nvPr>
            <p:ph type="title" hasCustomPrompt="1"/>
          </p:nvPr>
        </p:nvSpPr>
        <p:spPr bwMode="gray">
          <a:xfrm>
            <a:off x="2819636" y="3957446"/>
            <a:ext cx="8100000" cy="965013"/>
          </a:xfrm>
          <a:solidFill>
            <a:schemeClr val="accent2"/>
          </a:solidFill>
        </p:spPr>
        <p:txBody>
          <a:bodyPr vert="horz" wrap="square" lIns="324000" tIns="234000" rIns="324000" bIns="234000" anchor="b" anchorCtr="0">
            <a:spAutoFit/>
          </a:bodyPr>
          <a:lstStyle>
            <a:lvl1pPr>
              <a:lnSpc>
                <a:spcPct val="100000"/>
              </a:lnSpc>
              <a:defRPr sz="3200" baseline="0">
                <a:solidFill>
                  <a:schemeClr val="bg1"/>
                </a:solidFill>
                <a:latin typeface="+mj-lt"/>
              </a:defRPr>
            </a:lvl1pPr>
          </a:lstStyle>
          <a:p>
            <a:r>
              <a:rPr lang="de-DE" dirty="0"/>
              <a:t>Präsentationstitel maximal zweizeilig</a:t>
            </a:r>
          </a:p>
        </p:txBody>
      </p:sp>
      <p:grpSp>
        <p:nvGrpSpPr>
          <p:cNvPr id="64" name="Group 15">
            <a:extLst>
              <a:ext uri="{FF2B5EF4-FFF2-40B4-BE49-F238E27FC236}">
                <a16:creationId xmlns:a16="http://schemas.microsoft.com/office/drawing/2014/main" id="{71EC4DA7-0698-4882-9C3A-D101005987F6}"/>
              </a:ext>
            </a:extLst>
          </p:cNvPr>
          <p:cNvGrpSpPr/>
          <p:nvPr/>
        </p:nvGrpSpPr>
        <p:grpSpPr bwMode="gray">
          <a:xfrm>
            <a:off x="10712400" y="774573"/>
            <a:ext cx="823913" cy="328613"/>
            <a:chOff x="9207511" y="2267609"/>
            <a:chExt cx="823913" cy="328613"/>
          </a:xfrm>
        </p:grpSpPr>
        <p:sp>
          <p:nvSpPr>
            <p:cNvPr id="65" name="Freeform 11">
              <a:extLst>
                <a:ext uri="{FF2B5EF4-FFF2-40B4-BE49-F238E27FC236}">
                  <a16:creationId xmlns:a16="http://schemas.microsoft.com/office/drawing/2014/main" id="{1657395F-2B4C-449E-9E80-E8353ABA9993}"/>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6" name="Rectangle 12">
              <a:extLst>
                <a:ext uri="{FF2B5EF4-FFF2-40B4-BE49-F238E27FC236}">
                  <a16:creationId xmlns:a16="http://schemas.microsoft.com/office/drawing/2014/main" id="{FBAB3F7A-5B22-48EB-8527-4152DC19D1B4}"/>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67" name="Group 14">
              <a:extLst>
                <a:ext uri="{FF2B5EF4-FFF2-40B4-BE49-F238E27FC236}">
                  <a16:creationId xmlns:a16="http://schemas.microsoft.com/office/drawing/2014/main" id="{1121EE1F-6E2F-4873-8664-F7AFEC4BE9F9}"/>
                </a:ext>
              </a:extLst>
            </p:cNvPr>
            <p:cNvGrpSpPr/>
            <p:nvPr/>
          </p:nvGrpSpPr>
          <p:grpSpPr bwMode="gray">
            <a:xfrm>
              <a:off x="9207511" y="2267609"/>
              <a:ext cx="328840" cy="328613"/>
              <a:chOff x="9207511" y="2267609"/>
              <a:chExt cx="328840" cy="328613"/>
            </a:xfrm>
          </p:grpSpPr>
          <p:sp>
            <p:nvSpPr>
              <p:cNvPr id="68" name="Rectangle 13">
                <a:extLst>
                  <a:ext uri="{FF2B5EF4-FFF2-40B4-BE49-F238E27FC236}">
                    <a16:creationId xmlns:a16="http://schemas.microsoft.com/office/drawing/2014/main" id="{35A4D0C1-35EF-4690-918D-3113430ADBCF}"/>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9" name="Rectangle 14">
                <a:extLst>
                  <a:ext uri="{FF2B5EF4-FFF2-40B4-BE49-F238E27FC236}">
                    <a16:creationId xmlns:a16="http://schemas.microsoft.com/office/drawing/2014/main" id="{CF0044E3-0353-458B-8B35-FCD3275A832F}"/>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0" name="Rectangle 15">
                <a:extLst>
                  <a:ext uri="{FF2B5EF4-FFF2-40B4-BE49-F238E27FC236}">
                    <a16:creationId xmlns:a16="http://schemas.microsoft.com/office/drawing/2014/main" id="{88C21470-E21F-4D43-9601-2AF7E8087F78}"/>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spTree>
    <p:extLst>
      <p:ext uri="{BB962C8B-B14F-4D97-AF65-F5344CB8AC3E}">
        <p14:creationId xmlns:p14="http://schemas.microsoft.com/office/powerpoint/2010/main" val="203191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0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75450430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6696" name="think-cell Folie" r:id="rId5" imgW="344" imgH="345" progId="TCLayout.ActiveDocument.1">
                  <p:embed/>
                </p:oleObj>
              </mc:Choice>
              <mc:Fallback>
                <p:oleObj name="think-cell Folie" r:id="rId5" imgW="344" imgH="345" progId="TCLayout.ActiveDocument.1">
                  <p:embed/>
                  <p:pic>
                    <p:nvPicPr>
                      <p:cNvPr id="8" name="Objekt 7" hidden="1"/>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45" name="Bildplatzhalter 44">
            <a:extLst>
              <a:ext uri="{FF2B5EF4-FFF2-40B4-BE49-F238E27FC236}">
                <a16:creationId xmlns:a16="http://schemas.microsoft.com/office/drawing/2014/main" id="{6E46920D-25BA-4250-8AA4-E084AE77706B}"/>
              </a:ext>
            </a:extLst>
          </p:cNvPr>
          <p:cNvSpPr>
            <a:spLocks noGrp="1"/>
          </p:cNvSpPr>
          <p:nvPr>
            <p:ph type="pic" sz="quarter" idx="13"/>
          </p:nvPr>
        </p:nvSpPr>
        <p:spPr bwMode="gray">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430279 h 6858000"/>
              <a:gd name="connsiteX5" fmla="*/ 1807200 w 12192000"/>
              <a:gd name="connsiteY5" fmla="*/ 1430279 h 6858000"/>
              <a:gd name="connsiteX6" fmla="*/ 1807200 w 12192000"/>
              <a:gd name="connsiteY6" fmla="*/ 447479 h 6858000"/>
              <a:gd name="connsiteX7" fmla="*/ 0 w 12192000"/>
              <a:gd name="connsiteY7" fmla="*/ 4474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1430279"/>
                </a:lnTo>
                <a:lnTo>
                  <a:pt x="1807200" y="1430279"/>
                </a:lnTo>
                <a:lnTo>
                  <a:pt x="1807200" y="447479"/>
                </a:lnTo>
                <a:lnTo>
                  <a:pt x="0" y="447479"/>
                </a:lnTo>
                <a:close/>
              </a:path>
            </a:pathLst>
          </a:custGeom>
          <a:solidFill>
            <a:srgbClr val="C6C7C8"/>
          </a:solidFill>
        </p:spPr>
        <p:txBody>
          <a:bodyPr wrap="square">
            <a:noAutofit/>
          </a:bodyPr>
          <a:lstStyle>
            <a:lvl1pPr>
              <a:defRPr b="0"/>
            </a:lvl1pPr>
          </a:lstStyle>
          <a:p>
            <a:r>
              <a:rPr lang="en-US"/>
              <a:t>Click icon to add picture</a:t>
            </a:r>
            <a:endParaRPr lang="de-DE"/>
          </a:p>
        </p:txBody>
      </p:sp>
      <p:sp>
        <p:nvSpPr>
          <p:cNvPr id="7" name="Rechteck 6" hidden="1"/>
          <p:cNvSpPr/>
          <p:nvPr userDrawn="1">
            <p:custDataLst>
              <p:tags r:id="rId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700"/>
              </a:lnSpc>
              <a:spcBef>
                <a:spcPct val="0"/>
              </a:spcBef>
              <a:spcAft>
                <a:spcPct val="0"/>
              </a:spcAft>
            </a:pPr>
            <a:endParaRPr lang="de-DE" sz="2400" b="0" i="0" baseline="0" dirty="0">
              <a:latin typeface="Arial Narrow" panose="020B0606020202030204" pitchFamily="34" charset="0"/>
              <a:ea typeface="+mj-ea"/>
              <a:cs typeface="+mj-cs"/>
              <a:sym typeface="Arial Narrow" panose="020B0606020202030204" pitchFamily="34" charset="0"/>
            </a:endParaRPr>
          </a:p>
        </p:txBody>
      </p:sp>
      <p:sp>
        <p:nvSpPr>
          <p:cNvPr id="56" name="Textplatzhalter 10"/>
          <p:cNvSpPr>
            <a:spLocks noGrp="1"/>
          </p:cNvSpPr>
          <p:nvPr>
            <p:ph type="body" sz="quarter" idx="12" hasCustomPrompt="1"/>
          </p:nvPr>
        </p:nvSpPr>
        <p:spPr bwMode="gray">
          <a:xfrm>
            <a:off x="335360" y="6512732"/>
            <a:ext cx="2880000" cy="119392"/>
          </a:xfrm>
        </p:spPr>
        <p:txBody>
          <a:bodyPr>
            <a:spAutoFit/>
          </a:bodyPr>
          <a:lstStyle>
            <a:lvl1pPr>
              <a:lnSpc>
                <a:spcPct val="104000"/>
              </a:lnSpc>
              <a:spcBef>
                <a:spcPts val="0"/>
              </a:spcBef>
              <a:defRPr sz="800" b="0">
                <a:solidFill>
                  <a:schemeClr val="bg1"/>
                </a:solidFill>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Marketing-Unterlage</a:t>
            </a:r>
          </a:p>
        </p:txBody>
      </p:sp>
      <p:sp>
        <p:nvSpPr>
          <p:cNvPr id="11" name="Textplatzhalter 10"/>
          <p:cNvSpPr>
            <a:spLocks noGrp="1"/>
          </p:cNvSpPr>
          <p:nvPr>
            <p:ph type="body" sz="quarter" idx="10" hasCustomPrompt="1"/>
          </p:nvPr>
        </p:nvSpPr>
        <p:spPr bwMode="gray">
          <a:xfrm>
            <a:off x="4979876" y="4653308"/>
            <a:ext cx="4248000" cy="1548000"/>
          </a:xfrm>
          <a:solidFill>
            <a:schemeClr val="bg1"/>
          </a:solidFill>
        </p:spPr>
        <p:txBody>
          <a:bodyPr wrap="square" lIns="324000" tIns="324000" rIns="324000" bIns="324000">
            <a:noAutofit/>
          </a:bodyPr>
          <a:lstStyle>
            <a:lvl1pPr>
              <a:lnSpc>
                <a:spcPct val="104000"/>
              </a:lnSpc>
              <a:spcBef>
                <a:spcPts val="0"/>
              </a:spcBef>
              <a:defRPr sz="1600" b="0">
                <a:solidFill>
                  <a:schemeClr val="accent1"/>
                </a:solidFill>
                <a:latin typeface="+mj-lt"/>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5303876" y="5745276"/>
            <a:ext cx="3600000" cy="179152"/>
          </a:xfrm>
        </p:spPr>
        <p:txBody>
          <a:bodyPr wrap="square" anchor="b">
            <a:spAutoFit/>
          </a:bodyPr>
          <a:lstStyle>
            <a:lvl1pPr>
              <a:lnSpc>
                <a:spcPct val="104000"/>
              </a:lnSpc>
              <a:spcBef>
                <a:spcPts val="0"/>
              </a:spcBef>
              <a:defRPr sz="1200" b="0">
                <a:solidFill>
                  <a:schemeClr val="accent1"/>
                </a:solidFill>
                <a:latin typeface="+mj-lt"/>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Name Referent | Ort | TT.MM.JJJJ</a:t>
            </a:r>
          </a:p>
        </p:txBody>
      </p:sp>
      <p:sp>
        <p:nvSpPr>
          <p:cNvPr id="9" name="Titel 8"/>
          <p:cNvSpPr>
            <a:spLocks noGrp="1"/>
          </p:cNvSpPr>
          <p:nvPr>
            <p:ph type="title" hasCustomPrompt="1"/>
          </p:nvPr>
        </p:nvSpPr>
        <p:spPr bwMode="gray">
          <a:xfrm>
            <a:off x="659396" y="3849434"/>
            <a:ext cx="8100000" cy="965013"/>
          </a:xfrm>
          <a:solidFill>
            <a:schemeClr val="accent2"/>
          </a:solidFill>
        </p:spPr>
        <p:txBody>
          <a:bodyPr vert="horz" wrap="square" lIns="324000" tIns="234000" rIns="324000" bIns="234000" anchor="b" anchorCtr="0">
            <a:spAutoFit/>
          </a:bodyPr>
          <a:lstStyle>
            <a:lvl1pPr>
              <a:lnSpc>
                <a:spcPct val="100000"/>
              </a:lnSpc>
              <a:defRPr sz="3200" baseline="0">
                <a:solidFill>
                  <a:schemeClr val="bg1"/>
                </a:solidFill>
                <a:latin typeface="+mj-lt"/>
              </a:defRPr>
            </a:lvl1pPr>
          </a:lstStyle>
          <a:p>
            <a:r>
              <a:rPr lang="de-DE" dirty="0"/>
              <a:t>Präsentationstitel maximal zweizeilig</a:t>
            </a:r>
          </a:p>
        </p:txBody>
      </p:sp>
      <p:grpSp>
        <p:nvGrpSpPr>
          <p:cNvPr id="36" name="Group 24">
            <a:extLst>
              <a:ext uri="{FF2B5EF4-FFF2-40B4-BE49-F238E27FC236}">
                <a16:creationId xmlns:a16="http://schemas.microsoft.com/office/drawing/2014/main" id="{66556439-5B0B-42C0-B053-E27082360793}"/>
              </a:ext>
            </a:extLst>
          </p:cNvPr>
          <p:cNvGrpSpPr/>
          <p:nvPr/>
        </p:nvGrpSpPr>
        <p:grpSpPr bwMode="gray">
          <a:xfrm>
            <a:off x="655200" y="774573"/>
            <a:ext cx="823913" cy="328613"/>
            <a:chOff x="9207511" y="2267609"/>
            <a:chExt cx="823913" cy="328613"/>
          </a:xfrm>
        </p:grpSpPr>
        <p:sp>
          <p:nvSpPr>
            <p:cNvPr id="37" name="Freeform 11">
              <a:extLst>
                <a:ext uri="{FF2B5EF4-FFF2-40B4-BE49-F238E27FC236}">
                  <a16:creationId xmlns:a16="http://schemas.microsoft.com/office/drawing/2014/main" id="{3A368267-C0A7-4A56-BE09-A685043A7B43}"/>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8" name="Rectangle 12">
              <a:extLst>
                <a:ext uri="{FF2B5EF4-FFF2-40B4-BE49-F238E27FC236}">
                  <a16:creationId xmlns:a16="http://schemas.microsoft.com/office/drawing/2014/main" id="{803E0822-B8D0-4EAF-A893-09F85DA794D1}"/>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39" name="Group 27">
              <a:extLst>
                <a:ext uri="{FF2B5EF4-FFF2-40B4-BE49-F238E27FC236}">
                  <a16:creationId xmlns:a16="http://schemas.microsoft.com/office/drawing/2014/main" id="{5E8DDCAB-FAB1-4B00-9DC5-2D83F97722A6}"/>
                </a:ext>
              </a:extLst>
            </p:cNvPr>
            <p:cNvGrpSpPr/>
            <p:nvPr/>
          </p:nvGrpSpPr>
          <p:grpSpPr bwMode="gray">
            <a:xfrm>
              <a:off x="9207511" y="2267609"/>
              <a:ext cx="328840" cy="328613"/>
              <a:chOff x="9207511" y="2267609"/>
              <a:chExt cx="328840" cy="328613"/>
            </a:xfrm>
          </p:grpSpPr>
          <p:sp>
            <p:nvSpPr>
              <p:cNvPr id="40" name="Rectangle 13">
                <a:extLst>
                  <a:ext uri="{FF2B5EF4-FFF2-40B4-BE49-F238E27FC236}">
                    <a16:creationId xmlns:a16="http://schemas.microsoft.com/office/drawing/2014/main" id="{10331CDD-F759-4F17-8FF2-5F287845D7A5}"/>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1" name="Rectangle 14">
                <a:extLst>
                  <a:ext uri="{FF2B5EF4-FFF2-40B4-BE49-F238E27FC236}">
                    <a16:creationId xmlns:a16="http://schemas.microsoft.com/office/drawing/2014/main" id="{AF2D5217-C183-4AA1-9243-9905F1BF674F}"/>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2" name="Rectangle 15">
                <a:extLst>
                  <a:ext uri="{FF2B5EF4-FFF2-40B4-BE49-F238E27FC236}">
                    <a16:creationId xmlns:a16="http://schemas.microsoft.com/office/drawing/2014/main" id="{F25F8161-A9D0-4CBB-BCDD-9C0E3FEEC084}"/>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spTree>
    <p:extLst>
      <p:ext uri="{BB962C8B-B14F-4D97-AF65-F5344CB8AC3E}">
        <p14:creationId xmlns:p14="http://schemas.microsoft.com/office/powerpoint/2010/main" val="336182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05">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401118805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7719" name="think-cell Folie" r:id="rId5" imgW="344" imgH="345" progId="TCLayout.ActiveDocument.1">
                  <p:embed/>
                </p:oleObj>
              </mc:Choice>
              <mc:Fallback>
                <p:oleObj name="think-cell Folie" r:id="rId5" imgW="344" imgH="345" progId="TCLayout.ActiveDocument.1">
                  <p:embed/>
                  <p:pic>
                    <p:nvPicPr>
                      <p:cNvPr id="8" name="Objekt 7" hidden="1"/>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700"/>
              </a:lnSpc>
              <a:spcBef>
                <a:spcPct val="0"/>
              </a:spcBef>
              <a:spcAft>
                <a:spcPct val="0"/>
              </a:spcAft>
            </a:pPr>
            <a:endParaRPr lang="de-DE" sz="2400" b="0" i="0" baseline="0" dirty="0">
              <a:latin typeface="Arial Narrow" panose="020B0606020202030204" pitchFamily="34" charset="0"/>
              <a:ea typeface="+mj-ea"/>
              <a:cs typeface="+mj-cs"/>
              <a:sym typeface="Arial Narrow" panose="020B0606020202030204" pitchFamily="34" charset="0"/>
            </a:endParaRPr>
          </a:p>
        </p:txBody>
      </p:sp>
      <p:sp>
        <p:nvSpPr>
          <p:cNvPr id="34" name="Bildplatzhalter 33">
            <a:extLst>
              <a:ext uri="{FF2B5EF4-FFF2-40B4-BE49-F238E27FC236}">
                <a16:creationId xmlns:a16="http://schemas.microsoft.com/office/drawing/2014/main" id="{A8B6E1B4-BF6A-4D75-A05D-CE216D351E1C}"/>
              </a:ext>
            </a:extLst>
          </p:cNvPr>
          <p:cNvSpPr>
            <a:spLocks noGrp="1"/>
          </p:cNvSpPr>
          <p:nvPr>
            <p:ph type="pic" sz="quarter" idx="13"/>
          </p:nvPr>
        </p:nvSpPr>
        <p:spPr bwMode="gray">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965600 h 6858000"/>
              <a:gd name="connsiteX5" fmla="*/ 1807200 w 12192000"/>
              <a:gd name="connsiteY5" fmla="*/ 1965600 h 6858000"/>
              <a:gd name="connsiteX6" fmla="*/ 1807200 w 12192000"/>
              <a:gd name="connsiteY6" fmla="*/ 982800 h 6858000"/>
              <a:gd name="connsiteX7" fmla="*/ 0 w 12192000"/>
              <a:gd name="connsiteY7" fmla="*/ 98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1965600"/>
                </a:lnTo>
                <a:lnTo>
                  <a:pt x="1807200" y="1965600"/>
                </a:lnTo>
                <a:lnTo>
                  <a:pt x="1807200" y="982800"/>
                </a:lnTo>
                <a:lnTo>
                  <a:pt x="0" y="982800"/>
                </a:lnTo>
                <a:close/>
              </a:path>
            </a:pathLst>
          </a:custGeom>
          <a:solidFill>
            <a:srgbClr val="C6C7C8"/>
          </a:solidFill>
        </p:spPr>
        <p:txBody>
          <a:bodyPr wrap="square">
            <a:noAutofit/>
          </a:bodyPr>
          <a:lstStyle>
            <a:lvl1pPr>
              <a:defRPr b="0"/>
            </a:lvl1pPr>
          </a:lstStyle>
          <a:p>
            <a:r>
              <a:rPr lang="en-US"/>
              <a:t>Click icon to add picture</a:t>
            </a:r>
            <a:endParaRPr lang="de-DE"/>
          </a:p>
        </p:txBody>
      </p:sp>
      <p:sp>
        <p:nvSpPr>
          <p:cNvPr id="56" name="Textplatzhalter 10"/>
          <p:cNvSpPr>
            <a:spLocks noGrp="1"/>
          </p:cNvSpPr>
          <p:nvPr>
            <p:ph type="body" sz="quarter" idx="12" hasCustomPrompt="1"/>
          </p:nvPr>
        </p:nvSpPr>
        <p:spPr bwMode="gray">
          <a:xfrm>
            <a:off x="335360" y="6512732"/>
            <a:ext cx="2880000" cy="119392"/>
          </a:xfrm>
        </p:spPr>
        <p:txBody>
          <a:bodyPr>
            <a:spAutoFit/>
          </a:bodyPr>
          <a:lstStyle>
            <a:lvl1pPr>
              <a:lnSpc>
                <a:spcPct val="104000"/>
              </a:lnSpc>
              <a:spcBef>
                <a:spcPts val="0"/>
              </a:spcBef>
              <a:defRPr sz="800" b="0">
                <a:solidFill>
                  <a:schemeClr val="bg1"/>
                </a:solidFill>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Marketing-Unterlage</a:t>
            </a:r>
          </a:p>
        </p:txBody>
      </p:sp>
      <p:sp>
        <p:nvSpPr>
          <p:cNvPr id="11" name="Textplatzhalter 10"/>
          <p:cNvSpPr>
            <a:spLocks noGrp="1"/>
          </p:cNvSpPr>
          <p:nvPr>
            <p:ph type="body" sz="quarter" idx="10" hasCustomPrompt="1"/>
          </p:nvPr>
        </p:nvSpPr>
        <p:spPr bwMode="gray">
          <a:xfrm>
            <a:off x="3756346" y="4653308"/>
            <a:ext cx="3672000" cy="1548000"/>
          </a:xfrm>
          <a:solidFill>
            <a:schemeClr val="bg1"/>
          </a:solidFill>
        </p:spPr>
        <p:txBody>
          <a:bodyPr wrap="square" lIns="324000" tIns="324000" rIns="324000" bIns="324000">
            <a:noAutofit/>
          </a:bodyPr>
          <a:lstStyle>
            <a:lvl1pPr>
              <a:lnSpc>
                <a:spcPct val="104000"/>
              </a:lnSpc>
              <a:spcBef>
                <a:spcPts val="0"/>
              </a:spcBef>
              <a:defRPr sz="1600" b="0">
                <a:solidFill>
                  <a:schemeClr val="accent1"/>
                </a:solidFill>
                <a:latin typeface="+mj-lt"/>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4080346" y="5745276"/>
            <a:ext cx="3024000" cy="179152"/>
          </a:xfrm>
        </p:spPr>
        <p:txBody>
          <a:bodyPr wrap="square" anchor="b">
            <a:spAutoFit/>
          </a:bodyPr>
          <a:lstStyle>
            <a:lvl1pPr>
              <a:lnSpc>
                <a:spcPct val="104000"/>
              </a:lnSpc>
              <a:spcBef>
                <a:spcPts val="0"/>
              </a:spcBef>
              <a:defRPr sz="1200" b="0">
                <a:solidFill>
                  <a:schemeClr val="accent1"/>
                </a:solidFill>
                <a:latin typeface="+mj-lt"/>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Name Referent | Ort | TT.MM.JJJJ</a:t>
            </a:r>
          </a:p>
        </p:txBody>
      </p:sp>
      <p:sp>
        <p:nvSpPr>
          <p:cNvPr id="9" name="Titel 8"/>
          <p:cNvSpPr>
            <a:spLocks noGrp="1"/>
          </p:cNvSpPr>
          <p:nvPr>
            <p:ph type="title" hasCustomPrompt="1"/>
          </p:nvPr>
        </p:nvSpPr>
        <p:spPr bwMode="gray">
          <a:xfrm>
            <a:off x="1451484" y="3356992"/>
            <a:ext cx="4572000" cy="1457455"/>
          </a:xfrm>
          <a:solidFill>
            <a:schemeClr val="accent2"/>
          </a:solidFill>
        </p:spPr>
        <p:txBody>
          <a:bodyPr vert="horz" wrap="square" lIns="324000" tIns="234000" rIns="324000" bIns="234000" anchor="b" anchorCtr="0">
            <a:spAutoFit/>
          </a:bodyPr>
          <a:lstStyle>
            <a:lvl1pPr>
              <a:lnSpc>
                <a:spcPct val="100000"/>
              </a:lnSpc>
              <a:defRPr sz="3200" baseline="0">
                <a:solidFill>
                  <a:schemeClr val="bg1"/>
                </a:solidFill>
                <a:latin typeface="+mj-lt"/>
              </a:defRPr>
            </a:lvl1pPr>
          </a:lstStyle>
          <a:p>
            <a:r>
              <a:rPr lang="de-DE" dirty="0"/>
              <a:t>Präsentationstitel maximal vierzeilig</a:t>
            </a:r>
          </a:p>
        </p:txBody>
      </p:sp>
      <p:grpSp>
        <p:nvGrpSpPr>
          <p:cNvPr id="26" name="Group 22">
            <a:extLst>
              <a:ext uri="{FF2B5EF4-FFF2-40B4-BE49-F238E27FC236}">
                <a16:creationId xmlns:a16="http://schemas.microsoft.com/office/drawing/2014/main" id="{CB493AE1-707D-4E0E-8D8B-CA32248A7F89}"/>
              </a:ext>
            </a:extLst>
          </p:cNvPr>
          <p:cNvGrpSpPr/>
          <p:nvPr/>
        </p:nvGrpSpPr>
        <p:grpSpPr bwMode="gray">
          <a:xfrm>
            <a:off x="655200" y="1309894"/>
            <a:ext cx="823913" cy="328613"/>
            <a:chOff x="9207511" y="2267609"/>
            <a:chExt cx="823913" cy="328613"/>
          </a:xfrm>
        </p:grpSpPr>
        <p:sp>
          <p:nvSpPr>
            <p:cNvPr id="27" name="Freeform 11">
              <a:extLst>
                <a:ext uri="{FF2B5EF4-FFF2-40B4-BE49-F238E27FC236}">
                  <a16:creationId xmlns:a16="http://schemas.microsoft.com/office/drawing/2014/main" id="{9E6A5EFC-5716-4C76-871B-1C1B5B7B721A}"/>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8" name="Rectangle 12">
              <a:extLst>
                <a:ext uri="{FF2B5EF4-FFF2-40B4-BE49-F238E27FC236}">
                  <a16:creationId xmlns:a16="http://schemas.microsoft.com/office/drawing/2014/main" id="{E8816F64-AC88-4AD6-B416-06AD934D922B}"/>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29" name="Group 25">
              <a:extLst>
                <a:ext uri="{FF2B5EF4-FFF2-40B4-BE49-F238E27FC236}">
                  <a16:creationId xmlns:a16="http://schemas.microsoft.com/office/drawing/2014/main" id="{130798D7-AF51-4FB8-A12B-B84D7777FEFE}"/>
                </a:ext>
              </a:extLst>
            </p:cNvPr>
            <p:cNvGrpSpPr/>
            <p:nvPr/>
          </p:nvGrpSpPr>
          <p:grpSpPr bwMode="gray">
            <a:xfrm>
              <a:off x="9207511" y="2267609"/>
              <a:ext cx="328840" cy="328613"/>
              <a:chOff x="9207511" y="2267609"/>
              <a:chExt cx="328840" cy="328613"/>
            </a:xfrm>
          </p:grpSpPr>
          <p:sp>
            <p:nvSpPr>
              <p:cNvPr id="30" name="Rectangle 13">
                <a:extLst>
                  <a:ext uri="{FF2B5EF4-FFF2-40B4-BE49-F238E27FC236}">
                    <a16:creationId xmlns:a16="http://schemas.microsoft.com/office/drawing/2014/main" id="{4CEE6984-5E71-45C9-AED1-46D804064D8E}"/>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1" name="Rectangle 14">
                <a:extLst>
                  <a:ext uri="{FF2B5EF4-FFF2-40B4-BE49-F238E27FC236}">
                    <a16:creationId xmlns:a16="http://schemas.microsoft.com/office/drawing/2014/main" id="{8394FC4D-9305-4433-BA8C-E00620CB9F88}"/>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2" name="Rectangle 15">
                <a:extLst>
                  <a:ext uri="{FF2B5EF4-FFF2-40B4-BE49-F238E27FC236}">
                    <a16:creationId xmlns:a16="http://schemas.microsoft.com/office/drawing/2014/main" id="{F87BAB14-0CE9-4D49-9BCD-E34778BDAC53}"/>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spTree>
    <p:extLst>
      <p:ext uri="{BB962C8B-B14F-4D97-AF65-F5344CB8AC3E}">
        <p14:creationId xmlns:p14="http://schemas.microsoft.com/office/powerpoint/2010/main" val="237768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01">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2364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34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buFontTx/>
              <a:buNone/>
            </a:pPr>
            <a:endParaRPr lang="de-DE" sz="2700" b="0" i="0" baseline="0" dirty="0" err="1">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vert="horz"/>
          <a:lstStyle/>
          <a:p>
            <a:r>
              <a:rPr lang="en-US"/>
              <a:t>Click to edit Master title style</a:t>
            </a:r>
            <a:endParaRPr lang="de-DE"/>
          </a:p>
        </p:txBody>
      </p:sp>
      <p:sp>
        <p:nvSpPr>
          <p:cNvPr id="9" name="Textplatzhalter 7"/>
          <p:cNvSpPr>
            <a:spLocks noGrp="1"/>
          </p:cNvSpPr>
          <p:nvPr>
            <p:ph type="body" sz="quarter" idx="14" hasCustomPrompt="1"/>
          </p:nvPr>
        </p:nvSpPr>
        <p:spPr bwMode="gray">
          <a:xfrm>
            <a:off x="803412" y="1536185"/>
            <a:ext cx="11052000"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Eins</a:t>
            </a:r>
          </a:p>
          <a:p>
            <a:pPr lvl="1"/>
            <a:r>
              <a:rPr lang="de-DE" dirty="0"/>
              <a:t>Agenda Unterpunkt</a:t>
            </a:r>
          </a:p>
        </p:txBody>
      </p:sp>
      <p:sp>
        <p:nvSpPr>
          <p:cNvPr id="33" name="Textplatzhalter 7"/>
          <p:cNvSpPr>
            <a:spLocks noGrp="1"/>
          </p:cNvSpPr>
          <p:nvPr>
            <p:ph type="body" sz="quarter" idx="25" hasCustomPrompt="1"/>
          </p:nvPr>
        </p:nvSpPr>
        <p:spPr bwMode="gray">
          <a:xfrm>
            <a:off x="803412" y="2339729"/>
            <a:ext cx="11052000"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Zwei</a:t>
            </a:r>
          </a:p>
          <a:p>
            <a:pPr lvl="1"/>
            <a:r>
              <a:rPr lang="de-DE" dirty="0"/>
              <a:t>Agenda Unterpunkt</a:t>
            </a:r>
          </a:p>
        </p:txBody>
      </p:sp>
      <p:sp>
        <p:nvSpPr>
          <p:cNvPr id="34" name="Textplatzhalter 7"/>
          <p:cNvSpPr>
            <a:spLocks noGrp="1"/>
          </p:cNvSpPr>
          <p:nvPr>
            <p:ph type="body" sz="quarter" idx="26" hasCustomPrompt="1"/>
          </p:nvPr>
        </p:nvSpPr>
        <p:spPr bwMode="gray">
          <a:xfrm>
            <a:off x="803412" y="3143273"/>
            <a:ext cx="11052000"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Drei</a:t>
            </a:r>
          </a:p>
          <a:p>
            <a:pPr lvl="1"/>
            <a:r>
              <a:rPr lang="de-DE" dirty="0"/>
              <a:t>Agenda Unterpunkt</a:t>
            </a:r>
          </a:p>
        </p:txBody>
      </p:sp>
      <p:sp>
        <p:nvSpPr>
          <p:cNvPr id="35" name="Textplatzhalter 7"/>
          <p:cNvSpPr>
            <a:spLocks noGrp="1"/>
          </p:cNvSpPr>
          <p:nvPr>
            <p:ph type="body" sz="quarter" idx="27" hasCustomPrompt="1"/>
          </p:nvPr>
        </p:nvSpPr>
        <p:spPr bwMode="gray">
          <a:xfrm>
            <a:off x="803412" y="3946817"/>
            <a:ext cx="11052000"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Vier</a:t>
            </a:r>
          </a:p>
          <a:p>
            <a:pPr lvl="1"/>
            <a:r>
              <a:rPr lang="de-DE" dirty="0"/>
              <a:t>Agenda Unterpunkt</a:t>
            </a:r>
          </a:p>
        </p:txBody>
      </p:sp>
      <p:sp>
        <p:nvSpPr>
          <p:cNvPr id="36" name="Textplatzhalter 7"/>
          <p:cNvSpPr>
            <a:spLocks noGrp="1"/>
          </p:cNvSpPr>
          <p:nvPr>
            <p:ph type="body" sz="quarter" idx="28" hasCustomPrompt="1"/>
          </p:nvPr>
        </p:nvSpPr>
        <p:spPr bwMode="gray">
          <a:xfrm>
            <a:off x="803412" y="4750361"/>
            <a:ext cx="11052000"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Fünf</a:t>
            </a:r>
          </a:p>
          <a:p>
            <a:pPr lvl="1"/>
            <a:r>
              <a:rPr lang="de-DE" dirty="0"/>
              <a:t>Agenda Unterpunkt</a:t>
            </a:r>
          </a:p>
        </p:txBody>
      </p:sp>
      <p:sp>
        <p:nvSpPr>
          <p:cNvPr id="37" name="Textplatzhalter 7"/>
          <p:cNvSpPr>
            <a:spLocks noGrp="1"/>
          </p:cNvSpPr>
          <p:nvPr>
            <p:ph type="body" sz="quarter" idx="29" hasCustomPrompt="1"/>
          </p:nvPr>
        </p:nvSpPr>
        <p:spPr bwMode="gray">
          <a:xfrm>
            <a:off x="803412" y="5553905"/>
            <a:ext cx="11052000"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Sechs</a:t>
            </a:r>
          </a:p>
          <a:p>
            <a:pPr lvl="1"/>
            <a:r>
              <a:rPr lang="de-DE" dirty="0"/>
              <a:t>Agenda Unterpunkt</a:t>
            </a:r>
          </a:p>
        </p:txBody>
      </p:sp>
      <p:sp>
        <p:nvSpPr>
          <p:cNvPr id="19" name="Textplatzhalter 7"/>
          <p:cNvSpPr>
            <a:spLocks noGrp="1"/>
          </p:cNvSpPr>
          <p:nvPr>
            <p:ph type="body" sz="quarter" idx="30" hasCustomPrompt="1"/>
          </p:nvPr>
        </p:nvSpPr>
        <p:spPr bwMode="gray">
          <a:xfrm>
            <a:off x="335361" y="1384300"/>
            <a:ext cx="242053" cy="523220"/>
          </a:xfrm>
        </p:spPr>
        <p:txBody>
          <a:bodyPr wrap="none" lIns="0" tIns="0" rIns="0" bIns="0" anchor="t"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1</a:t>
            </a:r>
          </a:p>
        </p:txBody>
      </p:sp>
      <p:sp>
        <p:nvSpPr>
          <p:cNvPr id="20" name="Textplatzhalter 7"/>
          <p:cNvSpPr>
            <a:spLocks noGrp="1"/>
          </p:cNvSpPr>
          <p:nvPr>
            <p:ph type="body" sz="quarter" idx="31" hasCustomPrompt="1"/>
          </p:nvPr>
        </p:nvSpPr>
        <p:spPr bwMode="gray">
          <a:xfrm>
            <a:off x="335360" y="2187844"/>
            <a:ext cx="242053"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2</a:t>
            </a:r>
          </a:p>
        </p:txBody>
      </p:sp>
      <p:sp>
        <p:nvSpPr>
          <p:cNvPr id="21" name="Textplatzhalter 7"/>
          <p:cNvSpPr>
            <a:spLocks noGrp="1"/>
          </p:cNvSpPr>
          <p:nvPr>
            <p:ph type="body" sz="quarter" idx="32" hasCustomPrompt="1"/>
          </p:nvPr>
        </p:nvSpPr>
        <p:spPr bwMode="gray">
          <a:xfrm>
            <a:off x="335360" y="2991388"/>
            <a:ext cx="242053"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3</a:t>
            </a:r>
          </a:p>
        </p:txBody>
      </p:sp>
      <p:sp>
        <p:nvSpPr>
          <p:cNvPr id="22" name="Textplatzhalter 7"/>
          <p:cNvSpPr>
            <a:spLocks noGrp="1"/>
          </p:cNvSpPr>
          <p:nvPr>
            <p:ph type="body" sz="quarter" idx="33" hasCustomPrompt="1"/>
          </p:nvPr>
        </p:nvSpPr>
        <p:spPr bwMode="gray">
          <a:xfrm>
            <a:off x="335360" y="3794932"/>
            <a:ext cx="242053"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4</a:t>
            </a:r>
          </a:p>
        </p:txBody>
      </p:sp>
      <p:sp>
        <p:nvSpPr>
          <p:cNvPr id="23" name="Textplatzhalter 7"/>
          <p:cNvSpPr>
            <a:spLocks noGrp="1"/>
          </p:cNvSpPr>
          <p:nvPr>
            <p:ph type="body" sz="quarter" idx="34" hasCustomPrompt="1"/>
          </p:nvPr>
        </p:nvSpPr>
        <p:spPr bwMode="gray">
          <a:xfrm>
            <a:off x="335360" y="4598476"/>
            <a:ext cx="242053"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5</a:t>
            </a:r>
          </a:p>
        </p:txBody>
      </p:sp>
      <p:sp>
        <p:nvSpPr>
          <p:cNvPr id="24" name="Textplatzhalter 7"/>
          <p:cNvSpPr>
            <a:spLocks noGrp="1"/>
          </p:cNvSpPr>
          <p:nvPr>
            <p:ph type="body" sz="quarter" idx="35" hasCustomPrompt="1"/>
          </p:nvPr>
        </p:nvSpPr>
        <p:spPr bwMode="gray">
          <a:xfrm>
            <a:off x="335360" y="5402020"/>
            <a:ext cx="242053"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6</a:t>
            </a:r>
          </a:p>
        </p:txBody>
      </p:sp>
    </p:spTree>
    <p:extLst>
      <p:ext uri="{BB962C8B-B14F-4D97-AF65-F5344CB8AC3E}">
        <p14:creationId xmlns:p14="http://schemas.microsoft.com/office/powerpoint/2010/main" val="21982544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02">
    <p:spTree>
      <p:nvGrpSpPr>
        <p:cNvPr id="1" name=""/>
        <p:cNvGrpSpPr/>
        <p:nvPr/>
      </p:nvGrpSpPr>
      <p:grpSpPr>
        <a:xfrm>
          <a:off x="0" y="0"/>
          <a:ext cx="0" cy="0"/>
          <a:chOff x="0" y="0"/>
          <a:chExt cx="0" cy="0"/>
        </a:xfrm>
      </p:grpSpPr>
      <p:graphicFrame>
        <p:nvGraphicFramePr>
          <p:cNvPr id="56" name="Objekt 55" hidden="1"/>
          <p:cNvGraphicFramePr>
            <a:graphicFrameLocks noChangeAspect="1"/>
          </p:cNvGraphicFramePr>
          <p:nvPr userDrawn="1">
            <p:custDataLst>
              <p:tags r:id="rId2"/>
            </p:custDataLst>
            <p:extLst>
              <p:ext uri="{D42A27DB-BD31-4B8C-83A1-F6EECF244321}">
                <p14:modId xmlns:p14="http://schemas.microsoft.com/office/powerpoint/2010/main" val="290080456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904"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55" name="Rechteck 54"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vert="horz"/>
          <a:lstStyle/>
          <a:p>
            <a:r>
              <a:rPr lang="en-US"/>
              <a:t>Click to edit Master title style</a:t>
            </a:r>
            <a:endParaRPr lang="de-DE"/>
          </a:p>
        </p:txBody>
      </p:sp>
      <p:sp>
        <p:nvSpPr>
          <p:cNvPr id="57" name="Textplatzhalter 7"/>
          <p:cNvSpPr>
            <a:spLocks noGrp="1"/>
          </p:cNvSpPr>
          <p:nvPr>
            <p:ph type="body" sz="quarter" idx="14" hasCustomPrompt="1"/>
          </p:nvPr>
        </p:nvSpPr>
        <p:spPr bwMode="gray">
          <a:xfrm>
            <a:off x="803411" y="1536185"/>
            <a:ext cx="5112000"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t>
            </a:r>
            <a:r>
              <a:rPr lang="de-DE" noProof="0" dirty="0"/>
              <a:t>Agenda</a:t>
            </a:r>
            <a:r>
              <a:rPr lang="de-DE" dirty="0"/>
              <a:t> Nummer Eins</a:t>
            </a:r>
          </a:p>
          <a:p>
            <a:pPr lvl="1"/>
            <a:r>
              <a:rPr lang="de-DE" dirty="0"/>
              <a:t>Agenda Unterpunkt</a:t>
            </a:r>
          </a:p>
        </p:txBody>
      </p:sp>
      <p:sp>
        <p:nvSpPr>
          <p:cNvPr id="58" name="Textplatzhalter 7"/>
          <p:cNvSpPr>
            <a:spLocks noGrp="1"/>
          </p:cNvSpPr>
          <p:nvPr>
            <p:ph type="body" sz="quarter" idx="36" hasCustomPrompt="1"/>
          </p:nvPr>
        </p:nvSpPr>
        <p:spPr bwMode="gray">
          <a:xfrm>
            <a:off x="803411" y="2339729"/>
            <a:ext cx="5112000"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Zwei</a:t>
            </a:r>
          </a:p>
          <a:p>
            <a:pPr lvl="1"/>
            <a:r>
              <a:rPr lang="de-DE" dirty="0"/>
              <a:t>Agenda Unterpunkt</a:t>
            </a:r>
          </a:p>
        </p:txBody>
      </p:sp>
      <p:sp>
        <p:nvSpPr>
          <p:cNvPr id="59" name="Textplatzhalter 7"/>
          <p:cNvSpPr>
            <a:spLocks noGrp="1"/>
          </p:cNvSpPr>
          <p:nvPr>
            <p:ph type="body" sz="quarter" idx="26" hasCustomPrompt="1"/>
          </p:nvPr>
        </p:nvSpPr>
        <p:spPr bwMode="gray">
          <a:xfrm>
            <a:off x="803411" y="3143273"/>
            <a:ext cx="5112000"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Drei</a:t>
            </a:r>
          </a:p>
          <a:p>
            <a:pPr lvl="1"/>
            <a:r>
              <a:rPr lang="de-DE" dirty="0"/>
              <a:t>Agenda Unterpunkt</a:t>
            </a:r>
          </a:p>
        </p:txBody>
      </p:sp>
      <p:sp>
        <p:nvSpPr>
          <p:cNvPr id="60" name="Textplatzhalter 7"/>
          <p:cNvSpPr>
            <a:spLocks noGrp="1"/>
          </p:cNvSpPr>
          <p:nvPr>
            <p:ph type="body" sz="quarter" idx="37" hasCustomPrompt="1"/>
          </p:nvPr>
        </p:nvSpPr>
        <p:spPr bwMode="gray">
          <a:xfrm>
            <a:off x="803411" y="3946817"/>
            <a:ext cx="5112000"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Vier</a:t>
            </a:r>
          </a:p>
          <a:p>
            <a:pPr lvl="1"/>
            <a:r>
              <a:rPr lang="de-DE" dirty="0"/>
              <a:t>Agenda Unterpunkt</a:t>
            </a:r>
          </a:p>
        </p:txBody>
      </p:sp>
      <p:sp>
        <p:nvSpPr>
          <p:cNvPr id="61" name="Textplatzhalter 7"/>
          <p:cNvSpPr>
            <a:spLocks noGrp="1"/>
          </p:cNvSpPr>
          <p:nvPr>
            <p:ph type="body" sz="quarter" idx="28" hasCustomPrompt="1"/>
          </p:nvPr>
        </p:nvSpPr>
        <p:spPr bwMode="gray">
          <a:xfrm>
            <a:off x="803411" y="4750361"/>
            <a:ext cx="5112000"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Fünf</a:t>
            </a:r>
          </a:p>
          <a:p>
            <a:pPr lvl="1"/>
            <a:r>
              <a:rPr lang="de-DE" dirty="0"/>
              <a:t>Agenda Unterpunkt</a:t>
            </a:r>
          </a:p>
        </p:txBody>
      </p:sp>
      <p:sp>
        <p:nvSpPr>
          <p:cNvPr id="62" name="Textplatzhalter 7"/>
          <p:cNvSpPr>
            <a:spLocks noGrp="1"/>
          </p:cNvSpPr>
          <p:nvPr>
            <p:ph type="body" sz="quarter" idx="38" hasCustomPrompt="1"/>
          </p:nvPr>
        </p:nvSpPr>
        <p:spPr bwMode="gray">
          <a:xfrm>
            <a:off x="803411" y="5553905"/>
            <a:ext cx="5112000"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Sechs</a:t>
            </a:r>
          </a:p>
          <a:p>
            <a:pPr lvl="1"/>
            <a:r>
              <a:rPr lang="de-DE" dirty="0"/>
              <a:t>Agenda Unterpunkt</a:t>
            </a:r>
          </a:p>
        </p:txBody>
      </p:sp>
      <p:sp>
        <p:nvSpPr>
          <p:cNvPr id="63" name="Textplatzhalter 7"/>
          <p:cNvSpPr>
            <a:spLocks noGrp="1"/>
          </p:cNvSpPr>
          <p:nvPr>
            <p:ph type="body" sz="quarter" idx="39" hasCustomPrompt="1"/>
          </p:nvPr>
        </p:nvSpPr>
        <p:spPr bwMode="gray">
          <a:xfrm>
            <a:off x="6946588" y="1536185"/>
            <a:ext cx="4908771"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Sieben</a:t>
            </a:r>
          </a:p>
          <a:p>
            <a:pPr lvl="1"/>
            <a:r>
              <a:rPr lang="de-DE" dirty="0"/>
              <a:t>Agenda Unterpunkt</a:t>
            </a:r>
          </a:p>
        </p:txBody>
      </p:sp>
      <p:sp>
        <p:nvSpPr>
          <p:cNvPr id="64" name="Textplatzhalter 7"/>
          <p:cNvSpPr>
            <a:spLocks noGrp="1"/>
          </p:cNvSpPr>
          <p:nvPr>
            <p:ph type="body" sz="quarter" idx="40" hasCustomPrompt="1"/>
          </p:nvPr>
        </p:nvSpPr>
        <p:spPr bwMode="gray">
          <a:xfrm>
            <a:off x="6946588" y="2339729"/>
            <a:ext cx="4908771"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Acht</a:t>
            </a:r>
          </a:p>
          <a:p>
            <a:pPr lvl="1"/>
            <a:r>
              <a:rPr lang="de-DE" dirty="0"/>
              <a:t>Agenda Unterpunkt</a:t>
            </a:r>
          </a:p>
        </p:txBody>
      </p:sp>
      <p:sp>
        <p:nvSpPr>
          <p:cNvPr id="65" name="Textplatzhalter 7"/>
          <p:cNvSpPr>
            <a:spLocks noGrp="1"/>
          </p:cNvSpPr>
          <p:nvPr>
            <p:ph type="body" sz="quarter" idx="41" hasCustomPrompt="1"/>
          </p:nvPr>
        </p:nvSpPr>
        <p:spPr bwMode="gray">
          <a:xfrm>
            <a:off x="6946588" y="3143273"/>
            <a:ext cx="4908771"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Neun</a:t>
            </a:r>
          </a:p>
          <a:p>
            <a:pPr lvl="1"/>
            <a:r>
              <a:rPr lang="de-DE" dirty="0"/>
              <a:t>Agenda Unterpunkt</a:t>
            </a:r>
          </a:p>
        </p:txBody>
      </p:sp>
      <p:sp>
        <p:nvSpPr>
          <p:cNvPr id="66" name="Textplatzhalter 7"/>
          <p:cNvSpPr>
            <a:spLocks noGrp="1"/>
          </p:cNvSpPr>
          <p:nvPr>
            <p:ph type="body" sz="quarter" idx="42" hasCustomPrompt="1"/>
          </p:nvPr>
        </p:nvSpPr>
        <p:spPr bwMode="gray">
          <a:xfrm>
            <a:off x="6946588" y="3946817"/>
            <a:ext cx="4908771"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Zehn</a:t>
            </a:r>
          </a:p>
          <a:p>
            <a:pPr lvl="1"/>
            <a:r>
              <a:rPr lang="de-DE" dirty="0"/>
              <a:t>Agenda Unterpunkt</a:t>
            </a:r>
          </a:p>
        </p:txBody>
      </p:sp>
      <p:sp>
        <p:nvSpPr>
          <p:cNvPr id="67" name="Textplatzhalter 7"/>
          <p:cNvSpPr>
            <a:spLocks noGrp="1"/>
          </p:cNvSpPr>
          <p:nvPr>
            <p:ph type="body" sz="quarter" idx="43" hasCustomPrompt="1"/>
          </p:nvPr>
        </p:nvSpPr>
        <p:spPr bwMode="gray">
          <a:xfrm>
            <a:off x="6946588" y="4750361"/>
            <a:ext cx="4908771"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Elf</a:t>
            </a:r>
          </a:p>
          <a:p>
            <a:pPr lvl="1"/>
            <a:r>
              <a:rPr lang="de-DE" dirty="0"/>
              <a:t>Agenda Unterpunkt</a:t>
            </a:r>
          </a:p>
        </p:txBody>
      </p:sp>
      <p:sp>
        <p:nvSpPr>
          <p:cNvPr id="68" name="Textplatzhalter 7"/>
          <p:cNvSpPr>
            <a:spLocks noGrp="1"/>
          </p:cNvSpPr>
          <p:nvPr>
            <p:ph type="body" sz="quarter" idx="44" hasCustomPrompt="1"/>
          </p:nvPr>
        </p:nvSpPr>
        <p:spPr bwMode="gray">
          <a:xfrm>
            <a:off x="6946588" y="5553905"/>
            <a:ext cx="4908771" cy="427553"/>
          </a:xfrm>
        </p:spPr>
        <p:txBody>
          <a:bodyPr wrap="square" lIns="0" tIns="0" rIns="0" bIns="0">
            <a:spAutoFit/>
          </a:bodyPr>
          <a:lstStyle>
            <a:lvl1pPr>
              <a:lnSpc>
                <a:spcPct val="102000"/>
              </a:lnSpc>
              <a:defRPr sz="1600" b="0">
                <a:solidFill>
                  <a:schemeClr val="accent1"/>
                </a:solidFill>
              </a:defRPr>
            </a:lvl1pPr>
            <a:lvl2pPr marL="180000" indent="-180000">
              <a:lnSpc>
                <a:spcPct val="102000"/>
              </a:lnSpc>
              <a:spcBef>
                <a:spcPts val="0"/>
              </a:spcBef>
              <a:buFont typeface="Wingdings" panose="05000000000000000000" pitchFamily="2" charset="2"/>
              <a:buChar char="§"/>
              <a:defRPr sz="1200">
                <a:solidFill>
                  <a:schemeClr val="accent1"/>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Zwölf</a:t>
            </a:r>
          </a:p>
          <a:p>
            <a:pPr lvl="1"/>
            <a:r>
              <a:rPr lang="de-DE" dirty="0"/>
              <a:t>Agenda Unterpunkt</a:t>
            </a:r>
          </a:p>
        </p:txBody>
      </p:sp>
      <p:sp>
        <p:nvSpPr>
          <p:cNvPr id="32" name="Textplatzhalter 7"/>
          <p:cNvSpPr>
            <a:spLocks noGrp="1"/>
          </p:cNvSpPr>
          <p:nvPr>
            <p:ph type="body" sz="quarter" idx="30" hasCustomPrompt="1"/>
          </p:nvPr>
        </p:nvSpPr>
        <p:spPr bwMode="gray">
          <a:xfrm>
            <a:off x="335360" y="1384300"/>
            <a:ext cx="242054"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1</a:t>
            </a:r>
          </a:p>
        </p:txBody>
      </p:sp>
      <p:sp>
        <p:nvSpPr>
          <p:cNvPr id="33" name="Textplatzhalter 7"/>
          <p:cNvSpPr>
            <a:spLocks noGrp="1"/>
          </p:cNvSpPr>
          <p:nvPr>
            <p:ph type="body" sz="quarter" idx="45" hasCustomPrompt="1"/>
          </p:nvPr>
        </p:nvSpPr>
        <p:spPr bwMode="gray">
          <a:xfrm>
            <a:off x="335360" y="2187844"/>
            <a:ext cx="242054"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2</a:t>
            </a:r>
          </a:p>
        </p:txBody>
      </p:sp>
      <p:sp>
        <p:nvSpPr>
          <p:cNvPr id="34" name="Textplatzhalter 7"/>
          <p:cNvSpPr>
            <a:spLocks noGrp="1"/>
          </p:cNvSpPr>
          <p:nvPr>
            <p:ph type="body" sz="quarter" idx="32" hasCustomPrompt="1"/>
          </p:nvPr>
        </p:nvSpPr>
        <p:spPr bwMode="gray">
          <a:xfrm>
            <a:off x="335360" y="2991388"/>
            <a:ext cx="242054"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3</a:t>
            </a:r>
          </a:p>
        </p:txBody>
      </p:sp>
      <p:sp>
        <p:nvSpPr>
          <p:cNvPr id="35" name="Textplatzhalter 7"/>
          <p:cNvSpPr>
            <a:spLocks noGrp="1"/>
          </p:cNvSpPr>
          <p:nvPr>
            <p:ph type="body" sz="quarter" idx="46" hasCustomPrompt="1"/>
          </p:nvPr>
        </p:nvSpPr>
        <p:spPr bwMode="gray">
          <a:xfrm>
            <a:off x="335360" y="3794932"/>
            <a:ext cx="242054"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4</a:t>
            </a:r>
          </a:p>
        </p:txBody>
      </p:sp>
      <p:sp>
        <p:nvSpPr>
          <p:cNvPr id="36" name="Textplatzhalter 7"/>
          <p:cNvSpPr>
            <a:spLocks noGrp="1"/>
          </p:cNvSpPr>
          <p:nvPr>
            <p:ph type="body" sz="quarter" idx="34" hasCustomPrompt="1"/>
          </p:nvPr>
        </p:nvSpPr>
        <p:spPr bwMode="gray">
          <a:xfrm>
            <a:off x="335360" y="4598476"/>
            <a:ext cx="242054"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5</a:t>
            </a:r>
          </a:p>
        </p:txBody>
      </p:sp>
      <p:sp>
        <p:nvSpPr>
          <p:cNvPr id="37" name="Textplatzhalter 7"/>
          <p:cNvSpPr>
            <a:spLocks noGrp="1"/>
          </p:cNvSpPr>
          <p:nvPr>
            <p:ph type="body" sz="quarter" idx="47" hasCustomPrompt="1"/>
          </p:nvPr>
        </p:nvSpPr>
        <p:spPr bwMode="gray">
          <a:xfrm>
            <a:off x="335360" y="5402020"/>
            <a:ext cx="242054"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6</a:t>
            </a:r>
          </a:p>
        </p:txBody>
      </p:sp>
      <p:sp>
        <p:nvSpPr>
          <p:cNvPr id="38" name="Textplatzhalter 7"/>
          <p:cNvSpPr>
            <a:spLocks noGrp="1"/>
          </p:cNvSpPr>
          <p:nvPr>
            <p:ph type="body" sz="quarter" idx="48" hasCustomPrompt="1"/>
          </p:nvPr>
        </p:nvSpPr>
        <p:spPr bwMode="gray">
          <a:xfrm>
            <a:off x="6482069" y="1384300"/>
            <a:ext cx="242054"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7</a:t>
            </a:r>
          </a:p>
        </p:txBody>
      </p:sp>
      <p:sp>
        <p:nvSpPr>
          <p:cNvPr id="39" name="Textplatzhalter 7"/>
          <p:cNvSpPr>
            <a:spLocks noGrp="1"/>
          </p:cNvSpPr>
          <p:nvPr>
            <p:ph type="body" sz="quarter" idx="49" hasCustomPrompt="1"/>
          </p:nvPr>
        </p:nvSpPr>
        <p:spPr bwMode="gray">
          <a:xfrm>
            <a:off x="6482069" y="2188188"/>
            <a:ext cx="242054"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8</a:t>
            </a:r>
          </a:p>
        </p:txBody>
      </p:sp>
      <p:sp>
        <p:nvSpPr>
          <p:cNvPr id="40" name="Textplatzhalter 7"/>
          <p:cNvSpPr>
            <a:spLocks noGrp="1"/>
          </p:cNvSpPr>
          <p:nvPr>
            <p:ph type="body" sz="quarter" idx="50" hasCustomPrompt="1"/>
          </p:nvPr>
        </p:nvSpPr>
        <p:spPr bwMode="gray">
          <a:xfrm>
            <a:off x="6482069" y="2991646"/>
            <a:ext cx="242054"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9</a:t>
            </a:r>
          </a:p>
        </p:txBody>
      </p:sp>
      <p:sp>
        <p:nvSpPr>
          <p:cNvPr id="41" name="Textplatzhalter 7"/>
          <p:cNvSpPr>
            <a:spLocks noGrp="1"/>
          </p:cNvSpPr>
          <p:nvPr>
            <p:ph type="body" sz="quarter" idx="51" hasCustomPrompt="1"/>
          </p:nvPr>
        </p:nvSpPr>
        <p:spPr bwMode="gray">
          <a:xfrm>
            <a:off x="6240016" y="3795104"/>
            <a:ext cx="484107"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10</a:t>
            </a:r>
          </a:p>
        </p:txBody>
      </p:sp>
      <p:sp>
        <p:nvSpPr>
          <p:cNvPr id="42" name="Textplatzhalter 7"/>
          <p:cNvSpPr>
            <a:spLocks noGrp="1"/>
          </p:cNvSpPr>
          <p:nvPr>
            <p:ph type="body" sz="quarter" idx="52" hasCustomPrompt="1"/>
          </p:nvPr>
        </p:nvSpPr>
        <p:spPr bwMode="gray">
          <a:xfrm>
            <a:off x="6272397" y="4598562"/>
            <a:ext cx="451727"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11</a:t>
            </a:r>
          </a:p>
        </p:txBody>
      </p:sp>
      <p:sp>
        <p:nvSpPr>
          <p:cNvPr id="43" name="Textplatzhalter 7"/>
          <p:cNvSpPr>
            <a:spLocks noGrp="1"/>
          </p:cNvSpPr>
          <p:nvPr>
            <p:ph type="body" sz="quarter" idx="53" hasCustomPrompt="1"/>
          </p:nvPr>
        </p:nvSpPr>
        <p:spPr bwMode="gray">
          <a:xfrm>
            <a:off x="6240016" y="5402020"/>
            <a:ext cx="484107" cy="523220"/>
          </a:xfrm>
        </p:spPr>
        <p:txBody>
          <a:bodyPr wrap="none" lIns="0" tIns="0" rIns="0" bIns="0" anchor="ctr" anchorCtr="0">
            <a:spAutoFit/>
          </a:bodyPr>
          <a:lstStyle>
            <a:lvl1pPr algn="r">
              <a:lnSpc>
                <a:spcPct val="100000"/>
              </a:lnSpc>
              <a:defRPr sz="3400" b="0">
                <a:solidFill>
                  <a:schemeClr val="accent2"/>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12</a:t>
            </a:r>
          </a:p>
        </p:txBody>
      </p:sp>
    </p:spTree>
    <p:extLst>
      <p:ext uri="{BB962C8B-B14F-4D97-AF65-F5344CB8AC3E}">
        <p14:creationId xmlns:p14="http://schemas.microsoft.com/office/powerpoint/2010/main" val="115186743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30"/>
            </p:custDataLst>
            <p:extLst>
              <p:ext uri="{D42A27DB-BD31-4B8C-83A1-F6EECF244321}">
                <p14:modId xmlns:p14="http://schemas.microsoft.com/office/powerpoint/2010/main" val="230625004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45" name="think-cell Folie" r:id="rId32" imgW="344" imgH="345" progId="TCLayout.ActiveDocument.1">
                  <p:embed/>
                </p:oleObj>
              </mc:Choice>
              <mc:Fallback>
                <p:oleObj name="think-cell Folie" r:id="rId32" imgW="344" imgH="345" progId="TCLayout.ActiveDocument.1">
                  <p:embed/>
                  <p:pic>
                    <p:nvPicPr>
                      <p:cNvPr id="0" name=""/>
                      <p:cNvPicPr/>
                      <p:nvPr/>
                    </p:nvPicPr>
                    <p:blipFill>
                      <a:blip r:embed="rId33"/>
                      <a:stretch>
                        <a:fillRect/>
                      </a:stretch>
                    </p:blipFill>
                    <p:spPr>
                      <a:xfrm>
                        <a:off x="2118" y="1588"/>
                        <a:ext cx="2117" cy="1588"/>
                      </a:xfrm>
                      <a:prstGeom prst="rect">
                        <a:avLst/>
                      </a:prstGeom>
                    </p:spPr>
                  </p:pic>
                </p:oleObj>
              </mc:Fallback>
            </mc:AlternateContent>
          </a:graphicData>
        </a:graphic>
      </p:graphicFrame>
      <p:sp>
        <p:nvSpPr>
          <p:cNvPr id="7" name="Rechteck 6" hidden="1"/>
          <p:cNvSpPr/>
          <p:nvPr userDrawn="1">
            <p:custDataLst>
              <p:tags r:id="rId31"/>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970"/>
              </a:lnSpc>
              <a:spcBef>
                <a:spcPct val="0"/>
              </a:spcBef>
              <a:spcAft>
                <a:spcPct val="0"/>
              </a:spcAft>
            </a:pPr>
            <a:endParaRPr lang="de-DE" sz="2700" b="0" i="0" baseline="0" dirty="0">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bwMode="gray">
          <a:xfrm>
            <a:off x="335360" y="260649"/>
            <a:ext cx="11520000" cy="791865"/>
          </a:xfrm>
          <a:prstGeom prst="rect">
            <a:avLst/>
          </a:prstGeom>
        </p:spPr>
        <p:txBody>
          <a:bodyPr vert="horz" lIns="0" tIns="0" rIns="0" bIns="0" rtlCol="0" anchor="t">
            <a:noAutofit/>
          </a:bodyPr>
          <a:lstStyle/>
          <a:p>
            <a:r>
              <a:rPr lang="de-DE" noProof="0" dirty="0"/>
              <a:t>Titelmasterformat durch Klicken bearbeiten</a:t>
            </a:r>
          </a:p>
        </p:txBody>
      </p:sp>
      <p:sp>
        <p:nvSpPr>
          <p:cNvPr id="3" name="Textplatzhalter 2"/>
          <p:cNvSpPr>
            <a:spLocks noGrp="1"/>
          </p:cNvSpPr>
          <p:nvPr>
            <p:ph type="body" idx="1"/>
          </p:nvPr>
        </p:nvSpPr>
        <p:spPr bwMode="gray">
          <a:xfrm>
            <a:off x="335360" y="1268759"/>
            <a:ext cx="11520000" cy="49320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ußzeilenplatzhalter 4"/>
          <p:cNvSpPr>
            <a:spLocks noGrp="1"/>
          </p:cNvSpPr>
          <p:nvPr userDrawn="1">
            <p:ph type="ftr" sz="quarter" idx="3"/>
          </p:nvPr>
        </p:nvSpPr>
        <p:spPr bwMode="gray">
          <a:xfrm>
            <a:off x="1966462" y="6510242"/>
            <a:ext cx="9504000" cy="138499"/>
          </a:xfrm>
          <a:prstGeom prst="rect">
            <a:avLst/>
          </a:prstGeom>
        </p:spPr>
        <p:txBody>
          <a:bodyPr vert="horz" wrap="square" lIns="0" tIns="0" rIns="0" bIns="0" rtlCol="0" anchor="ctr">
            <a:spAutoFit/>
          </a:bodyPr>
          <a:lstStyle>
            <a:lvl1pPr algn="r">
              <a:lnSpc>
                <a:spcPct val="100000"/>
              </a:lnSpc>
              <a:defRPr sz="900">
                <a:solidFill>
                  <a:schemeClr val="accent1"/>
                </a:solidFill>
              </a:defRPr>
            </a:lvl1pPr>
          </a:lstStyle>
          <a:p>
            <a:r>
              <a:rPr lang="de-DE"/>
              <a:t>EGO Top – Berufsunfähigkeitsschutz von HDI | Marketing-Unterlage | Mai 2022</a:t>
            </a:r>
            <a:endParaRPr lang="de-DE" dirty="0"/>
          </a:p>
        </p:txBody>
      </p:sp>
      <p:sp>
        <p:nvSpPr>
          <p:cNvPr id="6" name="Foliennummernplatzhalter 5"/>
          <p:cNvSpPr>
            <a:spLocks noGrp="1"/>
          </p:cNvSpPr>
          <p:nvPr userDrawn="1">
            <p:ph type="sldNum" sz="quarter" idx="4"/>
          </p:nvPr>
        </p:nvSpPr>
        <p:spPr bwMode="gray">
          <a:xfrm>
            <a:off x="11568640" y="6510242"/>
            <a:ext cx="288000" cy="138499"/>
          </a:xfrm>
          <a:prstGeom prst="rect">
            <a:avLst/>
          </a:prstGeom>
        </p:spPr>
        <p:txBody>
          <a:bodyPr vert="horz" wrap="square" lIns="0" tIns="0" rIns="0" bIns="0" rtlCol="0" anchor="ctr">
            <a:spAutoFit/>
          </a:bodyPr>
          <a:lstStyle>
            <a:lvl1pPr algn="r">
              <a:lnSpc>
                <a:spcPct val="100000"/>
              </a:lnSpc>
              <a:defRPr sz="900">
                <a:solidFill>
                  <a:schemeClr val="accent1"/>
                </a:solidFill>
              </a:defRPr>
            </a:lvl1pPr>
          </a:lstStyle>
          <a:p>
            <a:fld id="{7EC6429F-8EBA-4254-B9C8-295228AFE7F1}" type="slidenum">
              <a:rPr lang="de-DE" smtClean="0"/>
              <a:pPr/>
              <a:t>‹Nr.›</a:t>
            </a:fld>
            <a:endParaRPr lang="de-DE" dirty="0"/>
          </a:p>
        </p:txBody>
      </p:sp>
      <p:grpSp>
        <p:nvGrpSpPr>
          <p:cNvPr id="27" name="Gruppieren 26"/>
          <p:cNvGrpSpPr>
            <a:grpSpLocks noChangeAspect="1"/>
          </p:cNvGrpSpPr>
          <p:nvPr userDrawn="1"/>
        </p:nvGrpSpPr>
        <p:grpSpPr bwMode="gray">
          <a:xfrm>
            <a:off x="335360" y="6407293"/>
            <a:ext cx="541565" cy="216000"/>
            <a:chOff x="323850" y="6294680"/>
            <a:chExt cx="823913" cy="328613"/>
          </a:xfrm>
        </p:grpSpPr>
        <p:sp>
          <p:nvSpPr>
            <p:cNvPr id="28" name="Freeform 11"/>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29" name="Rectangle 12"/>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0" name="Rectangle 13"/>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1" name="Rectangle 14"/>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2" name="Rectangle 15"/>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spTree>
    <p:extLst>
      <p:ext uri="{BB962C8B-B14F-4D97-AF65-F5344CB8AC3E}">
        <p14:creationId xmlns:p14="http://schemas.microsoft.com/office/powerpoint/2010/main" val="2447823322"/>
      </p:ext>
    </p:extLst>
  </p:cSld>
  <p:clrMap bg1="lt1" tx1="dk1" bg2="lt2" tx2="dk2" accent1="accent1" accent2="accent2" accent3="accent3" accent4="accent4" accent5="accent5" accent6="accent6" hlink="hlink" folHlink="folHlink"/>
  <p:sldLayoutIdLst>
    <p:sldLayoutId id="2147483700" r:id="rId1"/>
    <p:sldLayoutId id="2147483693" r:id="rId2"/>
    <p:sldLayoutId id="2147483684" r:id="rId3"/>
    <p:sldLayoutId id="2147483694" r:id="rId4"/>
    <p:sldLayoutId id="2147483695" r:id="rId5"/>
    <p:sldLayoutId id="2147483696" r:id="rId6"/>
    <p:sldLayoutId id="2147483697" r:id="rId7"/>
    <p:sldLayoutId id="2147483664" r:id="rId8"/>
    <p:sldLayoutId id="2147483663" r:id="rId9"/>
    <p:sldLayoutId id="2147483665" r:id="rId10"/>
    <p:sldLayoutId id="2147483661" r:id="rId11"/>
    <p:sldLayoutId id="2147483667" r:id="rId12"/>
    <p:sldLayoutId id="2147483676" r:id="rId13"/>
    <p:sldLayoutId id="2147483671" r:id="rId14"/>
    <p:sldLayoutId id="2147483672" r:id="rId15"/>
    <p:sldLayoutId id="2147483673" r:id="rId16"/>
    <p:sldLayoutId id="2147483690" r:id="rId17"/>
    <p:sldLayoutId id="2147483655" r:id="rId18"/>
    <p:sldLayoutId id="2147483677" r:id="rId19"/>
    <p:sldLayoutId id="2147483674" r:id="rId20"/>
    <p:sldLayoutId id="2147483678" r:id="rId21"/>
    <p:sldLayoutId id="2147483675" r:id="rId22"/>
    <p:sldLayoutId id="2147483679" r:id="rId23"/>
    <p:sldLayoutId id="2147483691" r:id="rId24"/>
    <p:sldLayoutId id="2147483692" r:id="rId25"/>
    <p:sldLayoutId id="2147483698" r:id="rId26"/>
    <p:sldLayoutId id="2147483699" r:id="rId27"/>
  </p:sldLayoutIdLst>
  <p:hf hdr="0" dt="0"/>
  <p:txStyles>
    <p:titleStyle>
      <a:lvl1pPr algn="l" defTabSz="914400" rtl="0" eaLnBrk="1" latinLnBrk="0" hangingPunct="1">
        <a:lnSpc>
          <a:spcPts val="2970"/>
        </a:lnSpc>
        <a:spcBef>
          <a:spcPct val="0"/>
        </a:spcBef>
        <a:buNone/>
        <a:defRPr sz="2700" b="1" kern="1200">
          <a:solidFill>
            <a:schemeClr val="accent2"/>
          </a:solidFill>
          <a:latin typeface="+mj-lt"/>
          <a:ea typeface="+mj-ea"/>
          <a:cs typeface="+mj-cs"/>
        </a:defRPr>
      </a:lvl1pPr>
    </p:titleStyle>
    <p:body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orient="horz" pos="799" userDrawn="1">
          <p15:clr>
            <a:srgbClr val="F26B43"/>
          </p15:clr>
        </p15:guide>
        <p15:guide id="3" orient="horz" pos="3906" userDrawn="1">
          <p15:clr>
            <a:srgbClr val="F26B43"/>
          </p15:clr>
        </p15:guide>
        <p15:guide id="4" pos="7469" userDrawn="1">
          <p15:clr>
            <a:srgbClr val="F26B43"/>
          </p15:clr>
        </p15:guide>
        <p15:guide id="6" pos="3727" userDrawn="1">
          <p15:clr>
            <a:srgbClr val="F26B43"/>
          </p15:clr>
        </p15:guide>
        <p15:guide id="7" pos="39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00.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image" Target="../media/image242.png"/><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45.png"/></Relationships>
</file>

<file path=ppt/slides/_rels/slide103.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microsoft.com/office/2007/relationships/hdphoto" Target="../media/hdphoto50.wdp"/><Relationship Id="rId5" Type="http://schemas.openxmlformats.org/officeDocument/2006/relationships/image" Target="../media/image247.png"/><Relationship Id="rId4" Type="http://schemas.openxmlformats.org/officeDocument/2006/relationships/image" Target="../media/image246.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3" Type="http://schemas.openxmlformats.org/officeDocument/2006/relationships/image" Target="../media/image249.jpeg"/><Relationship Id="rId2" Type="http://schemas.openxmlformats.org/officeDocument/2006/relationships/image" Target="../media/image248.png"/><Relationship Id="rId1" Type="http://schemas.openxmlformats.org/officeDocument/2006/relationships/slideLayout" Target="../slideLayouts/slideLayout11.xml"/><Relationship Id="rId5" Type="http://schemas.openxmlformats.org/officeDocument/2006/relationships/hyperlink" Target="https://vertriebsservice.hdi-gerling.de/media/easynet/9001000006_Blitz_BU.pdf" TargetMode="External"/><Relationship Id="rId4" Type="http://schemas.openxmlformats.org/officeDocument/2006/relationships/hyperlink" Target="https://partner.hdi.de/toolbox-basisrente/"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250.png"/><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image" Target="../media/image25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image" Target="../media/image253.png"/><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2" Type="http://schemas.openxmlformats.org/officeDocument/2006/relationships/image" Target="../media/image254.png"/><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microsoft.com/office/2007/relationships/hdphoto" Target="../media/hdphoto51.wdp"/></Relationships>
</file>

<file path=ppt/slides/_rels/slide115.xml.rels><?xml version="1.0" encoding="UTF-8" standalone="yes"?>
<Relationships xmlns="http://schemas.openxmlformats.org/package/2006/relationships"><Relationship Id="rId8" Type="http://schemas.openxmlformats.org/officeDocument/2006/relationships/image" Target="../media/image260.jpeg"/><Relationship Id="rId3" Type="http://schemas.openxmlformats.org/officeDocument/2006/relationships/image" Target="../media/image256.png"/><Relationship Id="rId7" Type="http://schemas.openxmlformats.org/officeDocument/2006/relationships/image" Target="../media/image259.jpeg"/><Relationship Id="rId2" Type="http://schemas.openxmlformats.org/officeDocument/2006/relationships/hyperlink" Target="https://vertriebsservice.hdi-gerling.de/media/easynet/7010600331.pdf?mandant=MNET_DE&amp;artikelId=14840" TargetMode="External"/><Relationship Id="rId1" Type="http://schemas.openxmlformats.org/officeDocument/2006/relationships/slideLayout" Target="../slideLayouts/slideLayout11.xml"/><Relationship Id="rId6" Type="http://schemas.openxmlformats.org/officeDocument/2006/relationships/image" Target="../media/image258.gif"/><Relationship Id="rId5" Type="http://schemas.openxmlformats.org/officeDocument/2006/relationships/image" Target="../media/image257.png"/><Relationship Id="rId10" Type="http://schemas.openxmlformats.org/officeDocument/2006/relationships/image" Target="../media/image262.jpeg"/><Relationship Id="rId4" Type="http://schemas.microsoft.com/office/2007/relationships/hdphoto" Target="../media/hdphoto52.wdp"/><Relationship Id="rId9" Type="http://schemas.openxmlformats.org/officeDocument/2006/relationships/image" Target="../media/image261.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image" Target="../media/image263.png"/><Relationship Id="rId7" Type="http://schemas.openxmlformats.org/officeDocument/2006/relationships/hyperlink" Target="go.hdi.de/"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94.png"/><Relationship Id="rId5" Type="http://schemas.openxmlformats.org/officeDocument/2006/relationships/image" Target="../media/image264.png"/><Relationship Id="rId4" Type="http://schemas.openxmlformats.org/officeDocument/2006/relationships/hyperlink" Target="https://partner.hdi.de/" TargetMode="External"/></Relationships>
</file>

<file path=ppt/slides/_rels/slide118.xml.rels><?xml version="1.0" encoding="UTF-8" standalone="yes"?>
<Relationships xmlns="http://schemas.openxmlformats.org/package/2006/relationships"><Relationship Id="rId8" Type="http://schemas.openxmlformats.org/officeDocument/2006/relationships/image" Target="../media/image268.jpeg"/><Relationship Id="rId3" Type="http://schemas.openxmlformats.org/officeDocument/2006/relationships/image" Target="../media/image256.png"/><Relationship Id="rId7" Type="http://schemas.openxmlformats.org/officeDocument/2006/relationships/image" Target="../media/image267.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66.jpeg"/><Relationship Id="rId5" Type="http://schemas.openxmlformats.org/officeDocument/2006/relationships/image" Target="../media/image265.jpeg"/><Relationship Id="rId10" Type="http://schemas.openxmlformats.org/officeDocument/2006/relationships/image" Target="../media/image270.jpeg"/><Relationship Id="rId4" Type="http://schemas.microsoft.com/office/2007/relationships/hdphoto" Target="../media/hdphoto52.wdp"/><Relationship Id="rId9" Type="http://schemas.openxmlformats.org/officeDocument/2006/relationships/image" Target="../media/image269.jpeg"/></Relationships>
</file>

<file path=ppt/slides/_rels/slide119.xml.rels><?xml version="1.0" encoding="UTF-8" standalone="yes"?>
<Relationships xmlns="http://schemas.openxmlformats.org/package/2006/relationships"><Relationship Id="rId3" Type="http://schemas.openxmlformats.org/officeDocument/2006/relationships/hyperlink" Target="https://partner.hdi.de/" TargetMode="External"/><Relationship Id="rId2" Type="http://schemas.openxmlformats.org/officeDocument/2006/relationships/image" Target="../media/image271.png"/><Relationship Id="rId1" Type="http://schemas.openxmlformats.org/officeDocument/2006/relationships/slideLayout" Target="../slideLayouts/slideLayout11.xml"/><Relationship Id="rId5" Type="http://schemas.openxmlformats.org/officeDocument/2006/relationships/image" Target="../media/image94.png"/><Relationship Id="rId4" Type="http://schemas.openxmlformats.org/officeDocument/2006/relationships/image" Target="../media/image264.pn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8" Type="http://schemas.openxmlformats.org/officeDocument/2006/relationships/image" Target="../media/image274.png"/><Relationship Id="rId3" Type="http://schemas.openxmlformats.org/officeDocument/2006/relationships/slideLayout" Target="../slideLayouts/slideLayout11.xml"/><Relationship Id="rId7" Type="http://schemas.openxmlformats.org/officeDocument/2006/relationships/image" Target="../media/image273.png"/><Relationship Id="rId12" Type="http://schemas.openxmlformats.org/officeDocument/2006/relationships/image" Target="../media/image278.png"/><Relationship Id="rId2" Type="http://schemas.openxmlformats.org/officeDocument/2006/relationships/tags" Target="../tags/tag51.xml"/><Relationship Id="rId1" Type="http://schemas.openxmlformats.org/officeDocument/2006/relationships/vmlDrawing" Target="../drawings/vmlDrawing29.vml"/><Relationship Id="rId6" Type="http://schemas.openxmlformats.org/officeDocument/2006/relationships/image" Target="../media/image272.png"/><Relationship Id="rId11" Type="http://schemas.openxmlformats.org/officeDocument/2006/relationships/image" Target="../media/image277.png"/><Relationship Id="rId5" Type="http://schemas.openxmlformats.org/officeDocument/2006/relationships/image" Target="../media/image1.emf"/><Relationship Id="rId10" Type="http://schemas.openxmlformats.org/officeDocument/2006/relationships/image" Target="../media/image276.png"/><Relationship Id="rId4" Type="http://schemas.openxmlformats.org/officeDocument/2006/relationships/oleObject" Target="../embeddings/oleObject29.bin"/><Relationship Id="rId9" Type="http://schemas.openxmlformats.org/officeDocument/2006/relationships/image" Target="../media/image275.png"/></Relationships>
</file>

<file path=ppt/slides/_rels/slide121.xml.rels><?xml version="1.0" encoding="UTF-8" standalone="yes"?>
<Relationships xmlns="http://schemas.openxmlformats.org/package/2006/relationships"><Relationship Id="rId8" Type="http://schemas.openxmlformats.org/officeDocument/2006/relationships/image" Target="../media/image284.png"/><Relationship Id="rId3" Type="http://schemas.openxmlformats.org/officeDocument/2006/relationships/image" Target="../media/image280.png"/><Relationship Id="rId7" Type="http://schemas.microsoft.com/office/2007/relationships/hdphoto" Target="../media/hdphoto53.wdp"/><Relationship Id="rId2" Type="http://schemas.openxmlformats.org/officeDocument/2006/relationships/image" Target="../media/image279.png"/><Relationship Id="rId1" Type="http://schemas.openxmlformats.org/officeDocument/2006/relationships/slideLayout" Target="../slideLayouts/slideLayout11.xml"/><Relationship Id="rId6" Type="http://schemas.openxmlformats.org/officeDocument/2006/relationships/image" Target="../media/image283.png"/><Relationship Id="rId5" Type="http://schemas.openxmlformats.org/officeDocument/2006/relationships/image" Target="../media/image282.png"/><Relationship Id="rId4" Type="http://schemas.openxmlformats.org/officeDocument/2006/relationships/image" Target="../media/image281.jpeg"/><Relationship Id="rId9" Type="http://schemas.microsoft.com/office/2007/relationships/hdphoto" Target="../media/hdphoto54.wdp"/></Relationships>
</file>

<file path=ppt/slides/_rels/slide122.xml.rels><?xml version="1.0" encoding="UTF-8" standalone="yes"?>
<Relationships xmlns="http://schemas.openxmlformats.org/package/2006/relationships"><Relationship Id="rId8" Type="http://schemas.openxmlformats.org/officeDocument/2006/relationships/image" Target="../media/image287.png"/><Relationship Id="rId3" Type="http://schemas.openxmlformats.org/officeDocument/2006/relationships/hyperlink" Target="https://vimeo.com/652790441/30794eb285" TargetMode="External"/><Relationship Id="rId7" Type="http://schemas.openxmlformats.org/officeDocument/2006/relationships/image" Target="../media/image286.jpeg"/><Relationship Id="rId2" Type="http://schemas.openxmlformats.org/officeDocument/2006/relationships/hyperlink" Target="https://vimeo.com/652789754/296783b3a3" TargetMode="External"/><Relationship Id="rId1" Type="http://schemas.openxmlformats.org/officeDocument/2006/relationships/slideLayout" Target="../slideLayouts/slideLayout11.xml"/><Relationship Id="rId6" Type="http://schemas.openxmlformats.org/officeDocument/2006/relationships/image" Target="../media/image285.png"/><Relationship Id="rId5" Type="http://schemas.openxmlformats.org/officeDocument/2006/relationships/hyperlink" Target="https://vimeo.com/652790608/f29a7d2188" TargetMode="External"/><Relationship Id="rId4" Type="http://schemas.openxmlformats.org/officeDocument/2006/relationships/hyperlink" Target="https://vimeo.com/652790480/912093cde1" TargetMode="External"/><Relationship Id="rId9" Type="http://schemas.microsoft.com/office/2007/relationships/hdphoto" Target="../media/hdphoto55.wdp"/></Relationships>
</file>

<file path=ppt/slides/_rels/slide123.xml.rels><?xml version="1.0" encoding="UTF-8" standalone="yes"?>
<Relationships xmlns="http://schemas.openxmlformats.org/package/2006/relationships"><Relationship Id="rId8" Type="http://schemas.openxmlformats.org/officeDocument/2006/relationships/image" Target="../media/image294.svg"/><Relationship Id="rId3" Type="http://schemas.openxmlformats.org/officeDocument/2006/relationships/image" Target="../media/image289.png"/><Relationship Id="rId7" Type="http://schemas.openxmlformats.org/officeDocument/2006/relationships/image" Target="../media/image293.png"/><Relationship Id="rId2" Type="http://schemas.openxmlformats.org/officeDocument/2006/relationships/image" Target="../media/image288.jpeg"/><Relationship Id="rId1" Type="http://schemas.openxmlformats.org/officeDocument/2006/relationships/slideLayout" Target="../slideLayouts/slideLayout11.xml"/><Relationship Id="rId6" Type="http://schemas.openxmlformats.org/officeDocument/2006/relationships/image" Target="../media/image292.jpeg"/><Relationship Id="rId11" Type="http://schemas.openxmlformats.org/officeDocument/2006/relationships/image" Target="../media/image297.png"/><Relationship Id="rId5" Type="http://schemas.openxmlformats.org/officeDocument/2006/relationships/image" Target="../media/image291.png"/><Relationship Id="rId10" Type="http://schemas.openxmlformats.org/officeDocument/2006/relationships/image" Target="../media/image296.png"/><Relationship Id="rId4" Type="http://schemas.openxmlformats.org/officeDocument/2006/relationships/image" Target="../media/image290.png"/><Relationship Id="rId9" Type="http://schemas.openxmlformats.org/officeDocument/2006/relationships/image" Target="../media/image295.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2" Type="http://schemas.openxmlformats.org/officeDocument/2006/relationships/image" Target="../media/image298.png"/><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2.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3.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3" Type="http://schemas.openxmlformats.org/officeDocument/2006/relationships/image" Target="../media/image44.png"/><Relationship Id="rId7" Type="http://schemas.microsoft.com/office/2007/relationships/hdphoto" Target="../media/hdphoto12.wdp"/><Relationship Id="rId12" Type="http://schemas.microsoft.com/office/2007/relationships/hdphoto" Target="../media/hdphoto13.wdp"/><Relationship Id="rId2" Type="http://schemas.openxmlformats.org/officeDocument/2006/relationships/image" Target="../media/image43.png"/><Relationship Id="rId16" Type="http://schemas.openxmlformats.org/officeDocument/2006/relationships/image" Target="../media/image54.png"/><Relationship Id="rId1" Type="http://schemas.openxmlformats.org/officeDocument/2006/relationships/slideLayout" Target="../slideLayouts/slideLayout11.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46.png"/><Relationship Id="rId15" Type="http://schemas.microsoft.com/office/2007/relationships/hdphoto" Target="../media/hdphoto14.wdp"/><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 Id="rId1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9.xml"/><Relationship Id="rId7" Type="http://schemas.openxmlformats.org/officeDocument/2006/relationships/oleObject" Target="../embeddings/oleObject27.bin"/><Relationship Id="rId2" Type="http://schemas.openxmlformats.org/officeDocument/2006/relationships/tags" Target="../tags/tag48.xml"/><Relationship Id="rId1" Type="http://schemas.openxmlformats.org/officeDocument/2006/relationships/vmlDrawing" Target="../drawings/vmlDrawing27.vml"/><Relationship Id="rId6" Type="http://schemas.openxmlformats.org/officeDocument/2006/relationships/image" Target="../media/image69.jpe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1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microsoft.com/office/2007/relationships/hdphoto" Target="../media/hdphoto15.wdp"/><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76.png"/><Relationship Id="rId1" Type="http://schemas.openxmlformats.org/officeDocument/2006/relationships/slideLayout" Target="../slideLayouts/slideLayout11.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21.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9.png"/><Relationship Id="rId3" Type="http://schemas.microsoft.com/office/2007/relationships/hdphoto" Target="../media/hdphoto15.wdp"/><Relationship Id="rId7" Type="http://schemas.openxmlformats.org/officeDocument/2006/relationships/image" Target="../media/image80.png"/><Relationship Id="rId12" Type="http://schemas.openxmlformats.org/officeDocument/2006/relationships/image" Target="../media/image88.png"/><Relationship Id="rId17" Type="http://schemas.openxmlformats.org/officeDocument/2006/relationships/image" Target="../media/image87.png"/><Relationship Id="rId2" Type="http://schemas.openxmlformats.org/officeDocument/2006/relationships/image" Target="../media/image76.png"/><Relationship Id="rId16" Type="http://schemas.openxmlformats.org/officeDocument/2006/relationships/image" Target="../media/image86.png"/><Relationship Id="rId1" Type="http://schemas.openxmlformats.org/officeDocument/2006/relationships/slideLayout" Target="../slideLayouts/slideLayout11.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5.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90.png"/></Relationships>
</file>

<file path=ppt/slides/_rels/slide22.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92.jpeg"/><Relationship Id="rId18" Type="http://schemas.openxmlformats.org/officeDocument/2006/relationships/image" Target="../media/image88.png"/><Relationship Id="rId3" Type="http://schemas.microsoft.com/office/2007/relationships/hdphoto" Target="../media/hdphoto15.wdp"/><Relationship Id="rId7" Type="http://schemas.openxmlformats.org/officeDocument/2006/relationships/image" Target="../media/image80.png"/><Relationship Id="rId12" Type="http://schemas.openxmlformats.org/officeDocument/2006/relationships/image" Target="../media/image91.jpeg"/><Relationship Id="rId17" Type="http://schemas.openxmlformats.org/officeDocument/2006/relationships/image" Target="../media/image87.png"/><Relationship Id="rId2" Type="http://schemas.openxmlformats.org/officeDocument/2006/relationships/image" Target="../media/image76.png"/><Relationship Id="rId16" Type="http://schemas.openxmlformats.org/officeDocument/2006/relationships/image" Target="../media/image86.png"/><Relationship Id="rId20" Type="http://schemas.openxmlformats.org/officeDocument/2006/relationships/image" Target="../media/image90.png"/><Relationship Id="rId1" Type="http://schemas.openxmlformats.org/officeDocument/2006/relationships/slideLayout" Target="../slideLayouts/slideLayout11.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5.png"/><Relationship Id="rId10" Type="http://schemas.openxmlformats.org/officeDocument/2006/relationships/image" Target="../media/image83.png"/><Relationship Id="rId19" Type="http://schemas.openxmlformats.org/officeDocument/2006/relationships/image" Target="../media/image89.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93.jpeg"/></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92.jpeg"/><Relationship Id="rId3" Type="http://schemas.microsoft.com/office/2007/relationships/hdphoto" Target="../media/hdphoto15.wdp"/><Relationship Id="rId7" Type="http://schemas.openxmlformats.org/officeDocument/2006/relationships/image" Target="../media/image80.png"/><Relationship Id="rId12" Type="http://schemas.openxmlformats.org/officeDocument/2006/relationships/image" Target="../media/image91.jpeg"/><Relationship Id="rId2" Type="http://schemas.openxmlformats.org/officeDocument/2006/relationships/image" Target="../media/image76.png"/><Relationship Id="rId1" Type="http://schemas.openxmlformats.org/officeDocument/2006/relationships/slideLayout" Target="../slideLayouts/slideLayout11.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93.jpeg"/></Relationships>
</file>

<file path=ppt/slides/_rels/slide2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1.xml"/><Relationship Id="rId6" Type="http://schemas.openxmlformats.org/officeDocument/2006/relationships/image" Target="../media/image97.png"/><Relationship Id="rId5" Type="http://schemas.openxmlformats.org/officeDocument/2006/relationships/image" Target="../media/image96.png"/><Relationship Id="rId4" Type="http://schemas.microsoft.com/office/2007/relationships/hdphoto" Target="../media/hdphoto16.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11.xml"/><Relationship Id="rId6" Type="http://schemas.openxmlformats.org/officeDocument/2006/relationships/image" Target="../media/image102.png"/><Relationship Id="rId5" Type="http://schemas.openxmlformats.org/officeDocument/2006/relationships/image" Target="../media/image101.jpeg"/><Relationship Id="rId4" Type="http://schemas.openxmlformats.org/officeDocument/2006/relationships/image" Target="../media/image100.jpeg"/></Relationships>
</file>

<file path=ppt/slides/_rels/slide2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infinma.de/ergebnisse_bu_praemien.php" TargetMode="External"/><Relationship Id="rId2" Type="http://schemas.openxmlformats.org/officeDocument/2006/relationships/image" Target="../media/image104.png"/><Relationship Id="rId1" Type="http://schemas.openxmlformats.org/officeDocument/2006/relationships/slideLayout" Target="../slideLayouts/slideLayout24.xml"/><Relationship Id="rId5" Type="http://schemas.openxmlformats.org/officeDocument/2006/relationships/image" Target="../media/image106.png"/><Relationship Id="rId4" Type="http://schemas.openxmlformats.org/officeDocument/2006/relationships/image" Target="../media/image105.png"/></Relationships>
</file>

<file path=ppt/slides/_rels/slide29.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10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94.png"/><Relationship Id="rId7" Type="http://schemas.microsoft.com/office/2007/relationships/hdphoto" Target="../media/hdphoto18.wdp"/><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11.png"/><Relationship Id="rId11" Type="http://schemas.microsoft.com/office/2007/relationships/hdphoto" Target="../media/hdphoto20.wdp"/><Relationship Id="rId5" Type="http://schemas.openxmlformats.org/officeDocument/2006/relationships/image" Target="../media/image110.png"/><Relationship Id="rId10" Type="http://schemas.openxmlformats.org/officeDocument/2006/relationships/image" Target="../media/image113.png"/><Relationship Id="rId4" Type="http://schemas.openxmlformats.org/officeDocument/2006/relationships/image" Target="../media/image109.png"/><Relationship Id="rId9" Type="http://schemas.microsoft.com/office/2007/relationships/hdphoto" Target="../media/hdphoto19.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11.xml"/><Relationship Id="rId5" Type="http://schemas.microsoft.com/office/2007/relationships/hdphoto" Target="../media/hdphoto21.wdp"/><Relationship Id="rId4" Type="http://schemas.openxmlformats.org/officeDocument/2006/relationships/image" Target="../media/image114.png"/></Relationships>
</file>

<file path=ppt/slides/_rels/slide37.xml.rels><?xml version="1.0" encoding="UTF-8" standalone="yes"?>
<Relationships xmlns="http://schemas.openxmlformats.org/package/2006/relationships"><Relationship Id="rId8" Type="http://schemas.microsoft.com/office/2007/relationships/hdphoto" Target="../media/hdphoto24.wdp"/><Relationship Id="rId3" Type="http://schemas.openxmlformats.org/officeDocument/2006/relationships/image" Target="../media/image116.png"/><Relationship Id="rId7" Type="http://schemas.openxmlformats.org/officeDocument/2006/relationships/image" Target="../media/image118.png"/><Relationship Id="rId2" Type="http://schemas.openxmlformats.org/officeDocument/2006/relationships/image" Target="../media/image115.png"/><Relationship Id="rId1" Type="http://schemas.openxmlformats.org/officeDocument/2006/relationships/slideLayout" Target="../slideLayouts/slideLayout11.xml"/><Relationship Id="rId6" Type="http://schemas.microsoft.com/office/2007/relationships/hdphoto" Target="../media/hdphoto23.wdp"/><Relationship Id="rId5" Type="http://schemas.openxmlformats.org/officeDocument/2006/relationships/image" Target="../media/image117.png"/><Relationship Id="rId10" Type="http://schemas.microsoft.com/office/2007/relationships/hdphoto" Target="../media/hdphoto25.wdp"/><Relationship Id="rId4" Type="http://schemas.microsoft.com/office/2007/relationships/hdphoto" Target="../media/hdphoto22.wdp"/><Relationship Id="rId9" Type="http://schemas.openxmlformats.org/officeDocument/2006/relationships/image" Target="../media/image119.png"/></Relationships>
</file>

<file path=ppt/slides/_rels/slide38.xml.rels><?xml version="1.0" encoding="UTF-8" standalone="yes"?>
<Relationships xmlns="http://schemas.openxmlformats.org/package/2006/relationships"><Relationship Id="rId3" Type="http://schemas.openxmlformats.org/officeDocument/2006/relationships/image" Target="../media/image121.svg"/><Relationship Id="rId2" Type="http://schemas.openxmlformats.org/officeDocument/2006/relationships/image" Target="../media/image120.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21.svg"/><Relationship Id="rId2" Type="http://schemas.openxmlformats.org/officeDocument/2006/relationships/image" Target="../media/image120.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8" Type="http://schemas.microsoft.com/office/2007/relationships/hdphoto" Target="../media/hdphoto26.wdp"/><Relationship Id="rId3" Type="http://schemas.openxmlformats.org/officeDocument/2006/relationships/image" Target="../media/image123.jpeg"/><Relationship Id="rId7" Type="http://schemas.openxmlformats.org/officeDocument/2006/relationships/image" Target="../media/image125.png"/><Relationship Id="rId2" Type="http://schemas.openxmlformats.org/officeDocument/2006/relationships/image" Target="../media/image122.jpeg"/><Relationship Id="rId1" Type="http://schemas.openxmlformats.org/officeDocument/2006/relationships/slideLayout" Target="../slideLayouts/slideLayout11.xml"/><Relationship Id="rId6" Type="http://schemas.openxmlformats.org/officeDocument/2006/relationships/image" Target="../media/image124.jpeg"/><Relationship Id="rId5" Type="http://schemas.openxmlformats.org/officeDocument/2006/relationships/image" Target="../media/image109.png"/><Relationship Id="rId4" Type="http://schemas.openxmlformats.org/officeDocument/2006/relationships/image" Target="../media/image94.png"/><Relationship Id="rId9" Type="http://schemas.openxmlformats.org/officeDocument/2006/relationships/image" Target="../media/image126.png"/></Relationships>
</file>

<file path=ppt/slides/_rels/slide4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28.jpeg"/><Relationship Id="rId7" Type="http://schemas.openxmlformats.org/officeDocument/2006/relationships/image" Target="../media/image126.png"/><Relationship Id="rId2" Type="http://schemas.openxmlformats.org/officeDocument/2006/relationships/image" Target="../media/image127.jpeg"/><Relationship Id="rId1" Type="http://schemas.openxmlformats.org/officeDocument/2006/relationships/slideLayout" Target="../slideLayouts/slideLayout11.xml"/><Relationship Id="rId6" Type="http://schemas.microsoft.com/office/2007/relationships/hdphoto" Target="../media/hdphoto27.wdp"/><Relationship Id="rId5" Type="http://schemas.openxmlformats.org/officeDocument/2006/relationships/image" Target="../media/image130.png"/><Relationship Id="rId4" Type="http://schemas.openxmlformats.org/officeDocument/2006/relationships/image" Target="../media/image129.jpeg"/><Relationship Id="rId9" Type="http://schemas.openxmlformats.org/officeDocument/2006/relationships/image" Target="../media/image109.png"/></Relationships>
</file>

<file path=ppt/slides/_rels/slide4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32.jpeg"/><Relationship Id="rId7" Type="http://schemas.openxmlformats.org/officeDocument/2006/relationships/image" Target="../media/image126.png"/><Relationship Id="rId2" Type="http://schemas.openxmlformats.org/officeDocument/2006/relationships/image" Target="../media/image131.jpeg"/><Relationship Id="rId1" Type="http://schemas.openxmlformats.org/officeDocument/2006/relationships/slideLayout" Target="../slideLayouts/slideLayout11.xml"/><Relationship Id="rId6" Type="http://schemas.microsoft.com/office/2007/relationships/hdphoto" Target="../media/hdphoto28.wdp"/><Relationship Id="rId5" Type="http://schemas.openxmlformats.org/officeDocument/2006/relationships/image" Target="../media/image134.png"/><Relationship Id="rId4" Type="http://schemas.openxmlformats.org/officeDocument/2006/relationships/image" Target="../media/image133.jpeg"/></Relationships>
</file>

<file path=ppt/slides/_rels/slide4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jpeg"/><Relationship Id="rId1" Type="http://schemas.openxmlformats.org/officeDocument/2006/relationships/slideLayout" Target="../slideLayouts/slideLayout11.xml"/><Relationship Id="rId4" Type="http://schemas.microsoft.com/office/2007/relationships/hdphoto" Target="../media/hdphoto29.wdp"/></Relationships>
</file>

<file path=ppt/slides/_rels/slide4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94.png"/><Relationship Id="rId1" Type="http://schemas.openxmlformats.org/officeDocument/2006/relationships/slideLayout" Target="../slideLayouts/slideLayout11.xml"/><Relationship Id="rId4" Type="http://schemas.openxmlformats.org/officeDocument/2006/relationships/image" Target="../media/image137.jpeg"/></Relationships>
</file>

<file path=ppt/slides/_rels/slide47.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109.png"/><Relationship Id="rId7" Type="http://schemas.microsoft.com/office/2007/relationships/hdphoto" Target="../media/hdphoto30.wdp"/><Relationship Id="rId2" Type="http://schemas.openxmlformats.org/officeDocument/2006/relationships/image" Target="../media/image94.png"/><Relationship Id="rId1" Type="http://schemas.openxmlformats.org/officeDocument/2006/relationships/slideLayout" Target="../slideLayouts/slideLayout11.xml"/><Relationship Id="rId6" Type="http://schemas.openxmlformats.org/officeDocument/2006/relationships/image" Target="../media/image142.png"/><Relationship Id="rId5" Type="http://schemas.openxmlformats.org/officeDocument/2006/relationships/image" Target="../media/image141.jpeg"/><Relationship Id="rId4" Type="http://schemas.openxmlformats.org/officeDocument/2006/relationships/image" Target="../media/image140.jpeg"/></Relationships>
</file>

<file path=ppt/slides/_rels/slide5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jpeg"/><Relationship Id="rId1" Type="http://schemas.openxmlformats.org/officeDocument/2006/relationships/slideLayout" Target="../slideLayouts/slideLayout11.xml"/><Relationship Id="rId4" Type="http://schemas.microsoft.com/office/2007/relationships/hdphoto" Target="../media/hdphoto31.wdp"/></Relationships>
</file>

<file path=ppt/slides/_rels/slide52.xml.rels><?xml version="1.0" encoding="UTF-8" standalone="yes"?>
<Relationships xmlns="http://schemas.openxmlformats.org/package/2006/relationships"><Relationship Id="rId3" Type="http://schemas.openxmlformats.org/officeDocument/2006/relationships/image" Target="../media/image109.png"/><Relationship Id="rId7" Type="http://schemas.microsoft.com/office/2007/relationships/hdphoto" Target="../media/hdphoto33.wdp"/><Relationship Id="rId2" Type="http://schemas.openxmlformats.org/officeDocument/2006/relationships/image" Target="../media/image94.png"/><Relationship Id="rId1" Type="http://schemas.openxmlformats.org/officeDocument/2006/relationships/slideLayout" Target="../slideLayouts/slideLayout11.xml"/><Relationship Id="rId6" Type="http://schemas.openxmlformats.org/officeDocument/2006/relationships/image" Target="../media/image146.png"/><Relationship Id="rId5" Type="http://schemas.microsoft.com/office/2007/relationships/hdphoto" Target="../media/hdphoto32.wdp"/><Relationship Id="rId4" Type="http://schemas.openxmlformats.org/officeDocument/2006/relationships/image" Target="../media/image145.png"/></Relationships>
</file>

<file path=ppt/slides/_rels/slide53.xml.rels><?xml version="1.0" encoding="UTF-8" standalone="yes"?>
<Relationships xmlns="http://schemas.openxmlformats.org/package/2006/relationships"><Relationship Id="rId3" Type="http://schemas.openxmlformats.org/officeDocument/2006/relationships/image" Target="../media/image109.png"/><Relationship Id="rId7" Type="http://schemas.microsoft.com/office/2007/relationships/hdphoto" Target="../media/hdphoto35.wdp"/><Relationship Id="rId2" Type="http://schemas.openxmlformats.org/officeDocument/2006/relationships/image" Target="../media/image94.png"/><Relationship Id="rId1" Type="http://schemas.openxmlformats.org/officeDocument/2006/relationships/slideLayout" Target="../slideLayouts/slideLayout11.xml"/><Relationship Id="rId6" Type="http://schemas.openxmlformats.org/officeDocument/2006/relationships/image" Target="../media/image148.png"/><Relationship Id="rId5" Type="http://schemas.microsoft.com/office/2007/relationships/hdphoto" Target="../media/hdphoto34.wdp"/><Relationship Id="rId4" Type="http://schemas.openxmlformats.org/officeDocument/2006/relationships/image" Target="../media/image147.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50.png"/><Relationship Id="rId2" Type="http://schemas.openxmlformats.org/officeDocument/2006/relationships/tags" Target="../tags/tag50.xml"/><Relationship Id="rId1" Type="http://schemas.openxmlformats.org/officeDocument/2006/relationships/vmlDrawing" Target="../drawings/vmlDrawing28.vml"/><Relationship Id="rId6" Type="http://schemas.openxmlformats.org/officeDocument/2006/relationships/image" Target="../media/image149.jpeg"/><Relationship Id="rId5" Type="http://schemas.openxmlformats.org/officeDocument/2006/relationships/image" Target="../media/image1.emf"/><Relationship Id="rId4" Type="http://schemas.openxmlformats.org/officeDocument/2006/relationships/oleObject" Target="../embeddings/oleObject28.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51.png"/><Relationship Id="rId7" Type="http://schemas.openxmlformats.org/officeDocument/2006/relationships/hyperlink" Target="https://vertriebsservice.hdi-gerling.de/media/easynet/7010190130.pdf?mandant=MNET_DE&amp;artikelId=17041"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94.png"/><Relationship Id="rId5" Type="http://schemas.openxmlformats.org/officeDocument/2006/relationships/image" Target="../media/image152.png"/><Relationship Id="rId4" Type="http://schemas.microsoft.com/office/2007/relationships/hdphoto" Target="../media/hdphoto36.wdp"/></Relationships>
</file>

<file path=ppt/slides/_rels/slide5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54.jpeg"/><Relationship Id="rId1" Type="http://schemas.openxmlformats.org/officeDocument/2006/relationships/slideLayout" Target="../slideLayouts/slideLayout11.xml"/><Relationship Id="rId4" Type="http://schemas.openxmlformats.org/officeDocument/2006/relationships/image" Target="../media/image155.png"/></Relationships>
</file>

<file path=ppt/slides/_rels/slide58.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94.png"/><Relationship Id="rId1" Type="http://schemas.openxmlformats.org/officeDocument/2006/relationships/slideLayout" Target="../slideLayouts/slideLayout11.xml"/><Relationship Id="rId4" Type="http://schemas.openxmlformats.org/officeDocument/2006/relationships/image" Target="../media/image157.png"/></Relationships>
</file>

<file path=ppt/slides/_rels/slide59.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94.png"/><Relationship Id="rId1" Type="http://schemas.openxmlformats.org/officeDocument/2006/relationships/slideLayout" Target="../slideLayouts/slideLayout11.xml"/><Relationship Id="rId4" Type="http://schemas.openxmlformats.org/officeDocument/2006/relationships/image" Target="../media/image157.pn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144.png"/><Relationship Id="rId1" Type="http://schemas.openxmlformats.org/officeDocument/2006/relationships/slideLayout" Target="../slideLayouts/slideLayout11.xml"/><Relationship Id="rId4" Type="http://schemas.openxmlformats.org/officeDocument/2006/relationships/image" Target="../media/image158.png"/></Relationships>
</file>

<file path=ppt/slides/_rels/slide6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94.png"/><Relationship Id="rId1" Type="http://schemas.openxmlformats.org/officeDocument/2006/relationships/slideLayout" Target="../slideLayouts/slideLayout11.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s>
</file>

<file path=ppt/slides/_rels/slide6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94.png"/><Relationship Id="rId1" Type="http://schemas.openxmlformats.org/officeDocument/2006/relationships/slideLayout" Target="../slideLayouts/slideLayout11.xml"/><Relationship Id="rId4" Type="http://schemas.openxmlformats.org/officeDocument/2006/relationships/image" Target="../media/image15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174.jpeg"/><Relationship Id="rId3" Type="http://schemas.openxmlformats.org/officeDocument/2006/relationships/image" Target="../media/image165.png"/><Relationship Id="rId7" Type="http://schemas.openxmlformats.org/officeDocument/2006/relationships/image" Target="../media/image169.jpeg"/><Relationship Id="rId12" Type="http://schemas.openxmlformats.org/officeDocument/2006/relationships/image" Target="../media/image173.png"/><Relationship Id="rId2" Type="http://schemas.openxmlformats.org/officeDocument/2006/relationships/image" Target="../media/image164.jpeg"/><Relationship Id="rId16" Type="http://schemas.openxmlformats.org/officeDocument/2006/relationships/image" Target="../media/image177.png"/><Relationship Id="rId1" Type="http://schemas.openxmlformats.org/officeDocument/2006/relationships/slideLayout" Target="../slideLayouts/slideLayout24.xml"/><Relationship Id="rId6" Type="http://schemas.openxmlformats.org/officeDocument/2006/relationships/image" Target="../media/image168.png"/><Relationship Id="rId11" Type="http://schemas.openxmlformats.org/officeDocument/2006/relationships/image" Target="../media/image172.jpeg"/><Relationship Id="rId5" Type="http://schemas.openxmlformats.org/officeDocument/2006/relationships/image" Target="../media/image167.jpeg"/><Relationship Id="rId15" Type="http://schemas.openxmlformats.org/officeDocument/2006/relationships/image" Target="../media/image176.png"/><Relationship Id="rId10" Type="http://schemas.openxmlformats.org/officeDocument/2006/relationships/image" Target="../media/image171.jpeg"/><Relationship Id="rId4" Type="http://schemas.openxmlformats.org/officeDocument/2006/relationships/image" Target="../media/image166.png"/><Relationship Id="rId9" Type="http://schemas.microsoft.com/office/2007/relationships/hdphoto" Target="../media/hdphoto37.wdp"/><Relationship Id="rId14" Type="http://schemas.openxmlformats.org/officeDocument/2006/relationships/image" Target="../media/image175.png"/></Relationships>
</file>

<file path=ppt/slides/_rels/slide66.xml.rels><?xml version="1.0" encoding="UTF-8" standalone="yes"?>
<Relationships xmlns="http://schemas.openxmlformats.org/package/2006/relationships"><Relationship Id="rId8" Type="http://schemas.openxmlformats.org/officeDocument/2006/relationships/image" Target="../media/image182.png"/><Relationship Id="rId13" Type="http://schemas.microsoft.com/office/2007/relationships/hdphoto" Target="../media/hdphoto40.wdp"/><Relationship Id="rId3" Type="http://schemas.openxmlformats.org/officeDocument/2006/relationships/image" Target="../media/image178.png"/><Relationship Id="rId7" Type="http://schemas.openxmlformats.org/officeDocument/2006/relationships/image" Target="../media/image181.png"/><Relationship Id="rId12" Type="http://schemas.openxmlformats.org/officeDocument/2006/relationships/image" Target="../media/image185.png"/><Relationship Id="rId2" Type="http://schemas.openxmlformats.org/officeDocument/2006/relationships/chart" Target="../charts/chart4.xml"/><Relationship Id="rId1" Type="http://schemas.openxmlformats.org/officeDocument/2006/relationships/slideLayout" Target="../slideLayouts/slideLayout11.xml"/><Relationship Id="rId6" Type="http://schemas.openxmlformats.org/officeDocument/2006/relationships/image" Target="../media/image180.png"/><Relationship Id="rId11" Type="http://schemas.microsoft.com/office/2007/relationships/hdphoto" Target="../media/hdphoto39.wdp"/><Relationship Id="rId5" Type="http://schemas.openxmlformats.org/officeDocument/2006/relationships/image" Target="../media/image179.png"/><Relationship Id="rId10" Type="http://schemas.openxmlformats.org/officeDocument/2006/relationships/image" Target="../media/image184.png"/><Relationship Id="rId4" Type="http://schemas.microsoft.com/office/2007/relationships/hdphoto" Target="../media/hdphoto38.wdp"/><Relationship Id="rId9" Type="http://schemas.openxmlformats.org/officeDocument/2006/relationships/image" Target="../media/image183.png"/></Relationships>
</file>

<file path=ppt/slides/_rels/slide6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86.jpeg"/><Relationship Id="rId1" Type="http://schemas.openxmlformats.org/officeDocument/2006/relationships/slideLayout" Target="../slideLayouts/slideLayout11.xml"/><Relationship Id="rId4" Type="http://schemas.openxmlformats.org/officeDocument/2006/relationships/image" Target="../media/image183.png"/></Relationships>
</file>

<file path=ppt/slides/_rels/slide68.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184.png"/><Relationship Id="rId3" Type="http://schemas.openxmlformats.org/officeDocument/2006/relationships/image" Target="../media/image179.png"/><Relationship Id="rId7" Type="http://schemas.openxmlformats.org/officeDocument/2006/relationships/chart" Target="../charts/chart5.xml"/><Relationship Id="rId12" Type="http://schemas.openxmlformats.org/officeDocument/2006/relationships/image" Target="../media/image188.png"/><Relationship Id="rId2" Type="http://schemas.openxmlformats.org/officeDocument/2006/relationships/image" Target="../media/image94.png"/><Relationship Id="rId1" Type="http://schemas.openxmlformats.org/officeDocument/2006/relationships/slideLayout" Target="../slideLayouts/slideLayout11.xml"/><Relationship Id="rId6" Type="http://schemas.openxmlformats.org/officeDocument/2006/relationships/image" Target="../media/image182.png"/><Relationship Id="rId11" Type="http://schemas.microsoft.com/office/2007/relationships/hdphoto" Target="../media/hdphoto41.wdp"/><Relationship Id="rId5" Type="http://schemas.openxmlformats.org/officeDocument/2006/relationships/image" Target="../media/image181.png"/><Relationship Id="rId10" Type="http://schemas.openxmlformats.org/officeDocument/2006/relationships/image" Target="../media/image187.png"/><Relationship Id="rId4" Type="http://schemas.openxmlformats.org/officeDocument/2006/relationships/image" Target="../media/image180.png"/><Relationship Id="rId9" Type="http://schemas.microsoft.com/office/2007/relationships/hdphoto" Target="../media/hdphoto38.wdp"/><Relationship Id="rId14" Type="http://schemas.microsoft.com/office/2007/relationships/hdphoto" Target="../media/hdphoto39.wdp"/></Relationships>
</file>

<file path=ppt/slides/_rels/slide69.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image" Target="../media/image188.png"/><Relationship Id="rId1" Type="http://schemas.openxmlformats.org/officeDocument/2006/relationships/slideLayout" Target="../slideLayouts/slideLayout11.xml"/><Relationship Id="rId5" Type="http://schemas.openxmlformats.org/officeDocument/2006/relationships/hyperlink" Target="https://partner.hdi.de/toolbox-bu/" TargetMode="External"/><Relationship Id="rId4" Type="http://schemas.openxmlformats.org/officeDocument/2006/relationships/image" Target="../media/image9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6.wdp"/><Relationship Id="rId3" Type="http://schemas.openxmlformats.org/officeDocument/2006/relationships/image" Target="../media/image13.png"/><Relationship Id="rId7" Type="http://schemas.microsoft.com/office/2007/relationships/hdphoto" Target="../media/hdphoto3.wdp"/><Relationship Id="rId12" Type="http://schemas.openxmlformats.org/officeDocument/2006/relationships/image" Target="../media/image22.png"/><Relationship Id="rId2" Type="http://schemas.openxmlformats.org/officeDocument/2006/relationships/chart" Target="../charts/chart3.xml"/><Relationship Id="rId1" Type="http://schemas.openxmlformats.org/officeDocument/2006/relationships/slideLayout" Target="../slideLayouts/slideLayout14.xml"/><Relationship Id="rId6" Type="http://schemas.openxmlformats.org/officeDocument/2006/relationships/image" Target="../media/image19.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21.png"/><Relationship Id="rId4" Type="http://schemas.openxmlformats.org/officeDocument/2006/relationships/image" Target="../media/image18.png"/><Relationship Id="rId9" Type="http://schemas.microsoft.com/office/2007/relationships/hdphoto" Target="../media/hdphoto4.wdp"/><Relationship Id="rId14" Type="http://schemas.openxmlformats.org/officeDocument/2006/relationships/image" Target="../media/image23.png"/></Relationships>
</file>

<file path=ppt/slides/_rels/slide70.xml.rels><?xml version="1.0" encoding="UTF-8" standalone="yes"?>
<Relationships xmlns="http://schemas.openxmlformats.org/package/2006/relationships"><Relationship Id="rId8" Type="http://schemas.microsoft.com/office/2007/relationships/hdphoto" Target="../media/hdphoto38.wdp"/><Relationship Id="rId13" Type="http://schemas.openxmlformats.org/officeDocument/2006/relationships/image" Target="../media/image184.png"/><Relationship Id="rId3" Type="http://schemas.openxmlformats.org/officeDocument/2006/relationships/image" Target="../media/image179.png"/><Relationship Id="rId7" Type="http://schemas.openxmlformats.org/officeDocument/2006/relationships/image" Target="../media/image178.png"/><Relationship Id="rId12" Type="http://schemas.microsoft.com/office/2007/relationships/hdphoto" Target="../media/hdphoto40.wdp"/><Relationship Id="rId2" Type="http://schemas.openxmlformats.org/officeDocument/2006/relationships/image" Target="../media/image94.png"/><Relationship Id="rId1" Type="http://schemas.openxmlformats.org/officeDocument/2006/relationships/slideLayout" Target="../slideLayouts/slideLayout11.xml"/><Relationship Id="rId6" Type="http://schemas.openxmlformats.org/officeDocument/2006/relationships/chart" Target="../charts/chart6.xml"/><Relationship Id="rId11" Type="http://schemas.openxmlformats.org/officeDocument/2006/relationships/image" Target="../media/image185.png"/><Relationship Id="rId5" Type="http://schemas.openxmlformats.org/officeDocument/2006/relationships/image" Target="../media/image182.png"/><Relationship Id="rId10" Type="http://schemas.openxmlformats.org/officeDocument/2006/relationships/image" Target="../media/image191.png"/><Relationship Id="rId4" Type="http://schemas.openxmlformats.org/officeDocument/2006/relationships/image" Target="../media/image180.png"/><Relationship Id="rId9" Type="http://schemas.openxmlformats.org/officeDocument/2006/relationships/image" Target="../media/image190.png"/><Relationship Id="rId14" Type="http://schemas.microsoft.com/office/2007/relationships/hdphoto" Target="../media/hdphoto39.wdp"/></Relationships>
</file>

<file path=ppt/slides/_rels/slide7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94.png"/><Relationship Id="rId1" Type="http://schemas.openxmlformats.org/officeDocument/2006/relationships/slideLayout" Target="../slideLayouts/slideLayout11.xml"/><Relationship Id="rId4" Type="http://schemas.openxmlformats.org/officeDocument/2006/relationships/image" Target="../media/image192.png"/></Relationships>
</file>

<file path=ppt/slides/_rels/slide7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185.png"/><Relationship Id="rId3" Type="http://schemas.openxmlformats.org/officeDocument/2006/relationships/image" Target="../media/image180.png"/><Relationship Id="rId7" Type="http://schemas.microsoft.com/office/2007/relationships/hdphoto" Target="../media/hdphoto38.wdp"/><Relationship Id="rId12" Type="http://schemas.microsoft.com/office/2007/relationships/hdphoto" Target="../media/hdphoto39.wdp"/><Relationship Id="rId2" Type="http://schemas.openxmlformats.org/officeDocument/2006/relationships/image" Target="../media/image179.png"/><Relationship Id="rId1" Type="http://schemas.openxmlformats.org/officeDocument/2006/relationships/slideLayout" Target="../slideLayouts/slideLayout11.xml"/><Relationship Id="rId6" Type="http://schemas.openxmlformats.org/officeDocument/2006/relationships/image" Target="../media/image178.png"/><Relationship Id="rId11" Type="http://schemas.openxmlformats.org/officeDocument/2006/relationships/image" Target="../media/image184.png"/><Relationship Id="rId5" Type="http://schemas.openxmlformats.org/officeDocument/2006/relationships/chart" Target="../charts/chart7.xml"/><Relationship Id="rId10" Type="http://schemas.openxmlformats.org/officeDocument/2006/relationships/image" Target="../media/image194.png"/><Relationship Id="rId4" Type="http://schemas.openxmlformats.org/officeDocument/2006/relationships/image" Target="../media/image182.png"/><Relationship Id="rId9" Type="http://schemas.openxmlformats.org/officeDocument/2006/relationships/image" Target="../media/image193.png"/><Relationship Id="rId14" Type="http://schemas.microsoft.com/office/2007/relationships/hdphoto" Target="../media/hdphoto40.wdp"/></Relationships>
</file>

<file path=ppt/slides/_rels/slide73.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94.png"/><Relationship Id="rId1" Type="http://schemas.openxmlformats.org/officeDocument/2006/relationships/slideLayout" Target="../slideLayouts/slideLayout11.xml"/><Relationship Id="rId4" Type="http://schemas.openxmlformats.org/officeDocument/2006/relationships/image" Target="../media/image195.jpeg"/></Relationships>
</file>

<file path=ppt/slides/_rels/slide74.xml.rels><?xml version="1.0" encoding="UTF-8" standalone="yes"?>
<Relationships xmlns="http://schemas.openxmlformats.org/package/2006/relationships"><Relationship Id="rId8" Type="http://schemas.microsoft.com/office/2007/relationships/hdphoto" Target="../media/hdphoto38.wdp"/><Relationship Id="rId13" Type="http://schemas.microsoft.com/office/2007/relationships/hdphoto" Target="../media/hdphoto39.wdp"/><Relationship Id="rId3" Type="http://schemas.openxmlformats.org/officeDocument/2006/relationships/image" Target="../media/image179.png"/><Relationship Id="rId7" Type="http://schemas.openxmlformats.org/officeDocument/2006/relationships/image" Target="../media/image178.png"/><Relationship Id="rId12" Type="http://schemas.openxmlformats.org/officeDocument/2006/relationships/image" Target="../media/image184.png"/><Relationship Id="rId2" Type="http://schemas.openxmlformats.org/officeDocument/2006/relationships/image" Target="../media/image94.png"/><Relationship Id="rId1" Type="http://schemas.openxmlformats.org/officeDocument/2006/relationships/slideLayout" Target="../slideLayouts/slideLayout11.xml"/><Relationship Id="rId6" Type="http://schemas.openxmlformats.org/officeDocument/2006/relationships/chart" Target="../charts/chart8.xml"/><Relationship Id="rId11" Type="http://schemas.microsoft.com/office/2007/relationships/hdphoto" Target="../media/hdphoto41.wdp"/><Relationship Id="rId5" Type="http://schemas.openxmlformats.org/officeDocument/2006/relationships/image" Target="../media/image182.png"/><Relationship Id="rId10" Type="http://schemas.openxmlformats.org/officeDocument/2006/relationships/image" Target="../media/image187.png"/><Relationship Id="rId4" Type="http://schemas.openxmlformats.org/officeDocument/2006/relationships/image" Target="../media/image180.png"/><Relationship Id="rId9" Type="http://schemas.openxmlformats.org/officeDocument/2006/relationships/image" Target="../media/image196.png"/></Relationships>
</file>

<file path=ppt/slides/_rels/slide75.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94.png"/><Relationship Id="rId1" Type="http://schemas.openxmlformats.org/officeDocument/2006/relationships/slideLayout" Target="../slideLayouts/slideLayout11.xml"/><Relationship Id="rId4" Type="http://schemas.openxmlformats.org/officeDocument/2006/relationships/image" Target="../media/image197.jpeg"/></Relationships>
</file>

<file path=ppt/slides/_rels/slide76.xml.rels><?xml version="1.0" encoding="UTF-8" standalone="yes"?>
<Relationships xmlns="http://schemas.openxmlformats.org/package/2006/relationships"><Relationship Id="rId8" Type="http://schemas.microsoft.com/office/2007/relationships/hdphoto" Target="../media/hdphoto41.wdp"/><Relationship Id="rId3" Type="http://schemas.openxmlformats.org/officeDocument/2006/relationships/image" Target="../media/image182.png"/><Relationship Id="rId7" Type="http://schemas.openxmlformats.org/officeDocument/2006/relationships/image" Target="../media/image187.png"/><Relationship Id="rId12" Type="http://schemas.microsoft.com/office/2007/relationships/hdphoto" Target="../media/hdphoto39.wdp"/><Relationship Id="rId2" Type="http://schemas.openxmlformats.org/officeDocument/2006/relationships/image" Target="../media/image94.png"/><Relationship Id="rId1" Type="http://schemas.openxmlformats.org/officeDocument/2006/relationships/slideLayout" Target="../slideLayouts/slideLayout11.xml"/><Relationship Id="rId6" Type="http://schemas.microsoft.com/office/2007/relationships/hdphoto" Target="../media/hdphoto38.wdp"/><Relationship Id="rId11" Type="http://schemas.openxmlformats.org/officeDocument/2006/relationships/image" Target="../media/image184.png"/><Relationship Id="rId5" Type="http://schemas.openxmlformats.org/officeDocument/2006/relationships/image" Target="../media/image178.png"/><Relationship Id="rId10" Type="http://schemas.openxmlformats.org/officeDocument/2006/relationships/image" Target="../media/image199.png"/><Relationship Id="rId4" Type="http://schemas.openxmlformats.org/officeDocument/2006/relationships/chart" Target="../charts/chart9.xml"/><Relationship Id="rId9" Type="http://schemas.openxmlformats.org/officeDocument/2006/relationships/image" Target="../media/image198.png"/></Relationships>
</file>

<file path=ppt/slides/_rels/slide77.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94.png"/><Relationship Id="rId1" Type="http://schemas.openxmlformats.org/officeDocument/2006/relationships/slideLayout" Target="../slideLayouts/slideLayout11.xml"/><Relationship Id="rId4" Type="http://schemas.openxmlformats.org/officeDocument/2006/relationships/image" Target="../media/image200.jpeg"/></Relationships>
</file>

<file path=ppt/slides/_rels/slide78.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94.png"/><Relationship Id="rId1" Type="http://schemas.openxmlformats.org/officeDocument/2006/relationships/slideLayout" Target="../slideLayouts/slideLayout11.xml"/><Relationship Id="rId4" Type="http://schemas.microsoft.com/office/2007/relationships/hdphoto" Target="../media/hdphoto42.wdp"/></Relationships>
</file>

<file path=ppt/slides/_rels/slide79.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94.png"/><Relationship Id="rId1" Type="http://schemas.openxmlformats.org/officeDocument/2006/relationships/slideLayout" Target="../slideLayouts/slideLayout11.xml"/><Relationship Id="rId5" Type="http://schemas.openxmlformats.org/officeDocument/2006/relationships/chart" Target="../charts/chart10.xml"/><Relationship Id="rId4" Type="http://schemas.microsoft.com/office/2007/relationships/hdphoto" Target="../media/hdphoto42.wdp"/></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24.png"/><Relationship Id="rId1" Type="http://schemas.openxmlformats.org/officeDocument/2006/relationships/slideLayout" Target="../slideLayouts/slideLayout24.xml"/><Relationship Id="rId6" Type="http://schemas.openxmlformats.org/officeDocument/2006/relationships/image" Target="../media/image26.png"/><Relationship Id="rId11" Type="http://schemas.openxmlformats.org/officeDocument/2006/relationships/image" Target="../media/image29.png"/><Relationship Id="rId5" Type="http://schemas.microsoft.com/office/2007/relationships/hdphoto" Target="../media/hdphoto9.wdp"/><Relationship Id="rId10" Type="http://schemas.microsoft.com/office/2007/relationships/hdphoto" Target="../media/hdphoto11.wdp"/><Relationship Id="rId4" Type="http://schemas.openxmlformats.org/officeDocument/2006/relationships/image" Target="../media/image25.png"/><Relationship Id="rId9" Type="http://schemas.openxmlformats.org/officeDocument/2006/relationships/image" Target="../media/image28.png"/></Relationships>
</file>

<file path=ppt/slides/_rels/slide80.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94.png"/><Relationship Id="rId1" Type="http://schemas.openxmlformats.org/officeDocument/2006/relationships/slideLayout" Target="../slideLayouts/slideLayout11.xml"/><Relationship Id="rId5" Type="http://schemas.openxmlformats.org/officeDocument/2006/relationships/image" Target="../media/image202.jpeg"/><Relationship Id="rId4" Type="http://schemas.microsoft.com/office/2007/relationships/hdphoto" Target="../media/hdphoto42.wdp"/></Relationships>
</file>

<file path=ppt/slides/_rels/slide81.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94.png"/><Relationship Id="rId7" Type="http://schemas.microsoft.com/office/2007/relationships/hdphoto" Target="../media/hdphoto44.wdp"/><Relationship Id="rId2" Type="http://schemas.openxmlformats.org/officeDocument/2006/relationships/image" Target="../media/image203.png"/><Relationship Id="rId1" Type="http://schemas.openxmlformats.org/officeDocument/2006/relationships/slideLayout" Target="../slideLayouts/slideLayout11.xml"/><Relationship Id="rId6" Type="http://schemas.openxmlformats.org/officeDocument/2006/relationships/image" Target="../media/image205.png"/><Relationship Id="rId5" Type="http://schemas.microsoft.com/office/2007/relationships/hdphoto" Target="../media/hdphoto43.wdp"/><Relationship Id="rId10" Type="http://schemas.openxmlformats.org/officeDocument/2006/relationships/image" Target="../media/image207.png"/><Relationship Id="rId4" Type="http://schemas.openxmlformats.org/officeDocument/2006/relationships/image" Target="../media/image204.png"/><Relationship Id="rId9" Type="http://schemas.microsoft.com/office/2007/relationships/hdphoto" Target="../media/hdphoto45.wdp"/></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8.png"/><Relationship Id="rId1" Type="http://schemas.openxmlformats.org/officeDocument/2006/relationships/slideLayout" Target="../slideLayouts/slideLayout11.xml"/><Relationship Id="rId4" Type="http://schemas.openxmlformats.org/officeDocument/2006/relationships/image" Target="../media/image20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210.jpeg"/><Relationship Id="rId2" Type="http://schemas.openxmlformats.org/officeDocument/2006/relationships/image" Target="../media/image203.png"/><Relationship Id="rId1" Type="http://schemas.openxmlformats.org/officeDocument/2006/relationships/slideLayout" Target="../slideLayouts/slideLayout11.xml"/><Relationship Id="rId6" Type="http://schemas.openxmlformats.org/officeDocument/2006/relationships/image" Target="../media/image94.png"/><Relationship Id="rId5" Type="http://schemas.microsoft.com/office/2007/relationships/hdphoto" Target="../media/hdphoto46.wdp"/><Relationship Id="rId4" Type="http://schemas.openxmlformats.org/officeDocument/2006/relationships/image" Target="../media/image211.png"/></Relationships>
</file>

<file path=ppt/slides/_rels/slide85.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94.png"/><Relationship Id="rId1" Type="http://schemas.openxmlformats.org/officeDocument/2006/relationships/slideLayout" Target="../slideLayouts/slideLayout11.xml"/><Relationship Id="rId4" Type="http://schemas.openxmlformats.org/officeDocument/2006/relationships/image" Target="../media/image210.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213.jpeg"/><Relationship Id="rId2" Type="http://schemas.openxmlformats.org/officeDocument/2006/relationships/image" Target="../media/image212.jpeg"/><Relationship Id="rId1" Type="http://schemas.openxmlformats.org/officeDocument/2006/relationships/slideLayout" Target="../slideLayouts/slideLayout11.xml"/><Relationship Id="rId4" Type="http://schemas.openxmlformats.org/officeDocument/2006/relationships/hyperlink" Target="go.hdi.de/" TargetMode="External"/></Relationships>
</file>

<file path=ppt/slides/_rels/slide88.xml.rels><?xml version="1.0" encoding="UTF-8" standalone="yes"?>
<Relationships xmlns="http://schemas.openxmlformats.org/package/2006/relationships"><Relationship Id="rId2" Type="http://schemas.openxmlformats.org/officeDocument/2006/relationships/image" Target="../media/image214.jpeg"/><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1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0.xml.rels><?xml version="1.0" encoding="UTF-8" standalone="yes"?>
<Relationships xmlns="http://schemas.openxmlformats.org/package/2006/relationships"><Relationship Id="rId2" Type="http://schemas.openxmlformats.org/officeDocument/2006/relationships/image" Target="../media/image216.pn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4.png"/><Relationship Id="rId1" Type="http://schemas.openxmlformats.org/officeDocument/2006/relationships/slideLayout" Target="../slideLayouts/slideLayout11.xml"/><Relationship Id="rId6" Type="http://schemas.openxmlformats.org/officeDocument/2006/relationships/image" Target="../media/image219.jpeg"/><Relationship Id="rId5" Type="http://schemas.openxmlformats.org/officeDocument/2006/relationships/image" Target="../media/image218.jpeg"/><Relationship Id="rId4" Type="http://schemas.openxmlformats.org/officeDocument/2006/relationships/image" Target="../media/image217.jpeg"/></Relationships>
</file>

<file path=ppt/slides/_rels/slide9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94.pn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222.png"/><Relationship Id="rId7" Type="http://schemas.openxmlformats.org/officeDocument/2006/relationships/image" Target="../media/image226.png"/><Relationship Id="rId2" Type="http://schemas.openxmlformats.org/officeDocument/2006/relationships/image" Target="../media/image221.png"/><Relationship Id="rId1" Type="http://schemas.openxmlformats.org/officeDocument/2006/relationships/slideLayout" Target="../slideLayouts/slideLayout11.xml"/><Relationship Id="rId6" Type="http://schemas.openxmlformats.org/officeDocument/2006/relationships/image" Target="../media/image225.png"/><Relationship Id="rId5" Type="http://schemas.openxmlformats.org/officeDocument/2006/relationships/image" Target="../media/image224.png"/><Relationship Id="rId4" Type="http://schemas.openxmlformats.org/officeDocument/2006/relationships/image" Target="../media/image223.png"/></Relationships>
</file>

<file path=ppt/slides/_rels/slide94.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27.png"/><Relationship Id="rId7" Type="http://schemas.openxmlformats.org/officeDocument/2006/relationships/image" Target="../media/image231.png"/><Relationship Id="rId2" Type="http://schemas.openxmlformats.org/officeDocument/2006/relationships/hyperlink" Target="https://partner.hdi.de/toolbox-bu/" TargetMode="External"/><Relationship Id="rId1" Type="http://schemas.openxmlformats.org/officeDocument/2006/relationships/slideLayout" Target="../slideLayouts/slideLayout11.xml"/><Relationship Id="rId6" Type="http://schemas.openxmlformats.org/officeDocument/2006/relationships/image" Target="../media/image230.png"/><Relationship Id="rId5" Type="http://schemas.openxmlformats.org/officeDocument/2006/relationships/image" Target="../media/image229.png"/><Relationship Id="rId10" Type="http://schemas.openxmlformats.org/officeDocument/2006/relationships/image" Target="../media/image234.png"/><Relationship Id="rId4" Type="http://schemas.openxmlformats.org/officeDocument/2006/relationships/image" Target="../media/image228.jpeg"/><Relationship Id="rId9" Type="http://schemas.openxmlformats.org/officeDocument/2006/relationships/image" Target="../media/image233.png"/></Relationships>
</file>

<file path=ppt/slides/_rels/slide9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35.jpe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image" Target="../media/image236.jpeg"/><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hyperlink" Target="https://vertriebsservice.hdi-gerling.de/media/easynet/EGOWWB.pptx?mandant=MNET_DE&amp;artikelId=15436" TargetMode="External"/><Relationship Id="rId1" Type="http://schemas.openxmlformats.org/officeDocument/2006/relationships/slideLayout" Target="../slideLayouts/slideLayout11.xml"/><Relationship Id="rId5" Type="http://schemas.openxmlformats.org/officeDocument/2006/relationships/image" Target="../media/image238.png"/><Relationship Id="rId4" Type="http://schemas.microsoft.com/office/2007/relationships/hdphoto" Target="../media/hdphoto47.wdp"/></Relationships>
</file>

<file path=ppt/slides/_rels/slide98.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hyperlink" Target="https://vertriebsservice.hdi-gerling.de/media/easynet/EGOWWB.pptx?mandant=MNET_DE&amp;artikelId=15436" TargetMode="Externa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3" Type="http://schemas.microsoft.com/office/2007/relationships/hdphoto" Target="../media/hdphoto48.wdp"/><Relationship Id="rId2" Type="http://schemas.openxmlformats.org/officeDocument/2006/relationships/image" Target="../media/image240.png"/><Relationship Id="rId1" Type="http://schemas.openxmlformats.org/officeDocument/2006/relationships/slideLayout" Target="../slideLayouts/slideLayout11.xml"/><Relationship Id="rId5" Type="http://schemas.microsoft.com/office/2007/relationships/hdphoto" Target="../media/hdphoto49.wdp"/><Relationship Id="rId4" Type="http://schemas.openxmlformats.org/officeDocument/2006/relationships/image" Target="../media/image2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12">
            <a:extLst>
              <a:ext uri="{FF2B5EF4-FFF2-40B4-BE49-F238E27FC236}">
                <a16:creationId xmlns:a16="http://schemas.microsoft.com/office/drawing/2014/main" id="{271C349E-5319-4789-804B-C2788680E2DE}"/>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p:spPr>
      </p:pic>
      <p:sp>
        <p:nvSpPr>
          <p:cNvPr id="8" name="Textplatzhalter 2">
            <a:extLst>
              <a:ext uri="{FF2B5EF4-FFF2-40B4-BE49-F238E27FC236}">
                <a16:creationId xmlns:a16="http://schemas.microsoft.com/office/drawing/2014/main" id="{31D91C36-7449-4642-8D30-8CA7E4CCC99A}"/>
              </a:ext>
            </a:extLst>
          </p:cNvPr>
          <p:cNvSpPr>
            <a:spLocks noGrp="1"/>
          </p:cNvSpPr>
          <p:nvPr>
            <p:ph type="body" sz="quarter" idx="12"/>
          </p:nvPr>
        </p:nvSpPr>
        <p:spPr>
          <a:xfrm>
            <a:off x="335360" y="6512732"/>
            <a:ext cx="2880000" cy="119392"/>
          </a:xfrm>
        </p:spPr>
        <p:txBody>
          <a:bodyPr/>
          <a:lstStyle/>
          <a:p>
            <a:r>
              <a:rPr lang="de-DE"/>
              <a:t>Marketing-Unterlage</a:t>
            </a:r>
            <a:endParaRPr lang="de-DE" dirty="0"/>
          </a:p>
        </p:txBody>
      </p:sp>
      <p:sp>
        <p:nvSpPr>
          <p:cNvPr id="9" name="Textplatzhalter 4">
            <a:extLst>
              <a:ext uri="{FF2B5EF4-FFF2-40B4-BE49-F238E27FC236}">
                <a16:creationId xmlns:a16="http://schemas.microsoft.com/office/drawing/2014/main" id="{2B8A4035-7100-4B3C-BB42-6E2907F2EC85}"/>
              </a:ext>
            </a:extLst>
          </p:cNvPr>
          <p:cNvSpPr>
            <a:spLocks noGrp="1"/>
          </p:cNvSpPr>
          <p:nvPr>
            <p:ph type="body" sz="quarter" idx="10"/>
          </p:nvPr>
        </p:nvSpPr>
        <p:spPr>
          <a:xfrm>
            <a:off x="5020408" y="4761320"/>
            <a:ext cx="4675992" cy="1457454"/>
          </a:xfrm>
        </p:spPr>
        <p:txBody>
          <a:bodyPr/>
          <a:lstStyle/>
          <a:p>
            <a:r>
              <a:rPr lang="de-DE" b="1" dirty="0"/>
              <a:t>HDI Berufsunfähigkeitsschutz </a:t>
            </a:r>
          </a:p>
          <a:p>
            <a:r>
              <a:rPr lang="de-DE" b="1" dirty="0"/>
              <a:t>EGO Top                               </a:t>
            </a:r>
            <a:br>
              <a:rPr lang="de-DE" b="1" dirty="0"/>
            </a:br>
            <a:r>
              <a:rPr lang="de-DE" dirty="0"/>
              <a:t>Grundlagen, Highlights und Zielgruppen</a:t>
            </a:r>
          </a:p>
        </p:txBody>
      </p:sp>
      <p:sp>
        <p:nvSpPr>
          <p:cNvPr id="10" name="Titel 3">
            <a:extLst>
              <a:ext uri="{FF2B5EF4-FFF2-40B4-BE49-F238E27FC236}">
                <a16:creationId xmlns:a16="http://schemas.microsoft.com/office/drawing/2014/main" id="{88A6D283-74D7-4213-B319-1C603339B72A}"/>
              </a:ext>
            </a:extLst>
          </p:cNvPr>
          <p:cNvSpPr>
            <a:spLocks noGrp="1"/>
          </p:cNvSpPr>
          <p:nvPr>
            <p:ph type="title"/>
          </p:nvPr>
        </p:nvSpPr>
        <p:spPr>
          <a:xfrm>
            <a:off x="2637692" y="3584630"/>
            <a:ext cx="6554652" cy="1457455"/>
          </a:xfrm>
        </p:spPr>
        <p:txBody>
          <a:bodyPr vert="horz"/>
          <a:lstStyle/>
          <a:p>
            <a:r>
              <a:rPr lang="de-DE" dirty="0"/>
              <a:t>Berufsunfähigkeit absichern? </a:t>
            </a:r>
            <a:br>
              <a:rPr lang="de-DE" dirty="0"/>
            </a:br>
            <a:r>
              <a:rPr lang="de-DE" dirty="0"/>
              <a:t>Einfach machen! </a:t>
            </a:r>
          </a:p>
        </p:txBody>
      </p:sp>
      <p:sp>
        <p:nvSpPr>
          <p:cNvPr id="11" name="Textplatzhalter 5">
            <a:extLst>
              <a:ext uri="{FF2B5EF4-FFF2-40B4-BE49-F238E27FC236}">
                <a16:creationId xmlns:a16="http://schemas.microsoft.com/office/drawing/2014/main" id="{EC26DC86-51CF-4082-81AE-A458D0E04C8A}"/>
              </a:ext>
            </a:extLst>
          </p:cNvPr>
          <p:cNvSpPr>
            <a:spLocks noGrp="1"/>
          </p:cNvSpPr>
          <p:nvPr>
            <p:ph type="body" sz="quarter" idx="11"/>
          </p:nvPr>
        </p:nvSpPr>
        <p:spPr>
          <a:xfrm>
            <a:off x="5364468" y="5928424"/>
            <a:ext cx="3024000" cy="156710"/>
          </a:xfrm>
        </p:spPr>
        <p:txBody>
          <a:bodyPr/>
          <a:lstStyle/>
          <a:p>
            <a:r>
              <a:rPr lang="de-DE" sz="1050" dirty="0"/>
              <a:t>Verkaufsförderung Vorsorge | Köln | Januar 2023</a:t>
            </a:r>
          </a:p>
        </p:txBody>
      </p:sp>
    </p:spTree>
    <p:extLst>
      <p:ext uri="{BB962C8B-B14F-4D97-AF65-F5344CB8AC3E}">
        <p14:creationId xmlns:p14="http://schemas.microsoft.com/office/powerpoint/2010/main" val="268820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Berufsunfähigkeit: Wann leistet der </a:t>
            </a:r>
            <a:r>
              <a:rPr lang="de-DE"/>
              <a:t>Staat?</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791865"/>
          </a:xfrm>
        </p:spPr>
        <p:txBody>
          <a:bodyPr/>
          <a:lstStyle/>
          <a:p>
            <a:pPr lvl="1"/>
            <a:r>
              <a:rPr lang="de-DE" dirty="0"/>
              <a:t>Nur wer vor 1961 geboren ist, hat </a:t>
            </a:r>
            <a:r>
              <a:rPr lang="de-DE" b="1" dirty="0">
                <a:solidFill>
                  <a:srgbClr val="016629"/>
                </a:solidFill>
              </a:rPr>
              <a:t>gesetzlichen Berufsunfähigkeitsschutz</a:t>
            </a:r>
            <a:r>
              <a:rPr lang="de-DE" dirty="0"/>
              <a:t>. Die Mehrheit der arbeitenden Bevölkerung hat allerdings ggf. Anspruch auf Zahlung einer </a:t>
            </a:r>
            <a:r>
              <a:rPr lang="de-DE" b="1" dirty="0">
                <a:solidFill>
                  <a:srgbClr val="016629"/>
                </a:solidFill>
              </a:rPr>
              <a:t>Erwerbsminderungsrente</a:t>
            </a:r>
            <a:r>
              <a:rPr lang="de-DE" dirty="0"/>
              <a:t>. Das ist so im Sechsten Buch des Sozialgesetzbuchs (SGB VI) geregelt.</a:t>
            </a:r>
          </a:p>
        </p:txBody>
      </p:sp>
      <p:sp>
        <p:nvSpPr>
          <p:cNvPr id="4" name="Rechteck 6">
            <a:extLst>
              <a:ext uri="{FF2B5EF4-FFF2-40B4-BE49-F238E27FC236}">
                <a16:creationId xmlns:a16="http://schemas.microsoft.com/office/drawing/2014/main" id="{33D14811-9F8F-4920-804B-9B0846810887}"/>
              </a:ext>
            </a:extLst>
          </p:cNvPr>
          <p:cNvSpPr/>
          <p:nvPr/>
        </p:nvSpPr>
        <p:spPr>
          <a:xfrm>
            <a:off x="335360" y="2276872"/>
            <a:ext cx="11520000" cy="637849"/>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lvl="1"/>
            <a:r>
              <a:rPr lang="de-DE" sz="1600" b="1" dirty="0">
                <a:solidFill>
                  <a:schemeClr val="tx1"/>
                </a:solidFill>
              </a:rPr>
              <a:t>Versicherte der Deutschen Rentenversicherung haben bis zum Erreichen der Regelaltersgrenze Anspruch auf eine volle Erwerbsminderungsrente nach §43 SGB VI, wenn sie …</a:t>
            </a:r>
          </a:p>
        </p:txBody>
      </p:sp>
      <p:sp>
        <p:nvSpPr>
          <p:cNvPr id="5" name="Rechteck 5">
            <a:extLst>
              <a:ext uri="{FF2B5EF4-FFF2-40B4-BE49-F238E27FC236}">
                <a16:creationId xmlns:a16="http://schemas.microsoft.com/office/drawing/2014/main" id="{4C306F74-7CD3-4499-9CB2-87E1C1575439}"/>
              </a:ext>
            </a:extLst>
          </p:cNvPr>
          <p:cNvSpPr/>
          <p:nvPr/>
        </p:nvSpPr>
        <p:spPr>
          <a:xfrm>
            <a:off x="335360" y="3130968"/>
            <a:ext cx="11521678" cy="3069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6" name="Textfeld 22">
            <a:extLst>
              <a:ext uri="{FF2B5EF4-FFF2-40B4-BE49-F238E27FC236}">
                <a16:creationId xmlns:a16="http://schemas.microsoft.com/office/drawing/2014/main" id="{388DD9B3-F959-42D8-9C91-3BB24BD546EC}"/>
              </a:ext>
            </a:extLst>
          </p:cNvPr>
          <p:cNvSpPr txBox="1"/>
          <p:nvPr/>
        </p:nvSpPr>
        <p:spPr>
          <a:xfrm>
            <a:off x="515768" y="4653136"/>
            <a:ext cx="3240000" cy="984885"/>
          </a:xfrm>
          <a:prstGeom prst="rect">
            <a:avLst/>
          </a:prstGeom>
          <a:noFill/>
        </p:spPr>
        <p:txBody>
          <a:bodyPr wrap="square" lIns="0" tIns="0" rIns="0" bIns="0" rtlCol="0">
            <a:spAutoFit/>
          </a:bodyPr>
          <a:lstStyle/>
          <a:p>
            <a:pPr marL="1587" lvl="1">
              <a:defRPr/>
            </a:pPr>
            <a:r>
              <a:rPr lang="de-DE" altLang="de-DE" sz="1600" dirty="0"/>
              <a:t>…gesundheitlich auf nicht absehbare Zeit außerstande sind, </a:t>
            </a:r>
            <a:r>
              <a:rPr lang="de-DE" altLang="de-DE" sz="1600" b="1" dirty="0"/>
              <a:t>mindestens drei Stunden täglich erwerbstätig </a:t>
            </a:r>
            <a:r>
              <a:rPr lang="de-DE" altLang="de-DE" sz="1600" dirty="0"/>
              <a:t>zu sein.</a:t>
            </a:r>
          </a:p>
        </p:txBody>
      </p:sp>
      <p:sp>
        <p:nvSpPr>
          <p:cNvPr id="7" name="Textfeld 23">
            <a:extLst>
              <a:ext uri="{FF2B5EF4-FFF2-40B4-BE49-F238E27FC236}">
                <a16:creationId xmlns:a16="http://schemas.microsoft.com/office/drawing/2014/main" id="{9064D0DD-B30F-4FE6-A68D-7C91ED850B65}"/>
              </a:ext>
            </a:extLst>
          </p:cNvPr>
          <p:cNvSpPr txBox="1"/>
          <p:nvPr/>
        </p:nvSpPr>
        <p:spPr>
          <a:xfrm>
            <a:off x="4475360" y="4653136"/>
            <a:ext cx="3240000" cy="1224000"/>
          </a:xfrm>
          <a:prstGeom prst="rect">
            <a:avLst/>
          </a:prstGeom>
          <a:noFill/>
        </p:spPr>
        <p:txBody>
          <a:bodyPr wrap="square" lIns="0" tIns="0" rIns="0" bIns="0" rtlCol="0">
            <a:spAutoFit/>
          </a:bodyPr>
          <a:lstStyle/>
          <a:p>
            <a:pPr marL="1587" lvl="1">
              <a:defRPr/>
            </a:pPr>
            <a:r>
              <a:rPr lang="de-DE" altLang="de-DE" sz="1600" dirty="0"/>
              <a:t>…in den letzten fünf Jahren vor Eintritt der Erwerbsminderung </a:t>
            </a:r>
            <a:r>
              <a:rPr lang="de-DE" altLang="de-DE" sz="1600" b="1" dirty="0"/>
              <a:t>drei Jahre Pflichtbeiträge für eine versicherte Beschäftigung </a:t>
            </a:r>
            <a:r>
              <a:rPr lang="de-DE" altLang="de-DE" sz="1600" dirty="0"/>
              <a:t>oder Tätigkeit gezahlt haben. </a:t>
            </a:r>
          </a:p>
        </p:txBody>
      </p:sp>
      <p:sp>
        <p:nvSpPr>
          <p:cNvPr id="8" name="Textfeld 24">
            <a:extLst>
              <a:ext uri="{FF2B5EF4-FFF2-40B4-BE49-F238E27FC236}">
                <a16:creationId xmlns:a16="http://schemas.microsoft.com/office/drawing/2014/main" id="{CDC5D565-1FF5-4B99-996B-4F493536F8E0}"/>
              </a:ext>
            </a:extLst>
          </p:cNvPr>
          <p:cNvSpPr txBox="1"/>
          <p:nvPr/>
        </p:nvSpPr>
        <p:spPr>
          <a:xfrm>
            <a:off x="8434952" y="4653136"/>
            <a:ext cx="3240000" cy="738664"/>
          </a:xfrm>
          <a:prstGeom prst="rect">
            <a:avLst/>
          </a:prstGeom>
          <a:noFill/>
        </p:spPr>
        <p:txBody>
          <a:bodyPr wrap="square" lIns="0" tIns="0" rIns="0" bIns="0" rtlCol="0">
            <a:spAutoFit/>
          </a:bodyPr>
          <a:lstStyle/>
          <a:p>
            <a:pPr marL="1587" lvl="1">
              <a:defRPr/>
            </a:pPr>
            <a:r>
              <a:rPr lang="de-DE" altLang="de-DE" sz="1600" dirty="0"/>
              <a:t>…vor Eintritt der Erwerbsminderung die </a:t>
            </a:r>
            <a:r>
              <a:rPr lang="de-DE" altLang="de-DE" sz="1600" b="1" dirty="0"/>
              <a:t>allgemeine Wartezeit von </a:t>
            </a:r>
            <a:br>
              <a:rPr lang="de-DE" altLang="de-DE" sz="1600" b="1" dirty="0"/>
            </a:br>
            <a:r>
              <a:rPr lang="de-DE" altLang="de-DE" sz="1600" b="1" dirty="0"/>
              <a:t>5 Jahren </a:t>
            </a:r>
            <a:r>
              <a:rPr lang="de-DE" altLang="de-DE" sz="1600" dirty="0"/>
              <a:t>erfüllt haben.</a:t>
            </a:r>
          </a:p>
        </p:txBody>
      </p:sp>
      <p:grpSp>
        <p:nvGrpSpPr>
          <p:cNvPr id="13" name="Gruppieren 10">
            <a:extLst>
              <a:ext uri="{FF2B5EF4-FFF2-40B4-BE49-F238E27FC236}">
                <a16:creationId xmlns:a16="http://schemas.microsoft.com/office/drawing/2014/main" id="{8B49095A-B38D-4875-8C0F-C0A58D133DF4}"/>
              </a:ext>
            </a:extLst>
          </p:cNvPr>
          <p:cNvGrpSpPr/>
          <p:nvPr/>
        </p:nvGrpSpPr>
        <p:grpSpPr>
          <a:xfrm>
            <a:off x="1675379" y="3480739"/>
            <a:ext cx="920779" cy="773825"/>
            <a:chOff x="1184368" y="3480791"/>
            <a:chExt cx="920779" cy="773825"/>
          </a:xfrm>
        </p:grpSpPr>
        <p:pic>
          <p:nvPicPr>
            <p:cNvPr id="14" name="Grafik 36">
              <a:extLst>
                <a:ext uri="{FF2B5EF4-FFF2-40B4-BE49-F238E27FC236}">
                  <a16:creationId xmlns:a16="http://schemas.microsoft.com/office/drawing/2014/main" id="{0AB966DC-7B36-48D5-9B61-684B32BFA4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4368" y="3480791"/>
              <a:ext cx="654050" cy="746737"/>
            </a:xfrm>
            <a:prstGeom prst="rect">
              <a:avLst/>
            </a:prstGeom>
          </p:spPr>
        </p:pic>
        <p:sp>
          <p:nvSpPr>
            <p:cNvPr id="15" name="Ellipse 9">
              <a:extLst>
                <a:ext uri="{FF2B5EF4-FFF2-40B4-BE49-F238E27FC236}">
                  <a16:creationId xmlns:a16="http://schemas.microsoft.com/office/drawing/2014/main" id="{6CD66B03-B1EC-4C21-AE28-2FA9B6D7824E}"/>
                </a:ext>
              </a:extLst>
            </p:cNvPr>
            <p:cNvSpPr/>
            <p:nvPr/>
          </p:nvSpPr>
          <p:spPr>
            <a:xfrm>
              <a:off x="1656622" y="3806091"/>
              <a:ext cx="448525" cy="448525"/>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16" name="Grafik 25">
              <a:extLst>
                <a:ext uri="{FF2B5EF4-FFF2-40B4-BE49-F238E27FC236}">
                  <a16:creationId xmlns:a16="http://schemas.microsoft.com/office/drawing/2014/main" id="{67F31241-7D26-4DEF-B2E0-74A4A68839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9009" y="3798276"/>
              <a:ext cx="411930" cy="426253"/>
            </a:xfrm>
            <a:prstGeom prst="rect">
              <a:avLst/>
            </a:prstGeom>
          </p:spPr>
        </p:pic>
      </p:grpSp>
      <p:pic>
        <p:nvPicPr>
          <p:cNvPr id="17" name="Grafik 13">
            <a:extLst>
              <a:ext uri="{FF2B5EF4-FFF2-40B4-BE49-F238E27FC236}">
                <a16:creationId xmlns:a16="http://schemas.microsoft.com/office/drawing/2014/main" id="{A360DE7E-347E-4A8B-9372-DD4D2DC269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8989" y="3494283"/>
            <a:ext cx="652742" cy="746737"/>
          </a:xfrm>
          <a:prstGeom prst="rect">
            <a:avLst/>
          </a:prstGeom>
        </p:spPr>
      </p:pic>
      <p:grpSp>
        <p:nvGrpSpPr>
          <p:cNvPr id="18" name="Gruppieren 18">
            <a:extLst>
              <a:ext uri="{FF2B5EF4-FFF2-40B4-BE49-F238E27FC236}">
                <a16:creationId xmlns:a16="http://schemas.microsoft.com/office/drawing/2014/main" id="{8D58283D-6E1B-4D67-922B-E3B12B7801D6}"/>
              </a:ext>
            </a:extLst>
          </p:cNvPr>
          <p:cNvGrpSpPr/>
          <p:nvPr/>
        </p:nvGrpSpPr>
        <p:grpSpPr>
          <a:xfrm>
            <a:off x="9574449" y="3515052"/>
            <a:ext cx="961007" cy="705199"/>
            <a:chOff x="7032849" y="3519380"/>
            <a:chExt cx="961007" cy="705199"/>
          </a:xfrm>
        </p:grpSpPr>
        <p:pic>
          <p:nvPicPr>
            <p:cNvPr id="19" name="Grafik 38">
              <a:extLst>
                <a:ext uri="{FF2B5EF4-FFF2-40B4-BE49-F238E27FC236}">
                  <a16:creationId xmlns:a16="http://schemas.microsoft.com/office/drawing/2014/main" id="{85640D60-569B-4675-85BF-86BCF37EF4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2849" y="3519380"/>
              <a:ext cx="881850" cy="705150"/>
            </a:xfrm>
            <a:prstGeom prst="rect">
              <a:avLst/>
            </a:prstGeom>
          </p:spPr>
        </p:pic>
        <p:pic>
          <p:nvPicPr>
            <p:cNvPr id="20" name="Grafik 31">
              <a:extLst>
                <a:ext uri="{FF2B5EF4-FFF2-40B4-BE49-F238E27FC236}">
                  <a16:creationId xmlns:a16="http://schemas.microsoft.com/office/drawing/2014/main" id="{C3D924C3-D774-4464-9491-AECFDD66134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7381875" y="3519380"/>
              <a:ext cx="266828" cy="705150"/>
            </a:xfrm>
            <a:prstGeom prst="rect">
              <a:avLst/>
            </a:prstGeom>
          </p:spPr>
        </p:pic>
        <p:sp>
          <p:nvSpPr>
            <p:cNvPr id="21" name="Rechteck: abgerundete Ecken 17">
              <a:extLst>
                <a:ext uri="{FF2B5EF4-FFF2-40B4-BE49-F238E27FC236}">
                  <a16:creationId xmlns:a16="http://schemas.microsoft.com/office/drawing/2014/main" id="{89983400-39ED-4717-86F1-06DEFB60F82E}"/>
                </a:ext>
              </a:extLst>
            </p:cNvPr>
            <p:cNvSpPr/>
            <p:nvPr/>
          </p:nvSpPr>
          <p:spPr>
            <a:xfrm>
              <a:off x="7516658" y="3798276"/>
              <a:ext cx="477198" cy="426303"/>
            </a:xfrm>
            <a:prstGeom prst="roundRect">
              <a:avLst>
                <a:gd name="adj" fmla="val 884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22" name="Grafik 16" descr="Ein Bild, das Zeichnung, Uhr enthält.&#10;&#10;Automatisch generierte Beschreibung">
              <a:extLst>
                <a:ext uri="{FF2B5EF4-FFF2-40B4-BE49-F238E27FC236}">
                  <a16:creationId xmlns:a16="http://schemas.microsoft.com/office/drawing/2014/main" id="{A34099DC-1DC5-47FE-B7F4-AB0F1400A1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49064" y="3715653"/>
              <a:ext cx="444791" cy="507824"/>
            </a:xfrm>
            <a:prstGeom prst="rect">
              <a:avLst/>
            </a:prstGeom>
            <a:ln w="19050">
              <a:noFill/>
            </a:ln>
          </p:spPr>
        </p:pic>
      </p:grpSp>
      <p:cxnSp>
        <p:nvCxnSpPr>
          <p:cNvPr id="23" name="Gerader Verbinder 30">
            <a:extLst>
              <a:ext uri="{FF2B5EF4-FFF2-40B4-BE49-F238E27FC236}">
                <a16:creationId xmlns:a16="http://schemas.microsoft.com/office/drawing/2014/main" id="{C1C35EE4-B994-44A5-A5CC-FBC07C92F851}"/>
              </a:ext>
            </a:extLst>
          </p:cNvPr>
          <p:cNvCxnSpPr>
            <a:cxnSpLocks/>
          </p:cNvCxnSpPr>
          <p:nvPr/>
        </p:nvCxnSpPr>
        <p:spPr>
          <a:xfrm>
            <a:off x="1956381" y="4453850"/>
            <a:ext cx="35877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Gerader Verbinder 30">
            <a:extLst>
              <a:ext uri="{FF2B5EF4-FFF2-40B4-BE49-F238E27FC236}">
                <a16:creationId xmlns:a16="http://schemas.microsoft.com/office/drawing/2014/main" id="{4A6166A7-B241-49C3-BCF4-13550A6AC9B2}"/>
              </a:ext>
            </a:extLst>
          </p:cNvPr>
          <p:cNvCxnSpPr>
            <a:cxnSpLocks/>
          </p:cNvCxnSpPr>
          <p:nvPr/>
        </p:nvCxnSpPr>
        <p:spPr>
          <a:xfrm>
            <a:off x="5915973" y="4453850"/>
            <a:ext cx="35877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Gerader Verbinder 30">
            <a:extLst>
              <a:ext uri="{FF2B5EF4-FFF2-40B4-BE49-F238E27FC236}">
                <a16:creationId xmlns:a16="http://schemas.microsoft.com/office/drawing/2014/main" id="{D8992B09-D591-4B39-886C-0C9950E7B46A}"/>
              </a:ext>
            </a:extLst>
          </p:cNvPr>
          <p:cNvCxnSpPr>
            <a:cxnSpLocks/>
          </p:cNvCxnSpPr>
          <p:nvPr/>
        </p:nvCxnSpPr>
        <p:spPr>
          <a:xfrm>
            <a:off x="9875565" y="4453850"/>
            <a:ext cx="35877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liennummernplatzhalter 2">
            <a:extLst>
              <a:ext uri="{FF2B5EF4-FFF2-40B4-BE49-F238E27FC236}">
                <a16:creationId xmlns:a16="http://schemas.microsoft.com/office/drawing/2014/main" id="{4706D41A-B74E-40D3-B77E-8908011228D9}"/>
              </a:ext>
            </a:extLst>
          </p:cNvPr>
          <p:cNvSpPr>
            <a:spLocks noGrp="1"/>
          </p:cNvSpPr>
          <p:nvPr>
            <p:ph type="sldNum" sz="quarter" idx="12"/>
          </p:nvPr>
        </p:nvSpPr>
        <p:spPr/>
        <p:txBody>
          <a:bodyPr/>
          <a:lstStyle/>
          <a:p>
            <a:fld id="{7EC6429F-8EBA-4254-B9C8-295228AFE7F1}" type="slidenum">
              <a:rPr lang="de-DE" smtClean="0"/>
              <a:pPr/>
              <a:t>10</a:t>
            </a:fld>
            <a:endParaRPr lang="de-DE" dirty="0"/>
          </a:p>
        </p:txBody>
      </p:sp>
      <p:sp>
        <p:nvSpPr>
          <p:cNvPr id="26" name="Fußzeilenplatzhalter 2">
            <a:extLst>
              <a:ext uri="{FF2B5EF4-FFF2-40B4-BE49-F238E27FC236}">
                <a16:creationId xmlns:a16="http://schemas.microsoft.com/office/drawing/2014/main" id="{06C42D3C-5D0E-494E-AA74-224216CF4817}"/>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3285109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Mit der Arbeitskraft wird auch die spätere</a:t>
            </a:r>
            <a:br>
              <a:rPr lang="de-DE" dirty="0"/>
            </a:br>
            <a:r>
              <a:rPr lang="de-DE" dirty="0"/>
              <a:t>Altersversorgung </a:t>
            </a:r>
            <a:r>
              <a:rPr lang="de-DE"/>
              <a:t>finanziert.</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55240"/>
          </a:xfrm>
        </p:spPr>
        <p:txBody>
          <a:bodyPr/>
          <a:lstStyle/>
          <a:p>
            <a:pPr lvl="1"/>
            <a:r>
              <a:rPr lang="de-DE" dirty="0"/>
              <a:t>Im Falle einer Berufsunfähigkeit </a:t>
            </a:r>
            <a:r>
              <a:rPr lang="de-DE" b="1" dirty="0">
                <a:solidFill>
                  <a:srgbClr val="016629"/>
                </a:solidFill>
              </a:rPr>
              <a:t>fehlt das Geld </a:t>
            </a:r>
            <a:r>
              <a:rPr lang="de-DE" dirty="0"/>
              <a:t>– nicht nur heute. Auch im Ruhestand kann es dann finanziell knapp werden.</a:t>
            </a:r>
          </a:p>
        </p:txBody>
      </p:sp>
      <p:sp>
        <p:nvSpPr>
          <p:cNvPr id="4" name="Rechteck 1">
            <a:extLst>
              <a:ext uri="{FF2B5EF4-FFF2-40B4-BE49-F238E27FC236}">
                <a16:creationId xmlns:a16="http://schemas.microsoft.com/office/drawing/2014/main" id="{F076A7F8-2B30-4D96-92A0-A43D6DDFCC9C}"/>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Basisrente</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 BUZ</a:t>
            </a:r>
          </a:p>
        </p:txBody>
      </p:sp>
      <p:sp>
        <p:nvSpPr>
          <p:cNvPr id="5" name="Text Placeholder 4">
            <a:extLst>
              <a:ext uri="{FF2B5EF4-FFF2-40B4-BE49-F238E27FC236}">
                <a16:creationId xmlns:a16="http://schemas.microsoft.com/office/drawing/2014/main" id="{9798F5F7-245D-430A-B8D7-E4354B9360F8}"/>
              </a:ext>
            </a:extLst>
          </p:cNvPr>
          <p:cNvSpPr txBox="1">
            <a:spLocks/>
          </p:cNvSpPr>
          <p:nvPr/>
        </p:nvSpPr>
        <p:spPr>
          <a:xfrm>
            <a:off x="335360" y="5919422"/>
            <a:ext cx="11520000" cy="281886"/>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1) Deutsche </a:t>
            </a:r>
            <a:r>
              <a:rPr lang="de-DE" sz="900" b="0" dirty="0" err="1">
                <a:solidFill>
                  <a:schemeClr val="accent1"/>
                </a:solidFill>
              </a:rPr>
              <a:t>Aktuarvereinigung</a:t>
            </a:r>
            <a:endParaRPr lang="de-DE" sz="900" b="0" dirty="0">
              <a:solidFill>
                <a:schemeClr val="accent1"/>
              </a:solidFill>
            </a:endParaRPr>
          </a:p>
          <a:p>
            <a:pPr algn="r">
              <a:lnSpc>
                <a:spcPts val="1080"/>
              </a:lnSpc>
              <a:spcBef>
                <a:spcPts val="0"/>
              </a:spcBef>
            </a:pPr>
            <a:r>
              <a:rPr lang="de-DE" sz="900" b="0" dirty="0">
                <a:solidFill>
                  <a:schemeClr val="accent1"/>
                </a:solidFill>
              </a:rPr>
              <a:t>2) Arbeitseinkommen nach Verlust der Arbeitskraft ganz entfallen oder mit Hilfe einer BU, EMR oder Einkommen aus einem neuen Beruf entstanden, der nicht der ursprünglichen Lebensstellung entspricht bzw. reduziert ist. </a:t>
            </a:r>
          </a:p>
        </p:txBody>
      </p:sp>
      <p:sp>
        <p:nvSpPr>
          <p:cNvPr id="6" name="Rechteck 22">
            <a:extLst>
              <a:ext uri="{FF2B5EF4-FFF2-40B4-BE49-F238E27FC236}">
                <a16:creationId xmlns:a16="http://schemas.microsoft.com/office/drawing/2014/main" id="{9BE1C827-F141-4706-8544-20114A0A78F2}"/>
              </a:ext>
            </a:extLst>
          </p:cNvPr>
          <p:cNvSpPr/>
          <p:nvPr/>
        </p:nvSpPr>
        <p:spPr>
          <a:xfrm>
            <a:off x="335360" y="1740246"/>
            <a:ext cx="11521678" cy="4098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nvGrpSpPr>
          <p:cNvPr id="2" name="Group 1">
            <a:extLst>
              <a:ext uri="{FF2B5EF4-FFF2-40B4-BE49-F238E27FC236}">
                <a16:creationId xmlns:a16="http://schemas.microsoft.com/office/drawing/2014/main" id="{292282A6-75AA-4850-BA74-E7D0DC44311F}"/>
              </a:ext>
            </a:extLst>
          </p:cNvPr>
          <p:cNvGrpSpPr/>
          <p:nvPr/>
        </p:nvGrpSpPr>
        <p:grpSpPr>
          <a:xfrm>
            <a:off x="1516013" y="1877980"/>
            <a:ext cx="9160373" cy="3806590"/>
            <a:chOff x="326527" y="2162908"/>
            <a:chExt cx="8556386" cy="3555603"/>
          </a:xfrm>
        </p:grpSpPr>
        <p:grpSp>
          <p:nvGrpSpPr>
            <p:cNvPr id="7" name="Gruppieren 19">
              <a:extLst>
                <a:ext uri="{FF2B5EF4-FFF2-40B4-BE49-F238E27FC236}">
                  <a16:creationId xmlns:a16="http://schemas.microsoft.com/office/drawing/2014/main" id="{E4541390-3BD3-4F4B-A127-825557781C9A}"/>
                </a:ext>
              </a:extLst>
            </p:cNvPr>
            <p:cNvGrpSpPr/>
            <p:nvPr/>
          </p:nvGrpSpPr>
          <p:grpSpPr>
            <a:xfrm>
              <a:off x="326527" y="2162908"/>
              <a:ext cx="4287056" cy="3555603"/>
              <a:chOff x="326527" y="2435746"/>
              <a:chExt cx="4287056" cy="3555603"/>
            </a:xfrm>
          </p:grpSpPr>
          <p:cxnSp>
            <p:nvCxnSpPr>
              <p:cNvPr id="8" name="Gerader Verbinder 25">
                <a:extLst>
                  <a:ext uri="{FF2B5EF4-FFF2-40B4-BE49-F238E27FC236}">
                    <a16:creationId xmlns:a16="http://schemas.microsoft.com/office/drawing/2014/main" id="{6323FB5B-1709-4BD3-9862-7CD7E6982F69}"/>
                  </a:ext>
                </a:extLst>
              </p:cNvPr>
              <p:cNvCxnSpPr>
                <a:cxnSpLocks/>
              </p:cNvCxnSpPr>
              <p:nvPr/>
            </p:nvCxnSpPr>
            <p:spPr>
              <a:xfrm>
                <a:off x="4552115" y="5521858"/>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feld 21">
                <a:extLst>
                  <a:ext uri="{FF2B5EF4-FFF2-40B4-BE49-F238E27FC236}">
                    <a16:creationId xmlns:a16="http://schemas.microsoft.com/office/drawing/2014/main" id="{779CD5AC-A0F5-49EC-97FE-2EA2803E77C5}"/>
                  </a:ext>
                </a:extLst>
              </p:cNvPr>
              <p:cNvSpPr txBox="1"/>
              <p:nvPr/>
            </p:nvSpPr>
            <p:spPr>
              <a:xfrm>
                <a:off x="3933428" y="5768310"/>
                <a:ext cx="680155" cy="223039"/>
              </a:xfrm>
              <a:prstGeom prst="rect">
                <a:avLst/>
              </a:prstGeom>
              <a:noFill/>
            </p:spPr>
            <p:txBody>
              <a:bodyPr wrap="square" lIns="0" tIns="0" rIns="0" bIns="0" rtlCol="0" anchor="t">
                <a:spAutoFit/>
              </a:bodyPr>
              <a:lstStyle/>
              <a:p>
                <a:pPr algn="ctr">
                  <a:lnSpc>
                    <a:spcPct val="104000"/>
                  </a:lnSpc>
                </a:pPr>
                <a:r>
                  <a:rPr lang="de-DE" sz="1600" dirty="0"/>
                  <a:t>2073</a:t>
                </a:r>
              </a:p>
            </p:txBody>
          </p:sp>
          <p:cxnSp>
            <p:nvCxnSpPr>
              <p:cNvPr id="10" name="Gerader Verbinder 39">
                <a:extLst>
                  <a:ext uri="{FF2B5EF4-FFF2-40B4-BE49-F238E27FC236}">
                    <a16:creationId xmlns:a16="http://schemas.microsoft.com/office/drawing/2014/main" id="{472317AE-355B-43F3-81BD-326B6749A8DC}"/>
                  </a:ext>
                </a:extLst>
              </p:cNvPr>
              <p:cNvCxnSpPr>
                <a:cxnSpLocks/>
              </p:cNvCxnSpPr>
              <p:nvPr/>
            </p:nvCxnSpPr>
            <p:spPr>
              <a:xfrm>
                <a:off x="622608" y="2435746"/>
                <a:ext cx="0" cy="330213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Gerader Verbinder 40">
                <a:extLst>
                  <a:ext uri="{FF2B5EF4-FFF2-40B4-BE49-F238E27FC236}">
                    <a16:creationId xmlns:a16="http://schemas.microsoft.com/office/drawing/2014/main" id="{3F68C1B1-8026-4C5E-8FE4-C0E15D45B2FD}"/>
                  </a:ext>
                </a:extLst>
              </p:cNvPr>
              <p:cNvCxnSpPr>
                <a:cxnSpLocks/>
              </p:cNvCxnSpPr>
              <p:nvPr/>
            </p:nvCxnSpPr>
            <p:spPr>
              <a:xfrm>
                <a:off x="622608" y="5629870"/>
                <a:ext cx="393272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feld 29">
                <a:extLst>
                  <a:ext uri="{FF2B5EF4-FFF2-40B4-BE49-F238E27FC236}">
                    <a16:creationId xmlns:a16="http://schemas.microsoft.com/office/drawing/2014/main" id="{00F2E237-36B7-467F-9E30-1D538110C570}"/>
                  </a:ext>
                </a:extLst>
              </p:cNvPr>
              <p:cNvSpPr txBox="1"/>
              <p:nvPr/>
            </p:nvSpPr>
            <p:spPr>
              <a:xfrm>
                <a:off x="326527" y="5768310"/>
                <a:ext cx="595201" cy="223039"/>
              </a:xfrm>
              <a:prstGeom prst="rect">
                <a:avLst/>
              </a:prstGeom>
              <a:noFill/>
            </p:spPr>
            <p:txBody>
              <a:bodyPr wrap="square" lIns="0" tIns="0" rIns="0" bIns="0" rtlCol="0" anchor="t">
                <a:spAutoFit/>
              </a:bodyPr>
              <a:lstStyle/>
              <a:p>
                <a:pPr algn="ctr">
                  <a:lnSpc>
                    <a:spcPct val="104000"/>
                  </a:lnSpc>
                </a:pPr>
                <a:r>
                  <a:rPr lang="de-DE" sz="1600" dirty="0"/>
                  <a:t>2020</a:t>
                </a:r>
              </a:p>
            </p:txBody>
          </p:sp>
          <p:sp>
            <p:nvSpPr>
              <p:cNvPr id="13" name="Textfeld 31">
                <a:extLst>
                  <a:ext uri="{FF2B5EF4-FFF2-40B4-BE49-F238E27FC236}">
                    <a16:creationId xmlns:a16="http://schemas.microsoft.com/office/drawing/2014/main" id="{96CC8BAC-C81E-414F-8AD3-A217439EE17B}"/>
                  </a:ext>
                </a:extLst>
              </p:cNvPr>
              <p:cNvSpPr txBox="1"/>
              <p:nvPr/>
            </p:nvSpPr>
            <p:spPr>
              <a:xfrm>
                <a:off x="2851579" y="5768310"/>
                <a:ext cx="503501" cy="223039"/>
              </a:xfrm>
              <a:prstGeom prst="rect">
                <a:avLst/>
              </a:prstGeom>
              <a:noFill/>
            </p:spPr>
            <p:txBody>
              <a:bodyPr wrap="square" lIns="0" tIns="0" rIns="0" bIns="0" rtlCol="0" anchor="t">
                <a:spAutoFit/>
              </a:bodyPr>
              <a:lstStyle/>
              <a:p>
                <a:pPr algn="ctr">
                  <a:lnSpc>
                    <a:spcPct val="104000"/>
                  </a:lnSpc>
                </a:pPr>
                <a:r>
                  <a:rPr lang="de-DE" sz="1600" dirty="0"/>
                  <a:t>2052</a:t>
                </a:r>
              </a:p>
            </p:txBody>
          </p:sp>
          <p:grpSp>
            <p:nvGrpSpPr>
              <p:cNvPr id="14" name="Gruppieren 11">
                <a:extLst>
                  <a:ext uri="{FF2B5EF4-FFF2-40B4-BE49-F238E27FC236}">
                    <a16:creationId xmlns:a16="http://schemas.microsoft.com/office/drawing/2014/main" id="{5D9432C1-D1C5-4EFC-82F7-0FA95504DF6C}"/>
                  </a:ext>
                </a:extLst>
              </p:cNvPr>
              <p:cNvGrpSpPr/>
              <p:nvPr/>
            </p:nvGrpSpPr>
            <p:grpSpPr>
              <a:xfrm>
                <a:off x="622611" y="2435746"/>
                <a:ext cx="3888430" cy="3086111"/>
                <a:chOff x="683570" y="2435746"/>
                <a:chExt cx="7723400" cy="3086111"/>
              </a:xfrm>
            </p:grpSpPr>
            <p:sp>
              <p:nvSpPr>
                <p:cNvPr id="16" name="Rechteck 10">
                  <a:extLst>
                    <a:ext uri="{FF2B5EF4-FFF2-40B4-BE49-F238E27FC236}">
                      <a16:creationId xmlns:a16="http://schemas.microsoft.com/office/drawing/2014/main" id="{80DF8BC5-0651-43A4-BFEB-3C3D91A7A41E}"/>
                    </a:ext>
                  </a:extLst>
                </p:cNvPr>
                <p:cNvSpPr/>
                <p:nvPr/>
              </p:nvSpPr>
              <p:spPr bwMode="auto">
                <a:xfrm>
                  <a:off x="5691345" y="2435746"/>
                  <a:ext cx="2711568" cy="703313"/>
                </a:xfrm>
                <a:custGeom>
                  <a:avLst/>
                  <a:gdLst>
                    <a:gd name="connsiteX0" fmla="*/ 0 w 2465717"/>
                    <a:gd name="connsiteY0" fmla="*/ 0 h 1286821"/>
                    <a:gd name="connsiteX1" fmla="*/ 2465717 w 2465717"/>
                    <a:gd name="connsiteY1" fmla="*/ 0 h 1286821"/>
                    <a:gd name="connsiteX2" fmla="*/ 2465717 w 2465717"/>
                    <a:gd name="connsiteY2" fmla="*/ 1286821 h 1286821"/>
                    <a:gd name="connsiteX3" fmla="*/ 0 w 2465717"/>
                    <a:gd name="connsiteY3" fmla="*/ 1286821 h 1286821"/>
                    <a:gd name="connsiteX4" fmla="*/ 0 w 2465717"/>
                    <a:gd name="connsiteY4" fmla="*/ 0 h 1286821"/>
                    <a:gd name="connsiteX0" fmla="*/ 0 w 2465717"/>
                    <a:gd name="connsiteY0" fmla="*/ 1286821 h 1286821"/>
                    <a:gd name="connsiteX1" fmla="*/ 2465717 w 2465717"/>
                    <a:gd name="connsiteY1" fmla="*/ 0 h 1286821"/>
                    <a:gd name="connsiteX2" fmla="*/ 2465717 w 2465717"/>
                    <a:gd name="connsiteY2" fmla="*/ 1286821 h 1286821"/>
                    <a:gd name="connsiteX3" fmla="*/ 0 w 2465717"/>
                    <a:gd name="connsiteY3" fmla="*/ 1286821 h 1286821"/>
                  </a:gdLst>
                  <a:ahLst/>
                  <a:cxnLst>
                    <a:cxn ang="0">
                      <a:pos x="connsiteX0" y="connsiteY0"/>
                    </a:cxn>
                    <a:cxn ang="0">
                      <a:pos x="connsiteX1" y="connsiteY1"/>
                    </a:cxn>
                    <a:cxn ang="0">
                      <a:pos x="connsiteX2" y="connsiteY2"/>
                    </a:cxn>
                    <a:cxn ang="0">
                      <a:pos x="connsiteX3" y="connsiteY3"/>
                    </a:cxn>
                  </a:cxnLst>
                  <a:rect l="l" t="t" r="r" b="b"/>
                  <a:pathLst>
                    <a:path w="2465717" h="1286821">
                      <a:moveTo>
                        <a:pt x="0" y="1286821"/>
                      </a:moveTo>
                      <a:lnTo>
                        <a:pt x="2465717" y="0"/>
                      </a:lnTo>
                      <a:lnTo>
                        <a:pt x="2465717" y="1286821"/>
                      </a:lnTo>
                      <a:lnTo>
                        <a:pt x="0" y="1286821"/>
                      </a:lnTo>
                      <a:close/>
                    </a:path>
                  </a:pathLst>
                </a:custGeom>
                <a:solidFill>
                  <a:schemeClr val="accent2"/>
                </a:solidFill>
                <a:ln>
                  <a:noFill/>
                </a:ln>
                <a:effectLst/>
              </p:spPr>
              <p:txBody>
                <a:bodyPr vert="horz" wrap="none" lIns="144000" tIns="144000" rIns="36000" bIns="36000" numCol="1" rtlCol="0" anchor="b" anchorCtr="0" compatLnSpc="1">
                  <a:prstTxWarp prst="textNoShape">
                    <a:avLst/>
                  </a:prstTxWarp>
                </a:bodyPr>
                <a:lstStyle/>
                <a:p>
                  <a:pPr algn="r" fontAlgn="base">
                    <a:lnSpc>
                      <a:spcPts val="1600"/>
                    </a:lnSpc>
                    <a:spcAft>
                      <a:spcPct val="0"/>
                    </a:spcAft>
                    <a:buClr>
                      <a:srgbClr val="E60018"/>
                    </a:buClr>
                    <a:buSzPct val="120000"/>
                  </a:pPr>
                  <a:r>
                    <a:rPr lang="de-DE" sz="1200" b="1" dirty="0">
                      <a:solidFill>
                        <a:srgbClr val="FFFFFF"/>
                      </a:solidFill>
                      <a:cs typeface="Arial" charset="0"/>
                    </a:rPr>
                    <a:t>Gesetzl.</a:t>
                  </a:r>
                  <a:br>
                    <a:rPr lang="de-DE" sz="1200" b="1" dirty="0">
                      <a:solidFill>
                        <a:srgbClr val="FFFFFF"/>
                      </a:solidFill>
                      <a:cs typeface="Arial" charset="0"/>
                    </a:rPr>
                  </a:br>
                  <a:r>
                    <a:rPr lang="de-DE" sz="1200" b="1" dirty="0">
                      <a:solidFill>
                        <a:srgbClr val="FFFFFF"/>
                      </a:solidFill>
                      <a:cs typeface="Arial" charset="0"/>
                    </a:rPr>
                    <a:t>Altersrente</a:t>
                  </a:r>
                  <a:endParaRPr lang="de-DE" sz="700" dirty="0">
                    <a:solidFill>
                      <a:srgbClr val="FFFFFF"/>
                    </a:solidFill>
                    <a:cs typeface="Arial" charset="0"/>
                  </a:endParaRPr>
                </a:p>
              </p:txBody>
            </p:sp>
            <p:sp>
              <p:nvSpPr>
                <p:cNvPr id="17" name="Rechteck 70">
                  <a:extLst>
                    <a:ext uri="{FF2B5EF4-FFF2-40B4-BE49-F238E27FC236}">
                      <a16:creationId xmlns:a16="http://schemas.microsoft.com/office/drawing/2014/main" id="{2E7EE6CC-83A7-4CAC-A383-4007F1FC7E66}"/>
                    </a:ext>
                  </a:extLst>
                </p:cNvPr>
                <p:cNvSpPr/>
                <p:nvPr/>
              </p:nvSpPr>
              <p:spPr bwMode="auto">
                <a:xfrm>
                  <a:off x="5695731" y="3228975"/>
                  <a:ext cx="2711239" cy="2292882"/>
                </a:xfrm>
                <a:prstGeom prst="rect">
                  <a:avLst/>
                </a:prstGeom>
                <a:solidFill>
                  <a:srgbClr val="CBD3CD"/>
                </a:solidFill>
                <a:ln>
                  <a:noFill/>
                </a:ln>
                <a:effectLst/>
              </p:spPr>
              <p:txBody>
                <a:bodyPr vert="horz" wrap="square" lIns="36000" tIns="144000" rIns="36000" bIns="72000" numCol="1" rtlCol="0" anchor="b" anchorCtr="0" compatLnSpc="1">
                  <a:prstTxWarp prst="textNoShape">
                    <a:avLst/>
                  </a:prstTxWarp>
                </a:bodyPr>
                <a:lstStyle/>
                <a:p>
                  <a:pPr algn="r" fontAlgn="base">
                    <a:spcAft>
                      <a:spcPct val="0"/>
                    </a:spcAft>
                    <a:buClr>
                      <a:srgbClr val="E60018"/>
                    </a:buClr>
                    <a:buSzPct val="120000"/>
                  </a:pPr>
                  <a:r>
                    <a:rPr lang="de-DE" sz="1200" dirty="0">
                      <a:solidFill>
                        <a:srgbClr val="333333"/>
                      </a:solidFill>
                      <a:cs typeface="Arial" charset="0"/>
                    </a:rPr>
                    <a:t>Lebenserwartung von 88 Jahren (Männer) und 93 Jahren (Frauen) unterstellt.</a:t>
                  </a:r>
                  <a:r>
                    <a:rPr lang="de-DE" sz="1200" baseline="30000" dirty="0">
                      <a:solidFill>
                        <a:srgbClr val="333333"/>
                      </a:solidFill>
                      <a:cs typeface="Arial" charset="0"/>
                    </a:rPr>
                    <a:t>1) </a:t>
                  </a:r>
                  <a:endParaRPr lang="de-DE" sz="600" dirty="0">
                    <a:solidFill>
                      <a:srgbClr val="333333"/>
                    </a:solidFill>
                    <a:cs typeface="Arial" charset="0"/>
                  </a:endParaRPr>
                </a:p>
              </p:txBody>
            </p:sp>
            <p:sp>
              <p:nvSpPr>
                <p:cNvPr id="18" name="Rechteck 10">
                  <a:extLst>
                    <a:ext uri="{FF2B5EF4-FFF2-40B4-BE49-F238E27FC236}">
                      <a16:creationId xmlns:a16="http://schemas.microsoft.com/office/drawing/2014/main" id="{D05E4228-4867-4075-A553-2D46E6CF147E}"/>
                    </a:ext>
                  </a:extLst>
                </p:cNvPr>
                <p:cNvSpPr/>
                <p:nvPr/>
              </p:nvSpPr>
              <p:spPr bwMode="auto">
                <a:xfrm>
                  <a:off x="683570" y="3228975"/>
                  <a:ext cx="4829172" cy="2292881"/>
                </a:xfrm>
                <a:custGeom>
                  <a:avLst/>
                  <a:gdLst>
                    <a:gd name="connsiteX0" fmla="*/ 0 w 2465717"/>
                    <a:gd name="connsiteY0" fmla="*/ 0 h 1286821"/>
                    <a:gd name="connsiteX1" fmla="*/ 2465717 w 2465717"/>
                    <a:gd name="connsiteY1" fmla="*/ 0 h 1286821"/>
                    <a:gd name="connsiteX2" fmla="*/ 2465717 w 2465717"/>
                    <a:gd name="connsiteY2" fmla="*/ 1286821 h 1286821"/>
                    <a:gd name="connsiteX3" fmla="*/ 0 w 2465717"/>
                    <a:gd name="connsiteY3" fmla="*/ 1286821 h 1286821"/>
                    <a:gd name="connsiteX4" fmla="*/ 0 w 2465717"/>
                    <a:gd name="connsiteY4" fmla="*/ 0 h 1286821"/>
                    <a:gd name="connsiteX0" fmla="*/ 0 w 2465717"/>
                    <a:gd name="connsiteY0" fmla="*/ 1286821 h 1286821"/>
                    <a:gd name="connsiteX1" fmla="*/ 2465717 w 2465717"/>
                    <a:gd name="connsiteY1" fmla="*/ 0 h 1286821"/>
                    <a:gd name="connsiteX2" fmla="*/ 2465717 w 2465717"/>
                    <a:gd name="connsiteY2" fmla="*/ 1286821 h 1286821"/>
                    <a:gd name="connsiteX3" fmla="*/ 0 w 2465717"/>
                    <a:gd name="connsiteY3" fmla="*/ 1286821 h 1286821"/>
                  </a:gdLst>
                  <a:ahLst/>
                  <a:cxnLst>
                    <a:cxn ang="0">
                      <a:pos x="connsiteX0" y="connsiteY0"/>
                    </a:cxn>
                    <a:cxn ang="0">
                      <a:pos x="connsiteX1" y="connsiteY1"/>
                    </a:cxn>
                    <a:cxn ang="0">
                      <a:pos x="connsiteX2" y="connsiteY2"/>
                    </a:cxn>
                    <a:cxn ang="0">
                      <a:pos x="connsiteX3" y="connsiteY3"/>
                    </a:cxn>
                  </a:cxnLst>
                  <a:rect l="l" t="t" r="r" b="b"/>
                  <a:pathLst>
                    <a:path w="2465717" h="1286821">
                      <a:moveTo>
                        <a:pt x="0" y="1286821"/>
                      </a:moveTo>
                      <a:lnTo>
                        <a:pt x="2465717" y="0"/>
                      </a:lnTo>
                      <a:lnTo>
                        <a:pt x="2465717" y="1286821"/>
                      </a:lnTo>
                      <a:lnTo>
                        <a:pt x="0" y="1286821"/>
                      </a:lnTo>
                      <a:close/>
                    </a:path>
                  </a:pathLst>
                </a:custGeom>
                <a:solidFill>
                  <a:schemeClr val="accent1"/>
                </a:solidFill>
                <a:ln>
                  <a:noFill/>
                </a:ln>
                <a:effectLst/>
              </p:spPr>
              <p:txBody>
                <a:bodyPr vert="horz" wrap="none" lIns="144000" tIns="144000" rIns="36000" bIns="72000" numCol="1" rtlCol="0" anchor="b" anchorCtr="0" compatLnSpc="1">
                  <a:prstTxWarp prst="textNoShape">
                    <a:avLst/>
                  </a:prstTxWarp>
                </a:bodyPr>
                <a:lstStyle/>
                <a:p>
                  <a:pPr algn="r" fontAlgn="base">
                    <a:lnSpc>
                      <a:spcPts val="1680"/>
                    </a:lnSpc>
                    <a:spcAft>
                      <a:spcPct val="0"/>
                    </a:spcAft>
                    <a:buClr>
                      <a:srgbClr val="E60018"/>
                    </a:buClr>
                    <a:buSzPct val="120000"/>
                  </a:pPr>
                  <a:r>
                    <a:rPr lang="de-DE" sz="1200" b="1" dirty="0">
                      <a:solidFill>
                        <a:srgbClr val="FFFFFF"/>
                      </a:solidFill>
                      <a:cs typeface="Arial" charset="0"/>
                    </a:rPr>
                    <a:t>Arbeitseinkommen</a:t>
                  </a:r>
                  <a:br>
                    <a:rPr lang="de-DE" sz="1200" b="1" dirty="0">
                      <a:solidFill>
                        <a:srgbClr val="FFFFFF"/>
                      </a:solidFill>
                      <a:cs typeface="Arial" charset="0"/>
                    </a:rPr>
                  </a:br>
                  <a:r>
                    <a:rPr lang="de-DE" sz="1200" b="1" dirty="0">
                      <a:solidFill>
                        <a:srgbClr val="FFFFFF"/>
                      </a:solidFill>
                      <a:cs typeface="Arial" charset="0"/>
                    </a:rPr>
                    <a:t>bis zum </a:t>
                  </a:r>
                  <a:br>
                    <a:rPr lang="de-DE" sz="1200" b="1" dirty="0">
                      <a:solidFill>
                        <a:srgbClr val="FFFFFF"/>
                      </a:solidFill>
                      <a:cs typeface="Arial" charset="0"/>
                    </a:rPr>
                  </a:br>
                  <a:r>
                    <a:rPr lang="de-DE" sz="1200" b="1" dirty="0">
                      <a:solidFill>
                        <a:srgbClr val="FFFFFF"/>
                      </a:solidFill>
                      <a:cs typeface="Arial" charset="0"/>
                    </a:rPr>
                    <a:t>Rentenbeginn mit 67</a:t>
                  </a:r>
                </a:p>
              </p:txBody>
            </p:sp>
          </p:grpSp>
          <p:cxnSp>
            <p:nvCxnSpPr>
              <p:cNvPr id="15" name="Gerader Verbinder 86">
                <a:extLst>
                  <a:ext uri="{FF2B5EF4-FFF2-40B4-BE49-F238E27FC236}">
                    <a16:creationId xmlns:a16="http://schemas.microsoft.com/office/drawing/2014/main" id="{9ED25F9B-5F63-4F7A-8468-5F1F02D8C038}"/>
                  </a:ext>
                </a:extLst>
              </p:cNvPr>
              <p:cNvCxnSpPr>
                <a:cxnSpLocks/>
              </p:cNvCxnSpPr>
              <p:nvPr/>
            </p:nvCxnSpPr>
            <p:spPr>
              <a:xfrm>
                <a:off x="3103329" y="5521858"/>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9" name="Gerader Verbinder 33">
              <a:extLst>
                <a:ext uri="{FF2B5EF4-FFF2-40B4-BE49-F238E27FC236}">
                  <a16:creationId xmlns:a16="http://schemas.microsoft.com/office/drawing/2014/main" id="{27DF1EEB-77DE-43E0-9137-CB15AD994E67}"/>
                </a:ext>
              </a:extLst>
            </p:cNvPr>
            <p:cNvCxnSpPr>
              <a:cxnSpLocks/>
            </p:cNvCxnSpPr>
            <p:nvPr/>
          </p:nvCxnSpPr>
          <p:spPr>
            <a:xfrm>
              <a:off x="8543090" y="5249020"/>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feld 34">
              <a:extLst>
                <a:ext uri="{FF2B5EF4-FFF2-40B4-BE49-F238E27FC236}">
                  <a16:creationId xmlns:a16="http://schemas.microsoft.com/office/drawing/2014/main" id="{EABCA577-D25E-4198-9B1A-CF6C61085680}"/>
                </a:ext>
              </a:extLst>
            </p:cNvPr>
            <p:cNvSpPr txBox="1"/>
            <p:nvPr/>
          </p:nvSpPr>
          <p:spPr>
            <a:xfrm>
              <a:off x="8202758" y="5495472"/>
              <a:ext cx="680155" cy="223039"/>
            </a:xfrm>
            <a:prstGeom prst="rect">
              <a:avLst/>
            </a:prstGeom>
            <a:noFill/>
          </p:spPr>
          <p:txBody>
            <a:bodyPr wrap="square" lIns="0" tIns="0" rIns="0" bIns="0" rtlCol="0" anchor="t">
              <a:spAutoFit/>
            </a:bodyPr>
            <a:lstStyle/>
            <a:p>
              <a:pPr algn="ctr">
                <a:lnSpc>
                  <a:spcPct val="104000"/>
                </a:lnSpc>
              </a:pPr>
              <a:r>
                <a:rPr lang="de-DE" sz="1600" dirty="0"/>
                <a:t>2073</a:t>
              </a:r>
            </a:p>
          </p:txBody>
        </p:sp>
        <p:cxnSp>
          <p:nvCxnSpPr>
            <p:cNvPr id="21" name="Gerader Verbinder 35">
              <a:extLst>
                <a:ext uri="{FF2B5EF4-FFF2-40B4-BE49-F238E27FC236}">
                  <a16:creationId xmlns:a16="http://schemas.microsoft.com/office/drawing/2014/main" id="{D7496A53-0B4C-4585-8D33-2C690F0644BC}"/>
                </a:ext>
              </a:extLst>
            </p:cNvPr>
            <p:cNvCxnSpPr>
              <a:cxnSpLocks/>
            </p:cNvCxnSpPr>
            <p:nvPr/>
          </p:nvCxnSpPr>
          <p:spPr>
            <a:xfrm>
              <a:off x="4613583" y="2162908"/>
              <a:ext cx="0" cy="330213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Gerader Verbinder 36">
              <a:extLst>
                <a:ext uri="{FF2B5EF4-FFF2-40B4-BE49-F238E27FC236}">
                  <a16:creationId xmlns:a16="http://schemas.microsoft.com/office/drawing/2014/main" id="{3ECF8849-27AD-4073-80D6-BEC7C602E5C0}"/>
                </a:ext>
              </a:extLst>
            </p:cNvPr>
            <p:cNvCxnSpPr>
              <a:cxnSpLocks/>
            </p:cNvCxnSpPr>
            <p:nvPr/>
          </p:nvCxnSpPr>
          <p:spPr>
            <a:xfrm>
              <a:off x="4613583" y="5357032"/>
              <a:ext cx="393272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feld 38">
              <a:extLst>
                <a:ext uri="{FF2B5EF4-FFF2-40B4-BE49-F238E27FC236}">
                  <a16:creationId xmlns:a16="http://schemas.microsoft.com/office/drawing/2014/main" id="{639AD61D-227F-44FC-B6AC-FEC83F17204C}"/>
                </a:ext>
              </a:extLst>
            </p:cNvPr>
            <p:cNvSpPr txBox="1"/>
            <p:nvPr/>
          </p:nvSpPr>
          <p:spPr>
            <a:xfrm>
              <a:off x="6842554" y="5495472"/>
              <a:ext cx="503501" cy="223039"/>
            </a:xfrm>
            <a:prstGeom prst="rect">
              <a:avLst/>
            </a:prstGeom>
            <a:noFill/>
          </p:spPr>
          <p:txBody>
            <a:bodyPr wrap="square" lIns="0" tIns="0" rIns="0" bIns="0" rtlCol="0" anchor="t">
              <a:spAutoFit/>
            </a:bodyPr>
            <a:lstStyle/>
            <a:p>
              <a:pPr algn="ctr">
                <a:lnSpc>
                  <a:spcPct val="104000"/>
                </a:lnSpc>
              </a:pPr>
              <a:r>
                <a:rPr lang="de-DE" sz="1600" dirty="0"/>
                <a:t>2052</a:t>
              </a:r>
            </a:p>
          </p:txBody>
        </p:sp>
        <p:sp>
          <p:nvSpPr>
            <p:cNvPr id="24" name="Rechteck 10">
              <a:extLst>
                <a:ext uri="{FF2B5EF4-FFF2-40B4-BE49-F238E27FC236}">
                  <a16:creationId xmlns:a16="http://schemas.microsoft.com/office/drawing/2014/main" id="{312AF2ED-509A-463B-9B6F-A8E57CF857B5}"/>
                </a:ext>
              </a:extLst>
            </p:cNvPr>
            <p:cNvSpPr/>
            <p:nvPr/>
          </p:nvSpPr>
          <p:spPr bwMode="auto">
            <a:xfrm>
              <a:off x="7134805" y="2162908"/>
              <a:ext cx="1365168" cy="703313"/>
            </a:xfrm>
            <a:custGeom>
              <a:avLst/>
              <a:gdLst>
                <a:gd name="connsiteX0" fmla="*/ 0 w 2465717"/>
                <a:gd name="connsiteY0" fmla="*/ 0 h 1286821"/>
                <a:gd name="connsiteX1" fmla="*/ 2465717 w 2465717"/>
                <a:gd name="connsiteY1" fmla="*/ 0 h 1286821"/>
                <a:gd name="connsiteX2" fmla="*/ 2465717 w 2465717"/>
                <a:gd name="connsiteY2" fmla="*/ 1286821 h 1286821"/>
                <a:gd name="connsiteX3" fmla="*/ 0 w 2465717"/>
                <a:gd name="connsiteY3" fmla="*/ 1286821 h 1286821"/>
                <a:gd name="connsiteX4" fmla="*/ 0 w 2465717"/>
                <a:gd name="connsiteY4" fmla="*/ 0 h 1286821"/>
                <a:gd name="connsiteX0" fmla="*/ 0 w 2465717"/>
                <a:gd name="connsiteY0" fmla="*/ 1286821 h 1286821"/>
                <a:gd name="connsiteX1" fmla="*/ 2465717 w 2465717"/>
                <a:gd name="connsiteY1" fmla="*/ 0 h 1286821"/>
                <a:gd name="connsiteX2" fmla="*/ 2465717 w 2465717"/>
                <a:gd name="connsiteY2" fmla="*/ 1286821 h 1286821"/>
                <a:gd name="connsiteX3" fmla="*/ 0 w 2465717"/>
                <a:gd name="connsiteY3" fmla="*/ 1286821 h 1286821"/>
              </a:gdLst>
              <a:ahLst/>
              <a:cxnLst>
                <a:cxn ang="0">
                  <a:pos x="connsiteX0" y="connsiteY0"/>
                </a:cxn>
                <a:cxn ang="0">
                  <a:pos x="connsiteX1" y="connsiteY1"/>
                </a:cxn>
                <a:cxn ang="0">
                  <a:pos x="connsiteX2" y="connsiteY2"/>
                </a:cxn>
                <a:cxn ang="0">
                  <a:pos x="connsiteX3" y="connsiteY3"/>
                </a:cxn>
              </a:cxnLst>
              <a:rect l="l" t="t" r="r" b="b"/>
              <a:pathLst>
                <a:path w="2465717" h="1286821">
                  <a:moveTo>
                    <a:pt x="0" y="1286821"/>
                  </a:moveTo>
                  <a:lnTo>
                    <a:pt x="2465717" y="0"/>
                  </a:lnTo>
                  <a:lnTo>
                    <a:pt x="2465717" y="1286821"/>
                  </a:lnTo>
                  <a:lnTo>
                    <a:pt x="0" y="1286821"/>
                  </a:lnTo>
                  <a:close/>
                </a:path>
              </a:pathLst>
            </a:custGeom>
            <a:solidFill>
              <a:srgbClr val="CBD3CD"/>
            </a:solidFill>
            <a:ln>
              <a:noFill/>
            </a:ln>
            <a:effectLst/>
          </p:spPr>
          <p:txBody>
            <a:bodyPr vert="horz" wrap="none" lIns="144000" tIns="144000" rIns="36000" bIns="36000" numCol="1" rtlCol="0" anchor="b" anchorCtr="0" compatLnSpc="1">
              <a:prstTxWarp prst="textNoShape">
                <a:avLst/>
              </a:prstTxWarp>
            </a:bodyPr>
            <a:lstStyle/>
            <a:p>
              <a:pPr algn="r" fontAlgn="base">
                <a:lnSpc>
                  <a:spcPts val="1600"/>
                </a:lnSpc>
                <a:spcAft>
                  <a:spcPct val="0"/>
                </a:spcAft>
                <a:buClr>
                  <a:srgbClr val="E60018"/>
                </a:buClr>
                <a:buSzPct val="120000"/>
              </a:pPr>
              <a:r>
                <a:rPr lang="de-DE" sz="1200" dirty="0">
                  <a:solidFill>
                    <a:sysClr val="windowText" lastClr="000000"/>
                  </a:solidFill>
                  <a:cs typeface="Arial" charset="0"/>
                </a:rPr>
                <a:t>Gesetzl.</a:t>
              </a:r>
              <a:br>
                <a:rPr lang="de-DE" sz="1200" dirty="0">
                  <a:solidFill>
                    <a:sysClr val="windowText" lastClr="000000"/>
                  </a:solidFill>
                  <a:cs typeface="Arial" charset="0"/>
                </a:rPr>
              </a:br>
              <a:r>
                <a:rPr lang="de-DE" sz="1200" dirty="0">
                  <a:solidFill>
                    <a:sysClr val="windowText" lastClr="000000"/>
                  </a:solidFill>
                  <a:cs typeface="Arial" charset="0"/>
                </a:rPr>
                <a:t>Altersrente?</a:t>
              </a:r>
              <a:endParaRPr lang="de-DE" sz="700" dirty="0">
                <a:solidFill>
                  <a:sysClr val="windowText" lastClr="000000"/>
                </a:solidFill>
                <a:cs typeface="Arial" charset="0"/>
              </a:endParaRPr>
            </a:p>
          </p:txBody>
        </p:sp>
        <p:sp>
          <p:nvSpPr>
            <p:cNvPr id="25" name="Rechteck 44">
              <a:extLst>
                <a:ext uri="{FF2B5EF4-FFF2-40B4-BE49-F238E27FC236}">
                  <a16:creationId xmlns:a16="http://schemas.microsoft.com/office/drawing/2014/main" id="{677F72E5-312F-4470-B3EC-BCC805AB0B7D}"/>
                </a:ext>
              </a:extLst>
            </p:cNvPr>
            <p:cNvSpPr/>
            <p:nvPr/>
          </p:nvSpPr>
          <p:spPr bwMode="auto">
            <a:xfrm>
              <a:off x="7137013" y="2956137"/>
              <a:ext cx="1365003" cy="2292882"/>
            </a:xfrm>
            <a:prstGeom prst="rect">
              <a:avLst/>
            </a:prstGeom>
            <a:solidFill>
              <a:srgbClr val="CBD3CD"/>
            </a:solidFill>
            <a:ln>
              <a:noFill/>
            </a:ln>
            <a:effectLst/>
          </p:spPr>
          <p:txBody>
            <a:bodyPr vert="horz" wrap="square" lIns="36000" tIns="144000" rIns="36000" bIns="72000" numCol="1" rtlCol="0" anchor="b" anchorCtr="0" compatLnSpc="1">
              <a:prstTxWarp prst="textNoShape">
                <a:avLst/>
              </a:prstTxWarp>
            </a:bodyPr>
            <a:lstStyle/>
            <a:p>
              <a:pPr algn="r" fontAlgn="base">
                <a:spcAft>
                  <a:spcPct val="0"/>
                </a:spcAft>
                <a:buClr>
                  <a:srgbClr val="E60018"/>
                </a:buClr>
                <a:buSzPct val="120000"/>
              </a:pPr>
              <a:endParaRPr lang="de-DE" sz="600" dirty="0">
                <a:solidFill>
                  <a:srgbClr val="333333"/>
                </a:solidFill>
                <a:cs typeface="Arial" charset="0"/>
              </a:endParaRPr>
            </a:p>
          </p:txBody>
        </p:sp>
        <p:cxnSp>
          <p:nvCxnSpPr>
            <p:cNvPr id="26" name="Gerader Verbinder 42">
              <a:extLst>
                <a:ext uri="{FF2B5EF4-FFF2-40B4-BE49-F238E27FC236}">
                  <a16:creationId xmlns:a16="http://schemas.microsoft.com/office/drawing/2014/main" id="{1729113A-5305-4A34-AC45-03F365DFA907}"/>
                </a:ext>
              </a:extLst>
            </p:cNvPr>
            <p:cNvCxnSpPr>
              <a:cxnSpLocks/>
            </p:cNvCxnSpPr>
            <p:nvPr/>
          </p:nvCxnSpPr>
          <p:spPr>
            <a:xfrm>
              <a:off x="7094304" y="5249020"/>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Freihandform: Form 52">
              <a:extLst>
                <a:ext uri="{FF2B5EF4-FFF2-40B4-BE49-F238E27FC236}">
                  <a16:creationId xmlns:a16="http://schemas.microsoft.com/office/drawing/2014/main" id="{A425E8FD-E6F1-4825-9548-411E869E0D5E}"/>
                </a:ext>
              </a:extLst>
            </p:cNvPr>
            <p:cNvSpPr/>
            <p:nvPr/>
          </p:nvSpPr>
          <p:spPr bwMode="auto">
            <a:xfrm>
              <a:off x="5784561" y="2956137"/>
              <a:ext cx="1260324" cy="1188572"/>
            </a:xfrm>
            <a:custGeom>
              <a:avLst/>
              <a:gdLst>
                <a:gd name="connsiteX0" fmla="*/ 1260324 w 1260324"/>
                <a:gd name="connsiteY0" fmla="*/ 0 h 1188572"/>
                <a:gd name="connsiteX1" fmla="*/ 1260324 w 1260324"/>
                <a:gd name="connsiteY1" fmla="*/ 1188572 h 1188572"/>
                <a:gd name="connsiteX2" fmla="*/ 0 w 1260324"/>
                <a:gd name="connsiteY2" fmla="*/ 1188572 h 1188572"/>
              </a:gdLst>
              <a:ahLst/>
              <a:cxnLst>
                <a:cxn ang="0">
                  <a:pos x="connsiteX0" y="connsiteY0"/>
                </a:cxn>
                <a:cxn ang="0">
                  <a:pos x="connsiteX1" y="connsiteY1"/>
                </a:cxn>
                <a:cxn ang="0">
                  <a:pos x="connsiteX2" y="connsiteY2"/>
                </a:cxn>
              </a:cxnLst>
              <a:rect l="l" t="t" r="r" b="b"/>
              <a:pathLst>
                <a:path w="1260324" h="1188572">
                  <a:moveTo>
                    <a:pt x="1260324" y="0"/>
                  </a:moveTo>
                  <a:lnTo>
                    <a:pt x="1260324" y="1188572"/>
                  </a:lnTo>
                  <a:lnTo>
                    <a:pt x="0" y="1188572"/>
                  </a:lnTo>
                  <a:close/>
                </a:path>
              </a:pathLst>
            </a:custGeom>
            <a:solidFill>
              <a:srgbClr val="CBD3CD"/>
            </a:solidFill>
            <a:ln>
              <a:noFill/>
            </a:ln>
            <a:effectLst/>
          </p:spPr>
          <p:txBody>
            <a:bodyPr vert="horz" wrap="square" lIns="144000" tIns="144000" rIns="36000" bIns="72000" numCol="1" rtlCol="0" anchor="b" anchorCtr="0" compatLnSpc="1">
              <a:prstTxWarp prst="textNoShape">
                <a:avLst/>
              </a:prstTxWarp>
              <a:noAutofit/>
            </a:bodyPr>
            <a:lstStyle/>
            <a:p>
              <a:pPr algn="r" fontAlgn="base">
                <a:lnSpc>
                  <a:spcPts val="1680"/>
                </a:lnSpc>
                <a:spcAft>
                  <a:spcPct val="0"/>
                </a:spcAft>
                <a:buClr>
                  <a:srgbClr val="E60018"/>
                </a:buClr>
                <a:buSzPct val="120000"/>
              </a:pPr>
              <a:r>
                <a:rPr lang="de-DE" sz="1200" dirty="0">
                  <a:solidFill>
                    <a:sysClr val="windowText" lastClr="000000"/>
                  </a:solidFill>
                  <a:cs typeface="Arial" charset="0"/>
                </a:rPr>
                <a:t>Einkommen?</a:t>
              </a:r>
            </a:p>
          </p:txBody>
        </p:sp>
        <p:pic>
          <p:nvPicPr>
            <p:cNvPr id="28" name="Grafik 28">
              <a:extLst>
                <a:ext uri="{FF2B5EF4-FFF2-40B4-BE49-F238E27FC236}">
                  <a16:creationId xmlns:a16="http://schemas.microsoft.com/office/drawing/2014/main" id="{976A63E0-AB07-406F-ABF0-3EDEB610A59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347373" y="4078544"/>
              <a:ext cx="944282" cy="1080258"/>
            </a:xfrm>
            <a:prstGeom prst="rect">
              <a:avLst/>
            </a:prstGeom>
          </p:spPr>
        </p:pic>
        <p:cxnSp>
          <p:nvCxnSpPr>
            <p:cNvPr id="29" name="Gerader Verbinder 55">
              <a:extLst>
                <a:ext uri="{FF2B5EF4-FFF2-40B4-BE49-F238E27FC236}">
                  <a16:creationId xmlns:a16="http://schemas.microsoft.com/office/drawing/2014/main" id="{48D963B7-0A5E-4D2A-BC8A-1466D77D8902}"/>
                </a:ext>
              </a:extLst>
            </p:cNvPr>
            <p:cNvCxnSpPr>
              <a:cxnSpLocks/>
            </p:cNvCxnSpPr>
            <p:nvPr/>
          </p:nvCxnSpPr>
          <p:spPr>
            <a:xfrm>
              <a:off x="5693443" y="3084154"/>
              <a:ext cx="0" cy="23808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feld 56">
              <a:extLst>
                <a:ext uri="{FF2B5EF4-FFF2-40B4-BE49-F238E27FC236}">
                  <a16:creationId xmlns:a16="http://schemas.microsoft.com/office/drawing/2014/main" id="{F1DBEDCC-7DAF-4383-ADD7-51CB8632202E}"/>
                </a:ext>
              </a:extLst>
            </p:cNvPr>
            <p:cNvSpPr txBox="1"/>
            <p:nvPr/>
          </p:nvSpPr>
          <p:spPr>
            <a:xfrm>
              <a:off x="4955155" y="2372563"/>
              <a:ext cx="1476575" cy="346718"/>
            </a:xfrm>
            <a:prstGeom prst="rect">
              <a:avLst/>
            </a:prstGeom>
            <a:noFill/>
          </p:spPr>
          <p:txBody>
            <a:bodyPr wrap="square" lIns="0" tIns="0" rIns="0" bIns="0" rtlCol="0" anchor="t">
              <a:spAutoFit/>
            </a:bodyPr>
            <a:lstStyle/>
            <a:p>
              <a:pPr algn="ctr">
                <a:lnSpc>
                  <a:spcPct val="104000"/>
                </a:lnSpc>
              </a:pPr>
              <a:r>
                <a:rPr lang="de-DE" sz="1200" b="1" dirty="0">
                  <a:solidFill>
                    <a:schemeClr val="tx2"/>
                  </a:solidFill>
                </a:rPr>
                <a:t>Verlust der</a:t>
              </a:r>
              <a:br>
                <a:rPr lang="de-DE" sz="1200" b="1" dirty="0">
                  <a:solidFill>
                    <a:schemeClr val="tx2"/>
                  </a:solidFill>
                </a:rPr>
              </a:br>
              <a:r>
                <a:rPr lang="de-DE" sz="1200" b="1" dirty="0">
                  <a:solidFill>
                    <a:schemeClr val="tx2"/>
                  </a:solidFill>
                </a:rPr>
                <a:t>Arbeitskraft</a:t>
              </a:r>
            </a:p>
          </p:txBody>
        </p:sp>
        <p:grpSp>
          <p:nvGrpSpPr>
            <p:cNvPr id="31" name="Gruppieren 57">
              <a:extLst>
                <a:ext uri="{FF2B5EF4-FFF2-40B4-BE49-F238E27FC236}">
                  <a16:creationId xmlns:a16="http://schemas.microsoft.com/office/drawing/2014/main" id="{8FA118F3-34D7-4E06-ADF9-86431FA65349}"/>
                </a:ext>
              </a:extLst>
            </p:cNvPr>
            <p:cNvGrpSpPr/>
            <p:nvPr/>
          </p:nvGrpSpPr>
          <p:grpSpPr>
            <a:xfrm>
              <a:off x="5548836" y="2810501"/>
              <a:ext cx="293130" cy="293130"/>
              <a:chOff x="3131840" y="1396201"/>
              <a:chExt cx="293130" cy="293130"/>
            </a:xfrm>
          </p:grpSpPr>
          <p:sp>
            <p:nvSpPr>
              <p:cNvPr id="32" name="Ellipse 58">
                <a:extLst>
                  <a:ext uri="{FF2B5EF4-FFF2-40B4-BE49-F238E27FC236}">
                    <a16:creationId xmlns:a16="http://schemas.microsoft.com/office/drawing/2014/main" id="{99359620-C962-45A6-990F-F6E4FCDB9AA2}"/>
                  </a:ext>
                </a:extLst>
              </p:cNvPr>
              <p:cNvSpPr/>
              <p:nvPr/>
            </p:nvSpPr>
            <p:spPr>
              <a:xfrm>
                <a:off x="3131840" y="1396201"/>
                <a:ext cx="293130" cy="2931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33" name="Grafik 59" descr="Ein Bild, das Zeichnung enthält.&#10;&#10;Automatisch generierte Beschreibung">
                <a:extLst>
                  <a:ext uri="{FF2B5EF4-FFF2-40B4-BE49-F238E27FC236}">
                    <a16:creationId xmlns:a16="http://schemas.microsoft.com/office/drawing/2014/main" id="{F627C7AA-8D2D-4943-8FF5-2C52A01DE2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9888" y="1431983"/>
                <a:ext cx="189734" cy="216296"/>
              </a:xfrm>
              <a:prstGeom prst="rect">
                <a:avLst/>
              </a:prstGeom>
            </p:spPr>
          </p:pic>
        </p:grpSp>
        <p:sp>
          <p:nvSpPr>
            <p:cNvPr id="36" name="Freihandform: Form 47">
              <a:extLst>
                <a:ext uri="{FF2B5EF4-FFF2-40B4-BE49-F238E27FC236}">
                  <a16:creationId xmlns:a16="http://schemas.microsoft.com/office/drawing/2014/main" id="{F057AD97-1C87-4FA8-AD61-87CF1AA32940}"/>
                </a:ext>
              </a:extLst>
            </p:cNvPr>
            <p:cNvSpPr/>
            <p:nvPr/>
          </p:nvSpPr>
          <p:spPr bwMode="auto">
            <a:xfrm>
              <a:off x="4613586" y="4234625"/>
              <a:ext cx="2431299" cy="1014393"/>
            </a:xfrm>
            <a:custGeom>
              <a:avLst/>
              <a:gdLst>
                <a:gd name="connsiteX0" fmla="*/ 1075631 w 2431299"/>
                <a:gd name="connsiteY0" fmla="*/ 0 h 1014393"/>
                <a:gd name="connsiteX1" fmla="*/ 2431299 w 2431299"/>
                <a:gd name="connsiteY1" fmla="*/ 0 h 1014393"/>
                <a:gd name="connsiteX2" fmla="*/ 2431299 w 2431299"/>
                <a:gd name="connsiteY2" fmla="*/ 1014393 h 1014393"/>
                <a:gd name="connsiteX3" fmla="*/ 0 w 2431299"/>
                <a:gd name="connsiteY3" fmla="*/ 1014393 h 1014393"/>
              </a:gdLst>
              <a:ahLst/>
              <a:cxnLst>
                <a:cxn ang="0">
                  <a:pos x="connsiteX0" y="connsiteY0"/>
                </a:cxn>
                <a:cxn ang="0">
                  <a:pos x="connsiteX1" y="connsiteY1"/>
                </a:cxn>
                <a:cxn ang="0">
                  <a:pos x="connsiteX2" y="connsiteY2"/>
                </a:cxn>
                <a:cxn ang="0">
                  <a:pos x="connsiteX3" y="connsiteY3"/>
                </a:cxn>
              </a:cxnLst>
              <a:rect l="l" t="t" r="r" b="b"/>
              <a:pathLst>
                <a:path w="2431299" h="1014393">
                  <a:moveTo>
                    <a:pt x="1075631" y="0"/>
                  </a:moveTo>
                  <a:lnTo>
                    <a:pt x="2431299" y="0"/>
                  </a:lnTo>
                  <a:lnTo>
                    <a:pt x="2431299" y="1014393"/>
                  </a:lnTo>
                  <a:lnTo>
                    <a:pt x="0" y="1014393"/>
                  </a:lnTo>
                  <a:close/>
                </a:path>
              </a:pathLst>
            </a:custGeom>
            <a:solidFill>
              <a:schemeClr val="accent1"/>
            </a:solidFill>
            <a:ln>
              <a:noFill/>
            </a:ln>
            <a:effectLst/>
          </p:spPr>
          <p:txBody>
            <a:bodyPr vert="horz" wrap="square" lIns="144000" tIns="144000" rIns="36000" bIns="72000" numCol="1" rtlCol="0" anchor="b" anchorCtr="0" compatLnSpc="1">
              <a:prstTxWarp prst="textNoShape">
                <a:avLst/>
              </a:prstTxWarp>
              <a:noAutofit/>
            </a:bodyPr>
            <a:lstStyle/>
            <a:p>
              <a:pPr algn="r" fontAlgn="base">
                <a:lnSpc>
                  <a:spcPts val="1680"/>
                </a:lnSpc>
                <a:spcAft>
                  <a:spcPct val="0"/>
                </a:spcAft>
                <a:buClr>
                  <a:srgbClr val="E60018"/>
                </a:buClr>
                <a:buSzPct val="120000"/>
              </a:pPr>
              <a:r>
                <a:rPr lang="de-DE" sz="1200" b="1" dirty="0">
                  <a:solidFill>
                    <a:srgbClr val="FFFFFF"/>
                  </a:solidFill>
                  <a:cs typeface="Arial" charset="0"/>
                </a:rPr>
                <a:t>Arbeitseinkommen</a:t>
              </a:r>
              <a:br>
                <a:rPr lang="de-DE" sz="1200" b="1" dirty="0">
                  <a:solidFill>
                    <a:srgbClr val="FFFFFF"/>
                  </a:solidFill>
                  <a:cs typeface="Arial" charset="0"/>
                </a:rPr>
              </a:br>
              <a:r>
                <a:rPr lang="de-DE" sz="1200" b="1" dirty="0">
                  <a:solidFill>
                    <a:srgbClr val="FFFFFF"/>
                  </a:solidFill>
                  <a:cs typeface="Arial" charset="0"/>
                </a:rPr>
                <a:t>bis zum </a:t>
              </a:r>
              <a:br>
                <a:rPr lang="de-DE" sz="1200" b="1" dirty="0">
                  <a:solidFill>
                    <a:srgbClr val="FFFFFF"/>
                  </a:solidFill>
                  <a:cs typeface="Arial" charset="0"/>
                </a:rPr>
              </a:br>
              <a:r>
                <a:rPr lang="de-DE" sz="1200" b="1" dirty="0">
                  <a:solidFill>
                    <a:srgbClr val="FFFFFF"/>
                  </a:solidFill>
                  <a:cs typeface="Arial" charset="0"/>
                </a:rPr>
                <a:t>Rentenbeginn mit 67.</a:t>
              </a:r>
              <a:r>
                <a:rPr lang="de-DE" sz="1200" baseline="30000" dirty="0">
                  <a:solidFill>
                    <a:srgbClr val="FFFFFF"/>
                  </a:solidFill>
                  <a:cs typeface="Arial" charset="0"/>
                </a:rPr>
                <a:t>2)</a:t>
              </a:r>
            </a:p>
          </p:txBody>
        </p:sp>
      </p:grpSp>
      <p:sp>
        <p:nvSpPr>
          <p:cNvPr id="37" name="Foliennummernplatzhalter 36">
            <a:extLst>
              <a:ext uri="{FF2B5EF4-FFF2-40B4-BE49-F238E27FC236}">
                <a16:creationId xmlns:a16="http://schemas.microsoft.com/office/drawing/2014/main" id="{FC76ED04-515C-477B-9987-794546589B54}"/>
              </a:ext>
            </a:extLst>
          </p:cNvPr>
          <p:cNvSpPr>
            <a:spLocks noGrp="1"/>
          </p:cNvSpPr>
          <p:nvPr>
            <p:ph type="sldNum" sz="quarter" idx="12"/>
          </p:nvPr>
        </p:nvSpPr>
        <p:spPr/>
        <p:txBody>
          <a:bodyPr/>
          <a:lstStyle/>
          <a:p>
            <a:fld id="{7EC6429F-8EBA-4254-B9C8-295228AFE7F1}" type="slidenum">
              <a:rPr lang="de-DE" smtClean="0"/>
              <a:pPr/>
              <a:t>100</a:t>
            </a:fld>
            <a:endParaRPr lang="de-DE" dirty="0"/>
          </a:p>
        </p:txBody>
      </p:sp>
      <p:sp>
        <p:nvSpPr>
          <p:cNvPr id="38" name="Fußzeilenplatzhalter 2">
            <a:extLst>
              <a:ext uri="{FF2B5EF4-FFF2-40B4-BE49-F238E27FC236}">
                <a16:creationId xmlns:a16="http://schemas.microsoft.com/office/drawing/2014/main" id="{C4926A8B-33A7-4C04-B5D4-B7124B3034F0}"/>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7825338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Die Lösung:</a:t>
            </a:r>
            <a:br>
              <a:rPr lang="de-DE" dirty="0"/>
            </a:br>
            <a:r>
              <a:rPr lang="de-DE" dirty="0"/>
              <a:t>Einkommensabsicherung über die </a:t>
            </a:r>
            <a:r>
              <a:rPr lang="de-DE"/>
              <a:t>Basisrente.</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502890"/>
          </a:xfrm>
        </p:spPr>
        <p:txBody>
          <a:bodyPr/>
          <a:lstStyle/>
          <a:p>
            <a:pPr lvl="1"/>
            <a:r>
              <a:rPr lang="de-DE" dirty="0"/>
              <a:t>Für den Schutz des Einkommens durch eine </a:t>
            </a:r>
            <a:r>
              <a:rPr lang="de-DE" b="1" dirty="0">
                <a:solidFill>
                  <a:srgbClr val="016629"/>
                </a:solidFill>
              </a:rPr>
              <a:t>Kombination aus Altersversorgung und Berufsunfähigkeitsschutz</a:t>
            </a:r>
            <a:r>
              <a:rPr lang="de-DE" dirty="0"/>
              <a:t> bietet HDI zwei Varianten.</a:t>
            </a:r>
          </a:p>
        </p:txBody>
      </p:sp>
      <p:sp>
        <p:nvSpPr>
          <p:cNvPr id="4" name="Rechteck 1">
            <a:extLst>
              <a:ext uri="{FF2B5EF4-FFF2-40B4-BE49-F238E27FC236}">
                <a16:creationId xmlns:a16="http://schemas.microsoft.com/office/drawing/2014/main" id="{1470CC40-C08F-4DF4-99EF-DAAE606FFDC5}"/>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Basisrente</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 BUZ</a:t>
            </a:r>
          </a:p>
        </p:txBody>
      </p:sp>
      <p:sp>
        <p:nvSpPr>
          <p:cNvPr id="5" name="Text Placeholder 4">
            <a:extLst>
              <a:ext uri="{FF2B5EF4-FFF2-40B4-BE49-F238E27FC236}">
                <a16:creationId xmlns:a16="http://schemas.microsoft.com/office/drawing/2014/main" id="{DDA83582-F467-4C70-880C-752F97276053}"/>
              </a:ext>
            </a:extLst>
          </p:cNvPr>
          <p:cNvSpPr txBox="1">
            <a:spLocks/>
          </p:cNvSpPr>
          <p:nvPr/>
        </p:nvSpPr>
        <p:spPr>
          <a:xfrm>
            <a:off x="335360" y="5919422"/>
            <a:ext cx="11520000" cy="281886"/>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1) Eine Basisrente ist i.d.R. nicht geeignet für Personen ohne steuerpflichtiges Einkommen</a:t>
            </a:r>
            <a:br>
              <a:rPr lang="de-DE" sz="900" b="0" dirty="0">
                <a:solidFill>
                  <a:schemeClr val="accent1"/>
                </a:solidFill>
              </a:rPr>
            </a:br>
            <a:r>
              <a:rPr lang="de-DE" sz="900" b="0" dirty="0">
                <a:solidFill>
                  <a:schemeClr val="accent1"/>
                </a:solidFill>
              </a:rPr>
              <a:t>bzw. geringes steuerpflichtiges Einkommen oder wenn eine Kapitalzahlung gewünscht wird.</a:t>
            </a:r>
          </a:p>
        </p:txBody>
      </p:sp>
      <p:sp>
        <p:nvSpPr>
          <p:cNvPr id="7" name="Rechteck 97">
            <a:extLst>
              <a:ext uri="{FF2B5EF4-FFF2-40B4-BE49-F238E27FC236}">
                <a16:creationId xmlns:a16="http://schemas.microsoft.com/office/drawing/2014/main" id="{F85C2F23-FA1E-4689-B28E-213C01FED40C}"/>
              </a:ext>
            </a:extLst>
          </p:cNvPr>
          <p:cNvSpPr/>
          <p:nvPr/>
        </p:nvSpPr>
        <p:spPr>
          <a:xfrm>
            <a:off x="335360" y="4851831"/>
            <a:ext cx="11521678" cy="987327"/>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8" name="Rectangle 9">
            <a:extLst>
              <a:ext uri="{FF2B5EF4-FFF2-40B4-BE49-F238E27FC236}">
                <a16:creationId xmlns:a16="http://schemas.microsoft.com/office/drawing/2014/main" id="{33473E64-938D-4457-B9AB-0A649E9E1667}"/>
              </a:ext>
            </a:extLst>
          </p:cNvPr>
          <p:cNvSpPr>
            <a:spLocks noChangeArrowheads="1"/>
          </p:cNvSpPr>
          <p:nvPr/>
        </p:nvSpPr>
        <p:spPr bwMode="auto">
          <a:xfrm>
            <a:off x="4499376" y="5072526"/>
            <a:ext cx="3888817" cy="545936"/>
          </a:xfrm>
          <a:prstGeom prst="rect">
            <a:avLst/>
          </a:prstGeom>
          <a:noFill/>
          <a:ln>
            <a:noFill/>
          </a:ln>
          <a:effectLst/>
        </p:spPr>
        <p:txBody>
          <a:bodyPr wrap="square" lIns="0" tIns="0" rIns="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0" lvl="2" indent="0" fontAlgn="base">
              <a:lnSpc>
                <a:spcPct val="104000"/>
              </a:lnSpc>
              <a:spcBef>
                <a:spcPct val="100000"/>
              </a:spcBef>
              <a:spcAft>
                <a:spcPct val="0"/>
              </a:spcAft>
              <a:buClr>
                <a:schemeClr val="tx1"/>
              </a:buClr>
              <a:buSzPct val="110000"/>
            </a:pPr>
            <a:r>
              <a:rPr lang="de-DE" altLang="de-DE" b="1" dirty="0">
                <a:solidFill>
                  <a:schemeClr val="accent1"/>
                </a:solidFill>
              </a:rPr>
              <a:t>Dynamisierung der Hauptversicherung im Leistungsfall (optional)</a:t>
            </a:r>
          </a:p>
        </p:txBody>
      </p:sp>
      <p:cxnSp>
        <p:nvCxnSpPr>
          <p:cNvPr id="9" name="Gerader Verbinder 100">
            <a:extLst>
              <a:ext uri="{FF2B5EF4-FFF2-40B4-BE49-F238E27FC236}">
                <a16:creationId xmlns:a16="http://schemas.microsoft.com/office/drawing/2014/main" id="{25645004-08BD-4DE3-B282-F9B0986783A4}"/>
              </a:ext>
            </a:extLst>
          </p:cNvPr>
          <p:cNvCxnSpPr>
            <a:cxnSpLocks/>
          </p:cNvCxnSpPr>
          <p:nvPr/>
        </p:nvCxnSpPr>
        <p:spPr>
          <a:xfrm>
            <a:off x="3514970" y="4931027"/>
            <a:ext cx="0" cy="82893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platzhalter 4">
            <a:extLst>
              <a:ext uri="{FF2B5EF4-FFF2-40B4-BE49-F238E27FC236}">
                <a16:creationId xmlns:a16="http://schemas.microsoft.com/office/drawing/2014/main" id="{63812E3A-1731-4670-B78B-B2B15FBBC0D4}"/>
              </a:ext>
            </a:extLst>
          </p:cNvPr>
          <p:cNvSpPr txBox="1">
            <a:spLocks/>
          </p:cNvSpPr>
          <p:nvPr/>
        </p:nvSpPr>
        <p:spPr bwMode="gray">
          <a:xfrm>
            <a:off x="566661" y="5072526"/>
            <a:ext cx="1963903" cy="545937"/>
          </a:xfrm>
          <a:prstGeom prst="rect">
            <a:avLst/>
          </a:prstGeom>
          <a:noFill/>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dirty="0"/>
              <a:t>Weitere Highlights</a:t>
            </a:r>
          </a:p>
        </p:txBody>
      </p:sp>
      <p:sp>
        <p:nvSpPr>
          <p:cNvPr id="11" name="Rectangle 9">
            <a:extLst>
              <a:ext uri="{FF2B5EF4-FFF2-40B4-BE49-F238E27FC236}">
                <a16:creationId xmlns:a16="http://schemas.microsoft.com/office/drawing/2014/main" id="{BE8E1CC3-F3E2-4EFC-8A90-5C7DF2F4D49F}"/>
              </a:ext>
            </a:extLst>
          </p:cNvPr>
          <p:cNvSpPr>
            <a:spLocks noChangeArrowheads="1"/>
          </p:cNvSpPr>
          <p:nvPr/>
        </p:nvSpPr>
        <p:spPr bwMode="auto">
          <a:xfrm>
            <a:off x="9372599" y="5072526"/>
            <a:ext cx="2231397" cy="545936"/>
          </a:xfrm>
          <a:prstGeom prst="rect">
            <a:avLst/>
          </a:prstGeom>
          <a:noFill/>
          <a:ln>
            <a:noFill/>
          </a:ln>
          <a:effectLst/>
        </p:spPr>
        <p:txBody>
          <a:bodyPr wrap="square" lIns="0" tIns="0" rIns="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fontAlgn="base">
              <a:spcAft>
                <a:spcPct val="0"/>
              </a:spcAft>
              <a:buFont typeface="Wingdings" panose="05000000000000000000" pitchFamily="2" charset="2"/>
              <a:buNone/>
            </a:pPr>
            <a:r>
              <a:rPr lang="de-DE" altLang="de-DE" dirty="0">
                <a:solidFill>
                  <a:schemeClr val="accent1"/>
                </a:solidFill>
              </a:rPr>
              <a:t>BU-Rentenretter bei Beitragsfreistellung</a:t>
            </a:r>
          </a:p>
        </p:txBody>
      </p:sp>
      <p:sp>
        <p:nvSpPr>
          <p:cNvPr id="13" name="Rechteck 84">
            <a:extLst>
              <a:ext uri="{FF2B5EF4-FFF2-40B4-BE49-F238E27FC236}">
                <a16:creationId xmlns:a16="http://schemas.microsoft.com/office/drawing/2014/main" id="{20B661D2-84AE-4B82-9E4E-623BD723ED0B}"/>
              </a:ext>
            </a:extLst>
          </p:cNvPr>
          <p:cNvSpPr/>
          <p:nvPr/>
        </p:nvSpPr>
        <p:spPr>
          <a:xfrm>
            <a:off x="335360" y="1930043"/>
            <a:ext cx="5581253" cy="10983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4" name="Rechteck 84">
            <a:extLst>
              <a:ext uri="{FF2B5EF4-FFF2-40B4-BE49-F238E27FC236}">
                <a16:creationId xmlns:a16="http://schemas.microsoft.com/office/drawing/2014/main" id="{55AD2191-D322-4D01-9DBD-BB796F4BAB55}"/>
              </a:ext>
            </a:extLst>
          </p:cNvPr>
          <p:cNvSpPr/>
          <p:nvPr/>
        </p:nvSpPr>
        <p:spPr>
          <a:xfrm>
            <a:off x="335360" y="3390937"/>
            <a:ext cx="5581253" cy="10983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6" name="Rectangle 9">
            <a:extLst>
              <a:ext uri="{FF2B5EF4-FFF2-40B4-BE49-F238E27FC236}">
                <a16:creationId xmlns:a16="http://schemas.microsoft.com/office/drawing/2014/main" id="{181E21B0-86AB-4D48-BE67-5715D395CA94}"/>
              </a:ext>
            </a:extLst>
          </p:cNvPr>
          <p:cNvSpPr>
            <a:spLocks noChangeArrowheads="1"/>
          </p:cNvSpPr>
          <p:nvPr/>
        </p:nvSpPr>
        <p:spPr bwMode="auto">
          <a:xfrm>
            <a:off x="494089" y="2284078"/>
            <a:ext cx="5336799" cy="507831"/>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b="0" dirty="0">
                <a:ea typeface="ＭＳ Ｐゴシック" pitchFamily="34" charset="-128"/>
              </a:rPr>
              <a:t>HDI zahlt die Beiträge für die Altersvorsorge weiter. </a:t>
            </a:r>
          </a:p>
          <a:p>
            <a:pPr eaLnBrk="1" hangingPunct="1">
              <a:spcBef>
                <a:spcPts val="600"/>
              </a:spcBef>
              <a:buClr>
                <a:srgbClr val="D50018"/>
              </a:buClr>
              <a:buSzPct val="120000"/>
              <a:buFont typeface="Wingdings" pitchFamily="2" charset="2"/>
              <a:buNone/>
            </a:pPr>
            <a:r>
              <a:rPr lang="de-DE" altLang="de-DE" sz="1400" dirty="0">
                <a:solidFill>
                  <a:schemeClr val="accent1"/>
                </a:solidFill>
                <a:ea typeface="ＭＳ Ｐゴシック" pitchFamily="34" charset="-128"/>
              </a:rPr>
              <a:t>Tarif B – Prämienbefreiung</a:t>
            </a:r>
          </a:p>
        </p:txBody>
      </p:sp>
      <p:cxnSp>
        <p:nvCxnSpPr>
          <p:cNvPr id="17" name="Gerader Verbinder 87">
            <a:extLst>
              <a:ext uri="{FF2B5EF4-FFF2-40B4-BE49-F238E27FC236}">
                <a16:creationId xmlns:a16="http://schemas.microsoft.com/office/drawing/2014/main" id="{99A18B13-00A5-4CE2-AF78-64C4366DC534}"/>
              </a:ext>
            </a:extLst>
          </p:cNvPr>
          <p:cNvCxnSpPr>
            <a:cxnSpLocks/>
          </p:cNvCxnSpPr>
          <p:nvPr/>
        </p:nvCxnSpPr>
        <p:spPr>
          <a:xfrm>
            <a:off x="465517" y="2201523"/>
            <a:ext cx="0" cy="65311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9">
            <a:extLst>
              <a:ext uri="{FF2B5EF4-FFF2-40B4-BE49-F238E27FC236}">
                <a16:creationId xmlns:a16="http://schemas.microsoft.com/office/drawing/2014/main" id="{1DA9A583-5593-4BB4-9A7F-92CA88485899}"/>
              </a:ext>
            </a:extLst>
          </p:cNvPr>
          <p:cNvSpPr>
            <a:spLocks noChangeArrowheads="1"/>
          </p:cNvSpPr>
          <p:nvPr/>
        </p:nvSpPr>
        <p:spPr bwMode="auto">
          <a:xfrm>
            <a:off x="494089" y="3687034"/>
            <a:ext cx="5336797" cy="507831"/>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b="0" dirty="0">
                <a:ea typeface="ＭＳ Ｐゴシック" pitchFamily="34" charset="-128"/>
              </a:rPr>
              <a:t>Kunde erhält zusätzlich eine vereinbarte Berufsunfähigkeitsrente.</a:t>
            </a:r>
          </a:p>
          <a:p>
            <a:pPr eaLnBrk="1" hangingPunct="1">
              <a:spcBef>
                <a:spcPts val="600"/>
              </a:spcBef>
              <a:buClr>
                <a:srgbClr val="D50018"/>
              </a:buClr>
              <a:buSzPct val="120000"/>
              <a:buFont typeface="Wingdings" pitchFamily="2" charset="2"/>
              <a:buNone/>
            </a:pPr>
            <a:r>
              <a:rPr lang="de-DE" altLang="de-DE" sz="1400" dirty="0">
                <a:solidFill>
                  <a:schemeClr val="accent1"/>
                </a:solidFill>
                <a:ea typeface="ＭＳ Ｐゴシック" pitchFamily="34" charset="-128"/>
              </a:rPr>
              <a:t>Tarif BR – Beitragsbefreiung und Rente</a:t>
            </a:r>
          </a:p>
        </p:txBody>
      </p:sp>
      <p:cxnSp>
        <p:nvCxnSpPr>
          <p:cNvPr id="20" name="Gerader Verbinder 109">
            <a:extLst>
              <a:ext uri="{FF2B5EF4-FFF2-40B4-BE49-F238E27FC236}">
                <a16:creationId xmlns:a16="http://schemas.microsoft.com/office/drawing/2014/main" id="{A81E0F70-5AED-40B5-A87A-F62045FDE588}"/>
              </a:ext>
            </a:extLst>
          </p:cNvPr>
          <p:cNvCxnSpPr>
            <a:cxnSpLocks/>
          </p:cNvCxnSpPr>
          <p:nvPr/>
        </p:nvCxnSpPr>
        <p:spPr>
          <a:xfrm>
            <a:off x="465517" y="3621249"/>
            <a:ext cx="0" cy="65311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hteck 82">
            <a:extLst>
              <a:ext uri="{FF2B5EF4-FFF2-40B4-BE49-F238E27FC236}">
                <a16:creationId xmlns:a16="http://schemas.microsoft.com/office/drawing/2014/main" id="{D54925E9-CCC0-4C5F-B790-E8FA730E26B9}"/>
              </a:ext>
            </a:extLst>
          </p:cNvPr>
          <p:cNvSpPr/>
          <p:nvPr/>
        </p:nvSpPr>
        <p:spPr>
          <a:xfrm>
            <a:off x="6274107" y="1930042"/>
            <a:ext cx="5581253" cy="25592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eaLnBrk="1" hangingPunct="1">
              <a:spcBef>
                <a:spcPts val="600"/>
              </a:spcBef>
              <a:buClr>
                <a:srgbClr val="D50018"/>
              </a:buClr>
              <a:buSzPct val="120000"/>
              <a:buFont typeface="Wingdings" pitchFamily="2" charset="2"/>
              <a:buNone/>
            </a:pPr>
            <a:r>
              <a:rPr lang="de-DE" altLang="de-DE" dirty="0">
                <a:solidFill>
                  <a:schemeClr val="bg1"/>
                </a:solidFill>
                <a:ea typeface="ＭＳ Ｐゴシック" pitchFamily="34" charset="-128"/>
              </a:rPr>
              <a:t>Der besondere Steuervorteil:</a:t>
            </a:r>
          </a:p>
          <a:p>
            <a:pPr eaLnBrk="1" hangingPunct="1">
              <a:spcBef>
                <a:spcPts val="1800"/>
              </a:spcBef>
              <a:buClr>
                <a:srgbClr val="D50018"/>
              </a:buClr>
              <a:buSzPct val="120000"/>
              <a:buFont typeface="Wingdings" pitchFamily="2" charset="2"/>
              <a:buNone/>
            </a:pPr>
            <a:r>
              <a:rPr lang="de-DE" altLang="de-DE" sz="2000" dirty="0">
                <a:solidFill>
                  <a:schemeClr val="bg1"/>
                </a:solidFill>
                <a:ea typeface="ＭＳ Ｐゴシック" pitchFamily="34" charset="-128"/>
              </a:rPr>
              <a:t>Durch die Kombination der steuerlich geförderten Basisrente</a:t>
            </a:r>
            <a:r>
              <a:rPr lang="de-DE" altLang="de-DE" sz="2000" baseline="30000" dirty="0">
                <a:solidFill>
                  <a:schemeClr val="bg1"/>
                </a:solidFill>
                <a:ea typeface="ＭＳ Ｐゴシック" pitchFamily="34" charset="-128"/>
              </a:rPr>
              <a:t>1) </a:t>
            </a:r>
            <a:r>
              <a:rPr lang="de-DE" altLang="de-DE" sz="2000" dirty="0">
                <a:solidFill>
                  <a:schemeClr val="bg1"/>
                </a:solidFill>
                <a:ea typeface="ＭＳ Ｐゴシック" pitchFamily="34" charset="-128"/>
              </a:rPr>
              <a:t>mit einer Berufsunfähigkeitsversicherung sind</a:t>
            </a:r>
            <a:br>
              <a:rPr lang="de-DE" altLang="de-DE" sz="2000" dirty="0">
                <a:solidFill>
                  <a:schemeClr val="bg1"/>
                </a:solidFill>
                <a:ea typeface="ＭＳ Ｐゴシック" pitchFamily="34" charset="-128"/>
              </a:rPr>
            </a:br>
            <a:r>
              <a:rPr lang="de-DE" altLang="de-DE" sz="2000" dirty="0">
                <a:solidFill>
                  <a:schemeClr val="bg1"/>
                </a:solidFill>
                <a:ea typeface="ＭＳ Ｐゴシック" pitchFamily="34" charset="-128"/>
              </a:rPr>
              <a:t>sämtliche Beiträge steuerlich absetzbar.</a:t>
            </a:r>
          </a:p>
        </p:txBody>
      </p:sp>
      <p:sp>
        <p:nvSpPr>
          <p:cNvPr id="18" name="Rectangle 9">
            <a:extLst>
              <a:ext uri="{FF2B5EF4-FFF2-40B4-BE49-F238E27FC236}">
                <a16:creationId xmlns:a16="http://schemas.microsoft.com/office/drawing/2014/main" id="{24C4B62F-2078-45A6-9794-DF53B03AAF2E}"/>
              </a:ext>
            </a:extLst>
          </p:cNvPr>
          <p:cNvSpPr>
            <a:spLocks noChangeArrowheads="1"/>
          </p:cNvSpPr>
          <p:nvPr/>
        </p:nvSpPr>
        <p:spPr bwMode="auto">
          <a:xfrm>
            <a:off x="551240" y="3101395"/>
            <a:ext cx="1693666" cy="215444"/>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b="0" dirty="0">
                <a:ea typeface="ＭＳ Ｐゴシック" pitchFamily="34" charset="-128"/>
              </a:rPr>
              <a:t>oder</a:t>
            </a:r>
            <a:endParaRPr lang="de-DE" altLang="de-DE" sz="1400" b="0" baseline="30000" dirty="0">
              <a:ea typeface="ＭＳ Ｐゴシック" pitchFamily="34" charset="-128"/>
            </a:endParaRPr>
          </a:p>
        </p:txBody>
      </p:sp>
      <p:sp>
        <p:nvSpPr>
          <p:cNvPr id="3" name="Foliennummernplatzhalter 2">
            <a:extLst>
              <a:ext uri="{FF2B5EF4-FFF2-40B4-BE49-F238E27FC236}">
                <a16:creationId xmlns:a16="http://schemas.microsoft.com/office/drawing/2014/main" id="{715FE5C0-0020-451D-BE86-9E3CBFC12A00}"/>
              </a:ext>
            </a:extLst>
          </p:cNvPr>
          <p:cNvSpPr>
            <a:spLocks noGrp="1"/>
          </p:cNvSpPr>
          <p:nvPr>
            <p:ph type="sldNum" sz="quarter" idx="12"/>
          </p:nvPr>
        </p:nvSpPr>
        <p:spPr/>
        <p:txBody>
          <a:bodyPr/>
          <a:lstStyle/>
          <a:p>
            <a:fld id="{7EC6429F-8EBA-4254-B9C8-295228AFE7F1}" type="slidenum">
              <a:rPr lang="de-DE" smtClean="0"/>
              <a:pPr/>
              <a:t>101</a:t>
            </a:fld>
            <a:endParaRPr lang="de-DE" dirty="0"/>
          </a:p>
        </p:txBody>
      </p:sp>
      <p:sp>
        <p:nvSpPr>
          <p:cNvPr id="22" name="Fußzeilenplatzhalter 2">
            <a:extLst>
              <a:ext uri="{FF2B5EF4-FFF2-40B4-BE49-F238E27FC236}">
                <a16:creationId xmlns:a16="http://schemas.microsoft.com/office/drawing/2014/main" id="{C9E38765-0586-4E94-A899-58672D08B808}"/>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8842656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Die Altersvorsorge im Falle der Berufsunfähigkeit</a:t>
            </a:r>
            <a:r>
              <a:rPr lang="de-DE"/>
              <a:t>. 1/2</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26665"/>
          </a:xfrm>
        </p:spPr>
        <p:txBody>
          <a:bodyPr/>
          <a:lstStyle/>
          <a:p>
            <a:pPr lvl="1"/>
            <a:r>
              <a:rPr lang="de-DE" dirty="0"/>
              <a:t>Die </a:t>
            </a:r>
            <a:r>
              <a:rPr lang="de-DE" b="1" dirty="0">
                <a:solidFill>
                  <a:srgbClr val="016629"/>
                </a:solidFill>
              </a:rPr>
              <a:t>Auswirkungen einer Berufsunfähigkeit </a:t>
            </a:r>
            <a:r>
              <a:rPr lang="de-DE" dirty="0"/>
              <a:t>auf die Altersrente – 3 Fallbeispiele:</a:t>
            </a:r>
          </a:p>
        </p:txBody>
      </p:sp>
      <p:sp>
        <p:nvSpPr>
          <p:cNvPr id="4" name="Rechteck 1">
            <a:extLst>
              <a:ext uri="{FF2B5EF4-FFF2-40B4-BE49-F238E27FC236}">
                <a16:creationId xmlns:a16="http://schemas.microsoft.com/office/drawing/2014/main" id="{18FDAAC3-53A1-413E-8DEE-E11687A3E080}"/>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Basisrente</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 BUZ</a:t>
            </a:r>
          </a:p>
        </p:txBody>
      </p:sp>
      <p:sp>
        <p:nvSpPr>
          <p:cNvPr id="5" name="Text Placeholder 4">
            <a:extLst>
              <a:ext uri="{FF2B5EF4-FFF2-40B4-BE49-F238E27FC236}">
                <a16:creationId xmlns:a16="http://schemas.microsoft.com/office/drawing/2014/main" id="{8A896478-0078-4282-AF42-D726AB133774}"/>
              </a:ext>
            </a:extLst>
          </p:cNvPr>
          <p:cNvSpPr txBox="1">
            <a:spLocks/>
          </p:cNvSpPr>
          <p:nvPr/>
        </p:nvSpPr>
        <p:spPr>
          <a:xfrm>
            <a:off x="335360" y="5919422"/>
            <a:ext cx="11520000" cy="281886"/>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 1) Beispiel Betriebswirt, ledig, gesetzlich krankenversichert (1,1 % Zusatzbeitrag), keine weiteren Einkünfte, ohne Kirchensteuer.</a:t>
            </a:r>
            <a:br>
              <a:rPr lang="de-DE" sz="900" b="0" dirty="0">
                <a:solidFill>
                  <a:schemeClr val="accent1"/>
                </a:solidFill>
              </a:rPr>
            </a:br>
            <a:r>
              <a:rPr lang="de-DE" sz="900" b="0" dirty="0">
                <a:solidFill>
                  <a:schemeClr val="accent1"/>
                </a:solidFill>
              </a:rPr>
              <a:t>Gesetzliche Altersrente ab 67 ergibt sich aus 25 Entgeltpunkten und einem Rentenwert von 36,02 Euro. Alle Angaben ohne Gewähr.</a:t>
            </a:r>
          </a:p>
        </p:txBody>
      </p:sp>
      <p:sp>
        <p:nvSpPr>
          <p:cNvPr id="6" name="Rechteck 95">
            <a:extLst>
              <a:ext uri="{FF2B5EF4-FFF2-40B4-BE49-F238E27FC236}">
                <a16:creationId xmlns:a16="http://schemas.microsoft.com/office/drawing/2014/main" id="{AB0C126B-DDB9-4CE4-8C54-268390FF29E5}"/>
              </a:ext>
            </a:extLst>
          </p:cNvPr>
          <p:cNvSpPr/>
          <p:nvPr/>
        </p:nvSpPr>
        <p:spPr>
          <a:xfrm>
            <a:off x="335360" y="2306051"/>
            <a:ext cx="11521678" cy="1331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7" name="Rechteck 103">
            <a:extLst>
              <a:ext uri="{FF2B5EF4-FFF2-40B4-BE49-F238E27FC236}">
                <a16:creationId xmlns:a16="http://schemas.microsoft.com/office/drawing/2014/main" id="{51D4FCBE-12AA-4632-BA24-26174E21CBF6}"/>
              </a:ext>
            </a:extLst>
          </p:cNvPr>
          <p:cNvSpPr/>
          <p:nvPr/>
        </p:nvSpPr>
        <p:spPr>
          <a:xfrm>
            <a:off x="7314381" y="2827273"/>
            <a:ext cx="4413615" cy="522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72000" bIns="72000" numCol="1" spcCol="0" rtlCol="0" fromWordArt="0" anchor="b" anchorCtr="0" forceAA="0" compatLnSpc="1">
            <a:prstTxWarp prst="textNoShape">
              <a:avLst/>
            </a:prstTxWarp>
            <a:noAutofit/>
          </a:bodyPr>
          <a:lstStyle/>
          <a:p>
            <a:pPr algn="l">
              <a:lnSpc>
                <a:spcPct val="104000"/>
              </a:lnSpc>
              <a:spcBef>
                <a:spcPts val="600"/>
              </a:spcBef>
            </a:pPr>
            <a:r>
              <a:rPr lang="de-DE" sz="1400" dirty="0"/>
              <a:t>Gesetzliche Altersrente rund </a:t>
            </a:r>
            <a:r>
              <a:rPr lang="de-DE" sz="1400" b="1" dirty="0"/>
              <a:t>900 EUR</a:t>
            </a:r>
            <a:r>
              <a:rPr lang="de-DE" sz="1400" baseline="30000" dirty="0"/>
              <a:t>1)</a:t>
            </a:r>
            <a:r>
              <a:rPr lang="de-DE" sz="1400" b="1" dirty="0"/>
              <a:t> </a:t>
            </a:r>
            <a:r>
              <a:rPr lang="de-DE" sz="1400" dirty="0"/>
              <a:t>mtl. brutto</a:t>
            </a:r>
          </a:p>
        </p:txBody>
      </p:sp>
      <p:sp>
        <p:nvSpPr>
          <p:cNvPr id="8" name="Rechteck 25">
            <a:extLst>
              <a:ext uri="{FF2B5EF4-FFF2-40B4-BE49-F238E27FC236}">
                <a16:creationId xmlns:a16="http://schemas.microsoft.com/office/drawing/2014/main" id="{617F4A53-FD92-4548-8893-8D98A17DEE4B}"/>
              </a:ext>
            </a:extLst>
          </p:cNvPr>
          <p:cNvSpPr/>
          <p:nvPr/>
        </p:nvSpPr>
        <p:spPr>
          <a:xfrm>
            <a:off x="335360" y="4090960"/>
            <a:ext cx="11521678" cy="1331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cxnSp>
        <p:nvCxnSpPr>
          <p:cNvPr id="9" name="Gerader Verbinder 35">
            <a:extLst>
              <a:ext uri="{FF2B5EF4-FFF2-40B4-BE49-F238E27FC236}">
                <a16:creationId xmlns:a16="http://schemas.microsoft.com/office/drawing/2014/main" id="{01FC4D7F-7C68-406F-AA81-1F9E7A88794D}"/>
              </a:ext>
            </a:extLst>
          </p:cNvPr>
          <p:cNvCxnSpPr>
            <a:cxnSpLocks/>
          </p:cNvCxnSpPr>
          <p:nvPr/>
        </p:nvCxnSpPr>
        <p:spPr>
          <a:xfrm>
            <a:off x="335796" y="5544814"/>
            <a:ext cx="1083775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feld 28">
            <a:extLst>
              <a:ext uri="{FF2B5EF4-FFF2-40B4-BE49-F238E27FC236}">
                <a16:creationId xmlns:a16="http://schemas.microsoft.com/office/drawing/2014/main" id="{324AED6C-01AF-4EC5-8FF4-5DE354867919}"/>
              </a:ext>
            </a:extLst>
          </p:cNvPr>
          <p:cNvSpPr txBox="1"/>
          <p:nvPr/>
        </p:nvSpPr>
        <p:spPr>
          <a:xfrm>
            <a:off x="7170254" y="5611715"/>
            <a:ext cx="682735" cy="238783"/>
          </a:xfrm>
          <a:prstGeom prst="rect">
            <a:avLst/>
          </a:prstGeom>
          <a:noFill/>
        </p:spPr>
        <p:txBody>
          <a:bodyPr wrap="square" lIns="0" tIns="0" rIns="0" bIns="0" rtlCol="0" anchor="t">
            <a:spAutoFit/>
          </a:bodyPr>
          <a:lstStyle/>
          <a:p>
            <a:pPr>
              <a:lnSpc>
                <a:spcPct val="104000"/>
              </a:lnSpc>
            </a:pPr>
            <a:r>
              <a:rPr lang="de-DE" sz="1600" dirty="0"/>
              <a:t>67</a:t>
            </a:r>
          </a:p>
        </p:txBody>
      </p:sp>
      <p:sp>
        <p:nvSpPr>
          <p:cNvPr id="11" name="Rechteck 121">
            <a:extLst>
              <a:ext uri="{FF2B5EF4-FFF2-40B4-BE49-F238E27FC236}">
                <a16:creationId xmlns:a16="http://schemas.microsoft.com/office/drawing/2014/main" id="{79C96E5A-53CA-42D1-9B7A-2A7366E59C82}"/>
              </a:ext>
            </a:extLst>
          </p:cNvPr>
          <p:cNvSpPr/>
          <p:nvPr/>
        </p:nvSpPr>
        <p:spPr>
          <a:xfrm>
            <a:off x="7314381" y="4615778"/>
            <a:ext cx="4413615" cy="522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72000" bIns="72000" numCol="1" spcCol="0" rtlCol="0" fromWordArt="0" anchor="b" anchorCtr="0" forceAA="0" compatLnSpc="1">
            <a:prstTxWarp prst="textNoShape">
              <a:avLst/>
            </a:prstTxWarp>
            <a:noAutofit/>
          </a:bodyPr>
          <a:lstStyle/>
          <a:p>
            <a:pPr>
              <a:lnSpc>
                <a:spcPct val="104000"/>
              </a:lnSpc>
              <a:spcBef>
                <a:spcPts val="600"/>
              </a:spcBef>
            </a:pPr>
            <a:r>
              <a:rPr lang="de-DE" sz="1400" dirty="0"/>
              <a:t>Gesetzliche Altersrente rund </a:t>
            </a:r>
            <a:r>
              <a:rPr lang="de-DE" sz="1400" b="1" dirty="0"/>
              <a:t>900 EUR</a:t>
            </a:r>
            <a:r>
              <a:rPr lang="de-DE" sz="1400" baseline="30000" dirty="0"/>
              <a:t>1) </a:t>
            </a:r>
            <a:r>
              <a:rPr lang="de-DE" sz="1400" dirty="0"/>
              <a:t>mtl. brutto</a:t>
            </a:r>
          </a:p>
        </p:txBody>
      </p:sp>
      <p:sp>
        <p:nvSpPr>
          <p:cNvPr id="12" name="Textfeld 32">
            <a:extLst>
              <a:ext uri="{FF2B5EF4-FFF2-40B4-BE49-F238E27FC236}">
                <a16:creationId xmlns:a16="http://schemas.microsoft.com/office/drawing/2014/main" id="{F81DED5B-F249-46F5-8E55-E643507A9181}"/>
              </a:ext>
            </a:extLst>
          </p:cNvPr>
          <p:cNvSpPr txBox="1"/>
          <p:nvPr/>
        </p:nvSpPr>
        <p:spPr>
          <a:xfrm>
            <a:off x="11309431" y="5435570"/>
            <a:ext cx="547171" cy="238783"/>
          </a:xfrm>
          <a:prstGeom prst="rect">
            <a:avLst/>
          </a:prstGeom>
          <a:noFill/>
        </p:spPr>
        <p:txBody>
          <a:bodyPr wrap="square" lIns="0" tIns="0" rIns="0" bIns="0" rtlCol="0" anchor="t">
            <a:spAutoFit/>
          </a:bodyPr>
          <a:lstStyle/>
          <a:p>
            <a:pPr>
              <a:lnSpc>
                <a:spcPct val="104000"/>
              </a:lnSpc>
            </a:pPr>
            <a:r>
              <a:rPr lang="de-DE" sz="1600" dirty="0"/>
              <a:t>Alter</a:t>
            </a:r>
          </a:p>
        </p:txBody>
      </p:sp>
      <p:sp>
        <p:nvSpPr>
          <p:cNvPr id="13" name="Textfeld 40">
            <a:extLst>
              <a:ext uri="{FF2B5EF4-FFF2-40B4-BE49-F238E27FC236}">
                <a16:creationId xmlns:a16="http://schemas.microsoft.com/office/drawing/2014/main" id="{F4D55FD3-D4A9-4899-9C4A-D0A6176D4329}"/>
              </a:ext>
            </a:extLst>
          </p:cNvPr>
          <p:cNvSpPr txBox="1"/>
          <p:nvPr/>
        </p:nvSpPr>
        <p:spPr>
          <a:xfrm>
            <a:off x="451354" y="5611715"/>
            <a:ext cx="807080" cy="238783"/>
          </a:xfrm>
          <a:prstGeom prst="rect">
            <a:avLst/>
          </a:prstGeom>
          <a:noFill/>
        </p:spPr>
        <p:txBody>
          <a:bodyPr wrap="square" lIns="0" tIns="0" rIns="0" bIns="0" rtlCol="0" anchor="t">
            <a:spAutoFit/>
          </a:bodyPr>
          <a:lstStyle/>
          <a:p>
            <a:pPr>
              <a:lnSpc>
                <a:spcPct val="104000"/>
              </a:lnSpc>
            </a:pPr>
            <a:r>
              <a:rPr lang="de-DE" sz="1600" dirty="0"/>
              <a:t>35</a:t>
            </a:r>
          </a:p>
        </p:txBody>
      </p:sp>
      <p:sp>
        <p:nvSpPr>
          <p:cNvPr id="14" name="Rechteck 125">
            <a:extLst>
              <a:ext uri="{FF2B5EF4-FFF2-40B4-BE49-F238E27FC236}">
                <a16:creationId xmlns:a16="http://schemas.microsoft.com/office/drawing/2014/main" id="{61320DFE-E83F-4A99-9A5E-2F3DFB5A6348}"/>
              </a:ext>
            </a:extLst>
          </p:cNvPr>
          <p:cNvSpPr/>
          <p:nvPr/>
        </p:nvSpPr>
        <p:spPr>
          <a:xfrm>
            <a:off x="7314381" y="4422549"/>
            <a:ext cx="4413615" cy="199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algn="l">
              <a:lnSpc>
                <a:spcPct val="104000"/>
              </a:lnSpc>
              <a:spcBef>
                <a:spcPts val="600"/>
              </a:spcBef>
            </a:pPr>
            <a:r>
              <a:rPr lang="de-DE" sz="1200" dirty="0"/>
              <a:t>Basisrente ab 67 rund 280 EUR mtl. brutto</a:t>
            </a:r>
          </a:p>
        </p:txBody>
      </p:sp>
      <p:sp>
        <p:nvSpPr>
          <p:cNvPr id="15" name="Textfeld 42">
            <a:extLst>
              <a:ext uri="{FF2B5EF4-FFF2-40B4-BE49-F238E27FC236}">
                <a16:creationId xmlns:a16="http://schemas.microsoft.com/office/drawing/2014/main" id="{DF0E2668-B37B-4C9E-A4CB-175213AC2528}"/>
              </a:ext>
            </a:extLst>
          </p:cNvPr>
          <p:cNvSpPr txBox="1"/>
          <p:nvPr/>
        </p:nvSpPr>
        <p:spPr>
          <a:xfrm>
            <a:off x="2649260" y="5611715"/>
            <a:ext cx="682737" cy="238783"/>
          </a:xfrm>
          <a:prstGeom prst="rect">
            <a:avLst/>
          </a:prstGeom>
          <a:noFill/>
        </p:spPr>
        <p:txBody>
          <a:bodyPr wrap="square" lIns="0" tIns="0" rIns="0" bIns="0" rtlCol="0" anchor="t">
            <a:spAutoFit/>
          </a:bodyPr>
          <a:lstStyle/>
          <a:p>
            <a:pPr>
              <a:lnSpc>
                <a:spcPct val="104000"/>
              </a:lnSpc>
            </a:pPr>
            <a:r>
              <a:rPr lang="de-DE" sz="1600" b="1" dirty="0">
                <a:solidFill>
                  <a:schemeClr val="tx2"/>
                </a:solidFill>
              </a:rPr>
              <a:t>46</a:t>
            </a:r>
          </a:p>
        </p:txBody>
      </p:sp>
      <p:cxnSp>
        <p:nvCxnSpPr>
          <p:cNvPr id="16" name="Gerader Verbinder 34">
            <a:extLst>
              <a:ext uri="{FF2B5EF4-FFF2-40B4-BE49-F238E27FC236}">
                <a16:creationId xmlns:a16="http://schemas.microsoft.com/office/drawing/2014/main" id="{673C2E98-F1B7-4260-9685-BDBE6D2BBD6D}"/>
              </a:ext>
            </a:extLst>
          </p:cNvPr>
          <p:cNvCxnSpPr>
            <a:cxnSpLocks/>
          </p:cNvCxnSpPr>
          <p:nvPr/>
        </p:nvCxnSpPr>
        <p:spPr>
          <a:xfrm>
            <a:off x="7314422" y="2153281"/>
            <a:ext cx="0" cy="338385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r Verbinder 46">
            <a:extLst>
              <a:ext uri="{FF2B5EF4-FFF2-40B4-BE49-F238E27FC236}">
                <a16:creationId xmlns:a16="http://schemas.microsoft.com/office/drawing/2014/main" id="{F1E7C31E-2591-45F4-B97D-BDDFB32DE6AE}"/>
              </a:ext>
            </a:extLst>
          </p:cNvPr>
          <p:cNvCxnSpPr>
            <a:cxnSpLocks/>
          </p:cNvCxnSpPr>
          <p:nvPr/>
        </p:nvCxnSpPr>
        <p:spPr>
          <a:xfrm>
            <a:off x="613347" y="2153281"/>
            <a:ext cx="0" cy="338385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Gerader Verbinder 49">
            <a:extLst>
              <a:ext uri="{FF2B5EF4-FFF2-40B4-BE49-F238E27FC236}">
                <a16:creationId xmlns:a16="http://schemas.microsoft.com/office/drawing/2014/main" id="{E202DBF3-0A98-4B17-A054-18150C0959B3}"/>
              </a:ext>
            </a:extLst>
          </p:cNvPr>
          <p:cNvCxnSpPr>
            <a:cxnSpLocks/>
          </p:cNvCxnSpPr>
          <p:nvPr/>
        </p:nvCxnSpPr>
        <p:spPr>
          <a:xfrm>
            <a:off x="2768925" y="1938049"/>
            <a:ext cx="0" cy="359908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feld 99">
            <a:extLst>
              <a:ext uri="{FF2B5EF4-FFF2-40B4-BE49-F238E27FC236}">
                <a16:creationId xmlns:a16="http://schemas.microsoft.com/office/drawing/2014/main" id="{38C94085-B246-4AE1-B79D-91FF630BD675}"/>
              </a:ext>
            </a:extLst>
          </p:cNvPr>
          <p:cNvSpPr txBox="1"/>
          <p:nvPr/>
        </p:nvSpPr>
        <p:spPr>
          <a:xfrm>
            <a:off x="335360" y="3815986"/>
            <a:ext cx="11326395" cy="238783"/>
          </a:xfrm>
          <a:prstGeom prst="rect">
            <a:avLst/>
          </a:prstGeom>
          <a:solidFill>
            <a:schemeClr val="bg1"/>
          </a:solidFill>
        </p:spPr>
        <p:txBody>
          <a:bodyPr wrap="square" lIns="0" tIns="0" rIns="0" bIns="0" rtlCol="0" anchor="t">
            <a:spAutoFit/>
          </a:bodyPr>
          <a:lstStyle/>
          <a:p>
            <a:pPr>
              <a:lnSpc>
                <a:spcPct val="104000"/>
              </a:lnSpc>
            </a:pPr>
            <a:r>
              <a:rPr lang="de-DE" sz="1600" b="1" dirty="0"/>
              <a:t>2. Basisrente &amp; BUZ – der geförderte Einkommensretter mit dem „Zuschuss im Alter“.</a:t>
            </a:r>
          </a:p>
        </p:txBody>
      </p:sp>
      <p:sp>
        <p:nvSpPr>
          <p:cNvPr id="20" name="Textfeld 30">
            <a:extLst>
              <a:ext uri="{FF2B5EF4-FFF2-40B4-BE49-F238E27FC236}">
                <a16:creationId xmlns:a16="http://schemas.microsoft.com/office/drawing/2014/main" id="{5E2566CB-3C8B-4F5F-A15B-2BC8B9DCCCD1}"/>
              </a:ext>
            </a:extLst>
          </p:cNvPr>
          <p:cNvSpPr txBox="1"/>
          <p:nvPr/>
        </p:nvSpPr>
        <p:spPr>
          <a:xfrm>
            <a:off x="335360" y="2028310"/>
            <a:ext cx="11521241" cy="238783"/>
          </a:xfrm>
          <a:prstGeom prst="rect">
            <a:avLst/>
          </a:prstGeom>
          <a:solidFill>
            <a:schemeClr val="bg1"/>
          </a:solidFill>
        </p:spPr>
        <p:txBody>
          <a:bodyPr wrap="square" lIns="0" tIns="0" rIns="0" bIns="0" rtlCol="0" anchor="t">
            <a:spAutoFit/>
          </a:bodyPr>
          <a:lstStyle/>
          <a:p>
            <a:pPr>
              <a:lnSpc>
                <a:spcPct val="104000"/>
              </a:lnSpc>
            </a:pPr>
            <a:r>
              <a:rPr lang="de-DE" sz="1600" b="1" dirty="0"/>
              <a:t>1. Selbständige BU-Versicherung (SBU) – der Einkommensretter für das Arbeitsleben.</a:t>
            </a:r>
            <a:endParaRPr lang="de-DE" sz="1600" dirty="0"/>
          </a:p>
        </p:txBody>
      </p:sp>
      <p:sp>
        <p:nvSpPr>
          <p:cNvPr id="21" name="Rechteck 20">
            <a:extLst>
              <a:ext uri="{FF2B5EF4-FFF2-40B4-BE49-F238E27FC236}">
                <a16:creationId xmlns:a16="http://schemas.microsoft.com/office/drawing/2014/main" id="{76F19824-7253-4C53-9AEE-1737403CDBA7}"/>
              </a:ext>
            </a:extLst>
          </p:cNvPr>
          <p:cNvSpPr/>
          <p:nvPr/>
        </p:nvSpPr>
        <p:spPr>
          <a:xfrm>
            <a:off x="2796360" y="2429243"/>
            <a:ext cx="4508021" cy="9207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72000" bIns="72000" numCol="1" spcCol="0" rtlCol="0" fromWordArt="0" anchor="b" anchorCtr="0" forceAA="0" compatLnSpc="1">
            <a:prstTxWarp prst="textNoShape">
              <a:avLst/>
            </a:prstTxWarp>
            <a:noAutofit/>
          </a:bodyPr>
          <a:lstStyle/>
          <a:p>
            <a:pPr algn="l">
              <a:lnSpc>
                <a:spcPct val="104000"/>
              </a:lnSpc>
              <a:spcBef>
                <a:spcPts val="600"/>
              </a:spcBef>
            </a:pPr>
            <a:r>
              <a:rPr lang="de-DE" sz="1400" b="1" dirty="0"/>
              <a:t>2.000 EUR</a:t>
            </a:r>
            <a:r>
              <a:rPr lang="de-DE" sz="1400" dirty="0"/>
              <a:t> Berufsunfähigkeitsrente monatlich bis</a:t>
            </a:r>
            <a:br>
              <a:rPr lang="de-DE" sz="1400" dirty="0"/>
            </a:br>
            <a:r>
              <a:rPr lang="de-DE" sz="1400" dirty="0"/>
              <a:t>Alter 67 über EGO Top (</a:t>
            </a:r>
            <a:r>
              <a:rPr lang="de-DE" sz="1400"/>
              <a:t>SBU)</a:t>
            </a:r>
            <a:endParaRPr lang="de-DE" sz="1400" dirty="0" err="1"/>
          </a:p>
        </p:txBody>
      </p:sp>
      <p:sp>
        <p:nvSpPr>
          <p:cNvPr id="22" name="Textfeld 102">
            <a:extLst>
              <a:ext uri="{FF2B5EF4-FFF2-40B4-BE49-F238E27FC236}">
                <a16:creationId xmlns:a16="http://schemas.microsoft.com/office/drawing/2014/main" id="{350E4492-6834-4671-B231-A26040A39523}"/>
              </a:ext>
            </a:extLst>
          </p:cNvPr>
          <p:cNvSpPr txBox="1"/>
          <p:nvPr/>
        </p:nvSpPr>
        <p:spPr>
          <a:xfrm>
            <a:off x="3110112" y="1689773"/>
            <a:ext cx="4511780" cy="208903"/>
          </a:xfrm>
          <a:prstGeom prst="rect">
            <a:avLst/>
          </a:prstGeom>
          <a:noFill/>
        </p:spPr>
        <p:txBody>
          <a:bodyPr wrap="square" lIns="0" tIns="0" rIns="0" bIns="0" rtlCol="0" anchor="t">
            <a:spAutoFit/>
          </a:bodyPr>
          <a:lstStyle/>
          <a:p>
            <a:pPr>
              <a:lnSpc>
                <a:spcPct val="104000"/>
              </a:lnSpc>
            </a:pPr>
            <a:r>
              <a:rPr lang="de-DE" sz="1400" b="1" dirty="0">
                <a:solidFill>
                  <a:schemeClr val="tx2"/>
                </a:solidFill>
              </a:rPr>
              <a:t>Eintritt der Berufsunfähigkeit</a:t>
            </a:r>
          </a:p>
        </p:txBody>
      </p:sp>
      <p:cxnSp>
        <p:nvCxnSpPr>
          <p:cNvPr id="23" name="Gerader Verbinder 104">
            <a:extLst>
              <a:ext uri="{FF2B5EF4-FFF2-40B4-BE49-F238E27FC236}">
                <a16:creationId xmlns:a16="http://schemas.microsoft.com/office/drawing/2014/main" id="{D52D1848-4AD8-43E8-9052-BAC6A9117BBC}"/>
              </a:ext>
            </a:extLst>
          </p:cNvPr>
          <p:cNvCxnSpPr>
            <a:cxnSpLocks/>
          </p:cNvCxnSpPr>
          <p:nvPr/>
        </p:nvCxnSpPr>
        <p:spPr>
          <a:xfrm flipH="1">
            <a:off x="7314381" y="2429243"/>
            <a:ext cx="4413615" cy="0"/>
          </a:xfrm>
          <a:prstGeom prst="line">
            <a:avLst/>
          </a:prstGeom>
          <a:ln w="635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4" name="Textfeld 112">
            <a:extLst>
              <a:ext uri="{FF2B5EF4-FFF2-40B4-BE49-F238E27FC236}">
                <a16:creationId xmlns:a16="http://schemas.microsoft.com/office/drawing/2014/main" id="{52CDDE9D-B6CE-4F25-A1F3-0403D2541B69}"/>
              </a:ext>
            </a:extLst>
          </p:cNvPr>
          <p:cNvSpPr txBox="1"/>
          <p:nvPr/>
        </p:nvSpPr>
        <p:spPr>
          <a:xfrm>
            <a:off x="9002799" y="2526067"/>
            <a:ext cx="1040933" cy="208903"/>
          </a:xfrm>
          <a:prstGeom prst="rect">
            <a:avLst/>
          </a:prstGeom>
          <a:solidFill>
            <a:srgbClr val="F2F2F2"/>
          </a:solidFill>
        </p:spPr>
        <p:txBody>
          <a:bodyPr wrap="square" lIns="0" tIns="0" rIns="0" bIns="0" rtlCol="0" anchor="t">
            <a:spAutoFit/>
          </a:bodyPr>
          <a:lstStyle/>
          <a:p>
            <a:pPr algn="ctr">
              <a:lnSpc>
                <a:spcPct val="104000"/>
              </a:lnSpc>
            </a:pPr>
            <a:r>
              <a:rPr lang="de-DE" sz="1400" b="1" dirty="0">
                <a:solidFill>
                  <a:schemeClr val="tx2"/>
                </a:solidFill>
              </a:rPr>
              <a:t>Lücke</a:t>
            </a:r>
          </a:p>
        </p:txBody>
      </p:sp>
      <p:sp>
        <p:nvSpPr>
          <p:cNvPr id="28" name="Rechteck 115">
            <a:extLst>
              <a:ext uri="{FF2B5EF4-FFF2-40B4-BE49-F238E27FC236}">
                <a16:creationId xmlns:a16="http://schemas.microsoft.com/office/drawing/2014/main" id="{8F0A9BD4-7BEC-4BF4-A015-B6B327BB8E71}"/>
              </a:ext>
            </a:extLst>
          </p:cNvPr>
          <p:cNvSpPr/>
          <p:nvPr/>
        </p:nvSpPr>
        <p:spPr>
          <a:xfrm>
            <a:off x="925724" y="3350541"/>
            <a:ext cx="10797175" cy="27741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a:lnSpc>
                <a:spcPct val="104000"/>
              </a:lnSpc>
              <a:spcBef>
                <a:spcPts val="600"/>
              </a:spcBef>
            </a:pPr>
            <a:r>
              <a:rPr lang="de-DE" sz="1400" dirty="0">
                <a:solidFill>
                  <a:schemeClr val="tx1"/>
                </a:solidFill>
              </a:rPr>
              <a:t>Eine reine Absicherung der Arbeitskraft kann zu einer späteren Altersarmut führen.</a:t>
            </a:r>
          </a:p>
        </p:txBody>
      </p:sp>
      <p:sp>
        <p:nvSpPr>
          <p:cNvPr id="30" name="Rechteck 118">
            <a:extLst>
              <a:ext uri="{FF2B5EF4-FFF2-40B4-BE49-F238E27FC236}">
                <a16:creationId xmlns:a16="http://schemas.microsoft.com/office/drawing/2014/main" id="{B1DD76D7-A171-4F74-8971-B856B6E41EF4}"/>
              </a:ext>
            </a:extLst>
          </p:cNvPr>
          <p:cNvSpPr/>
          <p:nvPr/>
        </p:nvSpPr>
        <p:spPr>
          <a:xfrm>
            <a:off x="925724" y="5139046"/>
            <a:ext cx="10802271" cy="27741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a:lnSpc>
                <a:spcPct val="104000"/>
              </a:lnSpc>
              <a:spcBef>
                <a:spcPts val="600"/>
              </a:spcBef>
            </a:pPr>
            <a:r>
              <a:rPr lang="de-DE" sz="1400" dirty="0">
                <a:solidFill>
                  <a:schemeClr val="tx1"/>
                </a:solidFill>
              </a:rPr>
              <a:t>Im Vergleich zur SBU werden die Einbußen bei der Altersversorgung teilweise kompensiert.</a:t>
            </a:r>
          </a:p>
        </p:txBody>
      </p:sp>
      <p:sp>
        <p:nvSpPr>
          <p:cNvPr id="32" name="Rechteck 120">
            <a:extLst>
              <a:ext uri="{FF2B5EF4-FFF2-40B4-BE49-F238E27FC236}">
                <a16:creationId xmlns:a16="http://schemas.microsoft.com/office/drawing/2014/main" id="{C3A1B3B5-3A82-4DC4-84E1-3849D2A41D5A}"/>
              </a:ext>
            </a:extLst>
          </p:cNvPr>
          <p:cNvSpPr/>
          <p:nvPr/>
        </p:nvSpPr>
        <p:spPr>
          <a:xfrm>
            <a:off x="2796360" y="4212680"/>
            <a:ext cx="4518020" cy="925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72000" bIns="72000" numCol="1" spcCol="0" rtlCol="0" fromWordArt="0" anchor="b" anchorCtr="0" forceAA="0" compatLnSpc="1">
            <a:prstTxWarp prst="textNoShape">
              <a:avLst/>
            </a:prstTxWarp>
            <a:noAutofit/>
          </a:bodyPr>
          <a:lstStyle/>
          <a:p>
            <a:pPr algn="l">
              <a:lnSpc>
                <a:spcPct val="104000"/>
              </a:lnSpc>
              <a:spcBef>
                <a:spcPts val="600"/>
              </a:spcBef>
            </a:pPr>
            <a:r>
              <a:rPr lang="de-DE" sz="1400" b="1" dirty="0"/>
              <a:t>2.000 EUR </a:t>
            </a:r>
            <a:r>
              <a:rPr lang="de-DE" sz="1400" dirty="0"/>
              <a:t>Berufsunfähigkeitsrente monatlich bis</a:t>
            </a:r>
            <a:br>
              <a:rPr lang="de-DE" sz="1400" dirty="0"/>
            </a:br>
            <a:r>
              <a:rPr lang="de-DE" sz="1400" dirty="0"/>
              <a:t>Alter 67 über eine Basisrente mit BU-Absicherung</a:t>
            </a:r>
          </a:p>
        </p:txBody>
      </p:sp>
      <p:cxnSp>
        <p:nvCxnSpPr>
          <p:cNvPr id="33" name="Gerader Verbinder 122">
            <a:extLst>
              <a:ext uri="{FF2B5EF4-FFF2-40B4-BE49-F238E27FC236}">
                <a16:creationId xmlns:a16="http://schemas.microsoft.com/office/drawing/2014/main" id="{7B979F48-23D8-427C-9534-C15E29646616}"/>
              </a:ext>
            </a:extLst>
          </p:cNvPr>
          <p:cNvCxnSpPr>
            <a:cxnSpLocks/>
          </p:cNvCxnSpPr>
          <p:nvPr/>
        </p:nvCxnSpPr>
        <p:spPr>
          <a:xfrm flipH="1">
            <a:off x="7314381" y="4217748"/>
            <a:ext cx="4413615" cy="0"/>
          </a:xfrm>
          <a:prstGeom prst="line">
            <a:avLst/>
          </a:prstGeom>
          <a:ln w="635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36" name="Textfeld 124">
            <a:extLst>
              <a:ext uri="{FF2B5EF4-FFF2-40B4-BE49-F238E27FC236}">
                <a16:creationId xmlns:a16="http://schemas.microsoft.com/office/drawing/2014/main" id="{568220CC-5EBC-41A9-99A5-90905E0B0EBB}"/>
              </a:ext>
            </a:extLst>
          </p:cNvPr>
          <p:cNvSpPr txBox="1"/>
          <p:nvPr/>
        </p:nvSpPr>
        <p:spPr>
          <a:xfrm>
            <a:off x="9002799" y="4221690"/>
            <a:ext cx="1040933" cy="208903"/>
          </a:xfrm>
          <a:prstGeom prst="rect">
            <a:avLst/>
          </a:prstGeom>
          <a:noFill/>
        </p:spPr>
        <p:txBody>
          <a:bodyPr wrap="square" lIns="0" tIns="0" rIns="0" bIns="0" rtlCol="0" anchor="t">
            <a:spAutoFit/>
          </a:bodyPr>
          <a:lstStyle/>
          <a:p>
            <a:pPr algn="ctr">
              <a:lnSpc>
                <a:spcPct val="104000"/>
              </a:lnSpc>
            </a:pPr>
            <a:r>
              <a:rPr lang="de-DE" sz="1400" b="1" dirty="0">
                <a:solidFill>
                  <a:schemeClr val="tx2"/>
                </a:solidFill>
              </a:rPr>
              <a:t>Lücke</a:t>
            </a:r>
          </a:p>
        </p:txBody>
      </p:sp>
      <p:sp>
        <p:nvSpPr>
          <p:cNvPr id="39" name="Rechteck 47">
            <a:extLst>
              <a:ext uri="{FF2B5EF4-FFF2-40B4-BE49-F238E27FC236}">
                <a16:creationId xmlns:a16="http://schemas.microsoft.com/office/drawing/2014/main" id="{F22463FC-287F-4D8E-9B61-0327E70F1B73}"/>
              </a:ext>
            </a:extLst>
          </p:cNvPr>
          <p:cNvSpPr/>
          <p:nvPr/>
        </p:nvSpPr>
        <p:spPr>
          <a:xfrm>
            <a:off x="623324" y="2429243"/>
            <a:ext cx="2118167" cy="918631"/>
          </a:xfrm>
          <a:prstGeom prst="rect">
            <a:avLst/>
          </a:prstGeom>
          <a:solidFill>
            <a:srgbClr val="B2D2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72000" bIns="72000" numCol="1" spcCol="0" rtlCol="0" fromWordArt="0" anchor="b" anchorCtr="0" forceAA="0" compatLnSpc="1">
            <a:prstTxWarp prst="textNoShape">
              <a:avLst/>
            </a:prstTxWarp>
            <a:noAutofit/>
          </a:bodyPr>
          <a:lstStyle/>
          <a:p>
            <a:pPr algn="l">
              <a:lnSpc>
                <a:spcPct val="104000"/>
              </a:lnSpc>
              <a:spcBef>
                <a:spcPts val="600"/>
              </a:spcBef>
            </a:pPr>
            <a:r>
              <a:rPr lang="de-DE" sz="1400" b="1" dirty="0"/>
              <a:t>BU-Vorsorge über EGO Top</a:t>
            </a:r>
          </a:p>
          <a:p>
            <a:pPr algn="l">
              <a:lnSpc>
                <a:spcPct val="104000"/>
              </a:lnSpc>
              <a:spcBef>
                <a:spcPts val="600"/>
              </a:spcBef>
            </a:pPr>
            <a:endParaRPr lang="de-DE" sz="1400" b="1" dirty="0"/>
          </a:p>
        </p:txBody>
      </p:sp>
      <p:sp>
        <p:nvSpPr>
          <p:cNvPr id="40" name="Rechteck 48">
            <a:extLst>
              <a:ext uri="{FF2B5EF4-FFF2-40B4-BE49-F238E27FC236}">
                <a16:creationId xmlns:a16="http://schemas.microsoft.com/office/drawing/2014/main" id="{5D0C3680-3C7D-410B-BB53-32DED41053E9}"/>
              </a:ext>
            </a:extLst>
          </p:cNvPr>
          <p:cNvSpPr/>
          <p:nvPr/>
        </p:nvSpPr>
        <p:spPr>
          <a:xfrm>
            <a:off x="623324" y="4209297"/>
            <a:ext cx="2118167" cy="918631"/>
          </a:xfrm>
          <a:prstGeom prst="rect">
            <a:avLst/>
          </a:prstGeom>
          <a:solidFill>
            <a:srgbClr val="B2D2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72000" bIns="72000" numCol="1" spcCol="0" rtlCol="0" fromWordArt="0" anchor="b" anchorCtr="0" forceAA="0" compatLnSpc="1">
            <a:prstTxWarp prst="textNoShape">
              <a:avLst/>
            </a:prstTxWarp>
            <a:noAutofit/>
          </a:bodyPr>
          <a:lstStyle/>
          <a:p>
            <a:pPr algn="l">
              <a:lnSpc>
                <a:spcPct val="104000"/>
              </a:lnSpc>
              <a:spcBef>
                <a:spcPts val="600"/>
              </a:spcBef>
            </a:pPr>
            <a:r>
              <a:rPr lang="de-DE" sz="1400" b="1" dirty="0"/>
              <a:t>Alters- und BU-Vorsorge über Basisrente + BUZ</a:t>
            </a:r>
          </a:p>
        </p:txBody>
      </p:sp>
      <p:grpSp>
        <p:nvGrpSpPr>
          <p:cNvPr id="41" name="Gruppieren 113">
            <a:extLst>
              <a:ext uri="{FF2B5EF4-FFF2-40B4-BE49-F238E27FC236}">
                <a16:creationId xmlns:a16="http://schemas.microsoft.com/office/drawing/2014/main" id="{A2EC4DBB-7E14-41AF-8CB3-150697BCE079}"/>
              </a:ext>
            </a:extLst>
          </p:cNvPr>
          <p:cNvGrpSpPr/>
          <p:nvPr/>
        </p:nvGrpSpPr>
        <p:grpSpPr>
          <a:xfrm>
            <a:off x="2638319" y="1638782"/>
            <a:ext cx="293130" cy="293130"/>
            <a:chOff x="3131840" y="1396201"/>
            <a:chExt cx="293130" cy="293130"/>
          </a:xfrm>
        </p:grpSpPr>
        <p:sp>
          <p:nvSpPr>
            <p:cNvPr id="42" name="Ellipse 108">
              <a:extLst>
                <a:ext uri="{FF2B5EF4-FFF2-40B4-BE49-F238E27FC236}">
                  <a16:creationId xmlns:a16="http://schemas.microsoft.com/office/drawing/2014/main" id="{98C1A701-0253-4CCD-B891-6413C3CBC9AB}"/>
                </a:ext>
              </a:extLst>
            </p:cNvPr>
            <p:cNvSpPr/>
            <p:nvPr/>
          </p:nvSpPr>
          <p:spPr>
            <a:xfrm>
              <a:off x="3131840" y="1396201"/>
              <a:ext cx="293130" cy="2931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43" name="Grafik 107" descr="Ein Bild, das Zeichnung enthält.&#10;&#10;Automatisch generierte Beschreibung">
              <a:extLst>
                <a:ext uri="{FF2B5EF4-FFF2-40B4-BE49-F238E27FC236}">
                  <a16:creationId xmlns:a16="http://schemas.microsoft.com/office/drawing/2014/main" id="{6062ADD0-F747-4A0A-8295-04CA37AE86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9888" y="1431983"/>
              <a:ext cx="189734" cy="216296"/>
            </a:xfrm>
            <a:prstGeom prst="rect">
              <a:avLst/>
            </a:prstGeom>
          </p:spPr>
        </p:pic>
      </p:grpSp>
      <p:sp>
        <p:nvSpPr>
          <p:cNvPr id="44" name="Rechteck 117">
            <a:extLst>
              <a:ext uri="{FF2B5EF4-FFF2-40B4-BE49-F238E27FC236}">
                <a16:creationId xmlns:a16="http://schemas.microsoft.com/office/drawing/2014/main" id="{E32EF891-5DCD-4BC1-8FE5-C5FB9EF11CE8}"/>
              </a:ext>
            </a:extLst>
          </p:cNvPr>
          <p:cNvSpPr/>
          <p:nvPr/>
        </p:nvSpPr>
        <p:spPr>
          <a:xfrm>
            <a:off x="623324" y="3350542"/>
            <a:ext cx="302400" cy="277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5" name="Rechteck 117">
            <a:extLst>
              <a:ext uri="{FF2B5EF4-FFF2-40B4-BE49-F238E27FC236}">
                <a16:creationId xmlns:a16="http://schemas.microsoft.com/office/drawing/2014/main" id="{BF29EAD4-7E34-4484-91AA-7205602CD7FC}"/>
              </a:ext>
            </a:extLst>
          </p:cNvPr>
          <p:cNvSpPr/>
          <p:nvPr/>
        </p:nvSpPr>
        <p:spPr>
          <a:xfrm>
            <a:off x="623324" y="5135708"/>
            <a:ext cx="302400" cy="277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46" name="Grafik 129">
            <a:extLst>
              <a:ext uri="{FF2B5EF4-FFF2-40B4-BE49-F238E27FC236}">
                <a16:creationId xmlns:a16="http://schemas.microsoft.com/office/drawing/2014/main" id="{968AC278-91D6-46EC-867A-60F6F57D08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334" y="3396230"/>
            <a:ext cx="232381" cy="186035"/>
          </a:xfrm>
          <a:prstGeom prst="rect">
            <a:avLst/>
          </a:prstGeom>
        </p:spPr>
      </p:pic>
      <p:pic>
        <p:nvPicPr>
          <p:cNvPr id="47" name="Grafik 129">
            <a:extLst>
              <a:ext uri="{FF2B5EF4-FFF2-40B4-BE49-F238E27FC236}">
                <a16:creationId xmlns:a16="http://schemas.microsoft.com/office/drawing/2014/main" id="{1C4E52C5-BDE9-4ADB-BFD0-0DEA11FA34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334" y="5181396"/>
            <a:ext cx="232381" cy="186035"/>
          </a:xfrm>
          <a:prstGeom prst="rect">
            <a:avLst/>
          </a:prstGeom>
        </p:spPr>
      </p:pic>
      <p:sp>
        <p:nvSpPr>
          <p:cNvPr id="3" name="Foliennummernplatzhalter 2">
            <a:extLst>
              <a:ext uri="{FF2B5EF4-FFF2-40B4-BE49-F238E27FC236}">
                <a16:creationId xmlns:a16="http://schemas.microsoft.com/office/drawing/2014/main" id="{EF1C6E69-8B37-4447-AA5F-8A55AE61F84E}"/>
              </a:ext>
            </a:extLst>
          </p:cNvPr>
          <p:cNvSpPr>
            <a:spLocks noGrp="1"/>
          </p:cNvSpPr>
          <p:nvPr>
            <p:ph type="sldNum" sz="quarter" idx="12"/>
          </p:nvPr>
        </p:nvSpPr>
        <p:spPr/>
        <p:txBody>
          <a:bodyPr/>
          <a:lstStyle/>
          <a:p>
            <a:fld id="{7EC6429F-8EBA-4254-B9C8-295228AFE7F1}" type="slidenum">
              <a:rPr lang="de-DE" smtClean="0"/>
              <a:pPr/>
              <a:t>102</a:t>
            </a:fld>
            <a:endParaRPr lang="de-DE" dirty="0"/>
          </a:p>
        </p:txBody>
      </p:sp>
      <p:sp>
        <p:nvSpPr>
          <p:cNvPr id="48" name="Fußzeilenplatzhalter 2">
            <a:extLst>
              <a:ext uri="{FF2B5EF4-FFF2-40B4-BE49-F238E27FC236}">
                <a16:creationId xmlns:a16="http://schemas.microsoft.com/office/drawing/2014/main" id="{719E88AA-DD4A-419D-801C-95CA0D97434B}"/>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6806347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Die Altersvorsorge im Falle der Berufsunfähigkeit</a:t>
            </a:r>
            <a:r>
              <a:rPr lang="de-DE"/>
              <a:t>. 2/2</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36190"/>
          </a:xfrm>
        </p:spPr>
        <p:txBody>
          <a:bodyPr/>
          <a:lstStyle/>
          <a:p>
            <a:pPr lvl="1"/>
            <a:r>
              <a:rPr lang="de-DE" dirty="0"/>
              <a:t>Die Auswirkungen einer Berufsunfähigkeit auf die Altersrente – </a:t>
            </a:r>
            <a:r>
              <a:rPr lang="de-DE" b="1" dirty="0">
                <a:solidFill>
                  <a:srgbClr val="016629"/>
                </a:solidFill>
              </a:rPr>
              <a:t>3 Fallbeispiele</a:t>
            </a:r>
            <a:r>
              <a:rPr lang="de-DE" dirty="0"/>
              <a:t>:</a:t>
            </a:r>
          </a:p>
        </p:txBody>
      </p:sp>
      <p:sp>
        <p:nvSpPr>
          <p:cNvPr id="4" name="Rechteck 1">
            <a:extLst>
              <a:ext uri="{FF2B5EF4-FFF2-40B4-BE49-F238E27FC236}">
                <a16:creationId xmlns:a16="http://schemas.microsoft.com/office/drawing/2014/main" id="{706D0103-4FB3-42BF-A609-C346D20B4EA7}"/>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Basisrente</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 BUZ</a:t>
            </a:r>
          </a:p>
        </p:txBody>
      </p:sp>
      <p:sp>
        <p:nvSpPr>
          <p:cNvPr id="5" name="Text Placeholder 4">
            <a:extLst>
              <a:ext uri="{FF2B5EF4-FFF2-40B4-BE49-F238E27FC236}">
                <a16:creationId xmlns:a16="http://schemas.microsoft.com/office/drawing/2014/main" id="{928E4203-7D9A-46B5-8EFF-958CA0A1CC3E}"/>
              </a:ext>
            </a:extLst>
          </p:cNvPr>
          <p:cNvSpPr txBox="1">
            <a:spLocks/>
          </p:cNvSpPr>
          <p:nvPr/>
        </p:nvSpPr>
        <p:spPr>
          <a:xfrm>
            <a:off x="335360" y="5514975"/>
            <a:ext cx="11520000" cy="686333"/>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Alle Angaben ohne Gewähr; Angaben zur Gewinnbeteiligung sind nicht garantiert. </a:t>
            </a:r>
          </a:p>
          <a:p>
            <a:pPr>
              <a:lnSpc>
                <a:spcPts val="1080"/>
              </a:lnSpc>
              <a:spcBef>
                <a:spcPts val="0"/>
              </a:spcBef>
            </a:pPr>
            <a:r>
              <a:rPr lang="de-DE" sz="900" b="0" dirty="0">
                <a:solidFill>
                  <a:schemeClr val="accent1"/>
                </a:solidFill>
              </a:rPr>
              <a:t>Beispiel-Persona: Betriebswirt (ohne Personalverantwortung, 90 % Bürotätigkeit), ledig, Arbeitnehmer, gesetzlich krankenversichert (1,1 % Zusatzbeitrag), keine weiteren Einkünfte, ohne Kirchensteuer. HDI </a:t>
            </a:r>
            <a:r>
              <a:rPr lang="de-DE" sz="900" b="0" dirty="0" err="1">
                <a:solidFill>
                  <a:schemeClr val="accent1"/>
                </a:solidFill>
              </a:rPr>
              <a:t>CleverInvest</a:t>
            </a:r>
            <a:r>
              <a:rPr lang="de-DE" sz="900" b="0" dirty="0">
                <a:solidFill>
                  <a:schemeClr val="accent1"/>
                </a:solidFill>
              </a:rPr>
              <a:t> Basisrente (HARFB22-Einzel), RGZ 5 Jahre, Gewinnform KS, Beginn 01.01.2023, angenommene Wertentwicklung 6 % p.a. nach Fondskosten (ETF </a:t>
            </a:r>
            <a:r>
              <a:rPr lang="de-DE" sz="900" b="0" dirty="0" err="1">
                <a:solidFill>
                  <a:schemeClr val="accent1"/>
                </a:solidFill>
              </a:rPr>
              <a:t>iShares</a:t>
            </a:r>
            <a:r>
              <a:rPr lang="de-DE" sz="900" b="0" dirty="0">
                <a:solidFill>
                  <a:schemeClr val="accent1"/>
                </a:solidFill>
              </a:rPr>
              <a:t> MSCI World), Chance-Risiko-Klasse 2, Bruttobeitrag 201,65 Euro mtl. Mögliche Altersrente ca. 280 Euro (Angaben: easy 5.20 / Berechnung v. 27.01.2023). Gesetzliche Altersrente ab 67 ergibt sich aus 25 Entgeltpunkten und einem Rentenwert von 36,02 Euro.</a:t>
            </a:r>
          </a:p>
        </p:txBody>
      </p:sp>
      <p:sp>
        <p:nvSpPr>
          <p:cNvPr id="6" name="Rechteck 95">
            <a:extLst>
              <a:ext uri="{FF2B5EF4-FFF2-40B4-BE49-F238E27FC236}">
                <a16:creationId xmlns:a16="http://schemas.microsoft.com/office/drawing/2014/main" id="{632F0C66-08EC-4ADE-9A2C-AD0EB0789E28}"/>
              </a:ext>
            </a:extLst>
          </p:cNvPr>
          <p:cNvSpPr/>
          <p:nvPr/>
        </p:nvSpPr>
        <p:spPr>
          <a:xfrm>
            <a:off x="335360" y="2617608"/>
            <a:ext cx="11520000" cy="1563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cxnSp>
        <p:nvCxnSpPr>
          <p:cNvPr id="7" name="Gerader Verbinder 35">
            <a:extLst>
              <a:ext uri="{FF2B5EF4-FFF2-40B4-BE49-F238E27FC236}">
                <a16:creationId xmlns:a16="http://schemas.microsoft.com/office/drawing/2014/main" id="{BD11AB58-AA0E-4D56-A064-EE244F8E5B9C}"/>
              </a:ext>
            </a:extLst>
          </p:cNvPr>
          <p:cNvCxnSpPr>
            <a:cxnSpLocks/>
          </p:cNvCxnSpPr>
          <p:nvPr/>
        </p:nvCxnSpPr>
        <p:spPr>
          <a:xfrm>
            <a:off x="335797" y="4788238"/>
            <a:ext cx="10836174"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feld 28">
            <a:extLst>
              <a:ext uri="{FF2B5EF4-FFF2-40B4-BE49-F238E27FC236}">
                <a16:creationId xmlns:a16="http://schemas.microsoft.com/office/drawing/2014/main" id="{AB6ECE6F-042E-4494-BA21-4E80B95304E4}"/>
              </a:ext>
            </a:extLst>
          </p:cNvPr>
          <p:cNvSpPr txBox="1"/>
          <p:nvPr/>
        </p:nvSpPr>
        <p:spPr>
          <a:xfrm>
            <a:off x="7169258" y="4861353"/>
            <a:ext cx="682635" cy="238783"/>
          </a:xfrm>
          <a:prstGeom prst="rect">
            <a:avLst/>
          </a:prstGeom>
          <a:noFill/>
        </p:spPr>
        <p:txBody>
          <a:bodyPr wrap="square" lIns="0" tIns="0" rIns="0" bIns="0" rtlCol="0" anchor="t">
            <a:spAutoFit/>
          </a:bodyPr>
          <a:lstStyle/>
          <a:p>
            <a:pPr>
              <a:lnSpc>
                <a:spcPct val="104000"/>
              </a:lnSpc>
            </a:pPr>
            <a:r>
              <a:rPr lang="de-DE" sz="1600" dirty="0"/>
              <a:t>67</a:t>
            </a:r>
          </a:p>
        </p:txBody>
      </p:sp>
      <p:sp>
        <p:nvSpPr>
          <p:cNvPr id="9" name="Textfeld 32">
            <a:extLst>
              <a:ext uri="{FF2B5EF4-FFF2-40B4-BE49-F238E27FC236}">
                <a16:creationId xmlns:a16="http://schemas.microsoft.com/office/drawing/2014/main" id="{59A219A0-82E1-4825-B5DF-DF108C6541C6}"/>
              </a:ext>
            </a:extLst>
          </p:cNvPr>
          <p:cNvSpPr txBox="1"/>
          <p:nvPr/>
        </p:nvSpPr>
        <p:spPr>
          <a:xfrm>
            <a:off x="11286905" y="4668846"/>
            <a:ext cx="568455" cy="238783"/>
          </a:xfrm>
          <a:prstGeom prst="rect">
            <a:avLst/>
          </a:prstGeom>
          <a:noFill/>
        </p:spPr>
        <p:txBody>
          <a:bodyPr wrap="square" lIns="0" tIns="0" rIns="0" bIns="0" rtlCol="0" anchor="t">
            <a:spAutoFit/>
          </a:bodyPr>
          <a:lstStyle/>
          <a:p>
            <a:pPr>
              <a:lnSpc>
                <a:spcPct val="104000"/>
              </a:lnSpc>
            </a:pPr>
            <a:r>
              <a:rPr lang="de-DE" sz="1600" dirty="0"/>
              <a:t>Alter</a:t>
            </a:r>
          </a:p>
        </p:txBody>
      </p:sp>
      <p:sp>
        <p:nvSpPr>
          <p:cNvPr id="10" name="Textfeld 40">
            <a:extLst>
              <a:ext uri="{FF2B5EF4-FFF2-40B4-BE49-F238E27FC236}">
                <a16:creationId xmlns:a16="http://schemas.microsoft.com/office/drawing/2014/main" id="{81F24C74-B47A-4E16-94F6-0E54FE4A1F0E}"/>
              </a:ext>
            </a:extLst>
          </p:cNvPr>
          <p:cNvSpPr txBox="1"/>
          <p:nvPr/>
        </p:nvSpPr>
        <p:spPr>
          <a:xfrm>
            <a:off x="451338" y="4861353"/>
            <a:ext cx="806963" cy="238783"/>
          </a:xfrm>
          <a:prstGeom prst="rect">
            <a:avLst/>
          </a:prstGeom>
          <a:noFill/>
        </p:spPr>
        <p:txBody>
          <a:bodyPr wrap="square" lIns="0" tIns="0" rIns="0" bIns="0" rtlCol="0" anchor="t">
            <a:spAutoFit/>
          </a:bodyPr>
          <a:lstStyle/>
          <a:p>
            <a:pPr>
              <a:lnSpc>
                <a:spcPct val="104000"/>
              </a:lnSpc>
            </a:pPr>
            <a:r>
              <a:rPr lang="de-DE" sz="1600" dirty="0"/>
              <a:t>35</a:t>
            </a:r>
          </a:p>
        </p:txBody>
      </p:sp>
      <p:sp>
        <p:nvSpPr>
          <p:cNvPr id="11" name="Textfeld 42">
            <a:extLst>
              <a:ext uri="{FF2B5EF4-FFF2-40B4-BE49-F238E27FC236}">
                <a16:creationId xmlns:a16="http://schemas.microsoft.com/office/drawing/2014/main" id="{401B13CA-2D7A-4238-909A-B340A5E666C9}"/>
              </a:ext>
            </a:extLst>
          </p:cNvPr>
          <p:cNvSpPr txBox="1"/>
          <p:nvPr/>
        </p:nvSpPr>
        <p:spPr>
          <a:xfrm>
            <a:off x="2648929" y="4861353"/>
            <a:ext cx="682637" cy="238783"/>
          </a:xfrm>
          <a:prstGeom prst="rect">
            <a:avLst/>
          </a:prstGeom>
          <a:noFill/>
        </p:spPr>
        <p:txBody>
          <a:bodyPr wrap="square" lIns="0" tIns="0" rIns="0" bIns="0" rtlCol="0" anchor="t">
            <a:spAutoFit/>
          </a:bodyPr>
          <a:lstStyle/>
          <a:p>
            <a:pPr>
              <a:lnSpc>
                <a:spcPct val="104000"/>
              </a:lnSpc>
            </a:pPr>
            <a:r>
              <a:rPr lang="de-DE" sz="1600" b="1" dirty="0">
                <a:solidFill>
                  <a:schemeClr val="tx2"/>
                </a:solidFill>
              </a:rPr>
              <a:t>46</a:t>
            </a:r>
          </a:p>
        </p:txBody>
      </p:sp>
      <p:cxnSp>
        <p:nvCxnSpPr>
          <p:cNvPr id="12" name="Gerader Verbinder 34">
            <a:extLst>
              <a:ext uri="{FF2B5EF4-FFF2-40B4-BE49-F238E27FC236}">
                <a16:creationId xmlns:a16="http://schemas.microsoft.com/office/drawing/2014/main" id="{92D9C130-063E-4590-BB51-C698C97CFD91}"/>
              </a:ext>
            </a:extLst>
          </p:cNvPr>
          <p:cNvCxnSpPr>
            <a:cxnSpLocks/>
          </p:cNvCxnSpPr>
          <p:nvPr/>
        </p:nvCxnSpPr>
        <p:spPr>
          <a:xfrm>
            <a:off x="7313405" y="2365203"/>
            <a:ext cx="0" cy="2423031"/>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Gerader Verbinder 46">
            <a:extLst>
              <a:ext uri="{FF2B5EF4-FFF2-40B4-BE49-F238E27FC236}">
                <a16:creationId xmlns:a16="http://schemas.microsoft.com/office/drawing/2014/main" id="{70049A09-1E04-4D81-8ECC-FFF1B9957C51}"/>
              </a:ext>
            </a:extLst>
          </p:cNvPr>
          <p:cNvCxnSpPr>
            <a:cxnSpLocks/>
          </p:cNvCxnSpPr>
          <p:nvPr/>
        </p:nvCxnSpPr>
        <p:spPr>
          <a:xfrm>
            <a:off x="613307" y="2365203"/>
            <a:ext cx="0" cy="2423031"/>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Gerader Verbinder 49">
            <a:extLst>
              <a:ext uri="{FF2B5EF4-FFF2-40B4-BE49-F238E27FC236}">
                <a16:creationId xmlns:a16="http://schemas.microsoft.com/office/drawing/2014/main" id="{CA44410A-5E9D-4F05-AC85-4CFB2DEFE9A5}"/>
              </a:ext>
            </a:extLst>
          </p:cNvPr>
          <p:cNvCxnSpPr>
            <a:cxnSpLocks/>
          </p:cNvCxnSpPr>
          <p:nvPr/>
        </p:nvCxnSpPr>
        <p:spPr>
          <a:xfrm>
            <a:off x="2778095" y="2211085"/>
            <a:ext cx="0" cy="257714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feld 30">
            <a:extLst>
              <a:ext uri="{FF2B5EF4-FFF2-40B4-BE49-F238E27FC236}">
                <a16:creationId xmlns:a16="http://schemas.microsoft.com/office/drawing/2014/main" id="{DB5FAF63-2707-4408-A100-9C00779ADB06}"/>
              </a:ext>
            </a:extLst>
          </p:cNvPr>
          <p:cNvSpPr txBox="1"/>
          <p:nvPr/>
        </p:nvSpPr>
        <p:spPr>
          <a:xfrm>
            <a:off x="335360" y="2309730"/>
            <a:ext cx="11519563" cy="238783"/>
          </a:xfrm>
          <a:prstGeom prst="rect">
            <a:avLst/>
          </a:prstGeom>
          <a:solidFill>
            <a:schemeClr val="bg1"/>
          </a:solidFill>
        </p:spPr>
        <p:txBody>
          <a:bodyPr wrap="square" lIns="0" tIns="0" rIns="0" bIns="0" rtlCol="0" anchor="t">
            <a:spAutoFit/>
          </a:bodyPr>
          <a:lstStyle/>
          <a:p>
            <a:pPr>
              <a:lnSpc>
                <a:spcPct val="104000"/>
              </a:lnSpc>
            </a:pPr>
            <a:r>
              <a:rPr lang="de-DE" sz="1600" b="1" dirty="0"/>
              <a:t>3. Der geförderte Einkommensretter für das ganze Leben.</a:t>
            </a:r>
            <a:endParaRPr lang="de-DE" sz="1600" dirty="0"/>
          </a:p>
        </p:txBody>
      </p:sp>
      <p:sp>
        <p:nvSpPr>
          <p:cNvPr id="16" name="Textfeld 102">
            <a:extLst>
              <a:ext uri="{FF2B5EF4-FFF2-40B4-BE49-F238E27FC236}">
                <a16:creationId xmlns:a16="http://schemas.microsoft.com/office/drawing/2014/main" id="{D4E675EB-462F-4833-BE95-0B8B3D81B188}"/>
              </a:ext>
            </a:extLst>
          </p:cNvPr>
          <p:cNvSpPr txBox="1"/>
          <p:nvPr/>
        </p:nvSpPr>
        <p:spPr>
          <a:xfrm>
            <a:off x="3109708" y="1970610"/>
            <a:ext cx="4511123" cy="208903"/>
          </a:xfrm>
          <a:prstGeom prst="rect">
            <a:avLst/>
          </a:prstGeom>
          <a:noFill/>
        </p:spPr>
        <p:txBody>
          <a:bodyPr wrap="square" lIns="0" tIns="0" rIns="0" bIns="0" rtlCol="0" anchor="t">
            <a:spAutoFit/>
          </a:bodyPr>
          <a:lstStyle/>
          <a:p>
            <a:pPr>
              <a:lnSpc>
                <a:spcPct val="104000"/>
              </a:lnSpc>
            </a:pPr>
            <a:r>
              <a:rPr lang="de-DE" sz="1400" b="1" dirty="0">
                <a:solidFill>
                  <a:schemeClr val="tx2"/>
                </a:solidFill>
              </a:rPr>
              <a:t>Eintritt der Berufsunfähigkeit</a:t>
            </a:r>
          </a:p>
        </p:txBody>
      </p:sp>
      <p:cxnSp>
        <p:nvCxnSpPr>
          <p:cNvPr id="17" name="Gerader Verbinder 104">
            <a:extLst>
              <a:ext uri="{FF2B5EF4-FFF2-40B4-BE49-F238E27FC236}">
                <a16:creationId xmlns:a16="http://schemas.microsoft.com/office/drawing/2014/main" id="{559B0663-32BC-481E-8BF3-4449038EB996}"/>
              </a:ext>
            </a:extLst>
          </p:cNvPr>
          <p:cNvCxnSpPr>
            <a:cxnSpLocks/>
          </p:cNvCxnSpPr>
          <p:nvPr/>
        </p:nvCxnSpPr>
        <p:spPr>
          <a:xfrm flipH="1">
            <a:off x="7313364" y="3180363"/>
            <a:ext cx="4412973" cy="0"/>
          </a:xfrm>
          <a:prstGeom prst="line">
            <a:avLst/>
          </a:prstGeom>
          <a:ln w="6350">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21" name="Rechteck 115">
            <a:extLst>
              <a:ext uri="{FF2B5EF4-FFF2-40B4-BE49-F238E27FC236}">
                <a16:creationId xmlns:a16="http://schemas.microsoft.com/office/drawing/2014/main" id="{0404B76D-1864-4B0B-A7B1-4EF8FE73235F}"/>
              </a:ext>
            </a:extLst>
          </p:cNvPr>
          <p:cNvSpPr/>
          <p:nvPr/>
        </p:nvSpPr>
        <p:spPr>
          <a:xfrm>
            <a:off x="1114776" y="4181954"/>
            <a:ext cx="10611561" cy="479296"/>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fontAlgn="base">
              <a:spcBef>
                <a:spcPct val="0"/>
              </a:spcBef>
              <a:spcAft>
                <a:spcPct val="0"/>
              </a:spcAft>
            </a:pPr>
            <a:r>
              <a:rPr lang="de-DE" sz="1400" b="1" dirty="0">
                <a:solidFill>
                  <a:srgbClr val="333333"/>
                </a:solidFill>
                <a:cs typeface="Arial" charset="0"/>
              </a:rPr>
              <a:t>Dank „Airbag“: </a:t>
            </a:r>
            <a:r>
              <a:rPr lang="de-DE" sz="1400" dirty="0">
                <a:solidFill>
                  <a:srgbClr val="333333"/>
                </a:solidFill>
                <a:cs typeface="Arial" charset="0"/>
              </a:rPr>
              <a:t>Im Vergleich zur SBU können die Einbußen bei der Altersversorgung in der Regel gänzlich kompensiert werden. </a:t>
            </a:r>
          </a:p>
        </p:txBody>
      </p:sp>
      <p:sp>
        <p:nvSpPr>
          <p:cNvPr id="22" name="Rechteck 117">
            <a:extLst>
              <a:ext uri="{FF2B5EF4-FFF2-40B4-BE49-F238E27FC236}">
                <a16:creationId xmlns:a16="http://schemas.microsoft.com/office/drawing/2014/main" id="{2580D4BB-34C3-46EA-8750-0F20C108A523}"/>
              </a:ext>
            </a:extLst>
          </p:cNvPr>
          <p:cNvSpPr/>
          <p:nvPr/>
        </p:nvSpPr>
        <p:spPr>
          <a:xfrm>
            <a:off x="624642" y="4181250"/>
            <a:ext cx="478800" cy="480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23" name="Rechteck 103">
            <a:extLst>
              <a:ext uri="{FF2B5EF4-FFF2-40B4-BE49-F238E27FC236}">
                <a16:creationId xmlns:a16="http://schemas.microsoft.com/office/drawing/2014/main" id="{9C2C8D0E-DE48-41B7-A606-F4529DD7AD75}"/>
              </a:ext>
            </a:extLst>
          </p:cNvPr>
          <p:cNvSpPr/>
          <p:nvPr/>
        </p:nvSpPr>
        <p:spPr>
          <a:xfrm>
            <a:off x="7313364" y="3472693"/>
            <a:ext cx="4412973" cy="7142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72000" bIns="144000" numCol="1" spcCol="0" rtlCol="0" fromWordArt="0" anchor="b" anchorCtr="0" forceAA="0" compatLnSpc="1">
            <a:prstTxWarp prst="textNoShape">
              <a:avLst/>
            </a:prstTxWarp>
            <a:noAutofit/>
          </a:bodyPr>
          <a:lstStyle/>
          <a:p>
            <a:pPr algn="l">
              <a:lnSpc>
                <a:spcPct val="104000"/>
              </a:lnSpc>
              <a:spcBef>
                <a:spcPts val="600"/>
              </a:spcBef>
            </a:pPr>
            <a:r>
              <a:rPr lang="de-DE" sz="1400" dirty="0"/>
              <a:t>Gesetzliche Altersrente rund </a:t>
            </a:r>
            <a:r>
              <a:rPr lang="de-DE" sz="1400" b="1" dirty="0"/>
              <a:t>900 EUR </a:t>
            </a:r>
            <a:r>
              <a:rPr lang="de-DE" sz="1400" dirty="0"/>
              <a:t>mtl. brutto</a:t>
            </a:r>
          </a:p>
        </p:txBody>
      </p:sp>
      <p:sp>
        <p:nvSpPr>
          <p:cNvPr id="24" name="Rechteck 20">
            <a:extLst>
              <a:ext uri="{FF2B5EF4-FFF2-40B4-BE49-F238E27FC236}">
                <a16:creationId xmlns:a16="http://schemas.microsoft.com/office/drawing/2014/main" id="{FE297106-04A7-4787-967A-545713C12D40}"/>
              </a:ext>
            </a:extLst>
          </p:cNvPr>
          <p:cNvSpPr/>
          <p:nvPr/>
        </p:nvSpPr>
        <p:spPr>
          <a:xfrm>
            <a:off x="2823862" y="2715966"/>
            <a:ext cx="4489503" cy="1478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72000" bIns="144000" numCol="1" spcCol="0" rtlCol="0" fromWordArt="0" anchor="b" anchorCtr="0" forceAA="0" compatLnSpc="1">
            <a:prstTxWarp prst="textNoShape">
              <a:avLst/>
            </a:prstTxWarp>
            <a:noAutofit/>
          </a:bodyPr>
          <a:lstStyle/>
          <a:p>
            <a:pPr algn="l">
              <a:lnSpc>
                <a:spcPct val="104000"/>
              </a:lnSpc>
              <a:spcBef>
                <a:spcPts val="600"/>
              </a:spcBef>
            </a:pPr>
            <a:r>
              <a:rPr lang="de-DE" sz="1400" b="1" dirty="0"/>
              <a:t>2.000 EUR </a:t>
            </a:r>
            <a:r>
              <a:rPr lang="de-DE" sz="1400" dirty="0"/>
              <a:t>Berufsunfähigkeitsrente monatlich bis</a:t>
            </a:r>
            <a:br>
              <a:rPr lang="de-DE" sz="1400" dirty="0"/>
            </a:br>
            <a:r>
              <a:rPr lang="de-DE" sz="1400" dirty="0"/>
              <a:t>Alter 67 über eine Basisrente mit BU-Absicherung</a:t>
            </a:r>
            <a:br>
              <a:rPr lang="de-DE" sz="1400" dirty="0"/>
            </a:br>
            <a:r>
              <a:rPr lang="de-DE" sz="1400" dirty="0"/>
              <a:t>und „Airbag“</a:t>
            </a:r>
            <a:endParaRPr lang="de-DE" sz="1400" b="1" dirty="0"/>
          </a:p>
        </p:txBody>
      </p:sp>
      <p:sp>
        <p:nvSpPr>
          <p:cNvPr id="25" name="Rechteck 39">
            <a:extLst>
              <a:ext uri="{FF2B5EF4-FFF2-40B4-BE49-F238E27FC236}">
                <a16:creationId xmlns:a16="http://schemas.microsoft.com/office/drawing/2014/main" id="{26096B27-C2ED-446C-A330-F0AC1A94CD2A}"/>
              </a:ext>
            </a:extLst>
          </p:cNvPr>
          <p:cNvSpPr/>
          <p:nvPr/>
        </p:nvSpPr>
        <p:spPr>
          <a:xfrm>
            <a:off x="7313364" y="2718108"/>
            <a:ext cx="4412973" cy="7542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8000" tIns="72000" rIns="0" bIns="72000" numCol="1" spcCol="0" rtlCol="0" fromWordArt="0" anchor="ctr" anchorCtr="0" forceAA="0" compatLnSpc="1">
            <a:prstTxWarp prst="textNoShape">
              <a:avLst/>
            </a:prstTxWarp>
            <a:noAutofit/>
          </a:bodyPr>
          <a:lstStyle/>
          <a:p>
            <a:pPr algn="l">
              <a:lnSpc>
                <a:spcPct val="104000"/>
              </a:lnSpc>
              <a:spcBef>
                <a:spcPts val="600"/>
              </a:spcBef>
            </a:pPr>
            <a:r>
              <a:rPr lang="de-DE" sz="1400" dirty="0"/>
              <a:t>Mit der Basisrente und einer BU-Rente inklusive Airbag kann die Lücke </a:t>
            </a:r>
            <a:r>
              <a:rPr lang="de-DE" sz="1400" dirty="0" err="1"/>
              <a:t>i.d.R</a:t>
            </a:r>
            <a:r>
              <a:rPr lang="de-DE" sz="1400" dirty="0"/>
              <a:t> geschlossen werden</a:t>
            </a:r>
          </a:p>
        </p:txBody>
      </p:sp>
      <p:sp>
        <p:nvSpPr>
          <p:cNvPr id="28" name="Rechteck 31">
            <a:extLst>
              <a:ext uri="{FF2B5EF4-FFF2-40B4-BE49-F238E27FC236}">
                <a16:creationId xmlns:a16="http://schemas.microsoft.com/office/drawing/2014/main" id="{92D9C49D-94ED-4A79-BD60-BEE9D89D3881}"/>
              </a:ext>
            </a:extLst>
          </p:cNvPr>
          <p:cNvSpPr/>
          <p:nvPr/>
        </p:nvSpPr>
        <p:spPr>
          <a:xfrm>
            <a:off x="628911" y="2711582"/>
            <a:ext cx="2117858" cy="1462071"/>
          </a:xfrm>
          <a:prstGeom prst="rect">
            <a:avLst/>
          </a:prstGeom>
          <a:solidFill>
            <a:srgbClr val="B2D2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72000" bIns="72000" numCol="1" spcCol="0" rtlCol="0" fromWordArt="0" anchor="b" anchorCtr="0" forceAA="0" compatLnSpc="1">
            <a:prstTxWarp prst="textNoShape">
              <a:avLst/>
            </a:prstTxWarp>
            <a:noAutofit/>
          </a:bodyPr>
          <a:lstStyle/>
          <a:p>
            <a:pPr algn="l">
              <a:lnSpc>
                <a:spcPct val="104000"/>
              </a:lnSpc>
              <a:spcBef>
                <a:spcPts val="600"/>
              </a:spcBef>
            </a:pPr>
            <a:r>
              <a:rPr lang="de-DE" sz="1400" b="1" dirty="0"/>
              <a:t>Alters- und BU-Vorsorge über Basisrente + BUZ (inkl. Dynamik)</a:t>
            </a:r>
          </a:p>
        </p:txBody>
      </p:sp>
      <p:grpSp>
        <p:nvGrpSpPr>
          <p:cNvPr id="31" name="Gruppieren 113">
            <a:extLst>
              <a:ext uri="{FF2B5EF4-FFF2-40B4-BE49-F238E27FC236}">
                <a16:creationId xmlns:a16="http://schemas.microsoft.com/office/drawing/2014/main" id="{D69E92BB-8AE4-401C-BCCC-620354DB81CB}"/>
              </a:ext>
            </a:extLst>
          </p:cNvPr>
          <p:cNvGrpSpPr/>
          <p:nvPr/>
        </p:nvGrpSpPr>
        <p:grpSpPr>
          <a:xfrm>
            <a:off x="2638319" y="1928496"/>
            <a:ext cx="293130" cy="293130"/>
            <a:chOff x="3131840" y="1396201"/>
            <a:chExt cx="293130" cy="293130"/>
          </a:xfrm>
        </p:grpSpPr>
        <p:sp>
          <p:nvSpPr>
            <p:cNvPr id="32" name="Ellipse 108">
              <a:extLst>
                <a:ext uri="{FF2B5EF4-FFF2-40B4-BE49-F238E27FC236}">
                  <a16:creationId xmlns:a16="http://schemas.microsoft.com/office/drawing/2014/main" id="{A8D985E1-E32A-4D9F-A525-36C185D20977}"/>
                </a:ext>
              </a:extLst>
            </p:cNvPr>
            <p:cNvSpPr/>
            <p:nvPr/>
          </p:nvSpPr>
          <p:spPr>
            <a:xfrm>
              <a:off x="3131840" y="1396201"/>
              <a:ext cx="293130" cy="2931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33" name="Grafik 107" descr="Ein Bild, das Zeichnung enthält.&#10;&#10;Automatisch generierte Beschreibung">
              <a:extLst>
                <a:ext uri="{FF2B5EF4-FFF2-40B4-BE49-F238E27FC236}">
                  <a16:creationId xmlns:a16="http://schemas.microsoft.com/office/drawing/2014/main" id="{1438D779-D363-47E2-9801-987E5B5E42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9888" y="1431983"/>
              <a:ext cx="189734" cy="216296"/>
            </a:xfrm>
            <a:prstGeom prst="rect">
              <a:avLst/>
            </a:prstGeom>
          </p:spPr>
        </p:pic>
      </p:grpSp>
      <p:pic>
        <p:nvPicPr>
          <p:cNvPr id="36" name="Grafik 11">
            <a:extLst>
              <a:ext uri="{FF2B5EF4-FFF2-40B4-BE49-F238E27FC236}">
                <a16:creationId xmlns:a16="http://schemas.microsoft.com/office/drawing/2014/main" id="{422BD8DC-8AB5-4393-87F2-27BD2980BB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162" y="4301404"/>
            <a:ext cx="299760" cy="239976"/>
          </a:xfrm>
          <a:prstGeom prst="rect">
            <a:avLst/>
          </a:prstGeom>
        </p:spPr>
      </p:pic>
      <p:pic>
        <p:nvPicPr>
          <p:cNvPr id="37" name="Grafik 8">
            <a:extLst>
              <a:ext uri="{FF2B5EF4-FFF2-40B4-BE49-F238E27FC236}">
                <a16:creationId xmlns:a16="http://schemas.microsoft.com/office/drawing/2014/main" id="{73BFECFA-5B75-4F69-A51B-8D0846CEC52E}"/>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7411228" y="2918221"/>
            <a:ext cx="440665" cy="354017"/>
          </a:xfrm>
          <a:prstGeom prst="rect">
            <a:avLst/>
          </a:prstGeom>
        </p:spPr>
      </p:pic>
      <p:sp>
        <p:nvSpPr>
          <p:cNvPr id="38" name="Ellipse 12">
            <a:extLst>
              <a:ext uri="{FF2B5EF4-FFF2-40B4-BE49-F238E27FC236}">
                <a16:creationId xmlns:a16="http://schemas.microsoft.com/office/drawing/2014/main" id="{520F632F-ADEB-44EC-812F-0D543E742F7D}"/>
              </a:ext>
            </a:extLst>
          </p:cNvPr>
          <p:cNvSpPr/>
          <p:nvPr/>
        </p:nvSpPr>
        <p:spPr>
          <a:xfrm rot="900000" flipH="1">
            <a:off x="10389448" y="1274749"/>
            <a:ext cx="1451650" cy="1451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de-DE" sz="1400" dirty="0"/>
              <a:t>„Airbag“ =</a:t>
            </a:r>
            <a:br>
              <a:rPr lang="de-DE" sz="1400" dirty="0"/>
            </a:br>
            <a:r>
              <a:rPr lang="de-DE" sz="1400" dirty="0"/>
              <a:t>Dynamisierung</a:t>
            </a:r>
            <a:br>
              <a:rPr lang="de-DE" sz="1400" dirty="0"/>
            </a:br>
            <a:r>
              <a:rPr lang="de-DE" sz="1400" dirty="0"/>
              <a:t>der Haupt-</a:t>
            </a:r>
            <a:br>
              <a:rPr lang="de-DE" sz="1400" dirty="0"/>
            </a:br>
            <a:r>
              <a:rPr lang="de-DE" sz="1400" dirty="0" err="1"/>
              <a:t>versicherung</a:t>
            </a:r>
            <a:r>
              <a:rPr lang="de-DE" sz="1400" dirty="0"/>
              <a:t> im</a:t>
            </a:r>
            <a:br>
              <a:rPr lang="de-DE" sz="1400" dirty="0"/>
            </a:br>
            <a:r>
              <a:rPr lang="de-DE" sz="1400" dirty="0"/>
              <a:t>Leistungsfall </a:t>
            </a:r>
          </a:p>
        </p:txBody>
      </p:sp>
      <p:sp>
        <p:nvSpPr>
          <p:cNvPr id="3" name="Foliennummernplatzhalter 2">
            <a:extLst>
              <a:ext uri="{FF2B5EF4-FFF2-40B4-BE49-F238E27FC236}">
                <a16:creationId xmlns:a16="http://schemas.microsoft.com/office/drawing/2014/main" id="{9EE8035F-5768-4493-9CBF-18D0E9FE5542}"/>
              </a:ext>
            </a:extLst>
          </p:cNvPr>
          <p:cNvSpPr>
            <a:spLocks noGrp="1"/>
          </p:cNvSpPr>
          <p:nvPr>
            <p:ph type="sldNum" sz="quarter" idx="12"/>
          </p:nvPr>
        </p:nvSpPr>
        <p:spPr/>
        <p:txBody>
          <a:bodyPr/>
          <a:lstStyle/>
          <a:p>
            <a:fld id="{7EC6429F-8EBA-4254-B9C8-295228AFE7F1}" type="slidenum">
              <a:rPr lang="de-DE" smtClean="0"/>
              <a:pPr/>
              <a:t>103</a:t>
            </a:fld>
            <a:endParaRPr lang="de-DE" dirty="0"/>
          </a:p>
        </p:txBody>
      </p:sp>
      <p:sp>
        <p:nvSpPr>
          <p:cNvPr id="39" name="Fußzeilenplatzhalter 2">
            <a:extLst>
              <a:ext uri="{FF2B5EF4-FFF2-40B4-BE49-F238E27FC236}">
                <a16:creationId xmlns:a16="http://schemas.microsoft.com/office/drawing/2014/main" id="{7270F529-F4A5-47D8-8586-8C84761A2376}"/>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6328689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Einkommensschutz über die Basis-Rente: </a:t>
            </a:r>
            <a:br>
              <a:rPr lang="de-DE" dirty="0"/>
            </a:br>
            <a:r>
              <a:rPr lang="de-DE" dirty="0"/>
              <a:t>mit </a:t>
            </a:r>
            <a:r>
              <a:rPr lang="de-DE"/>
              <a:t>Steuer-Spar-Effekt.</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302400"/>
          </a:xfrm>
        </p:spPr>
        <p:txBody>
          <a:bodyPr/>
          <a:lstStyle/>
          <a:p>
            <a:r>
              <a:rPr lang="de-DE" dirty="0"/>
              <a:t>So funktioniert die Einkommensabsicherung über die Basisrente. </a:t>
            </a:r>
            <a:r>
              <a:rPr lang="de-DE" b="0" dirty="0"/>
              <a:t>Ein Fallbeispiel – ohne und mit Steuerförderung.</a:t>
            </a:r>
          </a:p>
        </p:txBody>
      </p:sp>
      <p:sp>
        <p:nvSpPr>
          <p:cNvPr id="4" name="Rechteck 25">
            <a:extLst>
              <a:ext uri="{FF2B5EF4-FFF2-40B4-BE49-F238E27FC236}">
                <a16:creationId xmlns:a16="http://schemas.microsoft.com/office/drawing/2014/main" id="{C772CA64-3DBD-4FE9-A647-86805CBD8EC0}"/>
              </a:ext>
            </a:extLst>
          </p:cNvPr>
          <p:cNvSpPr/>
          <p:nvPr/>
        </p:nvSpPr>
        <p:spPr>
          <a:xfrm>
            <a:off x="10814400"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Basisrente</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 BUZ</a:t>
            </a:r>
          </a:p>
        </p:txBody>
      </p:sp>
      <p:graphicFrame>
        <p:nvGraphicFramePr>
          <p:cNvPr id="5" name="Group 104">
            <a:extLst>
              <a:ext uri="{FF2B5EF4-FFF2-40B4-BE49-F238E27FC236}">
                <a16:creationId xmlns:a16="http://schemas.microsoft.com/office/drawing/2014/main" id="{457B5AF7-933B-4131-B68E-878B4BA5AFDE}"/>
              </a:ext>
            </a:extLst>
          </p:cNvPr>
          <p:cNvGraphicFramePr>
            <a:graphicFrameLocks/>
          </p:cNvGraphicFramePr>
          <p:nvPr>
            <p:extLst>
              <p:ext uri="{D42A27DB-BD31-4B8C-83A1-F6EECF244321}">
                <p14:modId xmlns:p14="http://schemas.microsoft.com/office/powerpoint/2010/main" val="671958073"/>
              </p:ext>
            </p:extLst>
          </p:nvPr>
        </p:nvGraphicFramePr>
        <p:xfrm>
          <a:off x="335360" y="1845916"/>
          <a:ext cx="11520000" cy="3096000"/>
        </p:xfrm>
        <a:graphic>
          <a:graphicData uri="http://schemas.openxmlformats.org/drawingml/2006/table">
            <a:tbl>
              <a:tblPr/>
              <a:tblGrid>
                <a:gridCol w="3852000">
                  <a:extLst>
                    <a:ext uri="{9D8B030D-6E8A-4147-A177-3AD203B41FA5}">
                      <a16:colId xmlns:a16="http://schemas.microsoft.com/office/drawing/2014/main" val="20004"/>
                    </a:ext>
                  </a:extLst>
                </a:gridCol>
                <a:gridCol w="1310400">
                  <a:extLst>
                    <a:ext uri="{9D8B030D-6E8A-4147-A177-3AD203B41FA5}">
                      <a16:colId xmlns:a16="http://schemas.microsoft.com/office/drawing/2014/main" val="2422670667"/>
                    </a:ext>
                  </a:extLst>
                </a:gridCol>
                <a:gridCol w="147600">
                  <a:extLst>
                    <a:ext uri="{9D8B030D-6E8A-4147-A177-3AD203B41FA5}">
                      <a16:colId xmlns:a16="http://schemas.microsoft.com/office/drawing/2014/main" val="417838388"/>
                    </a:ext>
                  </a:extLst>
                </a:gridCol>
                <a:gridCol w="4899600">
                  <a:extLst>
                    <a:ext uri="{9D8B030D-6E8A-4147-A177-3AD203B41FA5}">
                      <a16:colId xmlns:a16="http://schemas.microsoft.com/office/drawing/2014/main" val="2100963322"/>
                    </a:ext>
                  </a:extLst>
                </a:gridCol>
                <a:gridCol w="1310400">
                  <a:extLst>
                    <a:ext uri="{9D8B030D-6E8A-4147-A177-3AD203B41FA5}">
                      <a16:colId xmlns:a16="http://schemas.microsoft.com/office/drawing/2014/main" val="4294699492"/>
                    </a:ext>
                  </a:extLst>
                </a:gridCol>
              </a:tblGrid>
              <a:tr h="540000">
                <a:tc gridSpan="5">
                  <a:txBody>
                    <a:bodyPr/>
                    <a:lstStyle/>
                    <a:p>
                      <a:pPr marL="0" marR="0" lvl="0" indent="0" algn="l" defTabSz="806450" rtl="0" eaLnBrk="1" fontAlgn="auto" latinLnBrk="0" hangingPunct="1">
                        <a:lnSpc>
                          <a:spcPct val="100000"/>
                        </a:lnSpc>
                        <a:spcBef>
                          <a:spcPts val="0"/>
                        </a:spcBef>
                        <a:spcAft>
                          <a:spcPts val="0"/>
                        </a:spcAft>
                        <a:buClrTx/>
                        <a:buSzTx/>
                        <a:buFontTx/>
                        <a:buNone/>
                        <a:tabLst/>
                        <a:defRPr/>
                      </a:pPr>
                      <a:r>
                        <a:rPr kumimoji="0" lang="de-DE" altLang="de-DE" sz="1400" b="1" i="0" u="none" strike="noStrike" kern="1200" cap="none" spc="0" normalizeH="0" baseline="0" noProof="0" dirty="0">
                          <a:ln>
                            <a:noFill/>
                          </a:ln>
                          <a:solidFill>
                            <a:schemeClr val="tx1"/>
                          </a:solidFill>
                          <a:effectLst/>
                          <a:uLnTx/>
                          <a:uFillTx/>
                          <a:latin typeface="+mn-lt"/>
                          <a:ea typeface="Arial Unicode MS" pitchFamily="34" charset="-128"/>
                          <a:cs typeface="+mn-cs"/>
                        </a:rPr>
                        <a:t>Beispiel: 	</a:t>
                      </a:r>
                      <a:r>
                        <a:rPr kumimoji="0" lang="de-DE" altLang="de-DE" sz="1400" b="0" i="0" u="none" strike="noStrike" kern="1200" cap="none" spc="0" normalizeH="0" baseline="0" noProof="0" dirty="0">
                          <a:ln>
                            <a:noFill/>
                          </a:ln>
                          <a:solidFill>
                            <a:schemeClr val="tx1"/>
                          </a:solidFill>
                          <a:effectLst/>
                          <a:uLnTx/>
                          <a:uFillTx/>
                          <a:latin typeface="+mn-lt"/>
                          <a:ea typeface="Arial Unicode MS" pitchFamily="34" charset="-128"/>
                          <a:cs typeface="+mn-cs"/>
                        </a:rPr>
                        <a:t>Udo Mustermann (35 Jahre), ledig, Arbeitnehmer, </a:t>
                      </a:r>
                      <a:br>
                        <a:rPr kumimoji="0" lang="de-DE" altLang="de-DE" sz="1400" b="0" i="0" u="none" strike="noStrike" kern="1200" cap="none" spc="0" normalizeH="0" baseline="0" noProof="0" dirty="0">
                          <a:ln>
                            <a:noFill/>
                          </a:ln>
                          <a:solidFill>
                            <a:schemeClr val="tx1"/>
                          </a:solidFill>
                          <a:effectLst/>
                          <a:uLnTx/>
                          <a:uFillTx/>
                          <a:latin typeface="+mn-lt"/>
                          <a:ea typeface="Arial Unicode MS" pitchFamily="34" charset="-128"/>
                          <a:cs typeface="+mn-cs"/>
                        </a:rPr>
                      </a:br>
                      <a:r>
                        <a:rPr kumimoji="0" lang="de-DE" altLang="de-DE" sz="1400" b="0" i="0" u="none" strike="noStrike" kern="1200" cap="none" spc="0" normalizeH="0" baseline="0" noProof="0" dirty="0">
                          <a:ln>
                            <a:noFill/>
                          </a:ln>
                          <a:solidFill>
                            <a:schemeClr val="tx1"/>
                          </a:solidFill>
                          <a:effectLst/>
                          <a:uLnTx/>
                          <a:uFillTx/>
                          <a:latin typeface="+mn-lt"/>
                          <a:ea typeface="Arial Unicode MS" pitchFamily="34" charset="-128"/>
                          <a:cs typeface="+mn-cs"/>
                        </a:rPr>
                        <a:t>Jahreseinkommen 54.000 Euro brutto, BU-Rente bis 67 Jahre in Höhe von 2.000 Euro monatlich</a:t>
                      </a:r>
                    </a:p>
                  </a:txBody>
                  <a:tcPr marL="72000" marR="72000" marT="36000" marB="360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80877930"/>
                  </a:ext>
                </a:extLst>
              </a:tr>
              <a:tr h="360000">
                <a:tc gridSpan="5">
                  <a:txBody>
                    <a:bodyPr/>
                    <a:lstStyle/>
                    <a:p>
                      <a:endParaRPr lang="de-DE" sz="8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71790772"/>
                  </a:ext>
                </a:extLst>
              </a:tr>
              <a:tr h="432000">
                <a:tc gridSpan="2">
                  <a:txBody>
                    <a:bodyPr/>
                    <a:lstStyle>
                      <a:lvl1pPr eaLnBrk="0" hangingPunct="0">
                        <a:spcBef>
                          <a:spcPct val="100000"/>
                        </a:spcBef>
                        <a:buFont typeface="Arial" charset="0"/>
                        <a:defRPr sz="1400" b="1">
                          <a:solidFill>
                            <a:schemeClr val="tx1"/>
                          </a:solidFill>
                          <a:latin typeface="Arial" charset="0"/>
                        </a:defRPr>
                      </a:lvl1pPr>
                      <a:lvl2pPr marL="742950" indent="-285750" eaLnBrk="0" hangingPunct="0">
                        <a:buClr>
                          <a:srgbClr val="D50018"/>
                        </a:buClr>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spcBef>
                          <a:spcPct val="0"/>
                        </a:spcBef>
                        <a:buFont typeface="Arial" charset="0"/>
                        <a:defRPr sz="1400">
                          <a:solidFill>
                            <a:schemeClr val="tx1"/>
                          </a:solidFill>
                          <a:latin typeface="Arial" charset="0"/>
                        </a:defRPr>
                      </a:lvl4pPr>
                      <a:lvl5pPr marL="2057400" indent="-228600" eaLnBrk="0" hangingPunct="0">
                        <a:spcBef>
                          <a:spcPct val="0"/>
                        </a:spcBef>
                        <a:buFont typeface="Arial" charset="0"/>
                        <a:defRPr sz="1400">
                          <a:solidFill>
                            <a:schemeClr val="tx1"/>
                          </a:solidFill>
                          <a:latin typeface="Arial" charset="0"/>
                        </a:defRPr>
                      </a:lvl5pPr>
                      <a:lvl6pPr marL="2514600" indent="-228600" eaLnBrk="0" fontAlgn="base" hangingPunct="0">
                        <a:spcBef>
                          <a:spcPct val="0"/>
                        </a:spcBef>
                        <a:spcAft>
                          <a:spcPct val="0"/>
                        </a:spcAft>
                        <a:buFont typeface="Arial" charset="0"/>
                        <a:defRPr sz="1400">
                          <a:solidFill>
                            <a:schemeClr val="tx1"/>
                          </a:solidFill>
                          <a:latin typeface="Arial" charset="0"/>
                        </a:defRPr>
                      </a:lvl6pPr>
                      <a:lvl7pPr marL="2971800" indent="-228600" eaLnBrk="0" fontAlgn="base" hangingPunct="0">
                        <a:spcBef>
                          <a:spcPct val="0"/>
                        </a:spcBef>
                        <a:spcAft>
                          <a:spcPct val="0"/>
                        </a:spcAft>
                        <a:buFont typeface="Arial" charset="0"/>
                        <a:defRPr sz="1400">
                          <a:solidFill>
                            <a:schemeClr val="tx1"/>
                          </a:solidFill>
                          <a:latin typeface="Arial" charset="0"/>
                        </a:defRPr>
                      </a:lvl7pPr>
                      <a:lvl8pPr marL="3429000" indent="-228600" eaLnBrk="0" fontAlgn="base" hangingPunct="0">
                        <a:spcBef>
                          <a:spcPct val="0"/>
                        </a:spcBef>
                        <a:spcAft>
                          <a:spcPct val="0"/>
                        </a:spcAft>
                        <a:buFont typeface="Arial" charset="0"/>
                        <a:defRPr sz="1400">
                          <a:solidFill>
                            <a:schemeClr val="tx1"/>
                          </a:solidFill>
                          <a:latin typeface="Arial" charset="0"/>
                        </a:defRPr>
                      </a:lvl8pPr>
                      <a:lvl9pPr marL="3886200" indent="-228600" eaLnBrk="0" fontAlgn="base" hangingPunct="0">
                        <a:spcBef>
                          <a:spcPct val="0"/>
                        </a:spcBef>
                        <a:spcAft>
                          <a:spcPct val="0"/>
                        </a:spcAft>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1" i="0" u="none" strike="noStrike" cap="none" normalizeH="0" baseline="0" noProof="0" dirty="0">
                          <a:ln>
                            <a:noFill/>
                          </a:ln>
                          <a:solidFill>
                            <a:schemeClr val="bg1"/>
                          </a:solidFill>
                          <a:effectLst/>
                          <a:latin typeface="Arial" charset="0"/>
                        </a:rPr>
                        <a:t>Selbständige Berufsunfähigkeitsversicherung EGO Top</a:t>
                      </a:r>
                    </a:p>
                  </a:txBody>
                  <a:tcPr marL="72000" marR="144000" marT="72000" marB="72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endParaRPr kumimoji="0" lang="de-DE" altLang="de-DE" sz="1400" b="1" i="0" u="none" strike="noStrike" cap="none" normalizeH="0" baseline="0" noProof="0" dirty="0">
                        <a:ln>
                          <a:noFill/>
                        </a:ln>
                        <a:solidFill>
                          <a:schemeClr val="bg1"/>
                        </a:solidFill>
                        <a:effectLst/>
                        <a:latin typeface="Arial" charset="0"/>
                      </a:endParaRPr>
                    </a:p>
                  </a:txBody>
                  <a:tcPr marL="7200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1" i="0" u="none" strike="noStrike" cap="none" normalizeH="0" baseline="0" noProof="0" dirty="0" err="1">
                          <a:ln>
                            <a:noFill/>
                          </a:ln>
                          <a:solidFill>
                            <a:schemeClr val="bg1"/>
                          </a:solidFill>
                          <a:effectLst/>
                          <a:latin typeface="Arial" charset="0"/>
                        </a:rPr>
                        <a:t>CleverInvest</a:t>
                      </a:r>
                      <a:r>
                        <a:rPr kumimoji="0" lang="de-DE" altLang="de-DE" sz="1400" b="1" i="0" u="none" strike="noStrike" cap="none" normalizeH="0" baseline="0" noProof="0" dirty="0">
                          <a:ln>
                            <a:noFill/>
                          </a:ln>
                          <a:solidFill>
                            <a:schemeClr val="bg1"/>
                          </a:solidFill>
                          <a:effectLst/>
                          <a:latin typeface="Arial" charset="0"/>
                        </a:rPr>
                        <a:t> Basisrente mit ergänzender Berufsunfähigkeitsrente</a:t>
                      </a:r>
                    </a:p>
                  </a:txBody>
                  <a:tcPr marL="72000" marR="144000" marT="72000" marB="72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extLst>
                  <a:ext uri="{0D108BD9-81ED-4DB2-BD59-A6C34878D82A}">
                    <a16:rowId xmlns:a16="http://schemas.microsoft.com/office/drawing/2014/main" val="10006"/>
                  </a:ext>
                </a:extLst>
              </a:tr>
              <a:tr h="313200">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Monatsbeitrag nach Gewinnanrechnung</a:t>
                      </a:r>
                    </a:p>
                  </a:txBody>
                  <a:tcPr marL="72000" marR="144000" marT="36000" marB="36000"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87,46 EUR</a:t>
                      </a:r>
                    </a:p>
                  </a:txBody>
                  <a:tcPr marL="72000" marR="14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400" b="0" i="0" u="none" strike="noStrike" cap="none" normalizeH="0" baseline="0" noProof="0" dirty="0">
                        <a:ln>
                          <a:noFill/>
                        </a:ln>
                        <a:solidFill>
                          <a:schemeClr val="tx1"/>
                        </a:solidFill>
                        <a:effectLst/>
                        <a:latin typeface="Arial" charset="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Gesamtbeitrag monatlich </a:t>
                      </a:r>
                      <a:r>
                        <a:rPr kumimoji="0" lang="de-DE" altLang="de-DE" sz="1200" b="0" i="0" u="none" strike="noStrike" cap="none" normalizeH="0" baseline="0" noProof="0" dirty="0">
                          <a:ln>
                            <a:noFill/>
                          </a:ln>
                          <a:solidFill>
                            <a:schemeClr val="tx1"/>
                          </a:solidFill>
                          <a:effectLst/>
                          <a:latin typeface="Arial" charset="0"/>
                        </a:rPr>
                        <a:t>(vor Steuern,</a:t>
                      </a:r>
                      <a:r>
                        <a:rPr kumimoji="0" lang="de-DE" altLang="de-DE" sz="1400" b="0" i="0" u="none" strike="noStrike" cap="none" normalizeH="0" baseline="0" noProof="0" dirty="0">
                          <a:ln>
                            <a:noFill/>
                          </a:ln>
                          <a:solidFill>
                            <a:schemeClr val="tx1"/>
                          </a:solidFill>
                          <a:effectLst/>
                          <a:latin typeface="Arial" charset="0"/>
                        </a:rPr>
                        <a:t> </a:t>
                      </a:r>
                      <a:r>
                        <a:rPr kumimoji="0" lang="de-DE" altLang="de-DE" sz="1200" b="0" i="0" u="none" strike="noStrike" cap="none" normalizeH="0" baseline="0" noProof="0" dirty="0">
                          <a:ln>
                            <a:noFill/>
                          </a:ln>
                          <a:solidFill>
                            <a:schemeClr val="tx1"/>
                          </a:solidFill>
                          <a:effectLst/>
                          <a:latin typeface="Arial" charset="0"/>
                        </a:rPr>
                        <a:t>nach</a:t>
                      </a:r>
                      <a:r>
                        <a:rPr kumimoji="0" lang="de-DE" altLang="de-DE" sz="1400" b="0" i="0" u="none" strike="noStrike" cap="none" normalizeH="0" baseline="0" noProof="0" dirty="0">
                          <a:ln>
                            <a:noFill/>
                          </a:ln>
                          <a:solidFill>
                            <a:schemeClr val="tx1"/>
                          </a:solidFill>
                          <a:effectLst/>
                          <a:latin typeface="Arial" charset="0"/>
                        </a:rPr>
                        <a:t> </a:t>
                      </a:r>
                      <a:r>
                        <a:rPr kumimoji="0" lang="de-DE" altLang="de-DE" sz="1200" b="0" i="0" u="none" strike="noStrike" cap="none" normalizeH="0" baseline="0" noProof="0" dirty="0">
                          <a:ln>
                            <a:noFill/>
                          </a:ln>
                          <a:solidFill>
                            <a:schemeClr val="tx1"/>
                          </a:solidFill>
                          <a:effectLst/>
                          <a:latin typeface="Arial" charset="0"/>
                        </a:rPr>
                        <a:t>Gewinnanrechnung)</a:t>
                      </a:r>
                      <a:endParaRPr kumimoji="0" lang="de-DE" altLang="de-DE" sz="1400" b="0" i="0" u="none" strike="noStrike" cap="none" normalizeH="0" baseline="0" noProof="0" dirty="0">
                        <a:ln>
                          <a:noFill/>
                        </a:ln>
                        <a:solidFill>
                          <a:schemeClr val="tx1"/>
                        </a:solidFill>
                        <a:effectLst/>
                        <a:latin typeface="Arial" charset="0"/>
                      </a:endParaRPr>
                    </a:p>
                  </a:txBody>
                  <a:tcPr marL="72000" marR="108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171,93 EUR</a:t>
                      </a:r>
                    </a:p>
                  </a:txBody>
                  <a:tcPr marL="72000" marR="144000" marT="36000" marB="36000"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extLst>
                  <a:ext uri="{0D108BD9-81ED-4DB2-BD59-A6C34878D82A}">
                    <a16:rowId xmlns:a16="http://schemas.microsoft.com/office/drawing/2014/main" val="522213798"/>
                  </a:ext>
                </a:extLst>
              </a:tr>
              <a:tr h="306000">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Steuerersparnis in 2023</a:t>
                      </a:r>
                    </a:p>
                  </a:txBody>
                  <a:tcPr marL="72000" marR="144000" marT="36000" marB="36000"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0,00 EUR</a:t>
                      </a:r>
                    </a:p>
                  </a:txBody>
                  <a:tcPr marL="72000" marR="14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400" b="0" i="0" u="none" strike="noStrike" cap="none" normalizeH="0" baseline="0" noProof="0" dirty="0">
                        <a:ln>
                          <a:noFill/>
                        </a:ln>
                        <a:solidFill>
                          <a:schemeClr val="tx1"/>
                        </a:solidFill>
                        <a:effectLst/>
                        <a:latin typeface="Arial" charset="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Steuerersparnis in 2023</a:t>
                      </a:r>
                    </a:p>
                  </a:txBody>
                  <a:tcPr marL="72000" marR="14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57,00 EUR</a:t>
                      </a:r>
                    </a:p>
                  </a:txBody>
                  <a:tcPr marL="72000" marR="144000" marT="36000" marB="36000"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extLst>
                  <a:ext uri="{0D108BD9-81ED-4DB2-BD59-A6C34878D82A}">
                    <a16:rowId xmlns:a16="http://schemas.microsoft.com/office/drawing/2014/main" val="753192121"/>
                  </a:ext>
                </a:extLst>
              </a:tr>
              <a:tr h="306000">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Beitrag nach Steuern</a:t>
                      </a:r>
                    </a:p>
                  </a:txBody>
                  <a:tcPr marL="72000" marR="144000" marT="36000" marB="36000"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87,46 EUR</a:t>
                      </a:r>
                    </a:p>
                  </a:txBody>
                  <a:tcPr marL="72000" marR="14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400" b="0" i="0" u="none" strike="noStrike" cap="none" normalizeH="0" baseline="0" noProof="0" dirty="0">
                        <a:ln>
                          <a:noFill/>
                        </a:ln>
                        <a:solidFill>
                          <a:schemeClr val="tx1"/>
                        </a:solidFill>
                        <a:effectLst/>
                        <a:latin typeface="Arial" charset="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Monatsbeitrag nach Steuern</a:t>
                      </a:r>
                    </a:p>
                  </a:txBody>
                  <a:tcPr marL="72000" marR="14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114,93 EUR</a:t>
                      </a:r>
                    </a:p>
                  </a:txBody>
                  <a:tcPr marL="72000" marR="144000" marT="36000" marB="36000"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extLst>
                  <a:ext uri="{0D108BD9-81ED-4DB2-BD59-A6C34878D82A}">
                    <a16:rowId xmlns:a16="http://schemas.microsoft.com/office/drawing/2014/main" val="3615122390"/>
                  </a:ext>
                </a:extLst>
              </a:tr>
              <a:tr h="306000">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Förderquote in 2023</a:t>
                      </a:r>
                    </a:p>
                  </a:txBody>
                  <a:tcPr marL="72000" marR="144000" marT="36000" marB="36000"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0,00%</a:t>
                      </a:r>
                    </a:p>
                  </a:txBody>
                  <a:tcPr marL="72000" marR="14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400" b="0" i="0" u="none" strike="noStrike" cap="none" normalizeH="0" baseline="0" noProof="0" dirty="0">
                        <a:ln>
                          <a:noFill/>
                        </a:ln>
                        <a:solidFill>
                          <a:schemeClr val="tx1"/>
                        </a:solidFill>
                        <a:effectLst/>
                        <a:latin typeface="Arial" charset="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Förderquote in 2023</a:t>
                      </a:r>
                    </a:p>
                  </a:txBody>
                  <a:tcPr marL="72000" marR="14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33%</a:t>
                      </a:r>
                    </a:p>
                  </a:txBody>
                  <a:tcPr marL="72000" marR="144000" marT="36000" marB="36000"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extLst>
                  <a:ext uri="{0D108BD9-81ED-4DB2-BD59-A6C34878D82A}">
                    <a16:rowId xmlns:a16="http://schemas.microsoft.com/office/drawing/2014/main" val="38415740"/>
                  </a:ext>
                </a:extLst>
              </a:tr>
              <a:tr h="532800">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endParaRPr kumimoji="0" lang="de-DE" altLang="de-DE" sz="1400" b="0" i="0" u="none" strike="noStrike" cap="none" normalizeH="0" baseline="0" noProof="0" dirty="0">
                        <a:ln>
                          <a:noFill/>
                        </a:ln>
                        <a:solidFill>
                          <a:schemeClr val="tx1"/>
                        </a:solidFill>
                        <a:effectLst/>
                        <a:latin typeface="Arial" charset="0"/>
                      </a:endParaRPr>
                    </a:p>
                  </a:txBody>
                  <a:tcPr marL="72000" marR="144000" marT="36000" marB="36000"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400" b="0" i="0" u="none" strike="noStrike" cap="none" normalizeH="0" baseline="0" noProof="0" dirty="0">
                        <a:ln>
                          <a:noFill/>
                        </a:ln>
                        <a:solidFill>
                          <a:schemeClr val="tx1"/>
                        </a:solidFill>
                        <a:effectLst/>
                        <a:latin typeface="Arial" charset="0"/>
                      </a:endParaRPr>
                    </a:p>
                  </a:txBody>
                  <a:tcPr marL="72000" marR="14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400" b="0" i="0" u="none" strike="noStrike" cap="none" normalizeH="0" baseline="0" noProof="0" dirty="0">
                        <a:ln>
                          <a:noFill/>
                        </a:ln>
                        <a:solidFill>
                          <a:schemeClr val="tx1"/>
                        </a:solidFill>
                        <a:effectLst/>
                        <a:latin typeface="Arial" charset="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Altersrente monatlich</a:t>
                      </a:r>
                      <a:br>
                        <a:rPr kumimoji="0" lang="de-DE" altLang="de-DE" sz="1400" b="0" i="0" u="none" strike="noStrike" cap="none" normalizeH="0" baseline="0" noProof="0" dirty="0">
                          <a:ln>
                            <a:noFill/>
                          </a:ln>
                          <a:solidFill>
                            <a:schemeClr val="tx1"/>
                          </a:solidFill>
                          <a:effectLst/>
                          <a:latin typeface="Arial" charset="0"/>
                        </a:rPr>
                      </a:br>
                      <a:r>
                        <a:rPr kumimoji="0" lang="de-DE" altLang="de-DE" sz="1200" b="0" i="0" u="none" strike="noStrike" cap="none" normalizeH="0" baseline="0" noProof="0" dirty="0">
                          <a:ln>
                            <a:noFill/>
                          </a:ln>
                          <a:solidFill>
                            <a:schemeClr val="tx1"/>
                          </a:solidFill>
                          <a:effectLst/>
                          <a:latin typeface="Arial" charset="0"/>
                        </a:rPr>
                        <a:t>(vor Steuern, Gewinnform Teildynamik)</a:t>
                      </a:r>
                    </a:p>
                  </a:txBody>
                  <a:tcPr marL="72000" marR="14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283,64 EUR</a:t>
                      </a:r>
                    </a:p>
                  </a:txBody>
                  <a:tcPr marL="72000" marR="144000" marT="36000" marB="36000"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E4B9"/>
                    </a:solidFill>
                  </a:tcPr>
                </a:tc>
                <a:extLst>
                  <a:ext uri="{0D108BD9-81ED-4DB2-BD59-A6C34878D82A}">
                    <a16:rowId xmlns:a16="http://schemas.microsoft.com/office/drawing/2014/main" val="3176207749"/>
                  </a:ext>
                </a:extLst>
              </a:tr>
            </a:tbl>
          </a:graphicData>
        </a:graphic>
      </p:graphicFrame>
      <p:grpSp>
        <p:nvGrpSpPr>
          <p:cNvPr id="7" name="Gruppieren 14">
            <a:extLst>
              <a:ext uri="{FF2B5EF4-FFF2-40B4-BE49-F238E27FC236}">
                <a16:creationId xmlns:a16="http://schemas.microsoft.com/office/drawing/2014/main" id="{B9CCA56B-7728-4470-AC02-A3E2E41F9652}"/>
              </a:ext>
            </a:extLst>
          </p:cNvPr>
          <p:cNvGrpSpPr/>
          <p:nvPr/>
        </p:nvGrpSpPr>
        <p:grpSpPr>
          <a:xfrm>
            <a:off x="5657553" y="4967955"/>
            <a:ext cx="6199485" cy="564074"/>
            <a:chOff x="-1506610" y="3757188"/>
            <a:chExt cx="6199485" cy="564074"/>
          </a:xfrm>
        </p:grpSpPr>
        <p:sp>
          <p:nvSpPr>
            <p:cNvPr id="8" name="Textplatzhalter 4 - 1">
              <a:extLst>
                <a:ext uri="{FF2B5EF4-FFF2-40B4-BE49-F238E27FC236}">
                  <a16:creationId xmlns:a16="http://schemas.microsoft.com/office/drawing/2014/main" id="{9D752C95-789F-47AC-9838-1E0485AFD1B4}"/>
                </a:ext>
              </a:extLst>
            </p:cNvPr>
            <p:cNvSpPr txBox="1">
              <a:spLocks/>
            </p:cNvSpPr>
            <p:nvPr/>
          </p:nvSpPr>
          <p:spPr bwMode="gray">
            <a:xfrm>
              <a:off x="-1506610" y="3757188"/>
              <a:ext cx="6199485" cy="564074"/>
            </a:xfrm>
            <a:prstGeom prst="rect">
              <a:avLst/>
            </a:prstGeom>
            <a:solidFill>
              <a:srgbClr val="E1E4EB"/>
            </a:solidFill>
          </p:spPr>
          <p:txBody>
            <a:bodyPr vert="horz" wrap="square" lIns="324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sz="1200" dirty="0"/>
                <a:t>Dank staatlicher Förderung:</a:t>
              </a:r>
              <a:r>
                <a:rPr lang="de-DE" sz="1200" b="0" dirty="0"/>
                <a:t> Für rund 28 EUR mtl. (2023) Mehrbeitrag bis zu ca.</a:t>
              </a:r>
              <a:br>
                <a:rPr lang="de-DE" sz="1200" b="0" dirty="0"/>
              </a:br>
              <a:r>
                <a:rPr lang="de-DE" sz="1200" b="0" dirty="0"/>
                <a:t>280 EUR brutto mehr Geld im Alter.</a:t>
              </a:r>
            </a:p>
          </p:txBody>
        </p:sp>
        <p:sp>
          <p:nvSpPr>
            <p:cNvPr id="9" name="Freihandform 16">
              <a:extLst>
                <a:ext uri="{FF2B5EF4-FFF2-40B4-BE49-F238E27FC236}">
                  <a16:creationId xmlns:a16="http://schemas.microsoft.com/office/drawing/2014/main" id="{5E459B69-B8E3-4BB2-9DBA-78CC6196FEBA}"/>
                </a:ext>
              </a:extLst>
            </p:cNvPr>
            <p:cNvSpPr>
              <a:spLocks noChangeAspect="1"/>
            </p:cNvSpPr>
            <p:nvPr/>
          </p:nvSpPr>
          <p:spPr>
            <a:xfrm>
              <a:off x="-1415401" y="3935445"/>
              <a:ext cx="128100" cy="207560"/>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bg1"/>
                </a:solidFill>
              </a:endParaRPr>
            </a:p>
          </p:txBody>
        </p:sp>
      </p:grpSp>
      <p:sp>
        <p:nvSpPr>
          <p:cNvPr id="10" name="Text Placeholder 4">
            <a:extLst>
              <a:ext uri="{FF2B5EF4-FFF2-40B4-BE49-F238E27FC236}">
                <a16:creationId xmlns:a16="http://schemas.microsoft.com/office/drawing/2014/main" id="{44CDD6BE-80C7-4312-8D7A-233B7338D024}"/>
              </a:ext>
            </a:extLst>
          </p:cNvPr>
          <p:cNvSpPr txBox="1">
            <a:spLocks/>
          </p:cNvSpPr>
          <p:nvPr/>
        </p:nvSpPr>
        <p:spPr>
          <a:xfrm>
            <a:off x="335360" y="6129068"/>
            <a:ext cx="11520000" cy="141064"/>
          </a:xfrm>
          <a:prstGeom prst="rect">
            <a:avLst/>
          </a:prstGeom>
        </p:spPr>
        <p:txBody>
          <a:bodyPr vert="horz" lIns="0" tIns="0" rIns="0" bIns="0" rtlCol="0" anchor="b">
            <a:noAutofit/>
          </a:bodyPr>
          <a:lstStyle>
            <a:lvl1pPr indent="0" algn="r">
              <a:lnSpc>
                <a:spcPts val="1080"/>
              </a:lnSpc>
              <a:spcBef>
                <a:spcPts val="0"/>
              </a:spcBef>
              <a:buSzPct val="110000"/>
              <a:buFont typeface="Wingdings" panose="05000000000000000000" pitchFamily="2" charset="2"/>
              <a:buNone/>
              <a:defRPr sz="900" b="0">
                <a:solidFill>
                  <a:schemeClr val="accent1"/>
                </a:solidFill>
              </a:defRPr>
            </a:lvl1pPr>
            <a:lvl2pPr marL="0" indent="0">
              <a:lnSpc>
                <a:spcPts val="1080"/>
              </a:lnSpc>
              <a:spcBef>
                <a:spcPts val="800"/>
              </a:spcBef>
              <a:buSzPct val="110000"/>
              <a:buFont typeface="Wingdings" panose="05000000000000000000" pitchFamily="2" charset="2"/>
              <a:buNone/>
              <a:defRPr sz="900">
                <a:solidFill>
                  <a:schemeClr val="accent1"/>
                </a:solidFill>
              </a:defRPr>
            </a:lvl2pPr>
            <a:lvl3pPr marL="234000" indent="-234000">
              <a:lnSpc>
                <a:spcPts val="1080"/>
              </a:lnSpc>
              <a:spcBef>
                <a:spcPts val="600"/>
              </a:spcBef>
              <a:buSzPct val="110000"/>
              <a:buFont typeface="Wingdings" panose="05000000000000000000" pitchFamily="2" charset="2"/>
              <a:buChar char="§"/>
              <a:defRPr sz="900">
                <a:solidFill>
                  <a:schemeClr val="accent1"/>
                </a:solidFill>
              </a:defRPr>
            </a:lvl3pPr>
            <a:lvl4pPr marL="468000" indent="-234000">
              <a:lnSpc>
                <a:spcPts val="1080"/>
              </a:lnSpc>
              <a:spcBef>
                <a:spcPts val="300"/>
              </a:spcBef>
              <a:buSzPct val="110000"/>
              <a:buFont typeface="Wingdings" panose="05000000000000000000" pitchFamily="2" charset="2"/>
              <a:buChar char="§"/>
              <a:defRPr sz="900">
                <a:solidFill>
                  <a:schemeClr val="accent1"/>
                </a:solidFill>
              </a:defRPr>
            </a:lvl4pPr>
            <a:lvl5pPr marL="702000" indent="-234000">
              <a:lnSpc>
                <a:spcPts val="1080"/>
              </a:lnSpc>
              <a:spcBef>
                <a:spcPts val="300"/>
              </a:spcBef>
              <a:buSzPct val="110000"/>
              <a:buFont typeface="Wingdings" panose="05000000000000000000" pitchFamily="2" charset="2"/>
              <a:buChar char="§"/>
              <a:defRPr sz="900">
                <a:solidFill>
                  <a:schemeClr val="accent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Alle Angaben ohne Gewähr; Angaben zur Gewinnbeteiligung sind nicht garantiert. </a:t>
            </a:r>
          </a:p>
          <a:p>
            <a:pPr algn="l"/>
            <a:r>
              <a:rPr lang="de-DE" dirty="0"/>
              <a:t>Diplom-Betriebswirt (ohne Personalverantwortung, 90 % Bürotätigkeit), gesetzlich krankenversichert (1,1 % Zusatzbeitrag), keine weiteren Einkünfte, ohne Kirchensteuer. – EGO Top (BV22-Einzel), Berufsgruppe A1-top, Bruttobeitrag 116,62 Euro mtl., Vertragsbeginn 01.01.2023, Dauer 32 Jahre (Angaben: easy 5.20 / Berechnung v. 27.01.2023). – HDI </a:t>
            </a:r>
            <a:r>
              <a:rPr lang="de-DE" dirty="0" err="1"/>
              <a:t>CleverInvest</a:t>
            </a:r>
            <a:r>
              <a:rPr lang="de-DE" dirty="0"/>
              <a:t> Basisrente (HARFB22-Einzel), RGZ 5 Jahre, Gewinnform KS, Beginn 01.01.2023, angenommene Wertentwicklung 6 % p.a. nach Fondskosten. (ETF </a:t>
            </a:r>
            <a:r>
              <a:rPr lang="de-DE" dirty="0" err="1"/>
              <a:t>iShares</a:t>
            </a:r>
            <a:r>
              <a:rPr lang="de-DE" dirty="0"/>
              <a:t> MSCI World), Chance-Risiko-Klasse 3, Bruttobeitrag 201,65 Euro mtl. Mögliche Altersrente ca. 280 Euro  (easy 5.20 / Berechnung v. 27.01.2023).</a:t>
            </a:r>
          </a:p>
        </p:txBody>
      </p:sp>
      <p:sp>
        <p:nvSpPr>
          <p:cNvPr id="3" name="Foliennummernplatzhalter 2">
            <a:extLst>
              <a:ext uri="{FF2B5EF4-FFF2-40B4-BE49-F238E27FC236}">
                <a16:creationId xmlns:a16="http://schemas.microsoft.com/office/drawing/2014/main" id="{44A3C3E8-37E7-4621-BE8E-41233340D223}"/>
              </a:ext>
            </a:extLst>
          </p:cNvPr>
          <p:cNvSpPr>
            <a:spLocks noGrp="1"/>
          </p:cNvSpPr>
          <p:nvPr>
            <p:ph type="sldNum" sz="quarter" idx="12"/>
          </p:nvPr>
        </p:nvSpPr>
        <p:spPr/>
        <p:txBody>
          <a:bodyPr/>
          <a:lstStyle/>
          <a:p>
            <a:fld id="{7EC6429F-8EBA-4254-B9C8-295228AFE7F1}" type="slidenum">
              <a:rPr lang="de-DE" smtClean="0"/>
              <a:pPr/>
              <a:t>104</a:t>
            </a:fld>
            <a:endParaRPr lang="de-DE" dirty="0"/>
          </a:p>
        </p:txBody>
      </p:sp>
      <p:sp>
        <p:nvSpPr>
          <p:cNvPr id="12" name="Fußzeilenplatzhalter 2">
            <a:extLst>
              <a:ext uri="{FF2B5EF4-FFF2-40B4-BE49-F238E27FC236}">
                <a16:creationId xmlns:a16="http://schemas.microsoft.com/office/drawing/2014/main" id="{9FC6DA9B-C686-4B98-AE79-A52E0D2F655B}"/>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307033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Einkommensschutz über die Basis-Rente:</a:t>
            </a:r>
            <a:br>
              <a:rPr lang="de-DE" dirty="0"/>
            </a:br>
            <a:r>
              <a:rPr lang="de-DE" dirty="0"/>
              <a:t>mit </a:t>
            </a:r>
            <a:r>
              <a:rPr lang="de-DE"/>
              <a:t>Geld-zurück-Effekt.</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302093"/>
          </a:xfrm>
        </p:spPr>
        <p:txBody>
          <a:bodyPr/>
          <a:lstStyle/>
          <a:p>
            <a:r>
              <a:rPr lang="de-DE" b="0" dirty="0"/>
              <a:t>Wenn Ihre Kunden ihr Einkommen über die Basis-Rente absichern, erhalten sie sogar ihre </a:t>
            </a:r>
            <a:r>
              <a:rPr lang="de-DE" dirty="0">
                <a:solidFill>
                  <a:schemeClr val="accent1"/>
                </a:solidFill>
              </a:rPr>
              <a:t>eingezahlten Beiträge zurück. </a:t>
            </a:r>
          </a:p>
        </p:txBody>
      </p:sp>
      <p:sp>
        <p:nvSpPr>
          <p:cNvPr id="4" name="Text Placeholder 4">
            <a:extLst>
              <a:ext uri="{FF2B5EF4-FFF2-40B4-BE49-F238E27FC236}">
                <a16:creationId xmlns:a16="http://schemas.microsoft.com/office/drawing/2014/main" id="{F4ECD136-425F-4C54-9881-4F4DAF2DEB12}"/>
              </a:ext>
            </a:extLst>
          </p:cNvPr>
          <p:cNvSpPr txBox="1">
            <a:spLocks/>
          </p:cNvSpPr>
          <p:nvPr/>
        </p:nvSpPr>
        <p:spPr>
          <a:xfrm>
            <a:off x="335360" y="6060244"/>
            <a:ext cx="11520000" cy="141064"/>
          </a:xfrm>
          <a:prstGeom prst="rect">
            <a:avLst/>
          </a:prstGeom>
        </p:spPr>
        <p:txBody>
          <a:bodyPr vert="horz" lIns="0" tIns="0" rIns="0" bIns="0" rtlCol="0" anchor="b">
            <a:noAutofit/>
          </a:bodyPr>
          <a:lstStyle>
            <a:lvl1pPr indent="0" algn="r">
              <a:lnSpc>
                <a:spcPts val="1080"/>
              </a:lnSpc>
              <a:spcBef>
                <a:spcPts val="0"/>
              </a:spcBef>
              <a:buSzPct val="110000"/>
              <a:buFont typeface="Wingdings" panose="05000000000000000000" pitchFamily="2" charset="2"/>
              <a:buNone/>
              <a:defRPr sz="900" b="0">
                <a:solidFill>
                  <a:schemeClr val="accent1"/>
                </a:solidFill>
              </a:defRPr>
            </a:lvl1pPr>
            <a:lvl2pPr marL="0" indent="0">
              <a:lnSpc>
                <a:spcPts val="1080"/>
              </a:lnSpc>
              <a:spcBef>
                <a:spcPts val="800"/>
              </a:spcBef>
              <a:buSzPct val="110000"/>
              <a:buFont typeface="Wingdings" panose="05000000000000000000" pitchFamily="2" charset="2"/>
              <a:buNone/>
              <a:defRPr sz="900">
                <a:solidFill>
                  <a:schemeClr val="accent1"/>
                </a:solidFill>
              </a:defRPr>
            </a:lvl2pPr>
            <a:lvl3pPr marL="234000" indent="-234000">
              <a:lnSpc>
                <a:spcPts val="1080"/>
              </a:lnSpc>
              <a:spcBef>
                <a:spcPts val="600"/>
              </a:spcBef>
              <a:buSzPct val="110000"/>
              <a:buFont typeface="Wingdings" panose="05000000000000000000" pitchFamily="2" charset="2"/>
              <a:buChar char="§"/>
              <a:defRPr sz="900">
                <a:solidFill>
                  <a:schemeClr val="accent1"/>
                </a:solidFill>
              </a:defRPr>
            </a:lvl3pPr>
            <a:lvl4pPr marL="468000" indent="-234000">
              <a:lnSpc>
                <a:spcPts val="1080"/>
              </a:lnSpc>
              <a:spcBef>
                <a:spcPts val="300"/>
              </a:spcBef>
              <a:buSzPct val="110000"/>
              <a:buFont typeface="Wingdings" panose="05000000000000000000" pitchFamily="2" charset="2"/>
              <a:buChar char="§"/>
              <a:defRPr sz="900">
                <a:solidFill>
                  <a:schemeClr val="accent1"/>
                </a:solidFill>
              </a:defRPr>
            </a:lvl4pPr>
            <a:lvl5pPr marL="702000" indent="-234000">
              <a:lnSpc>
                <a:spcPts val="1080"/>
              </a:lnSpc>
              <a:spcBef>
                <a:spcPts val="300"/>
              </a:spcBef>
              <a:buSzPct val="110000"/>
              <a:buFont typeface="Wingdings" panose="05000000000000000000" pitchFamily="2" charset="2"/>
              <a:buChar char="§"/>
              <a:defRPr sz="900">
                <a:solidFill>
                  <a:schemeClr val="accent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de-DE" dirty="0"/>
              <a:t>Alle Angaben ohne Gewähr; Angaben zur Gewinnbeteiligung sind nicht garantiert. Diplom-Betriebswirt (ohne Personalverantwortung, 90 % Bürotätigkeit), gesetzlich krankenversichert (1,1 % Zusatzbeitrag), keine weiteren Einkünfte, ohne Kirchensteuer. – EGO Top (BV22-Einzel), Berufsgruppe A1-top, Bruttobeitrag 116,62 Euro mtl., Vertragsbeginn 01.01.2023, Dauer 32 Jahre (Angaben: easy 5.20 / Berechnung v. 27.01.2023). – HDI </a:t>
            </a:r>
            <a:r>
              <a:rPr lang="de-DE" dirty="0" err="1"/>
              <a:t>CleverInvest</a:t>
            </a:r>
            <a:r>
              <a:rPr lang="de-DE" dirty="0"/>
              <a:t> Basisrente (HARFB22-Einzel), RGZ 5 Jahre, Gewinnform KS, Beginn 01.01.2023, angenommene Wertentwicklung 6 % p.a. nach Fondskosten (ETF </a:t>
            </a:r>
            <a:r>
              <a:rPr lang="de-DE" dirty="0" err="1"/>
              <a:t>iShares</a:t>
            </a:r>
            <a:r>
              <a:rPr lang="de-DE" dirty="0"/>
              <a:t> MSCI World),  Chance-Risiko-Klasse 3, Bruttobeitrag 201,65 Euro mtl. mögliche Altersrente ca. 280 Euro (Angaben: easy 5.20 / Berechnung v. 27.01.2023).</a:t>
            </a:r>
          </a:p>
        </p:txBody>
      </p:sp>
      <p:graphicFrame>
        <p:nvGraphicFramePr>
          <p:cNvPr id="5" name="Group 104">
            <a:extLst>
              <a:ext uri="{FF2B5EF4-FFF2-40B4-BE49-F238E27FC236}">
                <a16:creationId xmlns:a16="http://schemas.microsoft.com/office/drawing/2014/main" id="{D3CAFDDE-450E-48BF-80CE-517AB20E7160}"/>
              </a:ext>
            </a:extLst>
          </p:cNvPr>
          <p:cNvGraphicFramePr>
            <a:graphicFrameLocks/>
          </p:cNvGraphicFramePr>
          <p:nvPr/>
        </p:nvGraphicFramePr>
        <p:xfrm>
          <a:off x="335358" y="1845916"/>
          <a:ext cx="11521679" cy="3089807"/>
        </p:xfrm>
        <a:graphic>
          <a:graphicData uri="http://schemas.openxmlformats.org/drawingml/2006/table">
            <a:tbl>
              <a:tblPr/>
              <a:tblGrid>
                <a:gridCol w="3853335">
                  <a:extLst>
                    <a:ext uri="{9D8B030D-6E8A-4147-A177-3AD203B41FA5}">
                      <a16:colId xmlns:a16="http://schemas.microsoft.com/office/drawing/2014/main" val="20004"/>
                    </a:ext>
                  </a:extLst>
                </a:gridCol>
                <a:gridCol w="1311549">
                  <a:extLst>
                    <a:ext uri="{9D8B030D-6E8A-4147-A177-3AD203B41FA5}">
                      <a16:colId xmlns:a16="http://schemas.microsoft.com/office/drawing/2014/main" val="2422670667"/>
                    </a:ext>
                  </a:extLst>
                </a:gridCol>
                <a:gridCol w="147591">
                  <a:extLst>
                    <a:ext uri="{9D8B030D-6E8A-4147-A177-3AD203B41FA5}">
                      <a16:colId xmlns:a16="http://schemas.microsoft.com/office/drawing/2014/main" val="417838388"/>
                    </a:ext>
                  </a:extLst>
                </a:gridCol>
                <a:gridCol w="4897697">
                  <a:extLst>
                    <a:ext uri="{9D8B030D-6E8A-4147-A177-3AD203B41FA5}">
                      <a16:colId xmlns:a16="http://schemas.microsoft.com/office/drawing/2014/main" val="2100963322"/>
                    </a:ext>
                  </a:extLst>
                </a:gridCol>
                <a:gridCol w="1311507">
                  <a:extLst>
                    <a:ext uri="{9D8B030D-6E8A-4147-A177-3AD203B41FA5}">
                      <a16:colId xmlns:a16="http://schemas.microsoft.com/office/drawing/2014/main" val="4294699492"/>
                    </a:ext>
                  </a:extLst>
                </a:gridCol>
              </a:tblGrid>
              <a:tr h="540000">
                <a:tc gridSpan="5">
                  <a:txBody>
                    <a:bodyPr/>
                    <a:lstStyle/>
                    <a:p>
                      <a:pPr marL="0" marR="0" lvl="0" indent="0" algn="l" defTabSz="806450" rtl="0" eaLnBrk="1" fontAlgn="auto" latinLnBrk="0" hangingPunct="1">
                        <a:lnSpc>
                          <a:spcPct val="100000"/>
                        </a:lnSpc>
                        <a:spcBef>
                          <a:spcPts val="0"/>
                        </a:spcBef>
                        <a:spcAft>
                          <a:spcPts val="0"/>
                        </a:spcAft>
                        <a:buClrTx/>
                        <a:buSzTx/>
                        <a:buFontTx/>
                        <a:buNone/>
                        <a:tabLst/>
                        <a:defRPr/>
                      </a:pPr>
                      <a:r>
                        <a:rPr kumimoji="0" lang="de-DE" altLang="de-DE" sz="1400" b="1" i="0" u="none" strike="noStrike" kern="1200" cap="none" spc="0" normalizeH="0" baseline="0" noProof="0" dirty="0">
                          <a:ln>
                            <a:noFill/>
                          </a:ln>
                          <a:solidFill>
                            <a:schemeClr val="tx1"/>
                          </a:solidFill>
                          <a:effectLst/>
                          <a:uLnTx/>
                          <a:uFillTx/>
                          <a:latin typeface="+mn-lt"/>
                          <a:ea typeface="Arial Unicode MS" pitchFamily="34" charset="-128"/>
                          <a:cs typeface="+mn-cs"/>
                        </a:rPr>
                        <a:t>Beispiel: 	</a:t>
                      </a:r>
                      <a:r>
                        <a:rPr kumimoji="0" lang="de-DE" altLang="de-DE" sz="1400" b="0" i="0" u="none" strike="noStrike" kern="1200" cap="none" spc="0" normalizeH="0" baseline="0" noProof="0" dirty="0">
                          <a:ln>
                            <a:noFill/>
                          </a:ln>
                          <a:solidFill>
                            <a:schemeClr val="tx1"/>
                          </a:solidFill>
                          <a:effectLst/>
                          <a:uLnTx/>
                          <a:uFillTx/>
                          <a:latin typeface="+mn-lt"/>
                          <a:ea typeface="Arial Unicode MS" pitchFamily="34" charset="-128"/>
                          <a:cs typeface="+mn-cs"/>
                        </a:rPr>
                        <a:t>Udo Mustermann (35 Jahre), ledig, Arbeitnehmer, </a:t>
                      </a:r>
                      <a:br>
                        <a:rPr kumimoji="0" lang="de-DE" altLang="de-DE" sz="1400" b="0" i="0" u="none" strike="noStrike" kern="1200" cap="none" spc="0" normalizeH="0" baseline="0" noProof="0" dirty="0">
                          <a:ln>
                            <a:noFill/>
                          </a:ln>
                          <a:solidFill>
                            <a:schemeClr val="tx1"/>
                          </a:solidFill>
                          <a:effectLst/>
                          <a:uLnTx/>
                          <a:uFillTx/>
                          <a:latin typeface="+mn-lt"/>
                          <a:ea typeface="Arial Unicode MS" pitchFamily="34" charset="-128"/>
                          <a:cs typeface="+mn-cs"/>
                        </a:rPr>
                      </a:br>
                      <a:r>
                        <a:rPr kumimoji="0" lang="de-DE" altLang="de-DE" sz="1400" b="0" i="0" u="none" strike="noStrike" kern="1200" cap="none" spc="0" normalizeH="0" baseline="0" noProof="0" dirty="0">
                          <a:ln>
                            <a:noFill/>
                          </a:ln>
                          <a:solidFill>
                            <a:schemeClr val="tx1"/>
                          </a:solidFill>
                          <a:effectLst/>
                          <a:uLnTx/>
                          <a:uFillTx/>
                          <a:latin typeface="+mn-lt"/>
                          <a:ea typeface="Arial Unicode MS" pitchFamily="34" charset="-128"/>
                          <a:cs typeface="+mn-cs"/>
                        </a:rPr>
                        <a:t>Jahreseinkommen 54.000 Euro brutto, BU-Rente bis 67 Jahre in Höhe von 2.000 Euro monatlich.</a:t>
                      </a:r>
                    </a:p>
                  </a:txBody>
                  <a:tcPr marL="72000" marR="72000" marT="36000" marB="360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80877930"/>
                  </a:ext>
                </a:extLst>
              </a:tr>
              <a:tr h="360000">
                <a:tc gridSpan="5">
                  <a:txBody>
                    <a:bodyPr/>
                    <a:lstStyle/>
                    <a:p>
                      <a:endParaRPr lang="de-DE" sz="8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71790772"/>
                  </a:ext>
                </a:extLst>
              </a:tr>
              <a:tr h="432000">
                <a:tc gridSpan="2">
                  <a:txBody>
                    <a:bodyPr/>
                    <a:lstStyle>
                      <a:lvl1pPr eaLnBrk="0" hangingPunct="0">
                        <a:spcBef>
                          <a:spcPct val="100000"/>
                        </a:spcBef>
                        <a:buFont typeface="Arial" charset="0"/>
                        <a:defRPr sz="1400" b="1">
                          <a:solidFill>
                            <a:schemeClr val="tx1"/>
                          </a:solidFill>
                          <a:latin typeface="Arial" charset="0"/>
                        </a:defRPr>
                      </a:lvl1pPr>
                      <a:lvl2pPr marL="742950" indent="-285750" eaLnBrk="0" hangingPunct="0">
                        <a:buClr>
                          <a:srgbClr val="D50018"/>
                        </a:buClr>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spcBef>
                          <a:spcPct val="0"/>
                        </a:spcBef>
                        <a:buFont typeface="Arial" charset="0"/>
                        <a:defRPr sz="1400">
                          <a:solidFill>
                            <a:schemeClr val="tx1"/>
                          </a:solidFill>
                          <a:latin typeface="Arial" charset="0"/>
                        </a:defRPr>
                      </a:lvl4pPr>
                      <a:lvl5pPr marL="2057400" indent="-228600" eaLnBrk="0" hangingPunct="0">
                        <a:spcBef>
                          <a:spcPct val="0"/>
                        </a:spcBef>
                        <a:buFont typeface="Arial" charset="0"/>
                        <a:defRPr sz="1400">
                          <a:solidFill>
                            <a:schemeClr val="tx1"/>
                          </a:solidFill>
                          <a:latin typeface="Arial" charset="0"/>
                        </a:defRPr>
                      </a:lvl5pPr>
                      <a:lvl6pPr marL="2514600" indent="-228600" eaLnBrk="0" fontAlgn="base" hangingPunct="0">
                        <a:spcBef>
                          <a:spcPct val="0"/>
                        </a:spcBef>
                        <a:spcAft>
                          <a:spcPct val="0"/>
                        </a:spcAft>
                        <a:buFont typeface="Arial" charset="0"/>
                        <a:defRPr sz="1400">
                          <a:solidFill>
                            <a:schemeClr val="tx1"/>
                          </a:solidFill>
                          <a:latin typeface="Arial" charset="0"/>
                        </a:defRPr>
                      </a:lvl6pPr>
                      <a:lvl7pPr marL="2971800" indent="-228600" eaLnBrk="0" fontAlgn="base" hangingPunct="0">
                        <a:spcBef>
                          <a:spcPct val="0"/>
                        </a:spcBef>
                        <a:spcAft>
                          <a:spcPct val="0"/>
                        </a:spcAft>
                        <a:buFont typeface="Arial" charset="0"/>
                        <a:defRPr sz="1400">
                          <a:solidFill>
                            <a:schemeClr val="tx1"/>
                          </a:solidFill>
                          <a:latin typeface="Arial" charset="0"/>
                        </a:defRPr>
                      </a:lvl7pPr>
                      <a:lvl8pPr marL="3429000" indent="-228600" eaLnBrk="0" fontAlgn="base" hangingPunct="0">
                        <a:spcBef>
                          <a:spcPct val="0"/>
                        </a:spcBef>
                        <a:spcAft>
                          <a:spcPct val="0"/>
                        </a:spcAft>
                        <a:buFont typeface="Arial" charset="0"/>
                        <a:defRPr sz="1400">
                          <a:solidFill>
                            <a:schemeClr val="tx1"/>
                          </a:solidFill>
                          <a:latin typeface="Arial" charset="0"/>
                        </a:defRPr>
                      </a:lvl8pPr>
                      <a:lvl9pPr marL="3886200" indent="-228600" eaLnBrk="0" fontAlgn="base" hangingPunct="0">
                        <a:spcBef>
                          <a:spcPct val="0"/>
                        </a:spcBef>
                        <a:spcAft>
                          <a:spcPct val="0"/>
                        </a:spcAft>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1" i="0" u="none" strike="noStrike" cap="none" normalizeH="0" baseline="0" noProof="0" dirty="0">
                          <a:ln>
                            <a:noFill/>
                          </a:ln>
                          <a:solidFill>
                            <a:schemeClr val="bg1"/>
                          </a:solidFill>
                          <a:effectLst/>
                          <a:latin typeface="Arial" charset="0"/>
                        </a:rPr>
                        <a:t>Selbständige Berufsunfähigkeitsversicherung EGO Top</a:t>
                      </a:r>
                    </a:p>
                  </a:txBody>
                  <a:tcPr marL="72000" marR="144000" marT="72000" marB="72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endParaRPr kumimoji="0" lang="de-DE" altLang="de-DE" sz="1400" b="1" i="0" u="none" strike="noStrike" cap="none" normalizeH="0" baseline="0" noProof="0" dirty="0">
                        <a:ln>
                          <a:noFill/>
                        </a:ln>
                        <a:solidFill>
                          <a:schemeClr val="bg1"/>
                        </a:solidFill>
                        <a:effectLst/>
                        <a:latin typeface="Arial" charset="0"/>
                      </a:endParaRPr>
                    </a:p>
                  </a:txBody>
                  <a:tcPr marL="72000" marR="0" marT="0" marB="0"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1" i="0" u="none" strike="noStrike" cap="none" normalizeH="0" baseline="0" noProof="0" dirty="0" err="1">
                          <a:ln>
                            <a:noFill/>
                          </a:ln>
                          <a:solidFill>
                            <a:schemeClr val="bg1"/>
                          </a:solidFill>
                          <a:effectLst/>
                          <a:latin typeface="Arial" charset="0"/>
                        </a:rPr>
                        <a:t>CleverInvest</a:t>
                      </a:r>
                      <a:r>
                        <a:rPr kumimoji="0" lang="de-DE" altLang="de-DE" sz="1400" b="1" i="0" u="none" strike="noStrike" cap="none" normalizeH="0" baseline="0" noProof="0" dirty="0">
                          <a:ln>
                            <a:noFill/>
                          </a:ln>
                          <a:solidFill>
                            <a:schemeClr val="bg1"/>
                          </a:solidFill>
                          <a:effectLst/>
                          <a:latin typeface="Arial" charset="0"/>
                        </a:rPr>
                        <a:t> Basisrente mit ergänzender Berufsunfähigkeitsrente</a:t>
                      </a:r>
                    </a:p>
                  </a:txBody>
                  <a:tcPr marL="72000" marR="144000" marT="72000" marB="72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extLst>
                  <a:ext uri="{0D108BD9-81ED-4DB2-BD59-A6C34878D82A}">
                    <a16:rowId xmlns:a16="http://schemas.microsoft.com/office/drawing/2014/main" val="10006"/>
                  </a:ext>
                </a:extLst>
              </a:tr>
              <a:tr h="311580">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Beitragssumme (nach Gewinnanrechnung)</a:t>
                      </a:r>
                    </a:p>
                  </a:txBody>
                  <a:tcPr marL="72000" marR="144000" marT="36000" marB="36000"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33.585 EUR</a:t>
                      </a:r>
                    </a:p>
                  </a:txBody>
                  <a:tcPr marL="72000" marR="14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400" b="0" i="0" u="none" strike="noStrike" cap="none" normalizeH="0" baseline="0" noProof="0" dirty="0">
                        <a:ln>
                          <a:noFill/>
                        </a:ln>
                        <a:solidFill>
                          <a:schemeClr val="tx1"/>
                        </a:solidFill>
                        <a:effectLst/>
                        <a:latin typeface="Arial" charset="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Beitragssumme netto </a:t>
                      </a:r>
                      <a:r>
                        <a:rPr kumimoji="0" lang="de-DE" altLang="de-DE" sz="1200" b="0" i="0" u="none" strike="noStrike" cap="none" normalizeH="0" baseline="0" noProof="0" dirty="0">
                          <a:ln>
                            <a:noFill/>
                          </a:ln>
                          <a:solidFill>
                            <a:schemeClr val="tx1"/>
                          </a:solidFill>
                          <a:effectLst/>
                          <a:latin typeface="Arial" charset="0"/>
                        </a:rPr>
                        <a:t>(nach Steuern, nach Gewinnanrechnung)</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44.275 EUR</a:t>
                      </a:r>
                    </a:p>
                  </a:txBody>
                  <a:tcPr marL="72000" marR="144000" marT="36000" marB="36000"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extLst>
                  <a:ext uri="{0D108BD9-81ED-4DB2-BD59-A6C34878D82A}">
                    <a16:rowId xmlns:a16="http://schemas.microsoft.com/office/drawing/2014/main" val="522213798"/>
                  </a:ext>
                </a:extLst>
              </a:tr>
              <a:tr h="304617">
                <a:tc rowSpan="3">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Altersrente ab 67 Jahre monatlich</a:t>
                      </a:r>
                    </a:p>
                  </a:txBody>
                  <a:tcPr marL="72000" marR="144000" marT="36000" marB="36000"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rowSpan="3">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entfällt</a:t>
                      </a:r>
                    </a:p>
                  </a:txBody>
                  <a:tcPr marL="72000" marR="14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400" b="0" i="0" u="none" strike="noStrike" cap="none" normalizeH="0" baseline="0" noProof="0" dirty="0">
                        <a:ln>
                          <a:noFill/>
                        </a:ln>
                        <a:solidFill>
                          <a:schemeClr val="tx1"/>
                        </a:solidFill>
                        <a:effectLst/>
                        <a:latin typeface="Arial" charset="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Altersrente ab 67 Jahre monatlich</a:t>
                      </a:r>
                    </a:p>
                  </a:txBody>
                  <a:tcPr marL="72000" marR="14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283,64 EUR</a:t>
                      </a:r>
                    </a:p>
                  </a:txBody>
                  <a:tcPr marL="72000" marR="144000" marT="36000" marB="36000"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extLst>
                  <a:ext uri="{0D108BD9-81ED-4DB2-BD59-A6C34878D82A}">
                    <a16:rowId xmlns:a16="http://schemas.microsoft.com/office/drawing/2014/main" val="753192121"/>
                  </a:ext>
                </a:extLst>
              </a:tr>
              <a:tr h="304617">
                <a:tc vMerge="1">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144000" marR="144000" marT="36000" marB="36000" anchor="ctr" horzOverflow="overflow">
                    <a:lnL w="190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7EBE8"/>
                    </a:solidFill>
                  </a:tcPr>
                </a:tc>
                <a:tc vMerge="1">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144000" marR="144000" marT="36000" marB="36000" anchor="ctr" horzOverflow="overflow">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7EBE8"/>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400" b="0" i="0" u="none" strike="noStrike" cap="none" normalizeH="0" baseline="0" noProof="0" dirty="0">
                        <a:ln>
                          <a:noFill/>
                        </a:ln>
                        <a:solidFill>
                          <a:schemeClr val="tx1"/>
                        </a:solidFill>
                        <a:effectLst/>
                        <a:latin typeface="Arial" charset="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Steuern (Steuersatz 25 %)</a:t>
                      </a:r>
                    </a:p>
                  </a:txBody>
                  <a:tcPr marL="72000" marR="14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70,91 EUR</a:t>
                      </a:r>
                    </a:p>
                  </a:txBody>
                  <a:tcPr marL="72000" marR="144000" marT="36000" marB="36000"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extLst>
                  <a:ext uri="{0D108BD9-81ED-4DB2-BD59-A6C34878D82A}">
                    <a16:rowId xmlns:a16="http://schemas.microsoft.com/office/drawing/2014/main" val="3615122390"/>
                  </a:ext>
                </a:extLst>
              </a:tr>
              <a:tr h="304617">
                <a:tc vMerge="1">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144000" marR="144000" marT="36000" marB="36000" anchor="ctr" horzOverflow="overflow">
                    <a:lnL w="190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vMerge="1">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144000" marR="144000" marT="36000" marB="36000" anchor="ctr" horzOverflow="overflow">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400" b="0" i="0" u="none" strike="noStrike" cap="none" normalizeH="0" baseline="0" noProof="0" dirty="0">
                        <a:ln>
                          <a:noFill/>
                        </a:ln>
                        <a:solidFill>
                          <a:schemeClr val="tx1"/>
                        </a:solidFill>
                        <a:effectLst/>
                        <a:latin typeface="Arial" charset="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Altersrente nach Steuern</a:t>
                      </a:r>
                    </a:p>
                  </a:txBody>
                  <a:tcPr marL="72000" marR="14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212,73 EUR</a:t>
                      </a:r>
                    </a:p>
                  </a:txBody>
                  <a:tcPr marL="72000" marR="144000" marT="36000" marB="36000"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extLst>
                  <a:ext uri="{0D108BD9-81ED-4DB2-BD59-A6C34878D82A}">
                    <a16:rowId xmlns:a16="http://schemas.microsoft.com/office/drawing/2014/main" val="38415740"/>
                  </a:ext>
                </a:extLst>
              </a:tr>
              <a:tr h="532376">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Amortisationsdauer</a:t>
                      </a:r>
                    </a:p>
                  </a:txBody>
                  <a:tcPr marL="72000" marR="144000" marT="36000" marB="36000"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entfällt</a:t>
                      </a:r>
                    </a:p>
                  </a:txBody>
                  <a:tcPr marL="72000" marR="14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400" b="0" i="0" u="none" strike="noStrike" cap="none" normalizeH="0" baseline="0" noProof="0" dirty="0">
                        <a:ln>
                          <a:noFill/>
                        </a:ln>
                        <a:solidFill>
                          <a:schemeClr val="tx1"/>
                        </a:solidFill>
                        <a:effectLst/>
                        <a:latin typeface="Arial" charset="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Amortisation der Mehrbeiträge </a:t>
                      </a:r>
                      <a:r>
                        <a:rPr kumimoji="0" lang="de-DE" altLang="de-DE" sz="1200" b="0" i="0" u="none" strike="noStrike" cap="none" normalizeH="0" baseline="0" noProof="0" dirty="0">
                          <a:ln>
                            <a:noFill/>
                          </a:ln>
                          <a:solidFill>
                            <a:schemeClr val="tx1"/>
                          </a:solidFill>
                          <a:effectLst/>
                          <a:latin typeface="Arial" charset="0"/>
                        </a:rPr>
                        <a:t>(nach Steuern, Gewinnform Teildynamik)</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400" b="0" i="0" u="none" strike="noStrike" cap="none" normalizeH="0" baseline="0" noProof="0" dirty="0">
                          <a:ln>
                            <a:noFill/>
                          </a:ln>
                          <a:solidFill>
                            <a:schemeClr val="tx1"/>
                          </a:solidFill>
                          <a:effectLst/>
                          <a:latin typeface="Arial" charset="0"/>
                        </a:rPr>
                        <a:t>nach rund </a:t>
                      </a:r>
                      <a:br>
                        <a:rPr kumimoji="0" lang="de-DE" altLang="de-DE" sz="1400" b="0" i="0" u="none" strike="noStrike" cap="none" normalizeH="0" baseline="0" noProof="0" dirty="0">
                          <a:ln>
                            <a:noFill/>
                          </a:ln>
                          <a:solidFill>
                            <a:schemeClr val="tx1"/>
                          </a:solidFill>
                          <a:effectLst/>
                          <a:latin typeface="Arial" charset="0"/>
                        </a:rPr>
                      </a:br>
                      <a:r>
                        <a:rPr kumimoji="0" lang="de-DE" altLang="de-DE" sz="1400" b="0" i="0" u="none" strike="noStrike" cap="none" normalizeH="0" baseline="0" noProof="0" dirty="0">
                          <a:ln>
                            <a:noFill/>
                          </a:ln>
                          <a:solidFill>
                            <a:schemeClr val="tx1"/>
                          </a:solidFill>
                          <a:effectLst/>
                          <a:latin typeface="Arial" charset="0"/>
                        </a:rPr>
                        <a:t>51 Monaten</a:t>
                      </a:r>
                    </a:p>
                  </a:txBody>
                  <a:tcPr marL="72000" marR="144000" marT="36000" marB="36000"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E4B9"/>
                    </a:solidFill>
                  </a:tcPr>
                </a:tc>
                <a:extLst>
                  <a:ext uri="{0D108BD9-81ED-4DB2-BD59-A6C34878D82A}">
                    <a16:rowId xmlns:a16="http://schemas.microsoft.com/office/drawing/2014/main" val="3176207749"/>
                  </a:ext>
                </a:extLst>
              </a:tr>
            </a:tbl>
          </a:graphicData>
        </a:graphic>
      </p:graphicFrame>
      <p:grpSp>
        <p:nvGrpSpPr>
          <p:cNvPr id="7" name="Gruppieren 14">
            <a:extLst>
              <a:ext uri="{FF2B5EF4-FFF2-40B4-BE49-F238E27FC236}">
                <a16:creationId xmlns:a16="http://schemas.microsoft.com/office/drawing/2014/main" id="{AFA38037-19ED-419B-AD08-C67D6D921EC4}"/>
              </a:ext>
            </a:extLst>
          </p:cNvPr>
          <p:cNvGrpSpPr/>
          <p:nvPr/>
        </p:nvGrpSpPr>
        <p:grpSpPr>
          <a:xfrm>
            <a:off x="5657553" y="4967955"/>
            <a:ext cx="6199485" cy="564074"/>
            <a:chOff x="-1506610" y="3757188"/>
            <a:chExt cx="6199485" cy="564074"/>
          </a:xfrm>
        </p:grpSpPr>
        <p:sp>
          <p:nvSpPr>
            <p:cNvPr id="8" name="Textplatzhalter 4 - 1">
              <a:extLst>
                <a:ext uri="{FF2B5EF4-FFF2-40B4-BE49-F238E27FC236}">
                  <a16:creationId xmlns:a16="http://schemas.microsoft.com/office/drawing/2014/main" id="{38915090-FF78-4FA0-98B1-DC3C71EF1EA4}"/>
                </a:ext>
              </a:extLst>
            </p:cNvPr>
            <p:cNvSpPr txBox="1">
              <a:spLocks/>
            </p:cNvSpPr>
            <p:nvPr/>
          </p:nvSpPr>
          <p:spPr bwMode="gray">
            <a:xfrm>
              <a:off x="-1506610" y="3757188"/>
              <a:ext cx="6199485" cy="564074"/>
            </a:xfrm>
            <a:prstGeom prst="rect">
              <a:avLst/>
            </a:prstGeom>
            <a:solidFill>
              <a:srgbClr val="E1E4EB"/>
            </a:solidFill>
          </p:spPr>
          <p:txBody>
            <a:bodyPr vert="horz" wrap="square" lIns="324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sz="1200" b="0" dirty="0"/>
                <a:t>Die durchschnittliche Mehrinvestition von </a:t>
              </a:r>
              <a:r>
                <a:rPr lang="de-DE" sz="1200" dirty="0"/>
                <a:t>rund 28 EUR monatlich</a:t>
              </a:r>
              <a:r>
                <a:rPr lang="de-DE" sz="1200" b="0" dirty="0"/>
                <a:t> hat sich im Alter </a:t>
              </a:r>
              <a:r>
                <a:rPr lang="de-DE" sz="1200" dirty="0"/>
                <a:t>bereits</a:t>
              </a:r>
              <a:r>
                <a:rPr lang="de-DE" sz="1200" b="0" dirty="0"/>
                <a:t> </a:t>
              </a:r>
              <a:r>
                <a:rPr lang="de-DE" sz="1200" dirty="0"/>
                <a:t>nach etwa 4,5 Jahren </a:t>
              </a:r>
              <a:r>
                <a:rPr lang="de-DE" sz="1200" b="0" dirty="0"/>
                <a:t>amortisiert.</a:t>
              </a:r>
            </a:p>
          </p:txBody>
        </p:sp>
        <p:sp>
          <p:nvSpPr>
            <p:cNvPr id="9" name="Freihandform 16">
              <a:extLst>
                <a:ext uri="{FF2B5EF4-FFF2-40B4-BE49-F238E27FC236}">
                  <a16:creationId xmlns:a16="http://schemas.microsoft.com/office/drawing/2014/main" id="{260E691C-108E-4F67-911E-441FC0ADD156}"/>
                </a:ext>
              </a:extLst>
            </p:cNvPr>
            <p:cNvSpPr>
              <a:spLocks noChangeAspect="1"/>
            </p:cNvSpPr>
            <p:nvPr/>
          </p:nvSpPr>
          <p:spPr>
            <a:xfrm>
              <a:off x="-1415401" y="3935445"/>
              <a:ext cx="128100" cy="207560"/>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bg1"/>
                </a:solidFill>
              </a:endParaRPr>
            </a:p>
          </p:txBody>
        </p:sp>
      </p:grpSp>
      <p:sp>
        <p:nvSpPr>
          <p:cNvPr id="10" name="Rechteck 25">
            <a:extLst>
              <a:ext uri="{FF2B5EF4-FFF2-40B4-BE49-F238E27FC236}">
                <a16:creationId xmlns:a16="http://schemas.microsoft.com/office/drawing/2014/main" id="{C21962F9-0313-4000-A897-2ED3BFCBDBF3}"/>
              </a:ext>
            </a:extLst>
          </p:cNvPr>
          <p:cNvSpPr/>
          <p:nvPr/>
        </p:nvSpPr>
        <p:spPr>
          <a:xfrm>
            <a:off x="10814400"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Basisrente</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 BUZ</a:t>
            </a:r>
          </a:p>
        </p:txBody>
      </p:sp>
      <p:sp>
        <p:nvSpPr>
          <p:cNvPr id="13" name="Textplatzhalter 4">
            <a:extLst>
              <a:ext uri="{FF2B5EF4-FFF2-40B4-BE49-F238E27FC236}">
                <a16:creationId xmlns:a16="http://schemas.microsoft.com/office/drawing/2014/main" id="{4EFD188B-FFEF-4A15-99C9-95DC6C423DF5}"/>
              </a:ext>
            </a:extLst>
          </p:cNvPr>
          <p:cNvSpPr txBox="1">
            <a:spLocks/>
          </p:cNvSpPr>
          <p:nvPr/>
        </p:nvSpPr>
        <p:spPr bwMode="gray">
          <a:xfrm>
            <a:off x="335358" y="2437734"/>
            <a:ext cx="11521680" cy="238783"/>
          </a:xfrm>
          <a:prstGeom prst="rect">
            <a:avLst/>
          </a:prstGeom>
        </p:spPr>
        <p:txBody>
          <a:bodyPr vert="horz" wrap="square" lIns="72000" tIns="0" rIns="0" bIns="0" rtlCol="0">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altLang="de-DE" kern="0" dirty="0"/>
              <a:t>Die Absicherung der Arbeitskraft ohne/mit Steuerförderung.</a:t>
            </a:r>
          </a:p>
        </p:txBody>
      </p:sp>
      <p:sp>
        <p:nvSpPr>
          <p:cNvPr id="3" name="Foliennummernplatzhalter 2">
            <a:extLst>
              <a:ext uri="{FF2B5EF4-FFF2-40B4-BE49-F238E27FC236}">
                <a16:creationId xmlns:a16="http://schemas.microsoft.com/office/drawing/2014/main" id="{E6CFE361-9EF0-4BF4-A7C2-6C9209714966}"/>
              </a:ext>
            </a:extLst>
          </p:cNvPr>
          <p:cNvSpPr>
            <a:spLocks noGrp="1"/>
          </p:cNvSpPr>
          <p:nvPr>
            <p:ph type="sldNum" sz="quarter" idx="12"/>
          </p:nvPr>
        </p:nvSpPr>
        <p:spPr/>
        <p:txBody>
          <a:bodyPr/>
          <a:lstStyle/>
          <a:p>
            <a:fld id="{7EC6429F-8EBA-4254-B9C8-295228AFE7F1}" type="slidenum">
              <a:rPr lang="de-DE" smtClean="0"/>
              <a:pPr/>
              <a:t>105</a:t>
            </a:fld>
            <a:endParaRPr lang="de-DE" dirty="0"/>
          </a:p>
        </p:txBody>
      </p:sp>
      <p:sp>
        <p:nvSpPr>
          <p:cNvPr id="14" name="Fußzeilenplatzhalter 2">
            <a:extLst>
              <a:ext uri="{FF2B5EF4-FFF2-40B4-BE49-F238E27FC236}">
                <a16:creationId xmlns:a16="http://schemas.microsoft.com/office/drawing/2014/main" id="{207D985E-5EFD-4973-9E1B-E4BEEC843BA9}"/>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4597715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err="1"/>
              <a:t>CleverInvest</a:t>
            </a:r>
            <a:r>
              <a:rPr lang="de-DE" dirty="0"/>
              <a:t> Basisrente mit BU-Schutz</a:t>
            </a:r>
          </a:p>
        </p:txBody>
      </p:sp>
      <p:sp>
        <p:nvSpPr>
          <p:cNvPr id="5" name="Rechteck 25">
            <a:extLst>
              <a:ext uri="{FF2B5EF4-FFF2-40B4-BE49-F238E27FC236}">
                <a16:creationId xmlns:a16="http://schemas.microsoft.com/office/drawing/2014/main" id="{44BC5E65-B2FD-45ED-859E-371C702157B1}"/>
              </a:ext>
            </a:extLst>
          </p:cNvPr>
          <p:cNvSpPr/>
          <p:nvPr/>
        </p:nvSpPr>
        <p:spPr>
          <a:xfrm>
            <a:off x="10814400"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Basisrente</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 BUZ</a:t>
            </a:r>
          </a:p>
        </p:txBody>
      </p:sp>
      <p:sp>
        <p:nvSpPr>
          <p:cNvPr id="6" name="Rechteck 9">
            <a:extLst>
              <a:ext uri="{FF2B5EF4-FFF2-40B4-BE49-F238E27FC236}">
                <a16:creationId xmlns:a16="http://schemas.microsoft.com/office/drawing/2014/main" id="{45025412-BBBB-49E7-96D9-D6E6C4487250}"/>
              </a:ext>
            </a:extLst>
          </p:cNvPr>
          <p:cNvSpPr/>
          <p:nvPr/>
        </p:nvSpPr>
        <p:spPr>
          <a:xfrm>
            <a:off x="3624909" y="1270002"/>
            <a:ext cx="8232129" cy="4930773"/>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7" name="Grafik 4">
            <a:extLst>
              <a:ext uri="{FF2B5EF4-FFF2-40B4-BE49-F238E27FC236}">
                <a16:creationId xmlns:a16="http://schemas.microsoft.com/office/drawing/2014/main" id="{510044FF-9F94-4BAF-B56A-5F9631896E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5360" y="3572997"/>
            <a:ext cx="3209925" cy="2627778"/>
          </a:xfrm>
          <a:prstGeom prst="rect">
            <a:avLst/>
          </a:prstGeom>
        </p:spPr>
      </p:pic>
      <p:sp>
        <p:nvSpPr>
          <p:cNvPr id="8" name="Textfeld 6">
            <a:extLst>
              <a:ext uri="{FF2B5EF4-FFF2-40B4-BE49-F238E27FC236}">
                <a16:creationId xmlns:a16="http://schemas.microsoft.com/office/drawing/2014/main" id="{73C547FA-608C-47CD-AD73-D9A7D14514B4}"/>
              </a:ext>
            </a:extLst>
          </p:cNvPr>
          <p:cNvSpPr txBox="1"/>
          <p:nvPr/>
        </p:nvSpPr>
        <p:spPr>
          <a:xfrm>
            <a:off x="3819526" y="1513144"/>
            <a:ext cx="7894984" cy="2602059"/>
          </a:xfrm>
          <a:prstGeom prst="rect">
            <a:avLst/>
          </a:prstGeom>
          <a:noFill/>
        </p:spPr>
        <p:txBody>
          <a:bodyPr wrap="square" lIns="0" tIns="0" rIns="0" bIns="0" rtlCol="0">
            <a:spAutoFit/>
          </a:bodyPr>
          <a:lstStyle/>
          <a:p>
            <a:pPr>
              <a:lnSpc>
                <a:spcPct val="104000"/>
              </a:lnSpc>
              <a:spcBef>
                <a:spcPts val="600"/>
              </a:spcBef>
            </a:pPr>
            <a:r>
              <a:rPr lang="de-DE" b="1" dirty="0">
                <a:solidFill>
                  <a:schemeClr val="accent1"/>
                </a:solidFill>
              </a:rPr>
              <a:t>Mit der </a:t>
            </a:r>
            <a:r>
              <a:rPr lang="de-DE" b="1" dirty="0" err="1">
                <a:solidFill>
                  <a:schemeClr val="accent1"/>
                </a:solidFill>
              </a:rPr>
              <a:t>CleverInvest</a:t>
            </a:r>
            <a:r>
              <a:rPr lang="de-DE" b="1" dirty="0">
                <a:solidFill>
                  <a:schemeClr val="accent1"/>
                </a:solidFill>
              </a:rPr>
              <a:t> Basisrente Rente und Einkommen schützen!</a:t>
            </a:r>
          </a:p>
          <a:p>
            <a:pPr marL="234000" indent="-234000">
              <a:lnSpc>
                <a:spcPct val="104000"/>
              </a:lnSpc>
              <a:spcBef>
                <a:spcPts val="600"/>
              </a:spcBef>
              <a:buFont typeface="Wingdings" panose="05000000000000000000" pitchFamily="2" charset="2"/>
              <a:buChar char="§"/>
            </a:pPr>
            <a:r>
              <a:rPr lang="de-DE" sz="1600" dirty="0" err="1"/>
              <a:t>CleverInvest</a:t>
            </a:r>
            <a:r>
              <a:rPr lang="de-DE" sz="1600" dirty="0"/>
              <a:t> Basisrente</a:t>
            </a:r>
          </a:p>
          <a:p>
            <a:pPr marL="234000" indent="-234000">
              <a:lnSpc>
                <a:spcPct val="104000"/>
              </a:lnSpc>
              <a:spcBef>
                <a:spcPts val="600"/>
              </a:spcBef>
              <a:buFont typeface="Wingdings" panose="05000000000000000000" pitchFamily="2" charset="2"/>
              <a:buChar char="§"/>
            </a:pPr>
            <a:r>
              <a:rPr lang="de-DE" sz="1600" dirty="0"/>
              <a:t>EGO Top als BUZ mit vereinfachter Gesundheitsprüfung </a:t>
            </a:r>
          </a:p>
          <a:p>
            <a:pPr marL="234000" indent="-234000">
              <a:lnSpc>
                <a:spcPct val="104000"/>
              </a:lnSpc>
              <a:spcBef>
                <a:spcPts val="600"/>
              </a:spcBef>
              <a:buFont typeface="Wingdings" panose="05000000000000000000" pitchFamily="2" charset="2"/>
              <a:buChar char="§"/>
            </a:pPr>
            <a:r>
              <a:rPr lang="de-DE" sz="1600" dirty="0"/>
              <a:t>bis zu 2.000 EUR* monatliche BUZ-Rente</a:t>
            </a:r>
          </a:p>
          <a:p>
            <a:pPr marL="234000" indent="-234000">
              <a:lnSpc>
                <a:spcPct val="104000"/>
              </a:lnSpc>
              <a:spcBef>
                <a:spcPts val="600"/>
              </a:spcBef>
              <a:buFont typeface="Wingdings" panose="05000000000000000000" pitchFamily="2" charset="2"/>
              <a:buChar char="§"/>
            </a:pPr>
            <a:r>
              <a:rPr lang="de-DE" sz="1600" dirty="0"/>
              <a:t>Beiträge der BUZ in Kombination mit der Basisrente steuerlich absetzbar</a:t>
            </a:r>
          </a:p>
          <a:p>
            <a:pPr marL="234000" indent="-234000">
              <a:lnSpc>
                <a:spcPct val="104000"/>
              </a:lnSpc>
              <a:spcBef>
                <a:spcPts val="600"/>
              </a:spcBef>
              <a:buFont typeface="Wingdings" panose="05000000000000000000" pitchFamily="2" charset="2"/>
              <a:buChar char="§"/>
            </a:pPr>
            <a:r>
              <a:rPr lang="de-DE" sz="1600" dirty="0"/>
              <a:t>alle tariflich zulässigen Beitragsdynamiken auswählbar</a:t>
            </a:r>
          </a:p>
          <a:p>
            <a:pPr marL="234000" indent="-234000">
              <a:lnSpc>
                <a:spcPct val="104000"/>
              </a:lnSpc>
              <a:spcBef>
                <a:spcPts val="600"/>
              </a:spcBef>
              <a:buFont typeface="Wingdings" panose="05000000000000000000" pitchFamily="2" charset="2"/>
              <a:buChar char="§"/>
            </a:pPr>
            <a:r>
              <a:rPr lang="de-DE" sz="1600" dirty="0"/>
              <a:t>Nachversicherungsgarantie enthalten</a:t>
            </a:r>
          </a:p>
          <a:p>
            <a:pPr marL="234000" indent="-234000">
              <a:lnSpc>
                <a:spcPct val="104000"/>
              </a:lnSpc>
              <a:spcBef>
                <a:spcPts val="600"/>
              </a:spcBef>
              <a:buFont typeface="Wingdings" panose="05000000000000000000" pitchFamily="2" charset="2"/>
              <a:buChar char="§"/>
            </a:pPr>
            <a:r>
              <a:rPr lang="de-DE" sz="1600" dirty="0"/>
              <a:t>bis 400 EUR mtl. Gesamt-Effektivbeitrag</a:t>
            </a:r>
          </a:p>
        </p:txBody>
      </p:sp>
      <p:pic>
        <p:nvPicPr>
          <p:cNvPr id="9" name="Grafik 7">
            <a:extLst>
              <a:ext uri="{FF2B5EF4-FFF2-40B4-BE49-F238E27FC236}">
                <a16:creationId xmlns:a16="http://schemas.microsoft.com/office/drawing/2014/main" id="{099A3FD7-A6C8-4595-9DFD-4145234D38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1897" y="1270002"/>
            <a:ext cx="2856850" cy="3151447"/>
          </a:xfrm>
          <a:prstGeom prst="rect">
            <a:avLst/>
          </a:prstGeom>
        </p:spPr>
      </p:pic>
      <p:sp>
        <p:nvSpPr>
          <p:cNvPr id="10" name="Rechteck 10">
            <a:extLst>
              <a:ext uri="{FF2B5EF4-FFF2-40B4-BE49-F238E27FC236}">
                <a16:creationId xmlns:a16="http://schemas.microsoft.com/office/drawing/2014/main" id="{0EB3E3CA-F6FE-49D4-B10C-91D34F2E0603}"/>
              </a:ext>
            </a:extLst>
          </p:cNvPr>
          <p:cNvSpPr/>
          <p:nvPr/>
        </p:nvSpPr>
        <p:spPr>
          <a:xfrm>
            <a:off x="7668416" y="5286375"/>
            <a:ext cx="4207672" cy="1093966"/>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chemeClr val="bg1"/>
                </a:solidFill>
                <a:latin typeface="Arial"/>
                <a:hlinkClick r:id="rId4">
                  <a:extLst>
                    <a:ext uri="{A12FA001-AC4F-418D-AE19-62706E023703}">
                      <ahyp:hlinkClr xmlns:ahyp="http://schemas.microsoft.com/office/drawing/2018/hyperlinkcolor" val="tx"/>
                    </a:ext>
                  </a:extLst>
                </a:hlinkClick>
              </a:rPr>
              <a:t>Toolbox BASISRENTE</a:t>
            </a:r>
            <a:endParaRPr lang="de-DE" b="1" dirty="0">
              <a:solidFill>
                <a:schemeClr val="bg1"/>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700" b="1" dirty="0">
              <a:solidFill>
                <a:schemeClr val="bg1"/>
              </a:solidFill>
              <a:latin typeface="Arial"/>
            </a:endParaRPr>
          </a:p>
          <a:p>
            <a:r>
              <a:rPr lang="de-DE" sz="1600" dirty="0">
                <a:solidFill>
                  <a:schemeClr val="bg1"/>
                </a:solidFill>
                <a:hlinkClick r:id="rId5">
                  <a:extLst>
                    <a:ext uri="{A12FA001-AC4F-418D-AE19-62706E023703}">
                      <ahyp:hlinkClr xmlns:ahyp="http://schemas.microsoft.com/office/drawing/2018/hyperlinkcolor" val="tx"/>
                    </a:ext>
                  </a:extLst>
                </a:hlinkClick>
              </a:rPr>
              <a:t>Alle Informationen zur </a:t>
            </a:r>
            <a:r>
              <a:rPr lang="de-DE" sz="1600" dirty="0" err="1">
                <a:solidFill>
                  <a:schemeClr val="bg1"/>
                </a:solidFill>
                <a:hlinkClick r:id="rId5">
                  <a:extLst>
                    <a:ext uri="{A12FA001-AC4F-418D-AE19-62706E023703}">
                      <ahyp:hlinkClr xmlns:ahyp="http://schemas.microsoft.com/office/drawing/2018/hyperlinkcolor" val="tx"/>
                    </a:ext>
                  </a:extLst>
                </a:hlinkClick>
              </a:rPr>
              <a:t>CleverInvest</a:t>
            </a:r>
            <a:r>
              <a:rPr lang="de-DE" sz="1600" dirty="0">
                <a:solidFill>
                  <a:schemeClr val="bg1"/>
                </a:solidFill>
                <a:hlinkClick r:id="rId5">
                  <a:extLst>
                    <a:ext uri="{A12FA001-AC4F-418D-AE19-62706E023703}">
                      <ahyp:hlinkClr xmlns:ahyp="http://schemas.microsoft.com/office/drawing/2018/hyperlinkcolor" val="tx"/>
                    </a:ext>
                  </a:extLst>
                </a:hlinkClick>
              </a:rPr>
              <a:t> Basisrente mit BUZ</a:t>
            </a:r>
            <a:endParaRPr lang="de-DE" sz="1400" dirty="0">
              <a:solidFill>
                <a:schemeClr val="bg1"/>
              </a:solidFill>
            </a:endParaRPr>
          </a:p>
        </p:txBody>
      </p:sp>
      <p:sp>
        <p:nvSpPr>
          <p:cNvPr id="11" name="Dreieck 40">
            <a:extLst>
              <a:ext uri="{FF2B5EF4-FFF2-40B4-BE49-F238E27FC236}">
                <a16:creationId xmlns:a16="http://schemas.microsoft.com/office/drawing/2014/main" id="{4092F6B6-4D28-4CAB-BD4B-A281394AD5B8}"/>
              </a:ext>
            </a:extLst>
          </p:cNvPr>
          <p:cNvSpPr/>
          <p:nvPr/>
        </p:nvSpPr>
        <p:spPr>
          <a:xfrm rot="10800000">
            <a:off x="11292561" y="5344856"/>
            <a:ext cx="531275" cy="292591"/>
          </a:xfrm>
          <a:prstGeom prst="triangle">
            <a:avLst>
              <a:gd name="adj" fmla="val 51736"/>
            </a:avLst>
          </a:prstGeom>
          <a:solidFill>
            <a:schemeClr val="bg2"/>
          </a:solidFill>
          <a:ln>
            <a:noFill/>
          </a:ln>
          <a:effectLst>
            <a:outerShdw blurRad="50800" dist="38100" dir="2700000" sx="97000" sy="97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marR="0" lvl="0" indent="-234000" algn="l" defTabSz="914400" rtl="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1200" cap="none" spc="0" normalizeH="0" baseline="0" noProof="0" dirty="0" err="1">
              <a:ln>
                <a:noFill/>
              </a:ln>
              <a:solidFill>
                <a:prstClr val="white"/>
              </a:solidFill>
              <a:effectLst/>
              <a:uLnTx/>
              <a:uFillTx/>
              <a:latin typeface="Arial"/>
              <a:ea typeface="+mn-ea"/>
              <a:cs typeface="+mn-cs"/>
            </a:endParaRPr>
          </a:p>
        </p:txBody>
      </p:sp>
      <p:sp>
        <p:nvSpPr>
          <p:cNvPr id="12" name="Rechteck 13">
            <a:extLst>
              <a:ext uri="{FF2B5EF4-FFF2-40B4-BE49-F238E27FC236}">
                <a16:creationId xmlns:a16="http://schemas.microsoft.com/office/drawing/2014/main" id="{FF3694CB-B477-4432-BF96-4277FDC39AB4}"/>
              </a:ext>
            </a:extLst>
          </p:cNvPr>
          <p:cNvSpPr/>
          <p:nvPr/>
        </p:nvSpPr>
        <p:spPr>
          <a:xfrm>
            <a:off x="3819526" y="5968894"/>
            <a:ext cx="3653936" cy="149208"/>
          </a:xfrm>
          <a:prstGeom prst="rect">
            <a:avLst/>
          </a:prstGeom>
        </p:spPr>
        <p:txBody>
          <a:bodyPr wrap="square" lIns="0" tIns="0" rIns="0" bIns="0">
            <a:spAutoFit/>
          </a:bodyPr>
          <a:lstStyle/>
          <a:p>
            <a:pPr>
              <a:lnSpc>
                <a:spcPct val="104000"/>
              </a:lnSpc>
              <a:spcBef>
                <a:spcPts val="600"/>
              </a:spcBef>
            </a:pPr>
            <a:r>
              <a:rPr lang="de-DE" sz="1000" dirty="0"/>
              <a:t>*Mit vollständiger Risikoprüfung sind höhere BU-Renten möglich.</a:t>
            </a:r>
          </a:p>
        </p:txBody>
      </p:sp>
      <p:sp>
        <p:nvSpPr>
          <p:cNvPr id="3" name="Foliennummernplatzhalter 2">
            <a:extLst>
              <a:ext uri="{FF2B5EF4-FFF2-40B4-BE49-F238E27FC236}">
                <a16:creationId xmlns:a16="http://schemas.microsoft.com/office/drawing/2014/main" id="{EE117D93-82BD-4535-85EA-521FC0C19D0F}"/>
              </a:ext>
            </a:extLst>
          </p:cNvPr>
          <p:cNvSpPr>
            <a:spLocks noGrp="1"/>
          </p:cNvSpPr>
          <p:nvPr>
            <p:ph type="sldNum" sz="quarter" idx="12"/>
          </p:nvPr>
        </p:nvSpPr>
        <p:spPr/>
        <p:txBody>
          <a:bodyPr/>
          <a:lstStyle/>
          <a:p>
            <a:fld id="{7EC6429F-8EBA-4254-B9C8-295228AFE7F1}" type="slidenum">
              <a:rPr lang="de-DE" smtClean="0"/>
              <a:pPr/>
              <a:t>106</a:t>
            </a:fld>
            <a:endParaRPr lang="de-DE" dirty="0"/>
          </a:p>
        </p:txBody>
      </p:sp>
      <p:sp>
        <p:nvSpPr>
          <p:cNvPr id="15" name="Fußzeilenplatzhalter 2">
            <a:extLst>
              <a:ext uri="{FF2B5EF4-FFF2-40B4-BE49-F238E27FC236}">
                <a16:creationId xmlns:a16="http://schemas.microsoft.com/office/drawing/2014/main" id="{DA1E0058-C2F5-4A50-8CAB-012893F76C82}"/>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9740111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EGO – Lohnt sich auch in der </a:t>
            </a:r>
            <a:r>
              <a:rPr lang="de-DE" dirty="0" err="1"/>
              <a:t>bAV</a:t>
            </a:r>
            <a:r>
              <a:rPr lang="de-DE" dirty="0"/>
              <a:t>!</a:t>
            </a:r>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550515"/>
          </a:xfrm>
        </p:spPr>
        <p:txBody>
          <a:bodyPr/>
          <a:lstStyle/>
          <a:p>
            <a:r>
              <a:rPr lang="de-DE" b="0" dirty="0"/>
              <a:t>Der </a:t>
            </a:r>
            <a:r>
              <a:rPr lang="de-DE" dirty="0">
                <a:solidFill>
                  <a:schemeClr val="accent1"/>
                </a:solidFill>
              </a:rPr>
              <a:t>HDI bAV-NettoJoker:</a:t>
            </a:r>
            <a:br>
              <a:rPr lang="de-DE" dirty="0">
                <a:solidFill>
                  <a:schemeClr val="accent1"/>
                </a:solidFill>
              </a:rPr>
            </a:br>
            <a:r>
              <a:rPr lang="de-DE" b="0" dirty="0"/>
              <a:t>Gleiche Leistung bei rund 30% weniger Nettoaufwand.</a:t>
            </a:r>
            <a:r>
              <a:rPr lang="de-DE" b="0" baseline="30000" dirty="0"/>
              <a:t>1)</a:t>
            </a:r>
          </a:p>
        </p:txBody>
      </p:sp>
      <p:sp>
        <p:nvSpPr>
          <p:cNvPr id="4" name="Rechteck 25">
            <a:extLst>
              <a:ext uri="{FF2B5EF4-FFF2-40B4-BE49-F238E27FC236}">
                <a16:creationId xmlns:a16="http://schemas.microsoft.com/office/drawing/2014/main" id="{0514938D-E77B-4284-93C6-3D5FFB0D917A}"/>
              </a:ext>
            </a:extLst>
          </p:cNvPr>
          <p:cNvSpPr/>
          <p:nvPr/>
        </p:nvSpPr>
        <p:spPr>
          <a:xfrm>
            <a:off x="10814400"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err="1">
                <a:ln>
                  <a:noFill/>
                </a:ln>
                <a:solidFill>
                  <a:prstClr val="white"/>
                </a:solidFill>
                <a:effectLst/>
                <a:uLnTx/>
                <a:uFillTx/>
                <a:ea typeface="+mn-ea"/>
                <a:cs typeface="+mn-cs"/>
              </a:rPr>
              <a:t>bAV</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Netto</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Joker</a:t>
            </a:r>
          </a:p>
        </p:txBody>
      </p:sp>
      <p:sp>
        <p:nvSpPr>
          <p:cNvPr id="11" name="Rechteck 23">
            <a:extLst>
              <a:ext uri="{FF2B5EF4-FFF2-40B4-BE49-F238E27FC236}">
                <a16:creationId xmlns:a16="http://schemas.microsoft.com/office/drawing/2014/main" id="{84ABA795-9FF0-4A4B-8CA6-0D06E20A960F}"/>
              </a:ext>
            </a:extLst>
          </p:cNvPr>
          <p:cNvSpPr/>
          <p:nvPr/>
        </p:nvSpPr>
        <p:spPr>
          <a:xfrm>
            <a:off x="8133364" y="1914206"/>
            <a:ext cx="3723674" cy="3857944"/>
          </a:xfrm>
          <a:prstGeom prst="rect">
            <a:avLst/>
          </a:prstGeom>
          <a:solidFill>
            <a:srgbClr val="E7EB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2" name="Rechteck 5">
            <a:extLst>
              <a:ext uri="{FF2B5EF4-FFF2-40B4-BE49-F238E27FC236}">
                <a16:creationId xmlns:a16="http://schemas.microsoft.com/office/drawing/2014/main" id="{356A994D-5483-423C-BBF5-6188421D651D}"/>
              </a:ext>
            </a:extLst>
          </p:cNvPr>
          <p:cNvSpPr/>
          <p:nvPr/>
        </p:nvSpPr>
        <p:spPr>
          <a:xfrm>
            <a:off x="335360" y="1914206"/>
            <a:ext cx="7798004" cy="3857944"/>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3" name="Textplatzhalter 4">
            <a:extLst>
              <a:ext uri="{FF2B5EF4-FFF2-40B4-BE49-F238E27FC236}">
                <a16:creationId xmlns:a16="http://schemas.microsoft.com/office/drawing/2014/main" id="{4E8FB87A-4A70-435B-BFFA-A3CBFF9844D4}"/>
              </a:ext>
            </a:extLst>
          </p:cNvPr>
          <p:cNvSpPr txBox="1">
            <a:spLocks/>
          </p:cNvSpPr>
          <p:nvPr/>
        </p:nvSpPr>
        <p:spPr bwMode="gray">
          <a:xfrm>
            <a:off x="497934" y="2090127"/>
            <a:ext cx="7472856" cy="3506102"/>
          </a:xfrm>
          <a:prstGeom prst="rect">
            <a:avLst/>
          </a:prstGeom>
          <a:no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solidFill>
                  <a:schemeClr val="accent1"/>
                </a:solidFill>
              </a:rPr>
              <a:t>EGO Top perfekt zugeschnitten auf </a:t>
            </a:r>
            <a:r>
              <a:rPr lang="de-DE" dirty="0" err="1">
                <a:solidFill>
                  <a:schemeClr val="accent1"/>
                </a:solidFill>
              </a:rPr>
              <a:t>bAV</a:t>
            </a:r>
            <a:r>
              <a:rPr lang="de-DE" dirty="0">
                <a:solidFill>
                  <a:schemeClr val="accent1"/>
                </a:solidFill>
              </a:rPr>
              <a:t>-Anforderungen.</a:t>
            </a:r>
          </a:p>
          <a:p>
            <a:pPr marL="234000" indent="-234000">
              <a:buFont typeface="Wingdings" panose="05000000000000000000" pitchFamily="2" charset="2"/>
              <a:buChar char="§"/>
            </a:pPr>
            <a:r>
              <a:rPr lang="de-DE" b="0" dirty="0"/>
              <a:t>Eigene Bedingungen für Direktversicherung berücksichtigen </a:t>
            </a:r>
            <a:r>
              <a:rPr lang="de-DE" b="0" dirty="0" err="1"/>
              <a:t>bAV</a:t>
            </a:r>
            <a:r>
              <a:rPr lang="de-DE" b="0" dirty="0"/>
              <a:t>-Anforderungen.</a:t>
            </a:r>
          </a:p>
          <a:p>
            <a:pPr marL="234000" indent="-234000">
              <a:buFont typeface="Wingdings" panose="05000000000000000000" pitchFamily="2" charset="2"/>
              <a:buChar char="§"/>
            </a:pPr>
            <a:r>
              <a:rPr lang="de-DE" b="0" dirty="0"/>
              <a:t>HDI-Antragsprozess stellt sicher, dass Arbeitgeber nicht über </a:t>
            </a:r>
            <a:br>
              <a:rPr lang="de-DE" b="0" dirty="0"/>
            </a:br>
            <a:r>
              <a:rPr lang="de-DE" b="0" dirty="0"/>
              <a:t>Gesundheitsdaten des Mitarbeiters informiert wird.</a:t>
            </a:r>
          </a:p>
          <a:p>
            <a:r>
              <a:rPr lang="de-DE" dirty="0">
                <a:solidFill>
                  <a:schemeClr val="accent1"/>
                </a:solidFill>
              </a:rPr>
              <a:t>Vereinfachte Gesundheitsprüfung.</a:t>
            </a:r>
          </a:p>
          <a:p>
            <a:pPr marL="234000" indent="-234000">
              <a:buFont typeface="Wingdings" panose="05000000000000000000" pitchFamily="2" charset="2"/>
              <a:buChar char="§"/>
            </a:pPr>
            <a:r>
              <a:rPr lang="de-DE" b="0" dirty="0"/>
              <a:t>DFE bei Arbeitgeberfinanzierung (obligatorisches Geschäft).</a:t>
            </a:r>
          </a:p>
          <a:p>
            <a:pPr marL="234000" indent="-234000">
              <a:buFont typeface="Wingdings" panose="05000000000000000000" pitchFamily="2" charset="2"/>
              <a:buChar char="§"/>
            </a:pPr>
            <a:r>
              <a:rPr lang="de-DE" b="0" dirty="0"/>
              <a:t>Duales Modell für Entgeltumwandlung </a:t>
            </a:r>
            <a:br>
              <a:rPr lang="de-DE" b="0" dirty="0"/>
            </a:br>
            <a:r>
              <a:rPr lang="de-DE" b="0" dirty="0"/>
              <a:t>(fakultatives Geschäft).</a:t>
            </a:r>
          </a:p>
        </p:txBody>
      </p:sp>
      <p:sp>
        <p:nvSpPr>
          <p:cNvPr id="19" name="Text Placeholder 4">
            <a:extLst>
              <a:ext uri="{FF2B5EF4-FFF2-40B4-BE49-F238E27FC236}">
                <a16:creationId xmlns:a16="http://schemas.microsoft.com/office/drawing/2014/main" id="{551546F4-EB3A-40CF-8A82-E39AC58CEE51}"/>
              </a:ext>
            </a:extLst>
          </p:cNvPr>
          <p:cNvSpPr txBox="1">
            <a:spLocks/>
          </p:cNvSpPr>
          <p:nvPr/>
        </p:nvSpPr>
        <p:spPr>
          <a:xfrm>
            <a:off x="335360" y="6060244"/>
            <a:ext cx="11520000" cy="141064"/>
          </a:xfrm>
          <a:prstGeom prst="rect">
            <a:avLst/>
          </a:prstGeom>
        </p:spPr>
        <p:txBody>
          <a:bodyPr vert="horz" lIns="0" tIns="0" rIns="0" bIns="0" rtlCol="0" anchor="b">
            <a:noAutofit/>
          </a:bodyPr>
          <a:lstStyle>
            <a:lvl1pPr indent="0" algn="r">
              <a:lnSpc>
                <a:spcPts val="1080"/>
              </a:lnSpc>
              <a:spcBef>
                <a:spcPts val="0"/>
              </a:spcBef>
              <a:buSzPct val="110000"/>
              <a:buFont typeface="Wingdings" panose="05000000000000000000" pitchFamily="2" charset="2"/>
              <a:buNone/>
              <a:defRPr sz="900" b="0">
                <a:solidFill>
                  <a:schemeClr val="accent1"/>
                </a:solidFill>
              </a:defRPr>
            </a:lvl1pPr>
            <a:lvl2pPr marL="0" indent="0">
              <a:lnSpc>
                <a:spcPts val="1080"/>
              </a:lnSpc>
              <a:spcBef>
                <a:spcPts val="800"/>
              </a:spcBef>
              <a:buSzPct val="110000"/>
              <a:buFont typeface="Wingdings" panose="05000000000000000000" pitchFamily="2" charset="2"/>
              <a:buNone/>
              <a:defRPr sz="900">
                <a:solidFill>
                  <a:schemeClr val="accent1"/>
                </a:solidFill>
              </a:defRPr>
            </a:lvl2pPr>
            <a:lvl3pPr marL="234000" indent="-234000">
              <a:lnSpc>
                <a:spcPts val="1080"/>
              </a:lnSpc>
              <a:spcBef>
                <a:spcPts val="600"/>
              </a:spcBef>
              <a:buSzPct val="110000"/>
              <a:buFont typeface="Wingdings" panose="05000000000000000000" pitchFamily="2" charset="2"/>
              <a:buChar char="§"/>
              <a:defRPr sz="900">
                <a:solidFill>
                  <a:schemeClr val="accent1"/>
                </a:solidFill>
              </a:defRPr>
            </a:lvl3pPr>
            <a:lvl4pPr marL="468000" indent="-234000">
              <a:lnSpc>
                <a:spcPts val="1080"/>
              </a:lnSpc>
              <a:spcBef>
                <a:spcPts val="300"/>
              </a:spcBef>
              <a:buSzPct val="110000"/>
              <a:buFont typeface="Wingdings" panose="05000000000000000000" pitchFamily="2" charset="2"/>
              <a:buChar char="§"/>
              <a:defRPr sz="900">
                <a:solidFill>
                  <a:schemeClr val="accent1"/>
                </a:solidFill>
              </a:defRPr>
            </a:lvl4pPr>
            <a:lvl5pPr marL="702000" indent="-234000">
              <a:lnSpc>
                <a:spcPts val="1080"/>
              </a:lnSpc>
              <a:spcBef>
                <a:spcPts val="300"/>
              </a:spcBef>
              <a:buSzPct val="110000"/>
              <a:buFont typeface="Wingdings" panose="05000000000000000000" pitchFamily="2" charset="2"/>
              <a:buChar char="§"/>
              <a:defRPr sz="900">
                <a:solidFill>
                  <a:schemeClr val="accent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1) Bei Berücksichtigung des verpflichtenden Arbeitgeber-Zuschusses.</a:t>
            </a:r>
          </a:p>
        </p:txBody>
      </p:sp>
      <p:sp>
        <p:nvSpPr>
          <p:cNvPr id="22" name="Ellipse 27">
            <a:extLst>
              <a:ext uri="{FF2B5EF4-FFF2-40B4-BE49-F238E27FC236}">
                <a16:creationId xmlns:a16="http://schemas.microsoft.com/office/drawing/2014/main" id="{605F4BB9-6901-4C3C-A569-675BB98DA89F}"/>
              </a:ext>
            </a:extLst>
          </p:cNvPr>
          <p:cNvSpPr/>
          <p:nvPr/>
        </p:nvSpPr>
        <p:spPr>
          <a:xfrm rot="900000" flipH="1">
            <a:off x="7407538" y="1276341"/>
            <a:ext cx="1451650" cy="1451650"/>
          </a:xfrm>
          <a:prstGeom prst="ellipse">
            <a:avLst/>
          </a:prstGeom>
          <a:solidFill>
            <a:srgbClr val="DB6301"/>
          </a:solidFill>
          <a:ln w="25400" cap="flat" cmpd="sng" algn="ctr">
            <a:noFill/>
            <a:prstDash val="soli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de-DE" sz="1400" b="0" i="0" u="none" strike="noStrike" kern="0" cap="none" spc="0" normalizeH="0" baseline="0" noProof="0" dirty="0">
                <a:ln>
                  <a:noFill/>
                </a:ln>
                <a:solidFill>
                  <a:prstClr val="white"/>
                </a:solidFill>
                <a:effectLst/>
                <a:uLnTx/>
                <a:uFillTx/>
                <a:latin typeface="Arial"/>
                <a:ea typeface="+mn-ea"/>
                <a:cs typeface="+mn-cs"/>
              </a:rPr>
              <a:t>HDI Garantie-</a:t>
            </a:r>
            <a:br>
              <a:rPr kumimoji="0" lang="de-DE" sz="1400" b="0" i="0" u="none" strike="noStrike" kern="0" cap="none" spc="0" normalizeH="0" baseline="0" noProof="0" dirty="0">
                <a:ln>
                  <a:noFill/>
                </a:ln>
                <a:solidFill>
                  <a:prstClr val="white"/>
                </a:solidFill>
                <a:effectLst/>
                <a:uLnTx/>
                <a:uFillTx/>
                <a:latin typeface="Arial"/>
                <a:ea typeface="+mn-ea"/>
                <a:cs typeface="+mn-cs"/>
              </a:rPr>
            </a:br>
            <a:r>
              <a:rPr kumimoji="0" lang="de-DE" sz="1400" b="0" i="0" u="none" strike="noStrike" kern="0" cap="none" spc="0" normalizeH="0" baseline="0" noProof="0" dirty="0" err="1">
                <a:ln>
                  <a:noFill/>
                </a:ln>
                <a:solidFill>
                  <a:prstClr val="white"/>
                </a:solidFill>
                <a:effectLst/>
                <a:uLnTx/>
                <a:uFillTx/>
                <a:latin typeface="Arial"/>
                <a:ea typeface="+mn-ea"/>
                <a:cs typeface="+mn-cs"/>
              </a:rPr>
              <a:t>erklärung</a:t>
            </a:r>
            <a:r>
              <a:rPr kumimoji="0" lang="de-DE" sz="1400" b="0" i="0" u="none" strike="noStrike" kern="0" cap="none" spc="0" normalizeH="0" baseline="0" noProof="0" dirty="0">
                <a:ln>
                  <a:noFill/>
                </a:ln>
                <a:solidFill>
                  <a:prstClr val="white"/>
                </a:solidFill>
                <a:effectLst/>
                <a:uLnTx/>
                <a:uFillTx/>
                <a:latin typeface="Arial"/>
                <a:ea typeface="+mn-ea"/>
                <a:cs typeface="+mn-cs"/>
              </a:rPr>
              <a:t>: </a:t>
            </a:r>
            <a:br>
              <a:rPr kumimoji="0" lang="de-DE" sz="1400" b="0" i="0" u="none" strike="noStrike" kern="0" cap="none" spc="0" normalizeH="0" baseline="0" noProof="0" dirty="0">
                <a:ln>
                  <a:noFill/>
                </a:ln>
                <a:solidFill>
                  <a:prstClr val="white"/>
                </a:solidFill>
                <a:effectLst/>
                <a:uLnTx/>
                <a:uFillTx/>
                <a:latin typeface="Arial"/>
                <a:ea typeface="+mn-ea"/>
                <a:cs typeface="+mn-cs"/>
              </a:rPr>
            </a:br>
            <a:r>
              <a:rPr kumimoji="0" lang="de-DE" sz="1400" b="0" i="0" u="none" strike="noStrike" kern="0" cap="none" spc="0" normalizeH="0" baseline="0" noProof="0" dirty="0">
                <a:ln>
                  <a:noFill/>
                </a:ln>
                <a:solidFill>
                  <a:prstClr val="white"/>
                </a:solidFill>
                <a:effectLst/>
                <a:uLnTx/>
                <a:uFillTx/>
                <a:latin typeface="Arial"/>
                <a:ea typeface="+mn-ea"/>
                <a:cs typeface="+mn-cs"/>
              </a:rPr>
              <a:t>Enthaftung des </a:t>
            </a:r>
            <a:br>
              <a:rPr kumimoji="0" lang="de-DE" sz="1400" b="0" i="0" u="none" strike="noStrike" kern="0" cap="none" spc="0" normalizeH="0" baseline="0" noProof="0" dirty="0">
                <a:ln>
                  <a:noFill/>
                </a:ln>
                <a:solidFill>
                  <a:prstClr val="white"/>
                </a:solidFill>
                <a:effectLst/>
                <a:uLnTx/>
                <a:uFillTx/>
                <a:latin typeface="Arial"/>
                <a:ea typeface="+mn-ea"/>
                <a:cs typeface="+mn-cs"/>
              </a:rPr>
            </a:br>
            <a:r>
              <a:rPr kumimoji="0" lang="de-DE" sz="1400" b="0" i="0" u="none" strike="noStrike" kern="0" cap="none" spc="0" normalizeH="0" baseline="0" noProof="0" dirty="0">
                <a:ln>
                  <a:noFill/>
                </a:ln>
                <a:solidFill>
                  <a:prstClr val="white"/>
                </a:solidFill>
                <a:effectLst/>
                <a:uLnTx/>
                <a:uFillTx/>
                <a:latin typeface="Arial"/>
                <a:ea typeface="+mn-ea"/>
                <a:cs typeface="+mn-cs"/>
              </a:rPr>
              <a:t>Arbeitgebers</a:t>
            </a:r>
          </a:p>
        </p:txBody>
      </p:sp>
      <p:sp>
        <p:nvSpPr>
          <p:cNvPr id="5" name="Foliennummernplatzhalter 4">
            <a:extLst>
              <a:ext uri="{FF2B5EF4-FFF2-40B4-BE49-F238E27FC236}">
                <a16:creationId xmlns:a16="http://schemas.microsoft.com/office/drawing/2014/main" id="{EC9AAB5A-6762-4D4B-9D04-00B661405741}"/>
              </a:ext>
            </a:extLst>
          </p:cNvPr>
          <p:cNvSpPr>
            <a:spLocks noGrp="1"/>
          </p:cNvSpPr>
          <p:nvPr>
            <p:ph type="sldNum" sz="quarter" idx="12"/>
          </p:nvPr>
        </p:nvSpPr>
        <p:spPr/>
        <p:txBody>
          <a:bodyPr/>
          <a:lstStyle/>
          <a:p>
            <a:fld id="{7EC6429F-8EBA-4254-B9C8-295228AFE7F1}" type="slidenum">
              <a:rPr lang="de-DE" smtClean="0"/>
              <a:pPr/>
              <a:t>107</a:t>
            </a:fld>
            <a:endParaRPr lang="de-DE" dirty="0"/>
          </a:p>
        </p:txBody>
      </p:sp>
      <p:sp>
        <p:nvSpPr>
          <p:cNvPr id="18" name="Fußzeilenplatzhalter 2">
            <a:extLst>
              <a:ext uri="{FF2B5EF4-FFF2-40B4-BE49-F238E27FC236}">
                <a16:creationId xmlns:a16="http://schemas.microsoft.com/office/drawing/2014/main" id="{D03A0BCA-6E5D-4862-8B23-72D5D2915F29}"/>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pic>
        <p:nvPicPr>
          <p:cNvPr id="23" name="Grafik 22">
            <a:extLst>
              <a:ext uri="{FF2B5EF4-FFF2-40B4-BE49-F238E27FC236}">
                <a16:creationId xmlns:a16="http://schemas.microsoft.com/office/drawing/2014/main" id="{2F1CE38A-FD49-4BF2-A7E4-E0B1AA19C0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84032">
            <a:off x="9077973" y="2332059"/>
            <a:ext cx="2136681" cy="3022237"/>
          </a:xfrm>
          <a:prstGeom prst="rect">
            <a:avLst/>
          </a:prstGeom>
        </p:spPr>
      </p:pic>
      <p:pic>
        <p:nvPicPr>
          <p:cNvPr id="24" name="Picture 54" descr="karte_joker">
            <a:extLst>
              <a:ext uri="{FF2B5EF4-FFF2-40B4-BE49-F238E27FC236}">
                <a16:creationId xmlns:a16="http://schemas.microsoft.com/office/drawing/2014/main" id="{C0EE085B-9391-4A23-A3AC-FC5C4D45C6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731085">
            <a:off x="8624673" y="4241377"/>
            <a:ext cx="873135" cy="125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2646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90">
            <a:extLst>
              <a:ext uri="{FF2B5EF4-FFF2-40B4-BE49-F238E27FC236}">
                <a16:creationId xmlns:a16="http://schemas.microsoft.com/office/drawing/2014/main" id="{3DAC110C-B25A-4D74-8CA0-7DAD68802BE3}"/>
              </a:ext>
            </a:extLst>
          </p:cNvPr>
          <p:cNvGrpSpPr/>
          <p:nvPr/>
        </p:nvGrpSpPr>
        <p:grpSpPr>
          <a:xfrm>
            <a:off x="963399" y="2677008"/>
            <a:ext cx="2654437" cy="2439574"/>
            <a:chOff x="963323" y="2704167"/>
            <a:chExt cx="2654437" cy="2439574"/>
          </a:xfrm>
        </p:grpSpPr>
        <p:sp>
          <p:nvSpPr>
            <p:cNvPr id="9" name="Rechteck 11">
              <a:extLst>
                <a:ext uri="{FF2B5EF4-FFF2-40B4-BE49-F238E27FC236}">
                  <a16:creationId xmlns:a16="http://schemas.microsoft.com/office/drawing/2014/main" id="{C826ADDF-1E5E-45C7-BF06-257B7B540223}"/>
                </a:ext>
              </a:extLst>
            </p:cNvPr>
            <p:cNvSpPr/>
            <p:nvPr/>
          </p:nvSpPr>
          <p:spPr>
            <a:xfrm>
              <a:off x="2411760" y="2704167"/>
              <a:ext cx="1206000" cy="2439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0" name="Rechteck 9">
              <a:extLst>
                <a:ext uri="{FF2B5EF4-FFF2-40B4-BE49-F238E27FC236}">
                  <a16:creationId xmlns:a16="http://schemas.microsoft.com/office/drawing/2014/main" id="{49CC17BF-0D81-4D73-9641-3CC8751AFBC4}"/>
                </a:ext>
              </a:extLst>
            </p:cNvPr>
            <p:cNvSpPr/>
            <p:nvPr/>
          </p:nvSpPr>
          <p:spPr>
            <a:xfrm>
              <a:off x="963323" y="2705100"/>
              <a:ext cx="1205651" cy="24386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04000"/>
                </a:lnSpc>
                <a:spcBef>
                  <a:spcPts val="600"/>
                </a:spcBef>
              </a:pPr>
              <a:endParaRPr lang="de-DE" sz="1600" dirty="0" err="1"/>
            </a:p>
          </p:txBody>
        </p:sp>
      </p:grpSp>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a:t>Die Situation im BU-Leistungsfall.</a:t>
            </a:r>
            <a:endParaRPr lang="de-DE" dirty="0"/>
          </a:p>
        </p:txBody>
      </p:sp>
      <p:sp>
        <p:nvSpPr>
          <p:cNvPr id="3" name="Text Placeholder 2">
            <a:extLst>
              <a:ext uri="{FF2B5EF4-FFF2-40B4-BE49-F238E27FC236}">
                <a16:creationId xmlns:a16="http://schemas.microsoft.com/office/drawing/2014/main" id="{24CB794A-34DB-470C-9349-DEF842F58517}"/>
              </a:ext>
            </a:extLst>
          </p:cNvPr>
          <p:cNvSpPr>
            <a:spLocks noGrp="1"/>
          </p:cNvSpPr>
          <p:nvPr>
            <p:ph type="body" sz="quarter" idx="13"/>
          </p:nvPr>
        </p:nvSpPr>
        <p:spPr/>
        <p:txBody>
          <a:bodyPr/>
          <a:lstStyle/>
          <a:p>
            <a:r>
              <a:rPr lang="de-DE" b="0" dirty="0"/>
              <a:t>Im Vergleich zur privaten Absicherung entsteht bei der betrieblichen Absicherung durch die nachgelagerte Besteuerung eine </a:t>
            </a:r>
            <a:r>
              <a:rPr lang="de-DE" dirty="0">
                <a:solidFill>
                  <a:schemeClr val="accent1"/>
                </a:solidFill>
              </a:rPr>
              <a:t>Versorgungslücke im Leistungsfall.</a:t>
            </a:r>
          </a:p>
        </p:txBody>
      </p:sp>
      <p:sp>
        <p:nvSpPr>
          <p:cNvPr id="7" name="Text Placeholder 4">
            <a:extLst>
              <a:ext uri="{FF2B5EF4-FFF2-40B4-BE49-F238E27FC236}">
                <a16:creationId xmlns:a16="http://schemas.microsoft.com/office/drawing/2014/main" id="{C9E96122-9502-4261-AA09-3A19F9F2D702}"/>
              </a:ext>
            </a:extLst>
          </p:cNvPr>
          <p:cNvSpPr txBox="1">
            <a:spLocks/>
          </p:cNvSpPr>
          <p:nvPr/>
        </p:nvSpPr>
        <p:spPr>
          <a:xfrm>
            <a:off x="335360" y="6060244"/>
            <a:ext cx="11520000" cy="141064"/>
          </a:xfrm>
          <a:prstGeom prst="rect">
            <a:avLst/>
          </a:prstGeom>
        </p:spPr>
        <p:txBody>
          <a:bodyPr vert="horz" lIns="0" tIns="0" rIns="0" bIns="0" rtlCol="0" anchor="b">
            <a:noAutofit/>
          </a:bodyPr>
          <a:lstStyle>
            <a:lvl1pPr indent="0" algn="r">
              <a:lnSpc>
                <a:spcPts val="1080"/>
              </a:lnSpc>
              <a:spcBef>
                <a:spcPts val="0"/>
              </a:spcBef>
              <a:buSzPct val="110000"/>
              <a:buFont typeface="Wingdings" panose="05000000000000000000" pitchFamily="2" charset="2"/>
              <a:buNone/>
              <a:defRPr sz="900" b="0">
                <a:solidFill>
                  <a:schemeClr val="accent1"/>
                </a:solidFill>
              </a:defRPr>
            </a:lvl1pPr>
            <a:lvl2pPr marL="0" indent="0">
              <a:lnSpc>
                <a:spcPts val="1080"/>
              </a:lnSpc>
              <a:spcBef>
                <a:spcPts val="800"/>
              </a:spcBef>
              <a:buSzPct val="110000"/>
              <a:buFont typeface="Wingdings" panose="05000000000000000000" pitchFamily="2" charset="2"/>
              <a:buNone/>
              <a:defRPr sz="900">
                <a:solidFill>
                  <a:schemeClr val="accent1"/>
                </a:solidFill>
              </a:defRPr>
            </a:lvl2pPr>
            <a:lvl3pPr marL="234000" indent="-234000">
              <a:lnSpc>
                <a:spcPts val="1080"/>
              </a:lnSpc>
              <a:spcBef>
                <a:spcPts val="600"/>
              </a:spcBef>
              <a:buSzPct val="110000"/>
              <a:buFont typeface="Wingdings" panose="05000000000000000000" pitchFamily="2" charset="2"/>
              <a:buChar char="§"/>
              <a:defRPr sz="900">
                <a:solidFill>
                  <a:schemeClr val="accent1"/>
                </a:solidFill>
              </a:defRPr>
            </a:lvl3pPr>
            <a:lvl4pPr marL="468000" indent="-234000">
              <a:lnSpc>
                <a:spcPts val="1080"/>
              </a:lnSpc>
              <a:spcBef>
                <a:spcPts val="300"/>
              </a:spcBef>
              <a:buSzPct val="110000"/>
              <a:buFont typeface="Wingdings" panose="05000000000000000000" pitchFamily="2" charset="2"/>
              <a:buChar char="§"/>
              <a:defRPr sz="900">
                <a:solidFill>
                  <a:schemeClr val="accent1"/>
                </a:solidFill>
              </a:defRPr>
            </a:lvl4pPr>
            <a:lvl5pPr marL="702000" indent="-234000">
              <a:lnSpc>
                <a:spcPts val="1080"/>
              </a:lnSpc>
              <a:spcBef>
                <a:spcPts val="300"/>
              </a:spcBef>
              <a:buSzPct val="110000"/>
              <a:buFont typeface="Wingdings" panose="05000000000000000000" pitchFamily="2" charset="2"/>
              <a:buChar char="§"/>
              <a:defRPr sz="900">
                <a:solidFill>
                  <a:schemeClr val="accent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Eigene Berechnungen (Stand: 2023): Dipl.-Betriebswirt, Risikogruppe A1-top, 30 Jahre, ledig, BU-Eintritt mit 31 Jahren (Jahr 2024), 1.800 Euro mtl. BU-Rente (inkl. Bonus), keine weiteren Einkünfte, Angaben nach Steuern/Sozialabgaben, ohne Kirchensteuer, Grundtabelle.</a:t>
            </a:r>
          </a:p>
        </p:txBody>
      </p:sp>
      <p:sp>
        <p:nvSpPr>
          <p:cNvPr id="11" name="Rechteck 76">
            <a:extLst>
              <a:ext uri="{FF2B5EF4-FFF2-40B4-BE49-F238E27FC236}">
                <a16:creationId xmlns:a16="http://schemas.microsoft.com/office/drawing/2014/main" id="{5541CD23-C998-4C32-A662-4B91FB4EA52C}"/>
              </a:ext>
            </a:extLst>
          </p:cNvPr>
          <p:cNvSpPr/>
          <p:nvPr/>
        </p:nvSpPr>
        <p:spPr>
          <a:xfrm>
            <a:off x="2389415" y="2677008"/>
            <a:ext cx="1228071" cy="810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nvGrpSpPr>
          <p:cNvPr id="13" name="Gruppieren 91">
            <a:extLst>
              <a:ext uri="{FF2B5EF4-FFF2-40B4-BE49-F238E27FC236}">
                <a16:creationId xmlns:a16="http://schemas.microsoft.com/office/drawing/2014/main" id="{EBFBE6DD-2143-4693-9ED3-BD9D6882646C}"/>
              </a:ext>
            </a:extLst>
          </p:cNvPr>
          <p:cNvGrpSpPr/>
          <p:nvPr/>
        </p:nvGrpSpPr>
        <p:grpSpPr>
          <a:xfrm>
            <a:off x="963400" y="3846924"/>
            <a:ext cx="2654086" cy="1714909"/>
            <a:chOff x="963324" y="3874083"/>
            <a:chExt cx="2654086" cy="1714909"/>
          </a:xfrm>
        </p:grpSpPr>
        <p:grpSp>
          <p:nvGrpSpPr>
            <p:cNvPr id="14" name="Gruppieren 50">
              <a:extLst>
                <a:ext uri="{FF2B5EF4-FFF2-40B4-BE49-F238E27FC236}">
                  <a16:creationId xmlns:a16="http://schemas.microsoft.com/office/drawing/2014/main" id="{A6B3158B-6020-4026-8736-364C0444B8B5}"/>
                </a:ext>
              </a:extLst>
            </p:cNvPr>
            <p:cNvGrpSpPr/>
            <p:nvPr/>
          </p:nvGrpSpPr>
          <p:grpSpPr>
            <a:xfrm>
              <a:off x="963324" y="3874083"/>
              <a:ext cx="1205650" cy="1714909"/>
              <a:chOff x="963324" y="3874083"/>
              <a:chExt cx="1205650" cy="1714909"/>
            </a:xfrm>
          </p:grpSpPr>
          <p:sp>
            <p:nvSpPr>
              <p:cNvPr id="22" name="Textplatzhalter 4">
                <a:extLst>
                  <a:ext uri="{FF2B5EF4-FFF2-40B4-BE49-F238E27FC236}">
                    <a16:creationId xmlns:a16="http://schemas.microsoft.com/office/drawing/2014/main" id="{440B956A-4520-48BF-B3A4-610BF3DCFADC}"/>
                  </a:ext>
                </a:extLst>
              </p:cNvPr>
              <p:cNvSpPr txBox="1">
                <a:spLocks/>
              </p:cNvSpPr>
              <p:nvPr/>
            </p:nvSpPr>
            <p:spPr bwMode="gray">
              <a:xfrm>
                <a:off x="974627" y="3874083"/>
                <a:ext cx="1183044" cy="248343"/>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dirty="0">
                    <a:solidFill>
                      <a:schemeClr val="bg1"/>
                    </a:solidFill>
                  </a:rPr>
                  <a:t>1.800 EUR</a:t>
                </a:r>
              </a:p>
            </p:txBody>
          </p:sp>
          <p:sp>
            <p:nvSpPr>
              <p:cNvPr id="23" name="Textplatzhalter 4">
                <a:extLst>
                  <a:ext uri="{FF2B5EF4-FFF2-40B4-BE49-F238E27FC236}">
                    <a16:creationId xmlns:a16="http://schemas.microsoft.com/office/drawing/2014/main" id="{9B8F8E81-0478-41C6-A2BB-F774BE9F7BC9}"/>
                  </a:ext>
                </a:extLst>
              </p:cNvPr>
              <p:cNvSpPr txBox="1">
                <a:spLocks/>
              </p:cNvSpPr>
              <p:nvPr/>
            </p:nvSpPr>
            <p:spPr bwMode="gray">
              <a:xfrm>
                <a:off x="1044251" y="4179416"/>
                <a:ext cx="1043794" cy="38826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solidFill>
                      <a:schemeClr val="bg1"/>
                    </a:solidFill>
                  </a:rPr>
                  <a:t>netto</a:t>
                </a:r>
              </a:p>
            </p:txBody>
          </p:sp>
          <p:sp>
            <p:nvSpPr>
              <p:cNvPr id="24" name="Textplatzhalter 4">
                <a:extLst>
                  <a:ext uri="{FF2B5EF4-FFF2-40B4-BE49-F238E27FC236}">
                    <a16:creationId xmlns:a16="http://schemas.microsoft.com/office/drawing/2014/main" id="{2E087C2D-1130-484D-A230-BE6C1B5EA703}"/>
                  </a:ext>
                </a:extLst>
              </p:cNvPr>
              <p:cNvSpPr txBox="1">
                <a:spLocks/>
              </p:cNvSpPr>
              <p:nvPr/>
            </p:nvSpPr>
            <p:spPr bwMode="gray">
              <a:xfrm>
                <a:off x="963324" y="5200731"/>
                <a:ext cx="1205650" cy="38826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t>private</a:t>
                </a:r>
                <a:br>
                  <a:rPr lang="de-DE" sz="1400" b="0" dirty="0"/>
                </a:br>
                <a:r>
                  <a:rPr lang="de-DE" sz="1400" b="0" dirty="0"/>
                  <a:t>Absicherung</a:t>
                </a:r>
              </a:p>
            </p:txBody>
          </p:sp>
        </p:grpSp>
        <p:grpSp>
          <p:nvGrpSpPr>
            <p:cNvPr id="15" name="Gruppieren 51">
              <a:extLst>
                <a:ext uri="{FF2B5EF4-FFF2-40B4-BE49-F238E27FC236}">
                  <a16:creationId xmlns:a16="http://schemas.microsoft.com/office/drawing/2014/main" id="{FEF93CD6-84F3-4C0F-8A8D-EBB11157D158}"/>
                </a:ext>
              </a:extLst>
            </p:cNvPr>
            <p:cNvGrpSpPr/>
            <p:nvPr/>
          </p:nvGrpSpPr>
          <p:grpSpPr>
            <a:xfrm>
              <a:off x="2411760" y="3876404"/>
              <a:ext cx="1205650" cy="1712588"/>
              <a:chOff x="2411760" y="3876404"/>
              <a:chExt cx="1205650" cy="1712588"/>
            </a:xfrm>
          </p:grpSpPr>
          <p:sp>
            <p:nvSpPr>
              <p:cNvPr id="19" name="Textplatzhalter 4">
                <a:extLst>
                  <a:ext uri="{FF2B5EF4-FFF2-40B4-BE49-F238E27FC236}">
                    <a16:creationId xmlns:a16="http://schemas.microsoft.com/office/drawing/2014/main" id="{03BBE1FD-D0F6-44FA-98B2-ACB63F44BCE2}"/>
                  </a:ext>
                </a:extLst>
              </p:cNvPr>
              <p:cNvSpPr txBox="1">
                <a:spLocks/>
              </p:cNvSpPr>
              <p:nvPr/>
            </p:nvSpPr>
            <p:spPr bwMode="gray">
              <a:xfrm>
                <a:off x="2483769" y="3876404"/>
                <a:ext cx="1061984" cy="248343"/>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dirty="0">
                    <a:solidFill>
                      <a:schemeClr val="bg1"/>
                    </a:solidFill>
                  </a:rPr>
                  <a:t>1.800 EUR</a:t>
                </a:r>
              </a:p>
            </p:txBody>
          </p:sp>
          <p:sp>
            <p:nvSpPr>
              <p:cNvPr id="20" name="Textplatzhalter 4">
                <a:extLst>
                  <a:ext uri="{FF2B5EF4-FFF2-40B4-BE49-F238E27FC236}">
                    <a16:creationId xmlns:a16="http://schemas.microsoft.com/office/drawing/2014/main" id="{7D9C2B47-31EE-479B-8BDC-DAE444146649}"/>
                  </a:ext>
                </a:extLst>
              </p:cNvPr>
              <p:cNvSpPr txBox="1">
                <a:spLocks/>
              </p:cNvSpPr>
              <p:nvPr/>
            </p:nvSpPr>
            <p:spPr bwMode="gray">
              <a:xfrm>
                <a:off x="2492863" y="4181737"/>
                <a:ext cx="1043794" cy="20330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200" dirty="0">
                    <a:solidFill>
                      <a:schemeClr val="bg1"/>
                    </a:solidFill>
                  </a:rPr>
                  <a:t>BU-Leistung </a:t>
                </a:r>
              </a:p>
            </p:txBody>
          </p:sp>
          <p:sp>
            <p:nvSpPr>
              <p:cNvPr id="21" name="Textplatzhalter 4">
                <a:extLst>
                  <a:ext uri="{FF2B5EF4-FFF2-40B4-BE49-F238E27FC236}">
                    <a16:creationId xmlns:a16="http://schemas.microsoft.com/office/drawing/2014/main" id="{82F0032A-CE9D-435F-89C7-827B8718C0FA}"/>
                  </a:ext>
                </a:extLst>
              </p:cNvPr>
              <p:cNvSpPr txBox="1">
                <a:spLocks/>
              </p:cNvSpPr>
              <p:nvPr/>
            </p:nvSpPr>
            <p:spPr bwMode="gray">
              <a:xfrm>
                <a:off x="2411760" y="5200731"/>
                <a:ext cx="1205650" cy="38826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t>betriebliche</a:t>
                </a:r>
                <a:br>
                  <a:rPr lang="de-DE" sz="1400" b="0" dirty="0"/>
                </a:br>
                <a:r>
                  <a:rPr lang="de-DE" sz="1400" b="0" dirty="0"/>
                  <a:t>Absicherung</a:t>
                </a:r>
              </a:p>
            </p:txBody>
          </p:sp>
        </p:grpSp>
        <p:grpSp>
          <p:nvGrpSpPr>
            <p:cNvPr id="16" name="Gruppieren 79">
              <a:extLst>
                <a:ext uri="{FF2B5EF4-FFF2-40B4-BE49-F238E27FC236}">
                  <a16:creationId xmlns:a16="http://schemas.microsoft.com/office/drawing/2014/main" id="{1EA8E085-2CE5-4A77-8DE2-546ADBE14EB3}"/>
                </a:ext>
              </a:extLst>
            </p:cNvPr>
            <p:cNvGrpSpPr/>
            <p:nvPr/>
          </p:nvGrpSpPr>
          <p:grpSpPr>
            <a:xfrm>
              <a:off x="2489913" y="3897389"/>
              <a:ext cx="1043795" cy="864080"/>
              <a:chOff x="2492863" y="3876404"/>
              <a:chExt cx="1043795" cy="864080"/>
            </a:xfrm>
            <a:solidFill>
              <a:schemeClr val="accent1"/>
            </a:solidFill>
          </p:grpSpPr>
          <p:sp>
            <p:nvSpPr>
              <p:cNvPr id="17" name="Textplatzhalter 4">
                <a:extLst>
                  <a:ext uri="{FF2B5EF4-FFF2-40B4-BE49-F238E27FC236}">
                    <a16:creationId xmlns:a16="http://schemas.microsoft.com/office/drawing/2014/main" id="{8E9FF457-12C9-4939-B54D-508E662C1597}"/>
                  </a:ext>
                </a:extLst>
              </p:cNvPr>
              <p:cNvSpPr txBox="1">
                <a:spLocks/>
              </p:cNvSpPr>
              <p:nvPr/>
            </p:nvSpPr>
            <p:spPr bwMode="gray">
              <a:xfrm>
                <a:off x="2492864" y="3876404"/>
                <a:ext cx="1043794" cy="248343"/>
              </a:xfrm>
              <a:prstGeom prst="rect">
                <a:avLst/>
              </a:prstGeom>
              <a:grp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dirty="0">
                    <a:solidFill>
                      <a:schemeClr val="bg1"/>
                    </a:solidFill>
                  </a:rPr>
                  <a:t>1.370 EUR</a:t>
                </a:r>
              </a:p>
            </p:txBody>
          </p:sp>
          <p:sp>
            <p:nvSpPr>
              <p:cNvPr id="18" name="Textplatzhalter 4">
                <a:extLst>
                  <a:ext uri="{FF2B5EF4-FFF2-40B4-BE49-F238E27FC236}">
                    <a16:creationId xmlns:a16="http://schemas.microsoft.com/office/drawing/2014/main" id="{A682B13E-FBB4-44F2-9E56-A6BB6946F2F4}"/>
                  </a:ext>
                </a:extLst>
              </p:cNvPr>
              <p:cNvSpPr txBox="1">
                <a:spLocks/>
              </p:cNvSpPr>
              <p:nvPr/>
            </p:nvSpPr>
            <p:spPr bwMode="gray">
              <a:xfrm>
                <a:off x="2492863" y="4181737"/>
                <a:ext cx="1043794" cy="558747"/>
              </a:xfrm>
              <a:prstGeom prst="rect">
                <a:avLst/>
              </a:prstGeom>
              <a:grp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solidFill>
                      <a:schemeClr val="bg1"/>
                    </a:solidFill>
                  </a:rPr>
                  <a:t>netto</a:t>
                </a:r>
                <a:br>
                  <a:rPr lang="de-DE" sz="1400" b="0" dirty="0">
                    <a:solidFill>
                      <a:schemeClr val="bg1"/>
                    </a:solidFill>
                  </a:rPr>
                </a:br>
                <a:endParaRPr lang="de-DE" sz="1400" b="0" dirty="0">
                  <a:solidFill>
                    <a:schemeClr val="bg1"/>
                  </a:solidFill>
                </a:endParaRPr>
              </a:p>
            </p:txBody>
          </p:sp>
        </p:grpSp>
      </p:grpSp>
      <p:grpSp>
        <p:nvGrpSpPr>
          <p:cNvPr id="25" name="Group 103">
            <a:extLst>
              <a:ext uri="{FF2B5EF4-FFF2-40B4-BE49-F238E27FC236}">
                <a16:creationId xmlns:a16="http://schemas.microsoft.com/office/drawing/2014/main" id="{C08A8382-D739-48A7-8A40-09814E95DAE2}"/>
              </a:ext>
            </a:extLst>
          </p:cNvPr>
          <p:cNvGrpSpPr>
            <a:grpSpLocks/>
          </p:cNvGrpSpPr>
          <p:nvPr/>
        </p:nvGrpSpPr>
        <p:grpSpPr bwMode="auto">
          <a:xfrm>
            <a:off x="5527751" y="2757489"/>
            <a:ext cx="3095625" cy="1000126"/>
            <a:chOff x="3482" y="1812"/>
            <a:chExt cx="1950" cy="630"/>
          </a:xfrm>
        </p:grpSpPr>
        <p:sp>
          <p:nvSpPr>
            <p:cNvPr id="26" name="Text Box 104">
              <a:extLst>
                <a:ext uri="{FF2B5EF4-FFF2-40B4-BE49-F238E27FC236}">
                  <a16:creationId xmlns:a16="http://schemas.microsoft.com/office/drawing/2014/main" id="{6FB6EF31-2EF4-4114-8527-4C7234185911}"/>
                </a:ext>
              </a:extLst>
            </p:cNvPr>
            <p:cNvSpPr txBox="1">
              <a:spLocks noChangeArrowheads="1"/>
            </p:cNvSpPr>
            <p:nvPr/>
          </p:nvSpPr>
          <p:spPr bwMode="auto">
            <a:xfrm>
              <a:off x="3482" y="1812"/>
              <a:ext cx="1950" cy="136"/>
            </a:xfrm>
            <a:prstGeom prst="rect">
              <a:avLst/>
            </a:prstGeom>
            <a:noFill/>
            <a:ln>
              <a:noFill/>
            </a:ln>
            <a:effectLst/>
            <a:extLst>
              <a:ext uri="{909E8E84-426E-40DD-AFC4-6F175D3DCCD1}">
                <a14:hiddenFill xmlns:a14="http://schemas.microsoft.com/office/drawing/2010/main">
                  <a:solidFill>
                    <a:srgbClr val="E5F5EA"/>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100000"/>
                </a:spcBef>
                <a:buFont typeface="Arial" panose="020B0604020202020204" pitchFamily="34" charset="0"/>
                <a:defRPr sz="1600" b="1">
                  <a:solidFill>
                    <a:schemeClr val="tx1"/>
                  </a:solidFill>
                  <a:latin typeface="Arial" panose="020B0604020202020204" pitchFamily="34" charset="0"/>
                </a:defRPr>
              </a:lvl1pPr>
              <a:lvl2pPr marL="742950" indent="-285750" eaLnBrk="0" hangingPunct="0">
                <a:buClr>
                  <a:srgbClr val="D50018"/>
                </a:buClr>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
                  <a:srgbClr val="D50018"/>
                </a:buClr>
                <a:buSzPct val="120000"/>
                <a:buFont typeface="Wingdings" panose="05000000000000000000" pitchFamily="2" charset="2"/>
                <a:buNone/>
                <a:tabLst/>
                <a:defRPr/>
              </a:pPr>
              <a:r>
                <a:rPr kumimoji="0" lang="de-DE" altLang="de-DE" sz="1400" b="1" i="0" u="none" strike="noStrike" kern="0" cap="none" spc="0" normalizeH="0" baseline="0" noProof="0" dirty="0">
                  <a:ln>
                    <a:noFill/>
                  </a:ln>
                  <a:effectLst/>
                  <a:uLnTx/>
                  <a:uFillTx/>
                  <a:latin typeface="Arial" panose="020B0604020202020204" pitchFamily="34" charset="0"/>
                  <a:cs typeface="+mn-cs"/>
                </a:rPr>
                <a:t>Nach Steuern</a:t>
              </a:r>
              <a:endParaRPr kumimoji="0" lang="de-DE" altLang="de-DE" sz="1400" b="0" i="0" u="none" strike="noStrike" kern="0" cap="none" spc="0" normalizeH="0" baseline="0" noProof="0" dirty="0">
                <a:ln>
                  <a:noFill/>
                </a:ln>
                <a:effectLst/>
                <a:uLnTx/>
                <a:uFillTx/>
                <a:latin typeface="Arial" panose="020B0604020202020204" pitchFamily="34" charset="0"/>
                <a:cs typeface="+mn-cs"/>
              </a:endParaRPr>
            </a:p>
          </p:txBody>
        </p:sp>
        <p:sp>
          <p:nvSpPr>
            <p:cNvPr id="27" name="Text Box 105">
              <a:extLst>
                <a:ext uri="{FF2B5EF4-FFF2-40B4-BE49-F238E27FC236}">
                  <a16:creationId xmlns:a16="http://schemas.microsoft.com/office/drawing/2014/main" id="{CAAB048B-8E3C-4B4A-AF2D-1CA880F24B59}"/>
                </a:ext>
              </a:extLst>
            </p:cNvPr>
            <p:cNvSpPr txBox="1">
              <a:spLocks noChangeArrowheads="1"/>
            </p:cNvSpPr>
            <p:nvPr/>
          </p:nvSpPr>
          <p:spPr bwMode="auto">
            <a:xfrm>
              <a:off x="3482" y="2171"/>
              <a:ext cx="1950" cy="271"/>
            </a:xfrm>
            <a:prstGeom prst="rect">
              <a:avLst/>
            </a:prstGeom>
            <a:noFill/>
            <a:ln>
              <a:noFill/>
            </a:ln>
            <a:effectLst/>
            <a:extLst>
              <a:ext uri="{909E8E84-426E-40DD-AFC4-6F175D3DCCD1}">
                <a14:hiddenFill xmlns:a14="http://schemas.microsoft.com/office/drawing/2010/main">
                  <a:solidFill>
                    <a:srgbClr val="E5F5EA"/>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100000"/>
                </a:spcBef>
                <a:buFont typeface="Arial" panose="020B0604020202020204" pitchFamily="34" charset="0"/>
                <a:defRPr sz="1600" b="1">
                  <a:solidFill>
                    <a:schemeClr val="tx1"/>
                  </a:solidFill>
                  <a:latin typeface="Arial" panose="020B0604020202020204" pitchFamily="34" charset="0"/>
                </a:defRPr>
              </a:lvl1pPr>
              <a:lvl2pPr marL="742950" indent="-285750" eaLnBrk="0" hangingPunct="0">
                <a:buClr>
                  <a:srgbClr val="D50018"/>
                </a:buClr>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
                  <a:srgbClr val="D50018"/>
                </a:buClr>
                <a:buSzPct val="120000"/>
                <a:buFont typeface="Wingdings" panose="05000000000000000000" pitchFamily="2" charset="2"/>
                <a:buNone/>
                <a:tabLst/>
                <a:defRPr/>
              </a:pPr>
              <a:r>
                <a:rPr kumimoji="0" lang="de-DE" altLang="de-DE" sz="1400" b="1" i="0" u="none" strike="noStrike" kern="0" cap="none" spc="0" normalizeH="0" baseline="0" noProof="0" dirty="0">
                  <a:ln>
                    <a:noFill/>
                  </a:ln>
                  <a:effectLst/>
                  <a:uLnTx/>
                  <a:uFillTx/>
                  <a:latin typeface="Arial" panose="020B0604020202020204" pitchFamily="34" charset="0"/>
                  <a:cs typeface="+mn-cs"/>
                </a:rPr>
                <a:t>Nach Steuern und ggf. </a:t>
              </a:r>
              <a:br>
                <a:rPr kumimoji="0" lang="de-DE" altLang="de-DE" sz="1400" b="1" i="0" u="none" strike="noStrike" kern="0" cap="none" spc="0" normalizeH="0" baseline="0" noProof="0" dirty="0">
                  <a:ln>
                    <a:noFill/>
                  </a:ln>
                  <a:effectLst/>
                  <a:uLnTx/>
                  <a:uFillTx/>
                  <a:latin typeface="Arial" panose="020B0604020202020204" pitchFamily="34" charset="0"/>
                  <a:cs typeface="+mn-cs"/>
                </a:rPr>
              </a:br>
              <a:r>
                <a:rPr kumimoji="0" lang="de-DE" altLang="de-DE" sz="1400" b="1" i="0" u="none" strike="noStrike" kern="0" cap="none" spc="0" normalizeH="0" baseline="0" noProof="0" dirty="0">
                  <a:ln>
                    <a:noFill/>
                  </a:ln>
                  <a:effectLst/>
                  <a:uLnTx/>
                  <a:uFillTx/>
                  <a:latin typeface="Arial" panose="020B0604020202020204" pitchFamily="34" charset="0"/>
                  <a:cs typeface="+mn-cs"/>
                </a:rPr>
                <a:t>Kranken- und Pflegeversicherung</a:t>
              </a:r>
              <a:endParaRPr kumimoji="0" lang="de-DE" altLang="de-DE" sz="1400" b="0" i="0" u="none" strike="noStrike" kern="0" cap="none" spc="0" normalizeH="0" baseline="0" noProof="0" dirty="0">
                <a:ln>
                  <a:noFill/>
                </a:ln>
                <a:effectLst/>
                <a:uLnTx/>
                <a:uFillTx/>
                <a:latin typeface="Arial" panose="020B0604020202020204" pitchFamily="34" charset="0"/>
                <a:cs typeface="+mn-cs"/>
              </a:endParaRPr>
            </a:p>
          </p:txBody>
        </p:sp>
      </p:grpSp>
      <p:sp>
        <p:nvSpPr>
          <p:cNvPr id="28" name="Rechteck 92">
            <a:extLst>
              <a:ext uri="{FF2B5EF4-FFF2-40B4-BE49-F238E27FC236}">
                <a16:creationId xmlns:a16="http://schemas.microsoft.com/office/drawing/2014/main" id="{E04ABEC6-0536-4E1F-B131-572C8B85C554}"/>
              </a:ext>
            </a:extLst>
          </p:cNvPr>
          <p:cNvSpPr/>
          <p:nvPr/>
        </p:nvSpPr>
        <p:spPr>
          <a:xfrm>
            <a:off x="940979" y="2578902"/>
            <a:ext cx="1228071" cy="32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29" name="Rectangle 86">
            <a:extLst>
              <a:ext uri="{FF2B5EF4-FFF2-40B4-BE49-F238E27FC236}">
                <a16:creationId xmlns:a16="http://schemas.microsoft.com/office/drawing/2014/main" id="{FDCBEB28-7247-4C28-B5B3-2DE830B67CFC}"/>
              </a:ext>
            </a:extLst>
          </p:cNvPr>
          <p:cNvSpPr>
            <a:spLocks noChangeArrowheads="1"/>
          </p:cNvSpPr>
          <p:nvPr/>
        </p:nvSpPr>
        <p:spPr bwMode="auto">
          <a:xfrm>
            <a:off x="2419817" y="2906222"/>
            <a:ext cx="1187059" cy="2200596"/>
          </a:xfrm>
          <a:prstGeom prst="rect">
            <a:avLst/>
          </a:prstGeom>
          <a:noFill/>
          <a:ln w="12700" algn="ctr">
            <a:solidFill>
              <a:schemeClr val="accent1"/>
            </a:solidFill>
            <a:prstDash val="sysDot"/>
            <a:miter lim="800000"/>
            <a:headEnd/>
            <a:tailEnd/>
          </a:ln>
          <a:effectLst/>
          <a:extLst>
            <a:ext uri="{909E8E84-426E-40DD-AFC4-6F175D3DCCD1}">
              <a14:hiddenFill xmlns:a14="http://schemas.microsoft.com/office/drawing/2010/main">
                <a:solidFill>
                  <a:srgbClr val="E5F5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100000"/>
              </a:spcBef>
              <a:buFont typeface="Arial" panose="020B0604020202020204" pitchFamily="34" charset="0"/>
              <a:defRPr sz="1600" b="1">
                <a:solidFill>
                  <a:schemeClr val="tx1"/>
                </a:solidFill>
                <a:latin typeface="Arial" panose="020B0604020202020204" pitchFamily="34" charset="0"/>
              </a:defRPr>
            </a:lvl1pPr>
            <a:lvl2pPr marL="742950" indent="-285750" eaLnBrk="0" hangingPunct="0">
              <a:buClr>
                <a:srgbClr val="D50018"/>
              </a:buClr>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
                <a:srgbClr val="D50018"/>
              </a:buClr>
              <a:buSzPct val="120000"/>
              <a:buFont typeface="Wingdings" panose="05000000000000000000" pitchFamily="2" charset="2"/>
              <a:buChar char="§"/>
              <a:tabLst/>
              <a:defRPr/>
            </a:pPr>
            <a:endParaRPr kumimoji="0" lang="de-DE" altLang="de-DE" sz="1200" b="0" i="0" u="none" strike="noStrike" kern="0" cap="none" spc="0" normalizeH="0" baseline="0" noProof="0" dirty="0">
              <a:ln>
                <a:noFill/>
              </a:ln>
              <a:solidFill>
                <a:srgbClr val="4C4C4C"/>
              </a:solidFill>
              <a:effectLst/>
              <a:uLnTx/>
              <a:uFillTx/>
              <a:latin typeface="Arial" panose="020B0604020202020204" pitchFamily="34" charset="0"/>
              <a:cs typeface="+mn-cs"/>
            </a:endParaRPr>
          </a:p>
        </p:txBody>
      </p:sp>
      <p:sp>
        <p:nvSpPr>
          <p:cNvPr id="30" name="Rectangle 86">
            <a:extLst>
              <a:ext uri="{FF2B5EF4-FFF2-40B4-BE49-F238E27FC236}">
                <a16:creationId xmlns:a16="http://schemas.microsoft.com/office/drawing/2014/main" id="{8FC8D573-FBC5-4CBB-B55B-60743EC32C0D}"/>
              </a:ext>
            </a:extLst>
          </p:cNvPr>
          <p:cNvSpPr>
            <a:spLocks noChangeArrowheads="1"/>
          </p:cNvSpPr>
          <p:nvPr/>
        </p:nvSpPr>
        <p:spPr bwMode="auto">
          <a:xfrm>
            <a:off x="972017" y="2906736"/>
            <a:ext cx="1187059" cy="2200082"/>
          </a:xfrm>
          <a:prstGeom prst="rect">
            <a:avLst/>
          </a:prstGeom>
          <a:noFill/>
          <a:ln w="12700" algn="ctr">
            <a:solidFill>
              <a:schemeClr val="accent2"/>
            </a:solidFill>
            <a:prstDash val="sysDot"/>
            <a:miter lim="800000"/>
            <a:headEnd/>
            <a:tailEnd/>
          </a:ln>
          <a:effectLst/>
          <a:extLst>
            <a:ext uri="{909E8E84-426E-40DD-AFC4-6F175D3DCCD1}">
              <a14:hiddenFill xmlns:a14="http://schemas.microsoft.com/office/drawing/2010/main">
                <a:solidFill>
                  <a:srgbClr val="E5F5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100000"/>
              </a:spcBef>
              <a:buFont typeface="Arial" panose="020B0604020202020204" pitchFamily="34" charset="0"/>
              <a:defRPr sz="1600" b="1">
                <a:solidFill>
                  <a:schemeClr val="tx1"/>
                </a:solidFill>
                <a:latin typeface="Arial" panose="020B0604020202020204" pitchFamily="34" charset="0"/>
              </a:defRPr>
            </a:lvl1pPr>
            <a:lvl2pPr marL="742950" indent="-285750" eaLnBrk="0" hangingPunct="0">
              <a:buClr>
                <a:srgbClr val="D50018"/>
              </a:buClr>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
                <a:srgbClr val="D50018"/>
              </a:buClr>
              <a:buSzPct val="120000"/>
              <a:buFont typeface="Wingdings" panose="05000000000000000000" pitchFamily="2" charset="2"/>
              <a:buChar char="§"/>
              <a:tabLst/>
              <a:defRPr/>
            </a:pPr>
            <a:endParaRPr kumimoji="0" lang="de-DE" altLang="de-DE" sz="1200" b="0" i="0" u="none" strike="noStrike" kern="0" cap="none" spc="0" normalizeH="0" baseline="0" noProof="0" dirty="0">
              <a:ln>
                <a:noFill/>
              </a:ln>
              <a:solidFill>
                <a:srgbClr val="4C4C4C"/>
              </a:solidFill>
              <a:effectLst/>
              <a:uLnTx/>
              <a:uFillTx/>
              <a:latin typeface="Arial" panose="020B0604020202020204" pitchFamily="34" charset="0"/>
              <a:cs typeface="+mn-cs"/>
            </a:endParaRPr>
          </a:p>
        </p:txBody>
      </p:sp>
      <p:grpSp>
        <p:nvGrpSpPr>
          <p:cNvPr id="31" name="Group 99">
            <a:extLst>
              <a:ext uri="{FF2B5EF4-FFF2-40B4-BE49-F238E27FC236}">
                <a16:creationId xmlns:a16="http://schemas.microsoft.com/office/drawing/2014/main" id="{F1FC7DE0-F565-4920-98EE-48D63C3EEF66}"/>
              </a:ext>
            </a:extLst>
          </p:cNvPr>
          <p:cNvGrpSpPr>
            <a:grpSpLocks/>
          </p:cNvGrpSpPr>
          <p:nvPr/>
        </p:nvGrpSpPr>
        <p:grpSpPr bwMode="auto">
          <a:xfrm>
            <a:off x="323926" y="2906736"/>
            <a:ext cx="5118100" cy="582617"/>
            <a:chOff x="204" y="1906"/>
            <a:chExt cx="3224" cy="367"/>
          </a:xfrm>
        </p:grpSpPr>
        <p:sp>
          <p:nvSpPr>
            <p:cNvPr id="32" name="Line 100">
              <a:extLst>
                <a:ext uri="{FF2B5EF4-FFF2-40B4-BE49-F238E27FC236}">
                  <a16:creationId xmlns:a16="http://schemas.microsoft.com/office/drawing/2014/main" id="{4547B071-D046-4288-93CB-A1B36370987B}"/>
                </a:ext>
              </a:extLst>
            </p:cNvPr>
            <p:cNvSpPr>
              <a:spLocks noChangeShapeType="1"/>
            </p:cNvSpPr>
            <p:nvPr/>
          </p:nvSpPr>
          <p:spPr bwMode="auto">
            <a:xfrm>
              <a:off x="204" y="2273"/>
              <a:ext cx="3224"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defTabSz="914400" eaLnBrk="1" fontAlgn="auto" latinLnBrk="0" hangingPunct="1">
                <a:lnSpc>
                  <a:spcPct val="100000"/>
                </a:lnSpc>
                <a:spcBef>
                  <a:spcPct val="50000"/>
                </a:spcBef>
                <a:spcAft>
                  <a:spcPts val="0"/>
                </a:spcAft>
                <a:buClr>
                  <a:srgbClr val="D50018"/>
                </a:buClr>
                <a:buSzPct val="120000"/>
                <a:buFont typeface="Wingdings" panose="05000000000000000000" pitchFamily="2" charset="2"/>
                <a:buChar char="§"/>
                <a:tabLst/>
                <a:defRPr/>
              </a:pPr>
              <a:endParaRPr kumimoji="0" lang="de-DE" sz="1200" b="0" i="0" u="none" strike="noStrike" kern="0" cap="none" spc="0" normalizeH="0" baseline="0" noProof="0" dirty="0">
                <a:ln>
                  <a:noFill/>
                </a:ln>
                <a:solidFill>
                  <a:srgbClr val="4C4C4C"/>
                </a:solidFill>
                <a:effectLst/>
                <a:uLnTx/>
                <a:uFillTx/>
                <a:latin typeface="Arial" panose="020B0604020202020204" pitchFamily="34" charset="0"/>
                <a:cs typeface="+mn-cs"/>
              </a:endParaRPr>
            </a:p>
          </p:txBody>
        </p:sp>
        <p:sp>
          <p:nvSpPr>
            <p:cNvPr id="33" name="Line 101">
              <a:extLst>
                <a:ext uri="{FF2B5EF4-FFF2-40B4-BE49-F238E27FC236}">
                  <a16:creationId xmlns:a16="http://schemas.microsoft.com/office/drawing/2014/main" id="{0F4AD803-9A1C-4BD5-ADE9-58F7ACA2A26C}"/>
                </a:ext>
              </a:extLst>
            </p:cNvPr>
            <p:cNvSpPr>
              <a:spLocks noChangeShapeType="1"/>
            </p:cNvSpPr>
            <p:nvPr/>
          </p:nvSpPr>
          <p:spPr bwMode="auto">
            <a:xfrm>
              <a:off x="230" y="1906"/>
              <a:ext cx="3198"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defTabSz="914400" eaLnBrk="1" fontAlgn="auto" latinLnBrk="0" hangingPunct="1">
                <a:lnSpc>
                  <a:spcPct val="100000"/>
                </a:lnSpc>
                <a:spcBef>
                  <a:spcPct val="50000"/>
                </a:spcBef>
                <a:spcAft>
                  <a:spcPts val="0"/>
                </a:spcAft>
                <a:buClr>
                  <a:srgbClr val="D50018"/>
                </a:buClr>
                <a:buSzPct val="120000"/>
                <a:buFont typeface="Wingdings" panose="05000000000000000000" pitchFamily="2" charset="2"/>
                <a:buChar char="§"/>
                <a:tabLst/>
                <a:defRPr/>
              </a:pPr>
              <a:endParaRPr kumimoji="0" lang="de-DE" sz="1200" b="0" i="0" u="none" strike="noStrike" kern="0" cap="none" spc="0" normalizeH="0" baseline="0" noProof="0" dirty="0">
                <a:ln>
                  <a:noFill/>
                </a:ln>
                <a:solidFill>
                  <a:srgbClr val="4C4C4C"/>
                </a:solidFill>
                <a:effectLst/>
                <a:uLnTx/>
                <a:uFillTx/>
                <a:latin typeface="Arial" panose="020B0604020202020204" pitchFamily="34" charset="0"/>
                <a:cs typeface="+mn-cs"/>
              </a:endParaRPr>
            </a:p>
          </p:txBody>
        </p:sp>
      </p:grpSp>
      <p:sp>
        <p:nvSpPr>
          <p:cNvPr id="36" name="Ellipse 96">
            <a:extLst>
              <a:ext uri="{FF2B5EF4-FFF2-40B4-BE49-F238E27FC236}">
                <a16:creationId xmlns:a16="http://schemas.microsoft.com/office/drawing/2014/main" id="{752CB143-15BD-4FE1-B912-E605ED095B1F}"/>
              </a:ext>
            </a:extLst>
          </p:cNvPr>
          <p:cNvSpPr/>
          <p:nvPr/>
        </p:nvSpPr>
        <p:spPr>
          <a:xfrm rot="900000" flipH="1">
            <a:off x="3278483" y="2649727"/>
            <a:ext cx="1269691" cy="12696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ts val="600"/>
              </a:spcBef>
            </a:pPr>
            <a:r>
              <a:rPr lang="de-DE" sz="1400" dirty="0"/>
              <a:t>Nicht </a:t>
            </a:r>
            <a:br>
              <a:rPr lang="de-DE" sz="1400" dirty="0"/>
            </a:br>
            <a:r>
              <a:rPr lang="de-DE" sz="1400" dirty="0"/>
              <a:t>bedarfsgerecht</a:t>
            </a:r>
            <a:br>
              <a:rPr lang="de-DE" sz="1400" dirty="0"/>
            </a:br>
            <a:r>
              <a:rPr lang="de-DE" sz="1400" dirty="0"/>
              <a:t>im BU-</a:t>
            </a:r>
            <a:br>
              <a:rPr lang="de-DE" sz="1400" dirty="0"/>
            </a:br>
            <a:r>
              <a:rPr lang="de-DE" sz="1400" dirty="0"/>
              <a:t>Leistungsfall</a:t>
            </a:r>
          </a:p>
        </p:txBody>
      </p:sp>
      <p:sp>
        <p:nvSpPr>
          <p:cNvPr id="37" name="Gewitterblitz 97">
            <a:extLst>
              <a:ext uri="{FF2B5EF4-FFF2-40B4-BE49-F238E27FC236}">
                <a16:creationId xmlns:a16="http://schemas.microsoft.com/office/drawing/2014/main" id="{53F7B51C-130D-46EE-AB39-397B0A42C480}"/>
              </a:ext>
            </a:extLst>
          </p:cNvPr>
          <p:cNvSpPr/>
          <p:nvPr/>
        </p:nvSpPr>
        <p:spPr>
          <a:xfrm flipH="1">
            <a:off x="4474266" y="3232539"/>
            <a:ext cx="470677" cy="644927"/>
          </a:xfrm>
          <a:prstGeom prst="lightningBol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1" name="Textplatzhalter 4">
            <a:extLst>
              <a:ext uri="{FF2B5EF4-FFF2-40B4-BE49-F238E27FC236}">
                <a16:creationId xmlns:a16="http://schemas.microsoft.com/office/drawing/2014/main" id="{6C5FD086-062F-472A-999F-4121E64D8B0A}"/>
              </a:ext>
            </a:extLst>
          </p:cNvPr>
          <p:cNvSpPr txBox="1">
            <a:spLocks/>
          </p:cNvSpPr>
          <p:nvPr/>
        </p:nvSpPr>
        <p:spPr bwMode="gray">
          <a:xfrm rot="16200000">
            <a:off x="-26428" y="3965015"/>
            <a:ext cx="936104" cy="212527"/>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BU-Rente</a:t>
            </a:r>
          </a:p>
        </p:txBody>
      </p:sp>
      <p:sp>
        <p:nvSpPr>
          <p:cNvPr id="42" name="Rechteck 25">
            <a:extLst>
              <a:ext uri="{FF2B5EF4-FFF2-40B4-BE49-F238E27FC236}">
                <a16:creationId xmlns:a16="http://schemas.microsoft.com/office/drawing/2014/main" id="{3708AFE1-502A-46BB-B309-259CCA5457D3}"/>
              </a:ext>
            </a:extLst>
          </p:cNvPr>
          <p:cNvSpPr/>
          <p:nvPr/>
        </p:nvSpPr>
        <p:spPr>
          <a:xfrm>
            <a:off x="10814400"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err="1">
                <a:ln>
                  <a:noFill/>
                </a:ln>
                <a:solidFill>
                  <a:prstClr val="white"/>
                </a:solidFill>
                <a:effectLst/>
                <a:uLnTx/>
                <a:uFillTx/>
                <a:ea typeface="+mn-ea"/>
                <a:cs typeface="+mn-cs"/>
              </a:rPr>
              <a:t>bAV</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Netto</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Joker</a:t>
            </a:r>
          </a:p>
        </p:txBody>
      </p:sp>
      <p:sp>
        <p:nvSpPr>
          <p:cNvPr id="2" name="Fußzeilenplatzhalter 1">
            <a:extLst>
              <a:ext uri="{FF2B5EF4-FFF2-40B4-BE49-F238E27FC236}">
                <a16:creationId xmlns:a16="http://schemas.microsoft.com/office/drawing/2014/main" id="{891B73E8-1DEC-4A3E-9D73-751B32877C0F}"/>
              </a:ext>
            </a:extLst>
          </p:cNvPr>
          <p:cNvSpPr>
            <a:spLocks noGrp="1"/>
          </p:cNvSpPr>
          <p:nvPr>
            <p:ph type="ftr" sz="quarter" idx="11"/>
          </p:nvPr>
        </p:nvSpPr>
        <p:spPr/>
        <p:txBody>
          <a:bodyPr/>
          <a:lstStyle/>
          <a:p>
            <a:r>
              <a:rPr lang="de-DE"/>
              <a:t>EGO Top – Berufsunfähigkeitsschutz von HDI | Marketing-Unterlage | Mai 2022</a:t>
            </a:r>
            <a:endParaRPr lang="de-DE" dirty="0"/>
          </a:p>
        </p:txBody>
      </p:sp>
      <p:sp>
        <p:nvSpPr>
          <p:cNvPr id="4" name="Foliennummernplatzhalter 3">
            <a:extLst>
              <a:ext uri="{FF2B5EF4-FFF2-40B4-BE49-F238E27FC236}">
                <a16:creationId xmlns:a16="http://schemas.microsoft.com/office/drawing/2014/main" id="{D8C27390-54A3-4497-9FA7-3A3580C93451}"/>
              </a:ext>
            </a:extLst>
          </p:cNvPr>
          <p:cNvSpPr>
            <a:spLocks noGrp="1"/>
          </p:cNvSpPr>
          <p:nvPr>
            <p:ph type="sldNum" sz="quarter" idx="12"/>
          </p:nvPr>
        </p:nvSpPr>
        <p:spPr/>
        <p:txBody>
          <a:bodyPr/>
          <a:lstStyle/>
          <a:p>
            <a:fld id="{7EC6429F-8EBA-4254-B9C8-295228AFE7F1}" type="slidenum">
              <a:rPr lang="de-DE" smtClean="0"/>
              <a:pPr/>
              <a:t>108</a:t>
            </a:fld>
            <a:endParaRPr lang="de-DE" dirty="0"/>
          </a:p>
        </p:txBody>
      </p:sp>
    </p:spTree>
    <p:extLst>
      <p:ext uri="{BB962C8B-B14F-4D97-AF65-F5344CB8AC3E}">
        <p14:creationId xmlns:p14="http://schemas.microsoft.com/office/powerpoint/2010/main" val="272852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grpId="0" nodeType="withEffect">
                                  <p:stCondLst>
                                    <p:cond delay="50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30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30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animBg="1"/>
      <p:bldP spid="29" grpId="0" animBg="1"/>
      <p:bldP spid="30" grpId="0" animBg="1"/>
      <p:bldP spid="36" grpId="0" animBg="1"/>
      <p:bldP spid="3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Unsere Lösung: bAV NettoJoker von HDI.</a:t>
            </a:r>
          </a:p>
        </p:txBody>
      </p:sp>
      <p:sp>
        <p:nvSpPr>
          <p:cNvPr id="3" name="Text Placeholder 2">
            <a:extLst>
              <a:ext uri="{FF2B5EF4-FFF2-40B4-BE49-F238E27FC236}">
                <a16:creationId xmlns:a16="http://schemas.microsoft.com/office/drawing/2014/main" id="{2640881A-A403-4BC2-8418-66EF13DB6CB3}"/>
              </a:ext>
            </a:extLst>
          </p:cNvPr>
          <p:cNvSpPr>
            <a:spLocks noGrp="1"/>
          </p:cNvSpPr>
          <p:nvPr>
            <p:ph type="body" sz="quarter" idx="13"/>
          </p:nvPr>
        </p:nvSpPr>
        <p:spPr>
          <a:xfrm>
            <a:off x="335360" y="1268760"/>
            <a:ext cx="11520000" cy="493365"/>
          </a:xfrm>
        </p:spPr>
        <p:txBody>
          <a:bodyPr/>
          <a:lstStyle/>
          <a:p>
            <a:r>
              <a:rPr lang="de-DE" b="0" dirty="0"/>
              <a:t>Die versicherte BU-Rente über die bAV muss erhöht werden, damit die </a:t>
            </a:r>
            <a:r>
              <a:rPr lang="de-DE" dirty="0">
                <a:solidFill>
                  <a:schemeClr val="accent1"/>
                </a:solidFill>
              </a:rPr>
              <a:t>Höhe der Nettorente </a:t>
            </a:r>
            <a:r>
              <a:rPr lang="de-DE" b="0" dirty="0"/>
              <a:t>im Leistungsfall der privaten Absicherung entspricht.</a:t>
            </a:r>
          </a:p>
        </p:txBody>
      </p:sp>
      <p:sp>
        <p:nvSpPr>
          <p:cNvPr id="5" name="Rechteck 25">
            <a:extLst>
              <a:ext uri="{FF2B5EF4-FFF2-40B4-BE49-F238E27FC236}">
                <a16:creationId xmlns:a16="http://schemas.microsoft.com/office/drawing/2014/main" id="{EB119D72-283C-4A0E-8A46-C5DBBE0E586D}"/>
              </a:ext>
            </a:extLst>
          </p:cNvPr>
          <p:cNvSpPr/>
          <p:nvPr/>
        </p:nvSpPr>
        <p:spPr>
          <a:xfrm>
            <a:off x="10814400"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err="1">
                <a:ln>
                  <a:noFill/>
                </a:ln>
                <a:solidFill>
                  <a:prstClr val="white"/>
                </a:solidFill>
                <a:effectLst/>
                <a:uLnTx/>
                <a:uFillTx/>
                <a:ea typeface="+mn-ea"/>
                <a:cs typeface="+mn-cs"/>
              </a:rPr>
              <a:t>bAV</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Netto</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Joker</a:t>
            </a:r>
          </a:p>
        </p:txBody>
      </p:sp>
      <p:sp>
        <p:nvSpPr>
          <p:cNvPr id="8" name="Text Placeholder 4">
            <a:extLst>
              <a:ext uri="{FF2B5EF4-FFF2-40B4-BE49-F238E27FC236}">
                <a16:creationId xmlns:a16="http://schemas.microsoft.com/office/drawing/2014/main" id="{F032B056-F18F-4B9E-AF70-F12289EFCA42}"/>
              </a:ext>
            </a:extLst>
          </p:cNvPr>
          <p:cNvSpPr txBox="1">
            <a:spLocks/>
          </p:cNvSpPr>
          <p:nvPr/>
        </p:nvSpPr>
        <p:spPr>
          <a:xfrm>
            <a:off x="335360" y="6060244"/>
            <a:ext cx="11520000" cy="141064"/>
          </a:xfrm>
          <a:prstGeom prst="rect">
            <a:avLst/>
          </a:prstGeom>
        </p:spPr>
        <p:txBody>
          <a:bodyPr vert="horz" lIns="0" tIns="0" rIns="0" bIns="0" rtlCol="0" anchor="b">
            <a:noAutofit/>
          </a:bodyPr>
          <a:lstStyle>
            <a:lvl1pPr indent="0" algn="r">
              <a:lnSpc>
                <a:spcPts val="1080"/>
              </a:lnSpc>
              <a:spcBef>
                <a:spcPts val="0"/>
              </a:spcBef>
              <a:buSzPct val="110000"/>
              <a:buFont typeface="Wingdings" panose="05000000000000000000" pitchFamily="2" charset="2"/>
              <a:buNone/>
              <a:defRPr sz="900" b="0">
                <a:solidFill>
                  <a:schemeClr val="accent1"/>
                </a:solidFill>
              </a:defRPr>
            </a:lvl1pPr>
            <a:lvl2pPr marL="0" indent="0">
              <a:lnSpc>
                <a:spcPts val="1080"/>
              </a:lnSpc>
              <a:spcBef>
                <a:spcPts val="800"/>
              </a:spcBef>
              <a:buSzPct val="110000"/>
              <a:buFont typeface="Wingdings" panose="05000000000000000000" pitchFamily="2" charset="2"/>
              <a:buNone/>
              <a:defRPr sz="900">
                <a:solidFill>
                  <a:schemeClr val="accent1"/>
                </a:solidFill>
              </a:defRPr>
            </a:lvl2pPr>
            <a:lvl3pPr marL="234000" indent="-234000">
              <a:lnSpc>
                <a:spcPts val="1080"/>
              </a:lnSpc>
              <a:spcBef>
                <a:spcPts val="600"/>
              </a:spcBef>
              <a:buSzPct val="110000"/>
              <a:buFont typeface="Wingdings" panose="05000000000000000000" pitchFamily="2" charset="2"/>
              <a:buChar char="§"/>
              <a:defRPr sz="900">
                <a:solidFill>
                  <a:schemeClr val="accent1"/>
                </a:solidFill>
              </a:defRPr>
            </a:lvl3pPr>
            <a:lvl4pPr marL="468000" indent="-234000">
              <a:lnSpc>
                <a:spcPts val="1080"/>
              </a:lnSpc>
              <a:spcBef>
                <a:spcPts val="300"/>
              </a:spcBef>
              <a:buSzPct val="110000"/>
              <a:buFont typeface="Wingdings" panose="05000000000000000000" pitchFamily="2" charset="2"/>
              <a:buChar char="§"/>
              <a:defRPr sz="900">
                <a:solidFill>
                  <a:schemeClr val="accent1"/>
                </a:solidFill>
              </a:defRPr>
            </a:lvl4pPr>
            <a:lvl5pPr marL="702000" indent="-234000">
              <a:lnSpc>
                <a:spcPts val="1080"/>
              </a:lnSpc>
              <a:spcBef>
                <a:spcPts val="300"/>
              </a:spcBef>
              <a:buSzPct val="110000"/>
              <a:buFont typeface="Wingdings" panose="05000000000000000000" pitchFamily="2" charset="2"/>
              <a:buChar char="§"/>
              <a:defRPr sz="900">
                <a:solidFill>
                  <a:schemeClr val="accent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Eigene Berechnungen (Stand 2023): Dipl.-Betriebswirt, Risikogruppe A1-top, 30 Jahre, ledig, BU-Eintritt mit 31 Jahren (Jahr 2024): mtl. 1.800 Euro BU-Rente (inkl. Bonus) im Leistungsfall, keine weiteren Einkünfte, Angaben nach Steuern / Sozialabgaben, mit Kirchensteuer, Grundtabelle (Beitragszahlung). BU-Renten aus der privaten Vorsorge unterliegen als abgekürzte Leibrenten der Ertragsanteilbesteuerung nach § 55 EStDV, BU-Renten aus der </a:t>
            </a:r>
            <a:r>
              <a:rPr lang="de-DE" dirty="0" err="1"/>
              <a:t>bAV</a:t>
            </a:r>
            <a:r>
              <a:rPr lang="de-DE" dirty="0"/>
              <a:t> mit steuerlicher Förderung nach § 3 Nr. 63 EStG werden gemäß § 22 Nr. 5 Satz 1 EStG voll nachgelagert besteuert (Leistungsfall).</a:t>
            </a:r>
          </a:p>
        </p:txBody>
      </p:sp>
      <p:sp>
        <p:nvSpPr>
          <p:cNvPr id="9" name="Text Placeholder 2">
            <a:extLst>
              <a:ext uri="{FF2B5EF4-FFF2-40B4-BE49-F238E27FC236}">
                <a16:creationId xmlns:a16="http://schemas.microsoft.com/office/drawing/2014/main" id="{FFB72AF9-5CF7-483D-AE78-4977430CE9C3}"/>
              </a:ext>
            </a:extLst>
          </p:cNvPr>
          <p:cNvSpPr txBox="1">
            <a:spLocks/>
          </p:cNvSpPr>
          <p:nvPr/>
        </p:nvSpPr>
        <p:spPr bwMode="gray">
          <a:xfrm>
            <a:off x="335360" y="1904433"/>
            <a:ext cx="11520000" cy="250478"/>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Ziel: Gleiche BU-Rente im Leistungsfall</a:t>
            </a:r>
          </a:p>
        </p:txBody>
      </p:sp>
      <p:sp>
        <p:nvSpPr>
          <p:cNvPr id="10" name="Rechteck 11">
            <a:extLst>
              <a:ext uri="{FF2B5EF4-FFF2-40B4-BE49-F238E27FC236}">
                <a16:creationId xmlns:a16="http://schemas.microsoft.com/office/drawing/2014/main" id="{FDC48F6A-839F-4455-8188-C859F6A3FA44}"/>
              </a:ext>
            </a:extLst>
          </p:cNvPr>
          <p:cNvSpPr/>
          <p:nvPr/>
        </p:nvSpPr>
        <p:spPr>
          <a:xfrm>
            <a:off x="2411760" y="3428355"/>
            <a:ext cx="1206000" cy="1687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1" name="Rechteck 9">
            <a:extLst>
              <a:ext uri="{FF2B5EF4-FFF2-40B4-BE49-F238E27FC236}">
                <a16:creationId xmlns:a16="http://schemas.microsoft.com/office/drawing/2014/main" id="{CFF94ABC-7360-4537-995F-19C530082FEF}"/>
              </a:ext>
            </a:extLst>
          </p:cNvPr>
          <p:cNvSpPr/>
          <p:nvPr/>
        </p:nvSpPr>
        <p:spPr>
          <a:xfrm>
            <a:off x="963323" y="3429000"/>
            <a:ext cx="1205651" cy="16863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04000"/>
              </a:lnSpc>
              <a:spcBef>
                <a:spcPts val="600"/>
              </a:spcBef>
            </a:pPr>
            <a:endParaRPr lang="de-DE" sz="1600" dirty="0" err="1"/>
          </a:p>
        </p:txBody>
      </p:sp>
      <p:grpSp>
        <p:nvGrpSpPr>
          <p:cNvPr id="12" name="Gruppieren 50">
            <a:extLst>
              <a:ext uri="{FF2B5EF4-FFF2-40B4-BE49-F238E27FC236}">
                <a16:creationId xmlns:a16="http://schemas.microsoft.com/office/drawing/2014/main" id="{55C5C966-D9DC-4563-8824-081816E79AAA}"/>
              </a:ext>
            </a:extLst>
          </p:cNvPr>
          <p:cNvGrpSpPr/>
          <p:nvPr/>
        </p:nvGrpSpPr>
        <p:grpSpPr>
          <a:xfrm>
            <a:off x="963323" y="3845737"/>
            <a:ext cx="1205650" cy="1714909"/>
            <a:chOff x="963324" y="3874083"/>
            <a:chExt cx="1205650" cy="1714909"/>
          </a:xfrm>
        </p:grpSpPr>
        <p:sp>
          <p:nvSpPr>
            <p:cNvPr id="13" name="Textplatzhalter 4">
              <a:extLst>
                <a:ext uri="{FF2B5EF4-FFF2-40B4-BE49-F238E27FC236}">
                  <a16:creationId xmlns:a16="http://schemas.microsoft.com/office/drawing/2014/main" id="{A1E0F2CA-747B-4FB4-86F1-72E0F433EEF1}"/>
                </a:ext>
              </a:extLst>
            </p:cNvPr>
            <p:cNvSpPr txBox="1">
              <a:spLocks/>
            </p:cNvSpPr>
            <p:nvPr/>
          </p:nvSpPr>
          <p:spPr bwMode="gray">
            <a:xfrm>
              <a:off x="1017528" y="3874083"/>
              <a:ext cx="1097242" cy="248343"/>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dirty="0">
                  <a:solidFill>
                    <a:schemeClr val="bg1"/>
                  </a:solidFill>
                </a:rPr>
                <a:t>1.800 EUR</a:t>
              </a:r>
            </a:p>
          </p:txBody>
        </p:sp>
        <p:sp>
          <p:nvSpPr>
            <p:cNvPr id="14" name="Textplatzhalter 4">
              <a:extLst>
                <a:ext uri="{FF2B5EF4-FFF2-40B4-BE49-F238E27FC236}">
                  <a16:creationId xmlns:a16="http://schemas.microsoft.com/office/drawing/2014/main" id="{173345F6-55CC-460D-8AB8-FB94D4FE112E}"/>
                </a:ext>
              </a:extLst>
            </p:cNvPr>
            <p:cNvSpPr txBox="1">
              <a:spLocks/>
            </p:cNvSpPr>
            <p:nvPr/>
          </p:nvSpPr>
          <p:spPr bwMode="gray">
            <a:xfrm>
              <a:off x="1044251" y="4179416"/>
              <a:ext cx="1043794" cy="38826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solidFill>
                    <a:schemeClr val="bg1"/>
                  </a:solidFill>
                </a:rPr>
                <a:t>BU-Leistung </a:t>
              </a:r>
              <a:br>
                <a:rPr lang="de-DE" sz="1400" b="0" dirty="0">
                  <a:solidFill>
                    <a:schemeClr val="bg1"/>
                  </a:solidFill>
                </a:rPr>
              </a:br>
              <a:r>
                <a:rPr lang="de-DE" sz="1400" b="0" dirty="0">
                  <a:solidFill>
                    <a:schemeClr val="bg1"/>
                  </a:solidFill>
                </a:rPr>
                <a:t>netto</a:t>
              </a:r>
            </a:p>
          </p:txBody>
        </p:sp>
        <p:sp>
          <p:nvSpPr>
            <p:cNvPr id="15" name="Textplatzhalter 4">
              <a:extLst>
                <a:ext uri="{FF2B5EF4-FFF2-40B4-BE49-F238E27FC236}">
                  <a16:creationId xmlns:a16="http://schemas.microsoft.com/office/drawing/2014/main" id="{B26E9F24-2A2B-4E22-BF02-2809B8854C5F}"/>
                </a:ext>
              </a:extLst>
            </p:cNvPr>
            <p:cNvSpPr txBox="1">
              <a:spLocks/>
            </p:cNvSpPr>
            <p:nvPr/>
          </p:nvSpPr>
          <p:spPr bwMode="gray">
            <a:xfrm>
              <a:off x="963324" y="5200731"/>
              <a:ext cx="1205650" cy="38826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t>private</a:t>
              </a:r>
              <a:br>
                <a:rPr lang="de-DE" sz="1400" b="0" dirty="0"/>
              </a:br>
              <a:r>
                <a:rPr lang="de-DE" sz="1400" b="0" dirty="0"/>
                <a:t>BU-Leistung</a:t>
              </a:r>
            </a:p>
          </p:txBody>
        </p:sp>
      </p:grpSp>
      <p:grpSp>
        <p:nvGrpSpPr>
          <p:cNvPr id="16" name="Gruppieren 51">
            <a:extLst>
              <a:ext uri="{FF2B5EF4-FFF2-40B4-BE49-F238E27FC236}">
                <a16:creationId xmlns:a16="http://schemas.microsoft.com/office/drawing/2014/main" id="{7F693FA8-1975-4685-95FF-7620B385A0B9}"/>
              </a:ext>
            </a:extLst>
          </p:cNvPr>
          <p:cNvGrpSpPr/>
          <p:nvPr/>
        </p:nvGrpSpPr>
        <p:grpSpPr>
          <a:xfrm>
            <a:off x="2492863" y="3848058"/>
            <a:ext cx="1043794" cy="508634"/>
            <a:chOff x="2492863" y="3876404"/>
            <a:chExt cx="1043794" cy="508634"/>
          </a:xfrm>
        </p:grpSpPr>
        <p:sp>
          <p:nvSpPr>
            <p:cNvPr id="17" name="Textplatzhalter 4">
              <a:extLst>
                <a:ext uri="{FF2B5EF4-FFF2-40B4-BE49-F238E27FC236}">
                  <a16:creationId xmlns:a16="http://schemas.microsoft.com/office/drawing/2014/main" id="{14203517-76FD-487D-A55E-AB73162112A5}"/>
                </a:ext>
              </a:extLst>
            </p:cNvPr>
            <p:cNvSpPr txBox="1">
              <a:spLocks/>
            </p:cNvSpPr>
            <p:nvPr/>
          </p:nvSpPr>
          <p:spPr bwMode="gray">
            <a:xfrm>
              <a:off x="2504512" y="3876404"/>
              <a:ext cx="1020498" cy="248343"/>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dirty="0">
                  <a:solidFill>
                    <a:schemeClr val="bg1"/>
                  </a:solidFill>
                </a:rPr>
                <a:t>1.800 EUR</a:t>
              </a:r>
            </a:p>
          </p:txBody>
        </p:sp>
        <p:sp>
          <p:nvSpPr>
            <p:cNvPr id="18" name="Textplatzhalter 4">
              <a:extLst>
                <a:ext uri="{FF2B5EF4-FFF2-40B4-BE49-F238E27FC236}">
                  <a16:creationId xmlns:a16="http://schemas.microsoft.com/office/drawing/2014/main" id="{A80FD7DD-B00F-423E-B023-A2732CC1E99A}"/>
                </a:ext>
              </a:extLst>
            </p:cNvPr>
            <p:cNvSpPr txBox="1">
              <a:spLocks/>
            </p:cNvSpPr>
            <p:nvPr/>
          </p:nvSpPr>
          <p:spPr bwMode="gray">
            <a:xfrm>
              <a:off x="2492863" y="4181737"/>
              <a:ext cx="1043794" cy="20330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200" dirty="0">
                  <a:solidFill>
                    <a:schemeClr val="bg1"/>
                  </a:solidFill>
                </a:rPr>
                <a:t>BU-Leistung </a:t>
              </a:r>
            </a:p>
          </p:txBody>
        </p:sp>
      </p:grpSp>
      <p:sp>
        <p:nvSpPr>
          <p:cNvPr id="19" name="Textplatzhalter 4">
            <a:extLst>
              <a:ext uri="{FF2B5EF4-FFF2-40B4-BE49-F238E27FC236}">
                <a16:creationId xmlns:a16="http://schemas.microsoft.com/office/drawing/2014/main" id="{DDDBBC17-EA14-4147-8146-14B02ABD3A43}"/>
              </a:ext>
            </a:extLst>
          </p:cNvPr>
          <p:cNvSpPr txBox="1">
            <a:spLocks/>
          </p:cNvSpPr>
          <p:nvPr/>
        </p:nvSpPr>
        <p:spPr bwMode="gray">
          <a:xfrm rot="16200000">
            <a:off x="-26428" y="3965015"/>
            <a:ext cx="936104" cy="212527"/>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BU-Rente</a:t>
            </a:r>
          </a:p>
        </p:txBody>
      </p:sp>
      <p:sp>
        <p:nvSpPr>
          <p:cNvPr id="20" name="Rechteck 29">
            <a:extLst>
              <a:ext uri="{FF2B5EF4-FFF2-40B4-BE49-F238E27FC236}">
                <a16:creationId xmlns:a16="http://schemas.microsoft.com/office/drawing/2014/main" id="{0E1AD0F1-7032-4F8B-8BAC-C3A93063A81F}"/>
              </a:ext>
            </a:extLst>
          </p:cNvPr>
          <p:cNvSpPr/>
          <p:nvPr/>
        </p:nvSpPr>
        <p:spPr>
          <a:xfrm>
            <a:off x="2410480" y="2373418"/>
            <a:ext cx="1206000" cy="10549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21" name="Freihandform 16">
            <a:extLst>
              <a:ext uri="{FF2B5EF4-FFF2-40B4-BE49-F238E27FC236}">
                <a16:creationId xmlns:a16="http://schemas.microsoft.com/office/drawing/2014/main" id="{51CCDF8D-C9C4-4B24-96F1-95508CD61E7C}"/>
              </a:ext>
            </a:extLst>
          </p:cNvPr>
          <p:cNvSpPr>
            <a:spLocks noChangeAspect="1"/>
          </p:cNvSpPr>
          <p:nvPr/>
        </p:nvSpPr>
        <p:spPr>
          <a:xfrm rot="16200000">
            <a:off x="2916110" y="3025868"/>
            <a:ext cx="194740" cy="315540"/>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grpSp>
        <p:nvGrpSpPr>
          <p:cNvPr id="22" name="Gruppieren 77">
            <a:extLst>
              <a:ext uri="{FF2B5EF4-FFF2-40B4-BE49-F238E27FC236}">
                <a16:creationId xmlns:a16="http://schemas.microsoft.com/office/drawing/2014/main" id="{210A0D40-EBDE-4E28-B650-582B0A4DF37B}"/>
              </a:ext>
            </a:extLst>
          </p:cNvPr>
          <p:cNvGrpSpPr/>
          <p:nvPr/>
        </p:nvGrpSpPr>
        <p:grpSpPr>
          <a:xfrm>
            <a:off x="2413040" y="2526348"/>
            <a:ext cx="1203440" cy="469349"/>
            <a:chOff x="2413040" y="2554694"/>
            <a:chExt cx="1203440" cy="469349"/>
          </a:xfrm>
        </p:grpSpPr>
        <p:sp>
          <p:nvSpPr>
            <p:cNvPr id="23" name="Textplatzhalter 4">
              <a:extLst>
                <a:ext uri="{FF2B5EF4-FFF2-40B4-BE49-F238E27FC236}">
                  <a16:creationId xmlns:a16="http://schemas.microsoft.com/office/drawing/2014/main" id="{0BEB75DE-8126-4DE8-8F5D-E5CEEF3A8BF0}"/>
                </a:ext>
              </a:extLst>
            </p:cNvPr>
            <p:cNvSpPr txBox="1">
              <a:spLocks/>
            </p:cNvSpPr>
            <p:nvPr/>
          </p:nvSpPr>
          <p:spPr bwMode="gray">
            <a:xfrm>
              <a:off x="2413040" y="2554694"/>
              <a:ext cx="1203440" cy="194742"/>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t>Erhöhung um</a:t>
              </a:r>
            </a:p>
          </p:txBody>
        </p:sp>
        <p:sp>
          <p:nvSpPr>
            <p:cNvPr id="24" name="Textplatzhalter 4">
              <a:extLst>
                <a:ext uri="{FF2B5EF4-FFF2-40B4-BE49-F238E27FC236}">
                  <a16:creationId xmlns:a16="http://schemas.microsoft.com/office/drawing/2014/main" id="{E67C7B1A-F20C-4D75-A7C5-D227441E1798}"/>
                </a:ext>
              </a:extLst>
            </p:cNvPr>
            <p:cNvSpPr txBox="1">
              <a:spLocks/>
            </p:cNvSpPr>
            <p:nvPr/>
          </p:nvSpPr>
          <p:spPr bwMode="gray">
            <a:xfrm>
              <a:off x="2495814" y="2775700"/>
              <a:ext cx="1037894" cy="248343"/>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dirty="0"/>
                <a:t>741 EUR</a:t>
              </a:r>
            </a:p>
          </p:txBody>
        </p:sp>
      </p:grpSp>
      <p:grpSp>
        <p:nvGrpSpPr>
          <p:cNvPr id="25" name="Gruppieren 78">
            <a:extLst>
              <a:ext uri="{FF2B5EF4-FFF2-40B4-BE49-F238E27FC236}">
                <a16:creationId xmlns:a16="http://schemas.microsoft.com/office/drawing/2014/main" id="{75CA997A-451D-4DAC-A285-8781F9A9AD9D}"/>
              </a:ext>
            </a:extLst>
          </p:cNvPr>
          <p:cNvGrpSpPr/>
          <p:nvPr/>
        </p:nvGrpSpPr>
        <p:grpSpPr>
          <a:xfrm>
            <a:off x="3725906" y="2356078"/>
            <a:ext cx="252028" cy="2766060"/>
            <a:chOff x="3725906" y="2384424"/>
            <a:chExt cx="252028" cy="2766060"/>
          </a:xfrm>
        </p:grpSpPr>
        <p:cxnSp>
          <p:nvCxnSpPr>
            <p:cNvPr id="26" name="Gerader Verbinder 35">
              <a:extLst>
                <a:ext uri="{FF2B5EF4-FFF2-40B4-BE49-F238E27FC236}">
                  <a16:creationId xmlns:a16="http://schemas.microsoft.com/office/drawing/2014/main" id="{B13E746B-AF2C-4873-9751-C8A68A640216}"/>
                </a:ext>
              </a:extLst>
            </p:cNvPr>
            <p:cNvCxnSpPr>
              <a:cxnSpLocks/>
            </p:cNvCxnSpPr>
            <p:nvPr/>
          </p:nvCxnSpPr>
          <p:spPr>
            <a:xfrm>
              <a:off x="3851920" y="2384424"/>
              <a:ext cx="0" cy="275931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Gerader Verbinder 37">
              <a:extLst>
                <a:ext uri="{FF2B5EF4-FFF2-40B4-BE49-F238E27FC236}">
                  <a16:creationId xmlns:a16="http://schemas.microsoft.com/office/drawing/2014/main" id="{34AB33EF-384D-464D-AD36-CB269E4B8019}"/>
                </a:ext>
              </a:extLst>
            </p:cNvPr>
            <p:cNvCxnSpPr>
              <a:cxnSpLocks/>
            </p:cNvCxnSpPr>
            <p:nvPr/>
          </p:nvCxnSpPr>
          <p:spPr>
            <a:xfrm>
              <a:off x="3725906" y="2384424"/>
              <a:ext cx="25202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Gerader Verbinder 40">
              <a:extLst>
                <a:ext uri="{FF2B5EF4-FFF2-40B4-BE49-F238E27FC236}">
                  <a16:creationId xmlns:a16="http://schemas.microsoft.com/office/drawing/2014/main" id="{376464E3-74F4-4C54-AF06-797BC039C79A}"/>
                </a:ext>
              </a:extLst>
            </p:cNvPr>
            <p:cNvCxnSpPr>
              <a:cxnSpLocks/>
            </p:cNvCxnSpPr>
            <p:nvPr/>
          </p:nvCxnSpPr>
          <p:spPr>
            <a:xfrm>
              <a:off x="3725906" y="5150484"/>
              <a:ext cx="25202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9" name="Textplatzhalter 4">
            <a:extLst>
              <a:ext uri="{FF2B5EF4-FFF2-40B4-BE49-F238E27FC236}">
                <a16:creationId xmlns:a16="http://schemas.microsoft.com/office/drawing/2014/main" id="{ADB8389C-C012-4792-ACB9-6C1649A0CFFE}"/>
              </a:ext>
            </a:extLst>
          </p:cNvPr>
          <p:cNvSpPr txBox="1">
            <a:spLocks/>
          </p:cNvSpPr>
          <p:nvPr/>
        </p:nvSpPr>
        <p:spPr bwMode="gray">
          <a:xfrm>
            <a:off x="4061710" y="2871525"/>
            <a:ext cx="2034288" cy="891517"/>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b="0" dirty="0">
                <a:solidFill>
                  <a:schemeClr val="accent1"/>
                </a:solidFill>
              </a:rPr>
              <a:t>Abzusichernde </a:t>
            </a:r>
            <a:br>
              <a:rPr lang="de-DE" b="0" dirty="0">
                <a:solidFill>
                  <a:schemeClr val="accent1"/>
                </a:solidFill>
              </a:rPr>
            </a:br>
            <a:r>
              <a:rPr lang="de-DE" b="0" dirty="0">
                <a:solidFill>
                  <a:schemeClr val="accent1"/>
                </a:solidFill>
              </a:rPr>
              <a:t>BU-Rente in der </a:t>
            </a:r>
            <a:r>
              <a:rPr lang="de-DE" b="0" dirty="0" err="1">
                <a:solidFill>
                  <a:schemeClr val="accent1"/>
                </a:solidFill>
              </a:rPr>
              <a:t>bAV</a:t>
            </a:r>
            <a:r>
              <a:rPr lang="de-DE" b="0" dirty="0">
                <a:solidFill>
                  <a:schemeClr val="accent1"/>
                </a:solidFill>
              </a:rPr>
              <a:t>:</a:t>
            </a:r>
          </a:p>
          <a:p>
            <a:r>
              <a:rPr lang="de-DE" b="0" dirty="0"/>
              <a:t>2.541 EUR</a:t>
            </a:r>
          </a:p>
        </p:txBody>
      </p:sp>
      <p:grpSp>
        <p:nvGrpSpPr>
          <p:cNvPr id="30" name="Gruppieren 72">
            <a:extLst>
              <a:ext uri="{FF2B5EF4-FFF2-40B4-BE49-F238E27FC236}">
                <a16:creationId xmlns:a16="http://schemas.microsoft.com/office/drawing/2014/main" id="{15822411-CA6B-4DEB-BD62-8B03968AB2B1}"/>
              </a:ext>
            </a:extLst>
          </p:cNvPr>
          <p:cNvGrpSpPr/>
          <p:nvPr/>
        </p:nvGrpSpPr>
        <p:grpSpPr>
          <a:xfrm>
            <a:off x="2458745" y="3848058"/>
            <a:ext cx="1109082" cy="864080"/>
            <a:chOff x="2460220" y="3876404"/>
            <a:chExt cx="1109082" cy="864080"/>
          </a:xfrm>
          <a:solidFill>
            <a:schemeClr val="accent1"/>
          </a:solidFill>
        </p:grpSpPr>
        <p:sp>
          <p:nvSpPr>
            <p:cNvPr id="31" name="Textplatzhalter 4">
              <a:extLst>
                <a:ext uri="{FF2B5EF4-FFF2-40B4-BE49-F238E27FC236}">
                  <a16:creationId xmlns:a16="http://schemas.microsoft.com/office/drawing/2014/main" id="{6EBC3795-507C-40CC-B090-6B1DAE4F2DDB}"/>
                </a:ext>
              </a:extLst>
            </p:cNvPr>
            <p:cNvSpPr txBox="1">
              <a:spLocks/>
            </p:cNvSpPr>
            <p:nvPr/>
          </p:nvSpPr>
          <p:spPr bwMode="gray">
            <a:xfrm>
              <a:off x="2460220" y="3876404"/>
              <a:ext cx="1109082" cy="248343"/>
            </a:xfrm>
            <a:prstGeom prst="rect">
              <a:avLst/>
            </a:prstGeom>
            <a:grp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dirty="0">
                  <a:solidFill>
                    <a:schemeClr val="bg1"/>
                  </a:solidFill>
                </a:rPr>
                <a:t>1.314 EUR</a:t>
              </a:r>
            </a:p>
          </p:txBody>
        </p:sp>
        <p:sp>
          <p:nvSpPr>
            <p:cNvPr id="32" name="Textplatzhalter 4">
              <a:extLst>
                <a:ext uri="{FF2B5EF4-FFF2-40B4-BE49-F238E27FC236}">
                  <a16:creationId xmlns:a16="http://schemas.microsoft.com/office/drawing/2014/main" id="{419478F5-73B1-4BE3-B65E-E9DE91949A87}"/>
                </a:ext>
              </a:extLst>
            </p:cNvPr>
            <p:cNvSpPr txBox="1">
              <a:spLocks/>
            </p:cNvSpPr>
            <p:nvPr/>
          </p:nvSpPr>
          <p:spPr bwMode="gray">
            <a:xfrm>
              <a:off x="2492863" y="4181737"/>
              <a:ext cx="1043794" cy="558747"/>
            </a:xfrm>
            <a:prstGeom prst="rect">
              <a:avLst/>
            </a:prstGeom>
            <a:grp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200" dirty="0">
                  <a:solidFill>
                    <a:schemeClr val="bg1"/>
                  </a:solidFill>
                </a:rPr>
                <a:t>BU-Leistung</a:t>
              </a:r>
              <a:br>
                <a:rPr lang="de-DE" sz="1200" dirty="0">
                  <a:solidFill>
                    <a:schemeClr val="bg1"/>
                  </a:solidFill>
                </a:rPr>
              </a:br>
              <a:r>
                <a:rPr lang="de-DE" sz="1200" dirty="0">
                  <a:solidFill>
                    <a:schemeClr val="bg1"/>
                  </a:solidFill>
                </a:rPr>
                <a:t>Netto </a:t>
              </a:r>
            </a:p>
          </p:txBody>
        </p:sp>
      </p:grpSp>
      <p:grpSp>
        <p:nvGrpSpPr>
          <p:cNvPr id="33" name="Gruppieren 79">
            <a:extLst>
              <a:ext uri="{FF2B5EF4-FFF2-40B4-BE49-F238E27FC236}">
                <a16:creationId xmlns:a16="http://schemas.microsoft.com/office/drawing/2014/main" id="{1F8F4B66-9BAF-48E0-A91E-239D9B604DF2}"/>
              </a:ext>
            </a:extLst>
          </p:cNvPr>
          <p:cNvGrpSpPr/>
          <p:nvPr/>
        </p:nvGrpSpPr>
        <p:grpSpPr>
          <a:xfrm>
            <a:off x="2492863" y="3869043"/>
            <a:ext cx="1043795" cy="864080"/>
            <a:chOff x="2492863" y="3876404"/>
            <a:chExt cx="1043795" cy="864080"/>
          </a:xfrm>
          <a:solidFill>
            <a:schemeClr val="accent1"/>
          </a:solidFill>
        </p:grpSpPr>
        <p:sp>
          <p:nvSpPr>
            <p:cNvPr id="36" name="Textplatzhalter 4">
              <a:extLst>
                <a:ext uri="{FF2B5EF4-FFF2-40B4-BE49-F238E27FC236}">
                  <a16:creationId xmlns:a16="http://schemas.microsoft.com/office/drawing/2014/main" id="{C0CAA423-0A65-46A6-81B5-845E0B7C9ECE}"/>
                </a:ext>
              </a:extLst>
            </p:cNvPr>
            <p:cNvSpPr txBox="1">
              <a:spLocks/>
            </p:cNvSpPr>
            <p:nvPr/>
          </p:nvSpPr>
          <p:spPr bwMode="gray">
            <a:xfrm>
              <a:off x="2492864" y="3876404"/>
              <a:ext cx="1043794" cy="248343"/>
            </a:xfrm>
            <a:prstGeom prst="rect">
              <a:avLst/>
            </a:prstGeom>
            <a:grp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dirty="0">
                  <a:solidFill>
                    <a:schemeClr val="bg1"/>
                  </a:solidFill>
                </a:rPr>
                <a:t>1.800 EUR</a:t>
              </a:r>
            </a:p>
          </p:txBody>
        </p:sp>
        <p:sp>
          <p:nvSpPr>
            <p:cNvPr id="37" name="Textplatzhalter 4">
              <a:extLst>
                <a:ext uri="{FF2B5EF4-FFF2-40B4-BE49-F238E27FC236}">
                  <a16:creationId xmlns:a16="http://schemas.microsoft.com/office/drawing/2014/main" id="{DB822C13-A5E6-4C0A-BB82-F17C9C13E72D}"/>
                </a:ext>
              </a:extLst>
            </p:cNvPr>
            <p:cNvSpPr txBox="1">
              <a:spLocks/>
            </p:cNvSpPr>
            <p:nvPr/>
          </p:nvSpPr>
          <p:spPr bwMode="gray">
            <a:xfrm>
              <a:off x="2492863" y="4181737"/>
              <a:ext cx="1043794" cy="558747"/>
            </a:xfrm>
            <a:prstGeom prst="rect">
              <a:avLst/>
            </a:prstGeom>
            <a:grp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solidFill>
                    <a:schemeClr val="bg1"/>
                  </a:solidFill>
                </a:rPr>
                <a:t>BU-Leistung netto</a:t>
              </a:r>
              <a:br>
                <a:rPr lang="de-DE" sz="1400" b="0" dirty="0">
                  <a:solidFill>
                    <a:schemeClr val="bg1"/>
                  </a:solidFill>
                </a:rPr>
              </a:br>
              <a:endParaRPr lang="de-DE" sz="1400" b="0" dirty="0">
                <a:solidFill>
                  <a:schemeClr val="bg1"/>
                </a:solidFill>
              </a:endParaRPr>
            </a:p>
          </p:txBody>
        </p:sp>
      </p:grpSp>
      <p:sp>
        <p:nvSpPr>
          <p:cNvPr id="38" name="Line 92">
            <a:extLst>
              <a:ext uri="{FF2B5EF4-FFF2-40B4-BE49-F238E27FC236}">
                <a16:creationId xmlns:a16="http://schemas.microsoft.com/office/drawing/2014/main" id="{9013EC4C-30D7-4F83-BCC8-B46A7BA9A577}"/>
              </a:ext>
            </a:extLst>
          </p:cNvPr>
          <p:cNvSpPr>
            <a:spLocks noChangeShapeType="1"/>
          </p:cNvSpPr>
          <p:nvPr/>
        </p:nvSpPr>
        <p:spPr bwMode="auto">
          <a:xfrm>
            <a:off x="927804" y="3443252"/>
            <a:ext cx="5347584" cy="0"/>
          </a:xfrm>
          <a:prstGeom prst="line">
            <a:avLst/>
          </a:prstGeom>
          <a:noFill/>
          <a:ln w="19050" cap="rnd">
            <a:solidFill>
              <a:srgbClr val="D50018"/>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defTabSz="914400" eaLnBrk="1" fontAlgn="auto" latinLnBrk="0" hangingPunct="1">
              <a:lnSpc>
                <a:spcPct val="100000"/>
              </a:lnSpc>
              <a:spcBef>
                <a:spcPct val="50000"/>
              </a:spcBef>
              <a:spcAft>
                <a:spcPts val="0"/>
              </a:spcAft>
              <a:buClr>
                <a:srgbClr val="D50018"/>
              </a:buClr>
              <a:buSzPct val="120000"/>
              <a:buFont typeface="Wingdings" panose="05000000000000000000" pitchFamily="2" charset="2"/>
              <a:buChar char="§"/>
              <a:tabLst/>
              <a:defRPr/>
            </a:pPr>
            <a:endParaRPr kumimoji="0" lang="de-DE" sz="1200" b="0" i="0" u="none" strike="noStrike" kern="0" cap="none" spc="0" normalizeH="0" baseline="0" noProof="0" dirty="0">
              <a:ln>
                <a:noFill/>
              </a:ln>
              <a:solidFill>
                <a:srgbClr val="4C4C4C"/>
              </a:solidFill>
              <a:effectLst/>
              <a:uLnTx/>
              <a:uFillTx/>
              <a:latin typeface="Arial" panose="020B0604020202020204" pitchFamily="34" charset="0"/>
              <a:cs typeface="+mn-cs"/>
            </a:endParaRPr>
          </a:p>
        </p:txBody>
      </p:sp>
      <p:sp>
        <p:nvSpPr>
          <p:cNvPr id="45" name="Rechteck 43">
            <a:extLst>
              <a:ext uri="{FF2B5EF4-FFF2-40B4-BE49-F238E27FC236}">
                <a16:creationId xmlns:a16="http://schemas.microsoft.com/office/drawing/2014/main" id="{E471D265-AD49-4A11-B672-327D13B3CF1B}"/>
              </a:ext>
            </a:extLst>
          </p:cNvPr>
          <p:cNvSpPr/>
          <p:nvPr/>
        </p:nvSpPr>
        <p:spPr>
          <a:xfrm>
            <a:off x="2410479" y="5110792"/>
            <a:ext cx="1228071" cy="53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6" name="Textplatzhalter 4">
            <a:extLst>
              <a:ext uri="{FF2B5EF4-FFF2-40B4-BE49-F238E27FC236}">
                <a16:creationId xmlns:a16="http://schemas.microsoft.com/office/drawing/2014/main" id="{0D84F85D-1361-4DF6-9BC6-0FE2C33D9079}"/>
              </a:ext>
            </a:extLst>
          </p:cNvPr>
          <p:cNvSpPr txBox="1">
            <a:spLocks/>
          </p:cNvSpPr>
          <p:nvPr/>
        </p:nvSpPr>
        <p:spPr bwMode="gray">
          <a:xfrm>
            <a:off x="2411935" y="5172385"/>
            <a:ext cx="1205650" cy="38826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t>betriebliche</a:t>
            </a:r>
            <a:br>
              <a:rPr lang="de-DE" sz="1400" b="0" dirty="0"/>
            </a:br>
            <a:r>
              <a:rPr lang="de-DE" sz="1400" b="0" dirty="0"/>
              <a:t>BU-Leistung</a:t>
            </a:r>
          </a:p>
        </p:txBody>
      </p:sp>
      <p:grpSp>
        <p:nvGrpSpPr>
          <p:cNvPr id="48" name="Gruppieren 83">
            <a:extLst>
              <a:ext uri="{FF2B5EF4-FFF2-40B4-BE49-F238E27FC236}">
                <a16:creationId xmlns:a16="http://schemas.microsoft.com/office/drawing/2014/main" id="{9B7A0A16-2B20-4FF7-94ED-D66A7F17ABA1}"/>
              </a:ext>
            </a:extLst>
          </p:cNvPr>
          <p:cNvGrpSpPr/>
          <p:nvPr/>
        </p:nvGrpSpPr>
        <p:grpSpPr>
          <a:xfrm>
            <a:off x="6275388" y="2654509"/>
            <a:ext cx="3783010" cy="1614044"/>
            <a:chOff x="5166068" y="3787079"/>
            <a:chExt cx="3945720" cy="1614044"/>
          </a:xfrm>
        </p:grpSpPr>
        <p:sp>
          <p:nvSpPr>
            <p:cNvPr id="49" name="Text Box 94">
              <a:extLst>
                <a:ext uri="{FF2B5EF4-FFF2-40B4-BE49-F238E27FC236}">
                  <a16:creationId xmlns:a16="http://schemas.microsoft.com/office/drawing/2014/main" id="{396B6542-29C3-40A5-924E-0169D8D1DBE0}"/>
                </a:ext>
              </a:extLst>
            </p:cNvPr>
            <p:cNvSpPr txBox="1">
              <a:spLocks noChangeArrowheads="1"/>
            </p:cNvSpPr>
            <p:nvPr/>
          </p:nvSpPr>
          <p:spPr bwMode="auto">
            <a:xfrm>
              <a:off x="6474858" y="4767382"/>
              <a:ext cx="1511300" cy="430887"/>
            </a:xfrm>
            <a:prstGeom prst="rect">
              <a:avLst/>
            </a:prstGeom>
            <a:noFill/>
            <a:ln>
              <a:noFill/>
            </a:ln>
            <a:effectLst/>
            <a:extLst>
              <a:ext uri="{909E8E84-426E-40DD-AFC4-6F175D3DCCD1}">
                <a14:hiddenFill xmlns:a14="http://schemas.microsoft.com/office/drawing/2010/main">
                  <a:solidFill>
                    <a:srgbClr val="E5F5EA"/>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100000"/>
                </a:spcBef>
                <a:buFont typeface="Arial" panose="020B0604020202020204" pitchFamily="34" charset="0"/>
                <a:defRPr sz="1600" b="1">
                  <a:solidFill>
                    <a:schemeClr val="tx1"/>
                  </a:solidFill>
                  <a:latin typeface="Arial" panose="020B0604020202020204" pitchFamily="34" charset="0"/>
                </a:defRPr>
              </a:lvl1pPr>
              <a:lvl2pPr marL="742950" indent="-285750" eaLnBrk="0" hangingPunct="0">
                <a:buClr>
                  <a:srgbClr val="D50018"/>
                </a:buClr>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
                  <a:srgbClr val="D50018"/>
                </a:buClr>
                <a:buSzPct val="120000"/>
                <a:buFont typeface="Wingdings" panose="05000000000000000000" pitchFamily="2" charset="2"/>
                <a:buNone/>
                <a:tabLst/>
                <a:defRPr/>
              </a:pPr>
              <a:r>
                <a:rPr kumimoji="0" lang="de-DE" altLang="de-DE" sz="1400" i="0" u="none" strike="noStrike" kern="0" cap="none" spc="0" normalizeH="0" baseline="0" noProof="0" dirty="0">
                  <a:ln>
                    <a:noFill/>
                  </a:ln>
                  <a:solidFill>
                    <a:srgbClr val="161616"/>
                  </a:solidFill>
                  <a:effectLst/>
                  <a:uLnTx/>
                  <a:uFillTx/>
                  <a:latin typeface="Arial" panose="020B0604020202020204" pitchFamily="34" charset="0"/>
                  <a:cs typeface="+mn-cs"/>
                </a:rPr>
                <a:t>private</a:t>
              </a:r>
              <a:r>
                <a:rPr kumimoji="0" lang="de-DE" altLang="de-DE" sz="1400" b="0" i="0" u="none" strike="noStrike" kern="0" cap="none" spc="0" normalizeH="0" baseline="0" noProof="0" dirty="0">
                  <a:ln>
                    <a:noFill/>
                  </a:ln>
                  <a:solidFill>
                    <a:srgbClr val="161616"/>
                  </a:solidFill>
                  <a:effectLst/>
                  <a:uLnTx/>
                  <a:uFillTx/>
                  <a:latin typeface="Arial" panose="020B0604020202020204" pitchFamily="34" charset="0"/>
                  <a:cs typeface="+mn-cs"/>
                </a:rPr>
                <a:t> </a:t>
              </a:r>
              <a:br>
                <a:rPr kumimoji="0" lang="de-DE" altLang="de-DE" sz="1400" b="0" i="0" u="none" strike="noStrike" kern="0" cap="none" spc="0" normalizeH="0" baseline="0" noProof="0" dirty="0">
                  <a:ln>
                    <a:noFill/>
                  </a:ln>
                  <a:solidFill>
                    <a:srgbClr val="161616"/>
                  </a:solidFill>
                  <a:effectLst/>
                  <a:uLnTx/>
                  <a:uFillTx/>
                  <a:latin typeface="Arial" panose="020B0604020202020204" pitchFamily="34" charset="0"/>
                  <a:cs typeface="+mn-cs"/>
                </a:rPr>
              </a:br>
              <a:r>
                <a:rPr kumimoji="0" lang="de-DE" altLang="de-DE" sz="1400" b="0" i="0" u="none" strike="noStrike" kern="0" cap="none" spc="0" normalizeH="0" baseline="0" noProof="0" dirty="0">
                  <a:ln>
                    <a:noFill/>
                  </a:ln>
                  <a:solidFill>
                    <a:srgbClr val="161616"/>
                  </a:solidFill>
                  <a:effectLst/>
                  <a:uLnTx/>
                  <a:uFillTx/>
                  <a:latin typeface="Arial" panose="020B0604020202020204" pitchFamily="34" charset="0"/>
                  <a:cs typeface="+mn-cs"/>
                </a:rPr>
                <a:t>BU-Nettoleistung</a:t>
              </a:r>
            </a:p>
          </p:txBody>
        </p:sp>
        <p:sp>
          <p:nvSpPr>
            <p:cNvPr id="50" name="Text Box 97">
              <a:extLst>
                <a:ext uri="{FF2B5EF4-FFF2-40B4-BE49-F238E27FC236}">
                  <a16:creationId xmlns:a16="http://schemas.microsoft.com/office/drawing/2014/main" id="{1666E753-81D4-4956-9A53-618756870194}"/>
                </a:ext>
              </a:extLst>
            </p:cNvPr>
            <p:cNvSpPr txBox="1">
              <a:spLocks noChangeArrowheads="1"/>
            </p:cNvSpPr>
            <p:nvPr/>
          </p:nvSpPr>
          <p:spPr bwMode="auto">
            <a:xfrm>
              <a:off x="6448664" y="4481435"/>
              <a:ext cx="431800" cy="215444"/>
            </a:xfrm>
            <a:prstGeom prst="rect">
              <a:avLst/>
            </a:prstGeom>
            <a:noFill/>
            <a:ln>
              <a:noFill/>
            </a:ln>
            <a:effectLst/>
            <a:extLst>
              <a:ext uri="{909E8E84-426E-40DD-AFC4-6F175D3DCCD1}">
                <a14:hiddenFill xmlns:a14="http://schemas.microsoft.com/office/drawing/2010/main">
                  <a:solidFill>
                    <a:srgbClr val="E5F5EA"/>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100000"/>
                </a:spcBef>
                <a:buFont typeface="Arial" panose="020B0604020202020204" pitchFamily="34" charset="0"/>
                <a:defRPr sz="1600" b="1">
                  <a:solidFill>
                    <a:schemeClr val="tx1"/>
                  </a:solidFill>
                  <a:latin typeface="Arial" panose="020B0604020202020204" pitchFamily="34" charset="0"/>
                </a:defRPr>
              </a:lvl1pPr>
              <a:lvl2pPr marL="742950" indent="-285750" eaLnBrk="0" hangingPunct="0">
                <a:buClr>
                  <a:srgbClr val="D50018"/>
                </a:buClr>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50000"/>
                </a:spcBef>
                <a:spcAft>
                  <a:spcPts val="0"/>
                </a:spcAft>
                <a:buClr>
                  <a:srgbClr val="D50018"/>
                </a:buClr>
                <a:buSzPct val="120000"/>
                <a:buFont typeface="Wingdings" panose="05000000000000000000" pitchFamily="2" charset="2"/>
                <a:buNone/>
                <a:tabLst/>
                <a:defRPr/>
              </a:pPr>
              <a:r>
                <a:rPr kumimoji="0" lang="de-DE" altLang="de-DE" sz="1400" b="0" i="0" u="none" strike="noStrike" kern="0" cap="none" spc="0" normalizeH="0" baseline="0" noProof="0" dirty="0">
                  <a:ln>
                    <a:noFill/>
                  </a:ln>
                  <a:solidFill>
                    <a:srgbClr val="161616"/>
                  </a:solidFill>
                  <a:effectLst/>
                  <a:uLnTx/>
                  <a:uFillTx/>
                  <a:latin typeface="Arial" panose="020B0604020202020204" pitchFamily="34" charset="0"/>
                  <a:cs typeface="+mn-cs"/>
                </a:rPr>
                <a:t>=</a:t>
              </a:r>
            </a:p>
          </p:txBody>
        </p:sp>
        <p:sp>
          <p:nvSpPr>
            <p:cNvPr id="51" name="Text Box 98">
              <a:extLst>
                <a:ext uri="{FF2B5EF4-FFF2-40B4-BE49-F238E27FC236}">
                  <a16:creationId xmlns:a16="http://schemas.microsoft.com/office/drawing/2014/main" id="{289B5235-F683-4C7A-BF70-00709E31551E}"/>
                </a:ext>
              </a:extLst>
            </p:cNvPr>
            <p:cNvSpPr txBox="1">
              <a:spLocks noChangeArrowheads="1"/>
            </p:cNvSpPr>
            <p:nvPr/>
          </p:nvSpPr>
          <p:spPr bwMode="auto">
            <a:xfrm>
              <a:off x="6474858" y="3977326"/>
              <a:ext cx="1785938" cy="430887"/>
            </a:xfrm>
            <a:prstGeom prst="rect">
              <a:avLst/>
            </a:prstGeom>
            <a:noFill/>
            <a:ln>
              <a:noFill/>
            </a:ln>
            <a:effectLst/>
            <a:extLst>
              <a:ext uri="{909E8E84-426E-40DD-AFC4-6F175D3DCCD1}">
                <a14:hiddenFill xmlns:a14="http://schemas.microsoft.com/office/drawing/2010/main">
                  <a:solidFill>
                    <a:srgbClr val="E5F5EA"/>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100000"/>
                </a:spcBef>
                <a:buFont typeface="Arial" panose="020B0604020202020204" pitchFamily="34" charset="0"/>
                <a:defRPr sz="1600" b="1">
                  <a:solidFill>
                    <a:schemeClr val="tx1"/>
                  </a:solidFill>
                  <a:latin typeface="Arial" panose="020B0604020202020204" pitchFamily="34" charset="0"/>
                </a:defRPr>
              </a:lvl1pPr>
              <a:lvl2pPr marL="742950" indent="-285750" eaLnBrk="0" hangingPunct="0">
                <a:buClr>
                  <a:srgbClr val="D50018"/>
                </a:buClr>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
                  <a:srgbClr val="D50018"/>
                </a:buClr>
                <a:buSzPct val="120000"/>
                <a:buFont typeface="Wingdings" panose="05000000000000000000" pitchFamily="2" charset="2"/>
                <a:buNone/>
                <a:tabLst/>
                <a:defRPr/>
              </a:pPr>
              <a:r>
                <a:rPr kumimoji="0" lang="de-DE" altLang="de-DE" sz="1400" i="0" u="none" strike="noStrike" kern="0" cap="none" spc="0" normalizeH="0" baseline="0" noProof="0" dirty="0">
                  <a:ln>
                    <a:noFill/>
                  </a:ln>
                  <a:solidFill>
                    <a:srgbClr val="161616"/>
                  </a:solidFill>
                  <a:effectLst/>
                  <a:uLnTx/>
                  <a:uFillTx/>
                  <a:latin typeface="Arial" panose="020B0604020202020204" pitchFamily="34" charset="0"/>
                  <a:cs typeface="+mn-cs"/>
                </a:rPr>
                <a:t>betriebliche</a:t>
              </a:r>
              <a:r>
                <a:rPr kumimoji="0" lang="de-DE" altLang="de-DE" sz="1400" b="0" i="0" u="none" strike="noStrike" kern="0" cap="none" spc="0" normalizeH="0" baseline="0" noProof="0" dirty="0">
                  <a:ln>
                    <a:noFill/>
                  </a:ln>
                  <a:solidFill>
                    <a:srgbClr val="161616"/>
                  </a:solidFill>
                  <a:effectLst/>
                  <a:uLnTx/>
                  <a:uFillTx/>
                  <a:latin typeface="Arial" panose="020B0604020202020204" pitchFamily="34" charset="0"/>
                  <a:cs typeface="+mn-cs"/>
                </a:rPr>
                <a:t> </a:t>
              </a:r>
              <a:br>
                <a:rPr kumimoji="0" lang="de-DE" altLang="de-DE" sz="1400" b="0" i="0" u="none" strike="noStrike" kern="0" cap="none" spc="0" normalizeH="0" baseline="0" noProof="0" dirty="0">
                  <a:ln>
                    <a:noFill/>
                  </a:ln>
                  <a:solidFill>
                    <a:srgbClr val="161616"/>
                  </a:solidFill>
                  <a:effectLst/>
                  <a:uLnTx/>
                  <a:uFillTx/>
                  <a:latin typeface="Arial" panose="020B0604020202020204" pitchFamily="34" charset="0"/>
                  <a:cs typeface="+mn-cs"/>
                </a:rPr>
              </a:br>
              <a:r>
                <a:rPr kumimoji="0" lang="de-DE" altLang="de-DE" sz="1400" b="0" i="0" u="none" strike="noStrike" kern="0" cap="none" spc="0" normalizeH="0" baseline="0" noProof="0" dirty="0">
                  <a:ln>
                    <a:noFill/>
                  </a:ln>
                  <a:solidFill>
                    <a:srgbClr val="161616"/>
                  </a:solidFill>
                  <a:effectLst/>
                  <a:uLnTx/>
                  <a:uFillTx/>
                  <a:latin typeface="Arial" panose="020B0604020202020204" pitchFamily="34" charset="0"/>
                  <a:cs typeface="+mn-cs"/>
                </a:rPr>
                <a:t>BU-Nettoleistung</a:t>
              </a:r>
            </a:p>
          </p:txBody>
        </p:sp>
        <p:pic>
          <p:nvPicPr>
            <p:cNvPr id="52" name="Picture 113" descr="karte_joker">
              <a:extLst>
                <a:ext uri="{FF2B5EF4-FFF2-40B4-BE49-F238E27FC236}">
                  <a16:creationId xmlns:a16="http://schemas.microsoft.com/office/drawing/2014/main" id="{51907F17-CFAD-4C4F-A2E1-DE9937DE56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1271161">
              <a:off x="5344547" y="4025776"/>
              <a:ext cx="7937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hteck 82">
              <a:extLst>
                <a:ext uri="{FF2B5EF4-FFF2-40B4-BE49-F238E27FC236}">
                  <a16:creationId xmlns:a16="http://schemas.microsoft.com/office/drawing/2014/main" id="{93C03063-EDFF-4C21-A49B-15AAFA9E658D}"/>
                </a:ext>
              </a:extLst>
            </p:cNvPr>
            <p:cNvSpPr/>
            <p:nvPr/>
          </p:nvSpPr>
          <p:spPr>
            <a:xfrm>
              <a:off x="5166068" y="3787079"/>
              <a:ext cx="3945720" cy="161404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sp>
        <p:nvSpPr>
          <p:cNvPr id="2" name="Fußzeilenplatzhalter 1">
            <a:extLst>
              <a:ext uri="{FF2B5EF4-FFF2-40B4-BE49-F238E27FC236}">
                <a16:creationId xmlns:a16="http://schemas.microsoft.com/office/drawing/2014/main" id="{C6EC9CEF-55EB-4D6A-AF94-050BFA9B2E09}"/>
              </a:ext>
            </a:extLst>
          </p:cNvPr>
          <p:cNvSpPr>
            <a:spLocks noGrp="1"/>
          </p:cNvSpPr>
          <p:nvPr>
            <p:ph type="ftr" sz="quarter" idx="11"/>
          </p:nvPr>
        </p:nvSpPr>
        <p:spPr/>
        <p:txBody>
          <a:bodyPr/>
          <a:lstStyle/>
          <a:p>
            <a:r>
              <a:rPr lang="de-DE"/>
              <a:t>EGO Top – Berufsunfähigkeitsschutz von HDI | Marketing-Unterlage | Mai 2022</a:t>
            </a:r>
            <a:endParaRPr lang="de-DE" dirty="0"/>
          </a:p>
        </p:txBody>
      </p:sp>
      <p:sp>
        <p:nvSpPr>
          <p:cNvPr id="4" name="Foliennummernplatzhalter 3">
            <a:extLst>
              <a:ext uri="{FF2B5EF4-FFF2-40B4-BE49-F238E27FC236}">
                <a16:creationId xmlns:a16="http://schemas.microsoft.com/office/drawing/2014/main" id="{A5C6F333-3C42-4ED6-8436-F9366F356F66}"/>
              </a:ext>
            </a:extLst>
          </p:cNvPr>
          <p:cNvSpPr>
            <a:spLocks noGrp="1"/>
          </p:cNvSpPr>
          <p:nvPr>
            <p:ph type="sldNum" sz="quarter" idx="12"/>
          </p:nvPr>
        </p:nvSpPr>
        <p:spPr/>
        <p:txBody>
          <a:bodyPr/>
          <a:lstStyle/>
          <a:p>
            <a:fld id="{7EC6429F-8EBA-4254-B9C8-295228AFE7F1}" type="slidenum">
              <a:rPr lang="de-DE" smtClean="0"/>
              <a:pPr/>
              <a:t>109</a:t>
            </a:fld>
            <a:endParaRPr lang="de-DE" dirty="0"/>
          </a:p>
        </p:txBody>
      </p:sp>
    </p:spTree>
    <p:extLst>
      <p:ext uri="{BB962C8B-B14F-4D97-AF65-F5344CB8AC3E}">
        <p14:creationId xmlns:p14="http://schemas.microsoft.com/office/powerpoint/2010/main" val="297532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750"/>
                                        <p:tgtEl>
                                          <p:spTgt spid="10"/>
                                        </p:tgtEl>
                                      </p:cBhvr>
                                    </p:animEffect>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decel="100000" fill="hold" grpId="1" nodeType="clickEffect">
                                  <p:stCondLst>
                                    <p:cond delay="0"/>
                                  </p:stCondLst>
                                  <p:childTnLst>
                                    <p:animMotion origin="layout" path="M 2.5E-6 -1.85185E-6 L 2.5E-6 0.05023 " pathEditMode="relative" rAng="0" ptsTypes="AA">
                                      <p:cBhvr>
                                        <p:cTn id="27" dur="500" fill="hold"/>
                                        <p:tgtEl>
                                          <p:spTgt spid="10"/>
                                        </p:tgtEl>
                                        <p:attrNameLst>
                                          <p:attrName>ppt_x</p:attrName>
                                          <p:attrName>ppt_y</p:attrName>
                                        </p:attrNameLst>
                                      </p:cBhvr>
                                      <p:rCtr x="0" y="2500"/>
                                    </p:animMotion>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decel="100000" fill="hold" grpId="2" nodeType="clickEffect">
                                  <p:stCondLst>
                                    <p:cond delay="0"/>
                                  </p:stCondLst>
                                  <p:childTnLst>
                                    <p:animMotion origin="layout" path="M 2.5E-6 0.05023 L 2.5E-6 -4.44444E-6 " pathEditMode="relative" rAng="0" ptsTypes="AA">
                                      <p:cBhvr>
                                        <p:cTn id="35" dur="500" fill="hold"/>
                                        <p:tgtEl>
                                          <p:spTgt spid="10"/>
                                        </p:tgtEl>
                                        <p:attrNameLst>
                                          <p:attrName>ppt_x</p:attrName>
                                          <p:attrName>ppt_y</p:attrName>
                                        </p:attrNameLst>
                                      </p:cBhvr>
                                      <p:rCtr x="0" y="-2269"/>
                                    </p:animMotion>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42"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outHorizontal)">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20" grpId="0" animBg="1"/>
      <p:bldP spid="20" grpId="1" animBg="1"/>
      <p:bldP spid="21" grpId="0" animBg="1"/>
      <p:bldP spid="21" grpId="1" animBg="1"/>
      <p:bldP spid="29" grpId="0"/>
      <p:bldP spid="38" grpId="0" animBg="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So hoch ist die gesetzliche </a:t>
            </a:r>
            <a:r>
              <a:rPr lang="de-DE"/>
              <a:t>Absicherung.</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16024"/>
          </a:xfrm>
        </p:spPr>
        <p:txBody>
          <a:bodyPr/>
          <a:lstStyle/>
          <a:p>
            <a:pPr lvl="1"/>
            <a:r>
              <a:rPr lang="de-DE" b="1" dirty="0">
                <a:solidFill>
                  <a:srgbClr val="016629"/>
                </a:solidFill>
              </a:rPr>
              <a:t>Faustformel für Arbeitnehmer: </a:t>
            </a:r>
            <a:r>
              <a:rPr lang="de-DE" dirty="0"/>
              <a:t>So hoch ist die durchschnittliche staatliche Rentenhöhe bei Verlust der Arbeitskraft. </a:t>
            </a:r>
          </a:p>
        </p:txBody>
      </p:sp>
      <p:sp>
        <p:nvSpPr>
          <p:cNvPr id="4" name="Text Placeholder 4">
            <a:extLst>
              <a:ext uri="{FF2B5EF4-FFF2-40B4-BE49-F238E27FC236}">
                <a16:creationId xmlns:a16="http://schemas.microsoft.com/office/drawing/2014/main" id="{101716E1-DE2F-47ED-9494-A2BA0ACB2A22}"/>
              </a:ext>
            </a:extLst>
          </p:cNvPr>
          <p:cNvSpPr txBox="1">
            <a:spLocks/>
          </p:cNvSpPr>
          <p:nvPr/>
        </p:nvSpPr>
        <p:spPr>
          <a:xfrm>
            <a:off x="335360" y="6032544"/>
            <a:ext cx="11520000" cy="324036"/>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Die Prozentsätze ergeben sich aus dem Verhältnis der Erwerbsminderungsrente zum aktuellen Bruttoeinkommen. </a:t>
            </a:r>
          </a:p>
          <a:p>
            <a:pPr algn="r">
              <a:lnSpc>
                <a:spcPts val="1080"/>
              </a:lnSpc>
              <a:spcBef>
                <a:spcPts val="0"/>
              </a:spcBef>
            </a:pPr>
            <a:r>
              <a:rPr lang="de-DE" sz="900" b="0" dirty="0">
                <a:solidFill>
                  <a:schemeClr val="accent1"/>
                </a:solidFill>
              </a:rPr>
              <a:t>Quelle: Informationen aus dem Versicherungs-,Finanz- und Vermögensbereich 2023, </a:t>
            </a:r>
            <a:r>
              <a:rPr lang="de-DE" sz="900" b="0" dirty="0" err="1">
                <a:solidFill>
                  <a:schemeClr val="accent1"/>
                </a:solidFill>
              </a:rPr>
              <a:t>Schallöhr</a:t>
            </a:r>
            <a:r>
              <a:rPr lang="de-DE" sz="900" b="0" dirty="0">
                <a:solidFill>
                  <a:schemeClr val="accent1"/>
                </a:solidFill>
              </a:rPr>
              <a:t> Verlag GmbH.</a:t>
            </a:r>
          </a:p>
        </p:txBody>
      </p:sp>
      <p:sp>
        <p:nvSpPr>
          <p:cNvPr id="5" name="Rechteck 11">
            <a:extLst>
              <a:ext uri="{FF2B5EF4-FFF2-40B4-BE49-F238E27FC236}">
                <a16:creationId xmlns:a16="http://schemas.microsoft.com/office/drawing/2014/main" id="{C6A88050-CE84-4524-A41C-C455DA4CF473}"/>
              </a:ext>
            </a:extLst>
          </p:cNvPr>
          <p:cNvSpPr/>
          <p:nvPr/>
        </p:nvSpPr>
        <p:spPr>
          <a:xfrm>
            <a:off x="335360" y="2641149"/>
            <a:ext cx="1026790" cy="1026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6" name="Rechteck 12">
            <a:extLst>
              <a:ext uri="{FF2B5EF4-FFF2-40B4-BE49-F238E27FC236}">
                <a16:creationId xmlns:a16="http://schemas.microsoft.com/office/drawing/2014/main" id="{65E6A0E6-DB5C-440E-9497-B0DF1C25BE7A}"/>
              </a:ext>
            </a:extLst>
          </p:cNvPr>
          <p:cNvSpPr/>
          <p:nvPr/>
        </p:nvSpPr>
        <p:spPr>
          <a:xfrm>
            <a:off x="335360" y="3796787"/>
            <a:ext cx="1026790" cy="1026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7" name="Rechteck 13">
            <a:extLst>
              <a:ext uri="{FF2B5EF4-FFF2-40B4-BE49-F238E27FC236}">
                <a16:creationId xmlns:a16="http://schemas.microsoft.com/office/drawing/2014/main" id="{23D8D10E-145D-488F-B627-331DB5334EEE}"/>
              </a:ext>
            </a:extLst>
          </p:cNvPr>
          <p:cNvSpPr/>
          <p:nvPr/>
        </p:nvSpPr>
        <p:spPr>
          <a:xfrm>
            <a:off x="335360" y="4952424"/>
            <a:ext cx="1026790" cy="1026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9" name="Textplatzhalter 4">
            <a:extLst>
              <a:ext uri="{FF2B5EF4-FFF2-40B4-BE49-F238E27FC236}">
                <a16:creationId xmlns:a16="http://schemas.microsoft.com/office/drawing/2014/main" id="{3397D074-077C-4F93-BD3B-F571D9A4134B}"/>
              </a:ext>
            </a:extLst>
          </p:cNvPr>
          <p:cNvSpPr txBox="1">
            <a:spLocks/>
          </p:cNvSpPr>
          <p:nvPr/>
        </p:nvSpPr>
        <p:spPr bwMode="gray">
          <a:xfrm>
            <a:off x="6267739" y="1772816"/>
            <a:ext cx="5585157" cy="339102"/>
          </a:xfrm>
          <a:prstGeom prst="rect">
            <a:avLst/>
          </a:prstGeom>
        </p:spPr>
        <p:txBody>
          <a:bodyPr vert="horz" lIns="0" tIns="0" rIns="0" bIns="0" rtlCol="0" anchor="b">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0"/>
              </a:spcBef>
            </a:pPr>
            <a:r>
              <a:rPr lang="de-DE" b="1" dirty="0">
                <a:solidFill>
                  <a:schemeClr val="accent1"/>
                </a:solidFill>
              </a:rPr>
              <a:t>Durchschnittliche Rente bei aktuellem Bruttoeinkommen (alte Bundesländer)</a:t>
            </a:r>
          </a:p>
        </p:txBody>
      </p:sp>
      <p:sp>
        <p:nvSpPr>
          <p:cNvPr id="11" name="Textplatzhalter 4">
            <a:extLst>
              <a:ext uri="{FF2B5EF4-FFF2-40B4-BE49-F238E27FC236}">
                <a16:creationId xmlns:a16="http://schemas.microsoft.com/office/drawing/2014/main" id="{E5D57EB6-63EF-4684-A224-EE5EE7667BEF}"/>
              </a:ext>
            </a:extLst>
          </p:cNvPr>
          <p:cNvSpPr txBox="1">
            <a:spLocks/>
          </p:cNvSpPr>
          <p:nvPr/>
        </p:nvSpPr>
        <p:spPr bwMode="gray">
          <a:xfrm>
            <a:off x="7164462" y="2288128"/>
            <a:ext cx="1012676" cy="216024"/>
          </a:xfrm>
          <a:prstGeom prst="rect">
            <a:avLst/>
          </a:prstGeom>
        </p:spPr>
        <p:txBody>
          <a:bodyPr vert="horz" lIns="0" tIns="0" rIns="0" bIns="0" rtlCol="0" anchor="b">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t>2.600 EUR</a:t>
            </a:r>
          </a:p>
        </p:txBody>
      </p:sp>
      <p:sp>
        <p:nvSpPr>
          <p:cNvPr id="12" name="Textplatzhalter 4">
            <a:extLst>
              <a:ext uri="{FF2B5EF4-FFF2-40B4-BE49-F238E27FC236}">
                <a16:creationId xmlns:a16="http://schemas.microsoft.com/office/drawing/2014/main" id="{C9895E0C-222F-44E3-9861-81A62097F862}"/>
              </a:ext>
            </a:extLst>
          </p:cNvPr>
          <p:cNvSpPr txBox="1">
            <a:spLocks/>
          </p:cNvSpPr>
          <p:nvPr/>
        </p:nvSpPr>
        <p:spPr bwMode="gray">
          <a:xfrm>
            <a:off x="9955288" y="2288128"/>
            <a:ext cx="1012676" cy="216024"/>
          </a:xfrm>
          <a:prstGeom prst="rect">
            <a:avLst/>
          </a:prstGeom>
        </p:spPr>
        <p:txBody>
          <a:bodyPr vert="horz" lIns="0" tIns="0" rIns="0" bIns="0" rtlCol="0" anchor="b">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t>3.600 EUR</a:t>
            </a:r>
          </a:p>
        </p:txBody>
      </p:sp>
      <p:sp>
        <p:nvSpPr>
          <p:cNvPr id="13" name="Rechteck 9">
            <a:extLst>
              <a:ext uri="{FF2B5EF4-FFF2-40B4-BE49-F238E27FC236}">
                <a16:creationId xmlns:a16="http://schemas.microsoft.com/office/drawing/2014/main" id="{21992814-71D5-4B39-830F-EB22886035D7}"/>
              </a:ext>
            </a:extLst>
          </p:cNvPr>
          <p:cNvSpPr/>
          <p:nvPr/>
        </p:nvSpPr>
        <p:spPr>
          <a:xfrm>
            <a:off x="1362150" y="2641149"/>
            <a:ext cx="4913238" cy="10262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4" name="Rechteck 15">
            <a:extLst>
              <a:ext uri="{FF2B5EF4-FFF2-40B4-BE49-F238E27FC236}">
                <a16:creationId xmlns:a16="http://schemas.microsoft.com/office/drawing/2014/main" id="{82D8028A-EC78-4D91-9437-2FDC7C482C87}"/>
              </a:ext>
            </a:extLst>
          </p:cNvPr>
          <p:cNvSpPr/>
          <p:nvPr/>
        </p:nvSpPr>
        <p:spPr>
          <a:xfrm>
            <a:off x="1362150" y="3796787"/>
            <a:ext cx="4913238" cy="10262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5" name="Rechteck 16">
            <a:extLst>
              <a:ext uri="{FF2B5EF4-FFF2-40B4-BE49-F238E27FC236}">
                <a16:creationId xmlns:a16="http://schemas.microsoft.com/office/drawing/2014/main" id="{ED29B86C-C08C-4016-89D2-365070C51A61}"/>
              </a:ext>
            </a:extLst>
          </p:cNvPr>
          <p:cNvSpPr/>
          <p:nvPr/>
        </p:nvSpPr>
        <p:spPr>
          <a:xfrm>
            <a:off x="1362150" y="4952424"/>
            <a:ext cx="4913238" cy="10262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6" name="Textplatzhalter 4">
            <a:extLst>
              <a:ext uri="{FF2B5EF4-FFF2-40B4-BE49-F238E27FC236}">
                <a16:creationId xmlns:a16="http://schemas.microsoft.com/office/drawing/2014/main" id="{352E34E5-F38C-4B45-83D7-F913C63AF5C7}"/>
              </a:ext>
            </a:extLst>
          </p:cNvPr>
          <p:cNvSpPr txBox="1">
            <a:spLocks/>
          </p:cNvSpPr>
          <p:nvPr/>
        </p:nvSpPr>
        <p:spPr bwMode="gray">
          <a:xfrm>
            <a:off x="1487488" y="2805279"/>
            <a:ext cx="3721738" cy="697997"/>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dirty="0"/>
              <a:t>Arbeitsfähigkeit </a:t>
            </a:r>
            <a:br>
              <a:rPr lang="de-DE" dirty="0"/>
            </a:br>
            <a:r>
              <a:rPr lang="de-DE" dirty="0"/>
              <a:t>weniger als 3 Stunden:</a:t>
            </a:r>
          </a:p>
          <a:p>
            <a:pPr lvl="1">
              <a:spcBef>
                <a:spcPts val="300"/>
              </a:spcBef>
            </a:pPr>
            <a:r>
              <a:rPr lang="de-DE" b="1" dirty="0"/>
              <a:t>Volle Erwerbsminderungsrente</a:t>
            </a:r>
          </a:p>
        </p:txBody>
      </p:sp>
      <p:sp>
        <p:nvSpPr>
          <p:cNvPr id="17" name="Textplatzhalter 4">
            <a:extLst>
              <a:ext uri="{FF2B5EF4-FFF2-40B4-BE49-F238E27FC236}">
                <a16:creationId xmlns:a16="http://schemas.microsoft.com/office/drawing/2014/main" id="{8EC4B2E1-BD12-41FF-9FFF-990666ABB637}"/>
              </a:ext>
            </a:extLst>
          </p:cNvPr>
          <p:cNvSpPr txBox="1">
            <a:spLocks/>
          </p:cNvSpPr>
          <p:nvPr/>
        </p:nvSpPr>
        <p:spPr bwMode="gray">
          <a:xfrm>
            <a:off x="1487488" y="3960917"/>
            <a:ext cx="3721738" cy="697997"/>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dirty="0"/>
              <a:t>Arbeitsfähigkeit </a:t>
            </a:r>
            <a:br>
              <a:rPr lang="de-DE" dirty="0"/>
            </a:br>
            <a:r>
              <a:rPr lang="de-DE" dirty="0"/>
              <a:t>zwischen 3 und weniger als 6 Stunden:</a:t>
            </a:r>
          </a:p>
          <a:p>
            <a:pPr lvl="1">
              <a:spcBef>
                <a:spcPts val="300"/>
              </a:spcBef>
            </a:pPr>
            <a:r>
              <a:rPr lang="de-DE" b="1" dirty="0"/>
              <a:t>Teilweise Erwerbsminderungsrente</a:t>
            </a:r>
          </a:p>
        </p:txBody>
      </p:sp>
      <p:sp>
        <p:nvSpPr>
          <p:cNvPr id="18" name="Textplatzhalter 4">
            <a:extLst>
              <a:ext uri="{FF2B5EF4-FFF2-40B4-BE49-F238E27FC236}">
                <a16:creationId xmlns:a16="http://schemas.microsoft.com/office/drawing/2014/main" id="{54D2077F-8A4A-4608-8752-158208CAB5DB}"/>
              </a:ext>
            </a:extLst>
          </p:cNvPr>
          <p:cNvSpPr txBox="1">
            <a:spLocks/>
          </p:cNvSpPr>
          <p:nvPr/>
        </p:nvSpPr>
        <p:spPr bwMode="gray">
          <a:xfrm>
            <a:off x="1487488" y="5116554"/>
            <a:ext cx="3721738" cy="697997"/>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dirty="0"/>
              <a:t>Arbeitsfähigkeit </a:t>
            </a:r>
            <a:br>
              <a:rPr lang="de-DE" dirty="0"/>
            </a:br>
            <a:r>
              <a:rPr lang="de-DE" dirty="0"/>
              <a:t>von mehr als 6 Stunden:</a:t>
            </a:r>
          </a:p>
          <a:p>
            <a:pPr lvl="1">
              <a:spcBef>
                <a:spcPts val="300"/>
              </a:spcBef>
            </a:pPr>
            <a:r>
              <a:rPr lang="de-DE" b="1" dirty="0"/>
              <a:t>Keine gesetzlichen Leistungen</a:t>
            </a:r>
          </a:p>
        </p:txBody>
      </p:sp>
      <p:sp>
        <p:nvSpPr>
          <p:cNvPr id="20" name="Rechteck 79">
            <a:extLst>
              <a:ext uri="{FF2B5EF4-FFF2-40B4-BE49-F238E27FC236}">
                <a16:creationId xmlns:a16="http://schemas.microsoft.com/office/drawing/2014/main" id="{C98CD34E-F24F-4A18-8CCA-C73311FBF7E5}"/>
              </a:ext>
            </a:extLst>
          </p:cNvPr>
          <p:cNvSpPr/>
          <p:nvPr/>
        </p:nvSpPr>
        <p:spPr>
          <a:xfrm>
            <a:off x="6275388" y="2641149"/>
            <a:ext cx="5581650" cy="1026257"/>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dirty="0" err="1"/>
          </a:p>
        </p:txBody>
      </p:sp>
      <p:sp>
        <p:nvSpPr>
          <p:cNvPr id="22" name="Textplatzhalter 4">
            <a:extLst>
              <a:ext uri="{FF2B5EF4-FFF2-40B4-BE49-F238E27FC236}">
                <a16:creationId xmlns:a16="http://schemas.microsoft.com/office/drawing/2014/main" id="{16049DFA-2EC8-45F4-9C49-33006567CAC1}"/>
              </a:ext>
            </a:extLst>
          </p:cNvPr>
          <p:cNvSpPr txBox="1">
            <a:spLocks/>
          </p:cNvSpPr>
          <p:nvPr/>
        </p:nvSpPr>
        <p:spPr bwMode="gray">
          <a:xfrm>
            <a:off x="7164462" y="3046265"/>
            <a:ext cx="1012676" cy="216024"/>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solidFill>
                  <a:schemeClr val="accent1"/>
                </a:solidFill>
              </a:rPr>
              <a:t>794 EUR</a:t>
            </a:r>
          </a:p>
        </p:txBody>
      </p:sp>
      <p:sp>
        <p:nvSpPr>
          <p:cNvPr id="23" name="Textplatzhalter 4">
            <a:extLst>
              <a:ext uri="{FF2B5EF4-FFF2-40B4-BE49-F238E27FC236}">
                <a16:creationId xmlns:a16="http://schemas.microsoft.com/office/drawing/2014/main" id="{D789FE74-2C7A-4DA1-A870-7C3117A71625}"/>
              </a:ext>
            </a:extLst>
          </p:cNvPr>
          <p:cNvSpPr txBox="1">
            <a:spLocks/>
          </p:cNvSpPr>
          <p:nvPr/>
        </p:nvSpPr>
        <p:spPr bwMode="gray">
          <a:xfrm>
            <a:off x="9955288" y="3046265"/>
            <a:ext cx="1012676" cy="216024"/>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solidFill>
                  <a:schemeClr val="accent1"/>
                </a:solidFill>
              </a:rPr>
              <a:t>1.067 EUR</a:t>
            </a:r>
          </a:p>
        </p:txBody>
      </p:sp>
      <p:sp>
        <p:nvSpPr>
          <p:cNvPr id="24" name="Rechteck 79">
            <a:extLst>
              <a:ext uri="{FF2B5EF4-FFF2-40B4-BE49-F238E27FC236}">
                <a16:creationId xmlns:a16="http://schemas.microsoft.com/office/drawing/2014/main" id="{15A5D8B4-797B-4F5C-A0F4-3FEA22A7B35F}"/>
              </a:ext>
            </a:extLst>
          </p:cNvPr>
          <p:cNvSpPr/>
          <p:nvPr/>
        </p:nvSpPr>
        <p:spPr>
          <a:xfrm>
            <a:off x="6275388" y="3796787"/>
            <a:ext cx="5581650" cy="1026257"/>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dirty="0" err="1"/>
          </a:p>
        </p:txBody>
      </p:sp>
      <p:sp>
        <p:nvSpPr>
          <p:cNvPr id="25" name="Rechteck 79">
            <a:extLst>
              <a:ext uri="{FF2B5EF4-FFF2-40B4-BE49-F238E27FC236}">
                <a16:creationId xmlns:a16="http://schemas.microsoft.com/office/drawing/2014/main" id="{F2A789E7-7C95-4D7D-8DE3-1BE6A6E97928}"/>
              </a:ext>
            </a:extLst>
          </p:cNvPr>
          <p:cNvSpPr/>
          <p:nvPr/>
        </p:nvSpPr>
        <p:spPr>
          <a:xfrm>
            <a:off x="6275388" y="4952424"/>
            <a:ext cx="5581650" cy="1026257"/>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dirty="0" err="1"/>
          </a:p>
        </p:txBody>
      </p:sp>
      <p:cxnSp>
        <p:nvCxnSpPr>
          <p:cNvPr id="26" name="Gerader Verbinder 98">
            <a:extLst>
              <a:ext uri="{FF2B5EF4-FFF2-40B4-BE49-F238E27FC236}">
                <a16:creationId xmlns:a16="http://schemas.microsoft.com/office/drawing/2014/main" id="{C9DAE348-B728-4E5D-9E33-914353A529C2}"/>
              </a:ext>
            </a:extLst>
          </p:cNvPr>
          <p:cNvCxnSpPr>
            <a:cxnSpLocks/>
          </p:cNvCxnSpPr>
          <p:nvPr/>
        </p:nvCxnSpPr>
        <p:spPr>
          <a:xfrm>
            <a:off x="9066213" y="2906918"/>
            <a:ext cx="0" cy="49471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r Verbinder 98">
            <a:extLst>
              <a:ext uri="{FF2B5EF4-FFF2-40B4-BE49-F238E27FC236}">
                <a16:creationId xmlns:a16="http://schemas.microsoft.com/office/drawing/2014/main" id="{079C22D9-9014-4F04-B157-FDF471336F17}"/>
              </a:ext>
            </a:extLst>
          </p:cNvPr>
          <p:cNvCxnSpPr>
            <a:cxnSpLocks/>
          </p:cNvCxnSpPr>
          <p:nvPr/>
        </p:nvCxnSpPr>
        <p:spPr>
          <a:xfrm>
            <a:off x="9066213" y="4062556"/>
            <a:ext cx="0" cy="49471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Gerader Verbinder 98">
            <a:extLst>
              <a:ext uri="{FF2B5EF4-FFF2-40B4-BE49-F238E27FC236}">
                <a16:creationId xmlns:a16="http://schemas.microsoft.com/office/drawing/2014/main" id="{15D7D4AD-81FF-4A0C-930E-703FB1D9B906}"/>
              </a:ext>
            </a:extLst>
          </p:cNvPr>
          <p:cNvCxnSpPr>
            <a:cxnSpLocks/>
          </p:cNvCxnSpPr>
          <p:nvPr/>
        </p:nvCxnSpPr>
        <p:spPr>
          <a:xfrm>
            <a:off x="9066213" y="5218193"/>
            <a:ext cx="0" cy="49471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platzhalter 4">
            <a:extLst>
              <a:ext uri="{FF2B5EF4-FFF2-40B4-BE49-F238E27FC236}">
                <a16:creationId xmlns:a16="http://schemas.microsoft.com/office/drawing/2014/main" id="{DFA976BC-5F80-4CA9-95AA-CD5BFE0C48C9}"/>
              </a:ext>
            </a:extLst>
          </p:cNvPr>
          <p:cNvSpPr txBox="1">
            <a:spLocks/>
          </p:cNvSpPr>
          <p:nvPr/>
        </p:nvSpPr>
        <p:spPr bwMode="gray">
          <a:xfrm>
            <a:off x="7164463" y="4201903"/>
            <a:ext cx="1012676" cy="216024"/>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solidFill>
                  <a:schemeClr val="accent1"/>
                </a:solidFill>
              </a:rPr>
              <a:t>397 EUR</a:t>
            </a:r>
          </a:p>
        </p:txBody>
      </p:sp>
      <p:sp>
        <p:nvSpPr>
          <p:cNvPr id="32" name="Textplatzhalter 4">
            <a:extLst>
              <a:ext uri="{FF2B5EF4-FFF2-40B4-BE49-F238E27FC236}">
                <a16:creationId xmlns:a16="http://schemas.microsoft.com/office/drawing/2014/main" id="{ADA7218D-BC73-4C84-BD04-81AF9C22096C}"/>
              </a:ext>
            </a:extLst>
          </p:cNvPr>
          <p:cNvSpPr txBox="1">
            <a:spLocks/>
          </p:cNvSpPr>
          <p:nvPr/>
        </p:nvSpPr>
        <p:spPr bwMode="gray">
          <a:xfrm>
            <a:off x="9955287" y="4201903"/>
            <a:ext cx="1012676" cy="216024"/>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solidFill>
                  <a:schemeClr val="accent1"/>
                </a:solidFill>
              </a:rPr>
              <a:t>533 EUR</a:t>
            </a:r>
          </a:p>
        </p:txBody>
      </p:sp>
      <p:sp>
        <p:nvSpPr>
          <p:cNvPr id="33" name="Textplatzhalter 4">
            <a:extLst>
              <a:ext uri="{FF2B5EF4-FFF2-40B4-BE49-F238E27FC236}">
                <a16:creationId xmlns:a16="http://schemas.microsoft.com/office/drawing/2014/main" id="{39B1E883-FDE0-4648-87DC-F3E9A0E8D26B}"/>
              </a:ext>
            </a:extLst>
          </p:cNvPr>
          <p:cNvSpPr txBox="1">
            <a:spLocks/>
          </p:cNvSpPr>
          <p:nvPr/>
        </p:nvSpPr>
        <p:spPr bwMode="gray">
          <a:xfrm>
            <a:off x="7164463" y="5357540"/>
            <a:ext cx="1012676" cy="216024"/>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solidFill>
                  <a:schemeClr val="accent1"/>
                </a:solidFill>
              </a:rPr>
              <a:t>0 EUR</a:t>
            </a:r>
          </a:p>
        </p:txBody>
      </p:sp>
      <p:sp>
        <p:nvSpPr>
          <p:cNvPr id="36" name="Textplatzhalter 4">
            <a:extLst>
              <a:ext uri="{FF2B5EF4-FFF2-40B4-BE49-F238E27FC236}">
                <a16:creationId xmlns:a16="http://schemas.microsoft.com/office/drawing/2014/main" id="{B1132134-DC05-475C-855B-B9942AD9B50F}"/>
              </a:ext>
            </a:extLst>
          </p:cNvPr>
          <p:cNvSpPr txBox="1">
            <a:spLocks/>
          </p:cNvSpPr>
          <p:nvPr/>
        </p:nvSpPr>
        <p:spPr bwMode="gray">
          <a:xfrm>
            <a:off x="9955288" y="5357540"/>
            <a:ext cx="1012676" cy="216024"/>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solidFill>
                  <a:schemeClr val="accent1"/>
                </a:solidFill>
              </a:rPr>
              <a:t>0 EUR</a:t>
            </a:r>
          </a:p>
        </p:txBody>
      </p:sp>
      <p:sp>
        <p:nvSpPr>
          <p:cNvPr id="38" name="Ellipse 94">
            <a:extLst>
              <a:ext uri="{FF2B5EF4-FFF2-40B4-BE49-F238E27FC236}">
                <a16:creationId xmlns:a16="http://schemas.microsoft.com/office/drawing/2014/main" id="{E76D1693-5B3C-4713-9734-DDFD6AC643A6}"/>
              </a:ext>
            </a:extLst>
          </p:cNvPr>
          <p:cNvSpPr/>
          <p:nvPr/>
        </p:nvSpPr>
        <p:spPr>
          <a:xfrm rot="900000">
            <a:off x="5196142" y="2307214"/>
            <a:ext cx="963343" cy="963343"/>
          </a:xfrm>
          <a:prstGeom prst="ellipse">
            <a:avLst/>
          </a:prstGeom>
          <a:solidFill>
            <a:schemeClr val="tx2"/>
          </a:solidFill>
          <a:ln w="25400" cap="flat" cmpd="sng" algn="ctr">
            <a:noFill/>
            <a:prstDash val="soli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Arial"/>
                <a:ea typeface="+mn-ea"/>
                <a:cs typeface="+mn-cs"/>
              </a:rPr>
              <a:t>ca. </a:t>
            </a:r>
            <a:r>
              <a:rPr kumimoji="0" lang="de-DE" sz="1200" b="1" i="0" u="none" strike="noStrike" kern="0" cap="none" spc="0" normalizeH="0" baseline="0" noProof="0" dirty="0">
                <a:ln>
                  <a:noFill/>
                </a:ln>
                <a:solidFill>
                  <a:prstClr val="white"/>
                </a:solidFill>
                <a:effectLst/>
                <a:uLnTx/>
                <a:uFillTx/>
                <a:latin typeface="Arial"/>
                <a:ea typeface="+mn-ea"/>
                <a:cs typeface="+mn-cs"/>
              </a:rPr>
              <a:t>30% </a:t>
            </a:r>
            <a:br>
              <a:rPr kumimoji="0" lang="de-DE" sz="1200" b="1" i="0" u="none" strike="noStrike" kern="0" cap="none" spc="0" normalizeH="0" baseline="0" noProof="0" dirty="0">
                <a:ln>
                  <a:noFill/>
                </a:ln>
                <a:solidFill>
                  <a:prstClr val="white"/>
                </a:solidFill>
                <a:effectLst/>
                <a:uLnTx/>
                <a:uFillTx/>
                <a:latin typeface="Arial"/>
                <a:ea typeface="+mn-ea"/>
                <a:cs typeface="+mn-cs"/>
              </a:rPr>
            </a:br>
            <a:r>
              <a:rPr kumimoji="0" lang="de-DE" sz="1200" b="1" i="0" u="none" strike="noStrike" kern="0" cap="none" spc="0" normalizeH="0" baseline="0" noProof="0" dirty="0">
                <a:ln>
                  <a:noFill/>
                </a:ln>
                <a:solidFill>
                  <a:prstClr val="white"/>
                </a:solidFill>
                <a:effectLst/>
                <a:uLnTx/>
                <a:uFillTx/>
                <a:latin typeface="Arial"/>
                <a:ea typeface="+mn-ea"/>
                <a:cs typeface="+mn-cs"/>
              </a:rPr>
              <a:t>vom </a:t>
            </a:r>
            <a:br>
              <a:rPr kumimoji="0" lang="de-DE" sz="1200" b="1" i="0" u="none" strike="noStrike" kern="0" cap="none" spc="0" normalizeH="0" baseline="0" noProof="0" dirty="0">
                <a:ln>
                  <a:noFill/>
                </a:ln>
                <a:solidFill>
                  <a:prstClr val="white"/>
                </a:solidFill>
                <a:effectLst/>
                <a:uLnTx/>
                <a:uFillTx/>
                <a:latin typeface="Arial"/>
                <a:ea typeface="+mn-ea"/>
                <a:cs typeface="+mn-cs"/>
              </a:rPr>
            </a:br>
            <a:r>
              <a:rPr kumimoji="0" lang="de-DE" sz="1200" b="1" i="0" u="none" strike="noStrike" kern="0" cap="none" spc="0" normalizeH="0" baseline="0" noProof="0" dirty="0">
                <a:ln>
                  <a:noFill/>
                </a:ln>
                <a:solidFill>
                  <a:prstClr val="white"/>
                </a:solidFill>
                <a:effectLst/>
                <a:uLnTx/>
                <a:uFillTx/>
                <a:latin typeface="Arial"/>
                <a:ea typeface="+mn-ea"/>
                <a:cs typeface="+mn-cs"/>
              </a:rPr>
              <a:t>Brutto-</a:t>
            </a:r>
            <a:br>
              <a:rPr kumimoji="0" lang="de-DE" sz="1200" b="1" i="0" u="none" strike="noStrike" kern="0" cap="none" spc="0" normalizeH="0" baseline="0" noProof="0" dirty="0">
                <a:ln>
                  <a:noFill/>
                </a:ln>
                <a:solidFill>
                  <a:prstClr val="white"/>
                </a:solidFill>
                <a:effectLst/>
                <a:uLnTx/>
                <a:uFillTx/>
                <a:latin typeface="Arial"/>
                <a:ea typeface="+mn-ea"/>
                <a:cs typeface="+mn-cs"/>
              </a:rPr>
            </a:br>
            <a:r>
              <a:rPr kumimoji="0" lang="de-DE" sz="1200" b="1" i="0" u="none" strike="noStrike" kern="0" cap="none" spc="0" normalizeH="0" baseline="0" noProof="0" dirty="0" err="1">
                <a:ln>
                  <a:noFill/>
                </a:ln>
                <a:solidFill>
                  <a:prstClr val="white"/>
                </a:solidFill>
                <a:effectLst/>
                <a:uLnTx/>
                <a:uFillTx/>
                <a:latin typeface="Arial"/>
                <a:ea typeface="+mn-ea"/>
                <a:cs typeface="+mn-cs"/>
              </a:rPr>
              <a:t>gehalt</a:t>
            </a:r>
            <a:endParaRPr kumimoji="0" lang="de-DE" sz="1200" b="1" i="0" u="none" strike="noStrike" kern="0" cap="none" spc="0" normalizeH="0" baseline="0" noProof="0" dirty="0">
              <a:ln>
                <a:noFill/>
              </a:ln>
              <a:solidFill>
                <a:prstClr val="white"/>
              </a:solidFill>
              <a:effectLst/>
              <a:uLnTx/>
              <a:uFillTx/>
              <a:latin typeface="Arial"/>
              <a:ea typeface="+mn-ea"/>
              <a:cs typeface="+mn-cs"/>
            </a:endParaRPr>
          </a:p>
        </p:txBody>
      </p:sp>
      <p:sp>
        <p:nvSpPr>
          <p:cNvPr id="40" name="Ellipse 5">
            <a:extLst>
              <a:ext uri="{FF2B5EF4-FFF2-40B4-BE49-F238E27FC236}">
                <a16:creationId xmlns:a16="http://schemas.microsoft.com/office/drawing/2014/main" id="{B34ABD1A-21F4-4947-8AC7-F2D39C37D8E0}"/>
              </a:ext>
            </a:extLst>
          </p:cNvPr>
          <p:cNvSpPr/>
          <p:nvPr/>
        </p:nvSpPr>
        <p:spPr>
          <a:xfrm rot="900000">
            <a:off x="5196142" y="3508003"/>
            <a:ext cx="963343" cy="963343"/>
          </a:xfrm>
          <a:prstGeom prst="ellipse">
            <a:avLst/>
          </a:prstGeom>
          <a:solidFill>
            <a:schemeClr val="tx2"/>
          </a:solidFill>
          <a:ln w="25400" cap="flat" cmpd="sng" algn="ctr">
            <a:noFill/>
            <a:prstDash val="soli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Arial"/>
                <a:ea typeface="+mn-ea"/>
                <a:cs typeface="+mn-cs"/>
              </a:rPr>
              <a:t>ca. </a:t>
            </a:r>
            <a:r>
              <a:rPr kumimoji="0" lang="de-DE" sz="1200" b="1" i="0" u="none" strike="noStrike" kern="0" cap="none" spc="0" normalizeH="0" baseline="0" noProof="0" dirty="0">
                <a:ln>
                  <a:noFill/>
                </a:ln>
                <a:solidFill>
                  <a:prstClr val="white"/>
                </a:solidFill>
                <a:effectLst/>
                <a:uLnTx/>
                <a:uFillTx/>
                <a:latin typeface="Arial"/>
                <a:ea typeface="+mn-ea"/>
                <a:cs typeface="+mn-cs"/>
              </a:rPr>
              <a:t>15% </a:t>
            </a:r>
            <a:br>
              <a:rPr kumimoji="0" lang="de-DE" sz="1200" b="1" i="0" u="none" strike="noStrike" kern="0" cap="none" spc="0" normalizeH="0" baseline="0" noProof="0" dirty="0">
                <a:ln>
                  <a:noFill/>
                </a:ln>
                <a:solidFill>
                  <a:prstClr val="white"/>
                </a:solidFill>
                <a:effectLst/>
                <a:uLnTx/>
                <a:uFillTx/>
                <a:latin typeface="Arial"/>
                <a:ea typeface="+mn-ea"/>
                <a:cs typeface="+mn-cs"/>
              </a:rPr>
            </a:br>
            <a:r>
              <a:rPr kumimoji="0" lang="de-DE" sz="1200" b="1" i="0" u="none" strike="noStrike" kern="0" cap="none" spc="0" normalizeH="0" baseline="0" noProof="0" dirty="0">
                <a:ln>
                  <a:noFill/>
                </a:ln>
                <a:solidFill>
                  <a:prstClr val="white"/>
                </a:solidFill>
                <a:effectLst/>
                <a:uLnTx/>
                <a:uFillTx/>
                <a:latin typeface="Arial"/>
                <a:ea typeface="+mn-ea"/>
                <a:cs typeface="+mn-cs"/>
              </a:rPr>
              <a:t>vom </a:t>
            </a:r>
            <a:br>
              <a:rPr kumimoji="0" lang="de-DE" sz="1200" b="1" i="0" u="none" strike="noStrike" kern="0" cap="none" spc="0" normalizeH="0" baseline="0" noProof="0" dirty="0">
                <a:ln>
                  <a:noFill/>
                </a:ln>
                <a:solidFill>
                  <a:prstClr val="white"/>
                </a:solidFill>
                <a:effectLst/>
                <a:uLnTx/>
                <a:uFillTx/>
                <a:latin typeface="Arial"/>
                <a:ea typeface="+mn-ea"/>
                <a:cs typeface="+mn-cs"/>
              </a:rPr>
            </a:br>
            <a:r>
              <a:rPr kumimoji="0" lang="de-DE" sz="1200" b="1" i="0" u="none" strike="noStrike" kern="0" cap="none" spc="0" normalizeH="0" baseline="0" noProof="0" dirty="0">
                <a:ln>
                  <a:noFill/>
                </a:ln>
                <a:solidFill>
                  <a:prstClr val="white"/>
                </a:solidFill>
                <a:effectLst/>
                <a:uLnTx/>
                <a:uFillTx/>
                <a:latin typeface="Arial"/>
                <a:ea typeface="+mn-ea"/>
                <a:cs typeface="+mn-cs"/>
              </a:rPr>
              <a:t>Brutto-</a:t>
            </a:r>
            <a:br>
              <a:rPr kumimoji="0" lang="de-DE" sz="1200" b="1" i="0" u="none" strike="noStrike" kern="0" cap="none" spc="0" normalizeH="0" baseline="0" noProof="0" dirty="0">
                <a:ln>
                  <a:noFill/>
                </a:ln>
                <a:solidFill>
                  <a:prstClr val="white"/>
                </a:solidFill>
                <a:effectLst/>
                <a:uLnTx/>
                <a:uFillTx/>
                <a:latin typeface="Arial"/>
                <a:ea typeface="+mn-ea"/>
                <a:cs typeface="+mn-cs"/>
              </a:rPr>
            </a:br>
            <a:r>
              <a:rPr kumimoji="0" lang="de-DE" sz="1200" b="1" i="0" u="none" strike="noStrike" kern="0" cap="none" spc="0" normalizeH="0" baseline="0" noProof="0" dirty="0" err="1">
                <a:ln>
                  <a:noFill/>
                </a:ln>
                <a:solidFill>
                  <a:prstClr val="white"/>
                </a:solidFill>
                <a:effectLst/>
                <a:uLnTx/>
                <a:uFillTx/>
                <a:latin typeface="Arial"/>
                <a:ea typeface="+mn-ea"/>
                <a:cs typeface="+mn-cs"/>
              </a:rPr>
              <a:t>gehalt</a:t>
            </a:r>
            <a:endParaRPr kumimoji="0" lang="de-DE" sz="1200" b="1" i="0" u="none" strike="noStrike" kern="0" cap="none" spc="0" normalizeH="0" baseline="0" noProof="0" dirty="0">
              <a:ln>
                <a:noFill/>
              </a:ln>
              <a:solidFill>
                <a:prstClr val="white"/>
              </a:solidFill>
              <a:effectLst/>
              <a:uLnTx/>
              <a:uFillTx/>
              <a:latin typeface="Arial"/>
              <a:ea typeface="+mn-ea"/>
              <a:cs typeface="+mn-cs"/>
            </a:endParaRPr>
          </a:p>
        </p:txBody>
      </p:sp>
      <p:grpSp>
        <p:nvGrpSpPr>
          <p:cNvPr id="41" name="Gruppieren 61">
            <a:extLst>
              <a:ext uri="{FF2B5EF4-FFF2-40B4-BE49-F238E27FC236}">
                <a16:creationId xmlns:a16="http://schemas.microsoft.com/office/drawing/2014/main" id="{7EDDA529-E8D0-4D23-B912-8B235CEED84D}"/>
              </a:ext>
            </a:extLst>
          </p:cNvPr>
          <p:cNvGrpSpPr/>
          <p:nvPr/>
        </p:nvGrpSpPr>
        <p:grpSpPr>
          <a:xfrm>
            <a:off x="494569" y="2800358"/>
            <a:ext cx="708372" cy="708372"/>
            <a:chOff x="395536" y="2792636"/>
            <a:chExt cx="708372" cy="708372"/>
          </a:xfrm>
          <a:solidFill>
            <a:schemeClr val="bg1"/>
          </a:solidFill>
        </p:grpSpPr>
        <p:sp>
          <p:nvSpPr>
            <p:cNvPr id="42" name="Kreis 6">
              <a:extLst>
                <a:ext uri="{FF2B5EF4-FFF2-40B4-BE49-F238E27FC236}">
                  <a16:creationId xmlns:a16="http://schemas.microsoft.com/office/drawing/2014/main" id="{8F9E2CCA-87F6-4FE7-BD71-F32ADD046B72}"/>
                </a:ext>
              </a:extLst>
            </p:cNvPr>
            <p:cNvSpPr/>
            <p:nvPr/>
          </p:nvSpPr>
          <p:spPr bwMode="auto">
            <a:xfrm>
              <a:off x="395536" y="2792636"/>
              <a:ext cx="708372" cy="708372"/>
            </a:xfrm>
            <a:prstGeom prst="pie">
              <a:avLst>
                <a:gd name="adj1" fmla="val 16179982"/>
                <a:gd name="adj2" fmla="val 19867868"/>
              </a:avLst>
            </a:prstGeom>
            <a:noFill/>
            <a:ln w="9525" cap="flat" cmpd="sng" algn="ctr">
              <a:noFill/>
              <a:prstDash val="solid"/>
              <a:round/>
              <a:headEnd type="none" w="med" len="med"/>
              <a:tailEnd type="none" w="med" len="med"/>
            </a:ln>
            <a:effectLst/>
          </p:spPr>
          <p:txBody>
            <a:bodyPr vert="horz" wrap="square" lIns="90000" tIns="90000" rIns="90000" bIns="90000" numCol="1" rtlCol="0" anchor="ctr" anchorCtr="0" compatLnSpc="1">
              <a:prstTxWarp prst="textNoShape">
                <a:avLst/>
              </a:prstTxWarp>
            </a:bodyPr>
            <a:lstStyle/>
            <a:p>
              <a:pPr marL="269875" marR="0" lvl="0" indent="-269875" algn="ctr" defTabSz="914400" eaLnBrk="1" fontAlgn="auto" latinLnBrk="0" hangingPunct="1">
                <a:lnSpc>
                  <a:spcPct val="100000"/>
                </a:lnSpc>
                <a:spcBef>
                  <a:spcPct val="50000"/>
                </a:spcBef>
                <a:spcAft>
                  <a:spcPts val="0"/>
                </a:spcAft>
                <a:buClr>
                  <a:srgbClr val="D50018"/>
                </a:buClr>
                <a:buSzPct val="120000"/>
                <a:buFont typeface="Wingdings" charset="0"/>
                <a:buChar char="§"/>
                <a:tabLst/>
                <a:defRPr/>
              </a:pPr>
              <a:endParaRPr kumimoji="0" lang="de-DE" sz="1800" b="0" i="0" u="none" strike="noStrike" kern="0" cap="none" spc="0" normalizeH="0" baseline="0" noProof="0" dirty="0">
                <a:ln>
                  <a:noFill/>
                </a:ln>
                <a:solidFill>
                  <a:srgbClr val="4C4C4C"/>
                </a:solidFill>
                <a:effectLst/>
                <a:uLnTx/>
                <a:uFillTx/>
                <a:ea typeface="ＭＳ Ｐゴシック" charset="0"/>
                <a:cs typeface="+mn-cs"/>
              </a:endParaRPr>
            </a:p>
          </p:txBody>
        </p:sp>
        <p:sp>
          <p:nvSpPr>
            <p:cNvPr id="43" name="Freihandform: Form 56">
              <a:extLst>
                <a:ext uri="{FF2B5EF4-FFF2-40B4-BE49-F238E27FC236}">
                  <a16:creationId xmlns:a16="http://schemas.microsoft.com/office/drawing/2014/main" id="{94500FB3-52C8-4484-91EE-021BB753C353}"/>
                </a:ext>
              </a:extLst>
            </p:cNvPr>
            <p:cNvSpPr/>
            <p:nvPr/>
          </p:nvSpPr>
          <p:spPr>
            <a:xfrm>
              <a:off x="395536" y="2792636"/>
              <a:ext cx="708372" cy="708372"/>
            </a:xfrm>
            <a:custGeom>
              <a:avLst/>
              <a:gdLst>
                <a:gd name="connsiteX0" fmla="*/ 354186 w 708372"/>
                <a:gd name="connsiteY0" fmla="*/ 50382 h 708372"/>
                <a:gd name="connsiteX1" fmla="*/ 50382 w 708372"/>
                <a:gd name="connsiteY1" fmla="*/ 354186 h 708372"/>
                <a:gd name="connsiteX2" fmla="*/ 354186 w 708372"/>
                <a:gd name="connsiteY2" fmla="*/ 657990 h 708372"/>
                <a:gd name="connsiteX3" fmla="*/ 657990 w 708372"/>
                <a:gd name="connsiteY3" fmla="*/ 354186 h 708372"/>
                <a:gd name="connsiteX4" fmla="*/ 354186 w 708372"/>
                <a:gd name="connsiteY4" fmla="*/ 50382 h 708372"/>
                <a:gd name="connsiteX5" fmla="*/ 354186 w 708372"/>
                <a:gd name="connsiteY5" fmla="*/ 0 h 708372"/>
                <a:gd name="connsiteX6" fmla="*/ 708372 w 708372"/>
                <a:gd name="connsiteY6" fmla="*/ 354186 h 708372"/>
                <a:gd name="connsiteX7" fmla="*/ 354186 w 708372"/>
                <a:gd name="connsiteY7" fmla="*/ 708372 h 708372"/>
                <a:gd name="connsiteX8" fmla="*/ 0 w 708372"/>
                <a:gd name="connsiteY8" fmla="*/ 354186 h 708372"/>
                <a:gd name="connsiteX9" fmla="*/ 354186 w 708372"/>
                <a:gd name="connsiteY9" fmla="*/ 0 h 70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372" h="708372">
                  <a:moveTo>
                    <a:pt x="354186" y="50382"/>
                  </a:moveTo>
                  <a:cubicBezTo>
                    <a:pt x="186400" y="50382"/>
                    <a:pt x="50382" y="186400"/>
                    <a:pt x="50382" y="354186"/>
                  </a:cubicBezTo>
                  <a:cubicBezTo>
                    <a:pt x="50382" y="521972"/>
                    <a:pt x="186400" y="657990"/>
                    <a:pt x="354186" y="657990"/>
                  </a:cubicBezTo>
                  <a:cubicBezTo>
                    <a:pt x="521972" y="657990"/>
                    <a:pt x="657990" y="521972"/>
                    <a:pt x="657990" y="354186"/>
                  </a:cubicBezTo>
                  <a:cubicBezTo>
                    <a:pt x="657990" y="186400"/>
                    <a:pt x="521972" y="50382"/>
                    <a:pt x="354186" y="50382"/>
                  </a:cubicBezTo>
                  <a:close/>
                  <a:moveTo>
                    <a:pt x="354186" y="0"/>
                  </a:moveTo>
                  <a:cubicBezTo>
                    <a:pt x="549798" y="0"/>
                    <a:pt x="708372" y="158574"/>
                    <a:pt x="708372" y="354186"/>
                  </a:cubicBezTo>
                  <a:cubicBezTo>
                    <a:pt x="708372" y="549798"/>
                    <a:pt x="549798" y="708372"/>
                    <a:pt x="354186" y="708372"/>
                  </a:cubicBezTo>
                  <a:cubicBezTo>
                    <a:pt x="158574" y="708372"/>
                    <a:pt x="0" y="549798"/>
                    <a:pt x="0" y="354186"/>
                  </a:cubicBezTo>
                  <a:cubicBezTo>
                    <a:pt x="0" y="158574"/>
                    <a:pt x="158574" y="0"/>
                    <a:pt x="35418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4" name="Rechteck: abgerundete Ecken 57">
              <a:extLst>
                <a:ext uri="{FF2B5EF4-FFF2-40B4-BE49-F238E27FC236}">
                  <a16:creationId xmlns:a16="http://schemas.microsoft.com/office/drawing/2014/main" id="{AEB16CBF-3D8F-4E90-85EE-8C349E9A0F95}"/>
                </a:ext>
              </a:extLst>
            </p:cNvPr>
            <p:cNvSpPr/>
            <p:nvPr/>
          </p:nvSpPr>
          <p:spPr>
            <a:xfrm>
              <a:off x="726862" y="2934282"/>
              <a:ext cx="54000" cy="252000"/>
            </a:xfrm>
            <a:prstGeom prst="roundRect">
              <a:avLst>
                <a:gd name="adj" fmla="val 359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5" name="Rechteck: abgerundete Ecken 58">
              <a:extLst>
                <a:ext uri="{FF2B5EF4-FFF2-40B4-BE49-F238E27FC236}">
                  <a16:creationId xmlns:a16="http://schemas.microsoft.com/office/drawing/2014/main" id="{DF94A5C1-362B-4C12-B762-636A54492176}"/>
                </a:ext>
              </a:extLst>
            </p:cNvPr>
            <p:cNvSpPr/>
            <p:nvPr/>
          </p:nvSpPr>
          <p:spPr>
            <a:xfrm rot="3600000">
              <a:off x="796879" y="3032402"/>
              <a:ext cx="54000" cy="180000"/>
            </a:xfrm>
            <a:prstGeom prst="roundRect">
              <a:avLst>
                <a:gd name="adj" fmla="val 359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grpSp>
        <p:nvGrpSpPr>
          <p:cNvPr id="46" name="Gruppieren 61">
            <a:extLst>
              <a:ext uri="{FF2B5EF4-FFF2-40B4-BE49-F238E27FC236}">
                <a16:creationId xmlns:a16="http://schemas.microsoft.com/office/drawing/2014/main" id="{2684BDD5-EB2E-454B-90D1-7871C0806D2C}"/>
              </a:ext>
            </a:extLst>
          </p:cNvPr>
          <p:cNvGrpSpPr/>
          <p:nvPr/>
        </p:nvGrpSpPr>
        <p:grpSpPr>
          <a:xfrm>
            <a:off x="494569" y="3955996"/>
            <a:ext cx="708372" cy="708372"/>
            <a:chOff x="395536" y="2792636"/>
            <a:chExt cx="708372" cy="708372"/>
          </a:xfrm>
          <a:solidFill>
            <a:schemeClr val="bg1"/>
          </a:solidFill>
        </p:grpSpPr>
        <p:sp>
          <p:nvSpPr>
            <p:cNvPr id="47" name="Kreis 6">
              <a:extLst>
                <a:ext uri="{FF2B5EF4-FFF2-40B4-BE49-F238E27FC236}">
                  <a16:creationId xmlns:a16="http://schemas.microsoft.com/office/drawing/2014/main" id="{023A2603-E63A-4BB4-967E-3BD44735CCBE}"/>
                </a:ext>
              </a:extLst>
            </p:cNvPr>
            <p:cNvSpPr/>
            <p:nvPr/>
          </p:nvSpPr>
          <p:spPr bwMode="auto">
            <a:xfrm>
              <a:off x="395536" y="2792636"/>
              <a:ext cx="708372" cy="708372"/>
            </a:xfrm>
            <a:prstGeom prst="pie">
              <a:avLst>
                <a:gd name="adj1" fmla="val 16179982"/>
                <a:gd name="adj2" fmla="val 19867868"/>
              </a:avLst>
            </a:prstGeom>
            <a:noFill/>
            <a:ln w="9525" cap="flat" cmpd="sng" algn="ctr">
              <a:noFill/>
              <a:prstDash val="solid"/>
              <a:round/>
              <a:headEnd type="none" w="med" len="med"/>
              <a:tailEnd type="none" w="med" len="med"/>
            </a:ln>
            <a:effectLst/>
          </p:spPr>
          <p:txBody>
            <a:bodyPr vert="horz" wrap="square" lIns="90000" tIns="90000" rIns="90000" bIns="90000" numCol="1" rtlCol="0" anchor="ctr" anchorCtr="0" compatLnSpc="1">
              <a:prstTxWarp prst="textNoShape">
                <a:avLst/>
              </a:prstTxWarp>
            </a:bodyPr>
            <a:lstStyle/>
            <a:p>
              <a:pPr marL="269875" marR="0" lvl="0" indent="-269875" algn="ctr" defTabSz="914400" eaLnBrk="1" fontAlgn="auto" latinLnBrk="0" hangingPunct="1">
                <a:lnSpc>
                  <a:spcPct val="100000"/>
                </a:lnSpc>
                <a:spcBef>
                  <a:spcPct val="50000"/>
                </a:spcBef>
                <a:spcAft>
                  <a:spcPts val="0"/>
                </a:spcAft>
                <a:buClr>
                  <a:srgbClr val="D50018"/>
                </a:buClr>
                <a:buSzPct val="120000"/>
                <a:buFont typeface="Wingdings" charset="0"/>
                <a:buChar char="§"/>
                <a:tabLst/>
                <a:defRPr/>
              </a:pPr>
              <a:endParaRPr kumimoji="0" lang="de-DE" sz="1800" b="0" i="0" u="none" strike="noStrike" kern="0" cap="none" spc="0" normalizeH="0" baseline="0" noProof="0" dirty="0">
                <a:ln>
                  <a:noFill/>
                </a:ln>
                <a:solidFill>
                  <a:srgbClr val="4C4C4C"/>
                </a:solidFill>
                <a:effectLst/>
                <a:uLnTx/>
                <a:uFillTx/>
                <a:ea typeface="ＭＳ Ｐゴシック" charset="0"/>
                <a:cs typeface="+mn-cs"/>
              </a:endParaRPr>
            </a:p>
          </p:txBody>
        </p:sp>
        <p:sp>
          <p:nvSpPr>
            <p:cNvPr id="48" name="Freihandform: Form 56">
              <a:extLst>
                <a:ext uri="{FF2B5EF4-FFF2-40B4-BE49-F238E27FC236}">
                  <a16:creationId xmlns:a16="http://schemas.microsoft.com/office/drawing/2014/main" id="{9063E6EC-3F8E-413A-B24B-F56A1C00AF95}"/>
                </a:ext>
              </a:extLst>
            </p:cNvPr>
            <p:cNvSpPr/>
            <p:nvPr/>
          </p:nvSpPr>
          <p:spPr>
            <a:xfrm>
              <a:off x="395536" y="2792636"/>
              <a:ext cx="708372" cy="708372"/>
            </a:xfrm>
            <a:custGeom>
              <a:avLst/>
              <a:gdLst>
                <a:gd name="connsiteX0" fmla="*/ 354186 w 708372"/>
                <a:gd name="connsiteY0" fmla="*/ 50382 h 708372"/>
                <a:gd name="connsiteX1" fmla="*/ 50382 w 708372"/>
                <a:gd name="connsiteY1" fmla="*/ 354186 h 708372"/>
                <a:gd name="connsiteX2" fmla="*/ 354186 w 708372"/>
                <a:gd name="connsiteY2" fmla="*/ 657990 h 708372"/>
                <a:gd name="connsiteX3" fmla="*/ 657990 w 708372"/>
                <a:gd name="connsiteY3" fmla="*/ 354186 h 708372"/>
                <a:gd name="connsiteX4" fmla="*/ 354186 w 708372"/>
                <a:gd name="connsiteY4" fmla="*/ 50382 h 708372"/>
                <a:gd name="connsiteX5" fmla="*/ 354186 w 708372"/>
                <a:gd name="connsiteY5" fmla="*/ 0 h 708372"/>
                <a:gd name="connsiteX6" fmla="*/ 708372 w 708372"/>
                <a:gd name="connsiteY6" fmla="*/ 354186 h 708372"/>
                <a:gd name="connsiteX7" fmla="*/ 354186 w 708372"/>
                <a:gd name="connsiteY7" fmla="*/ 708372 h 708372"/>
                <a:gd name="connsiteX8" fmla="*/ 0 w 708372"/>
                <a:gd name="connsiteY8" fmla="*/ 354186 h 708372"/>
                <a:gd name="connsiteX9" fmla="*/ 354186 w 708372"/>
                <a:gd name="connsiteY9" fmla="*/ 0 h 70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372" h="708372">
                  <a:moveTo>
                    <a:pt x="354186" y="50382"/>
                  </a:moveTo>
                  <a:cubicBezTo>
                    <a:pt x="186400" y="50382"/>
                    <a:pt x="50382" y="186400"/>
                    <a:pt x="50382" y="354186"/>
                  </a:cubicBezTo>
                  <a:cubicBezTo>
                    <a:pt x="50382" y="521972"/>
                    <a:pt x="186400" y="657990"/>
                    <a:pt x="354186" y="657990"/>
                  </a:cubicBezTo>
                  <a:cubicBezTo>
                    <a:pt x="521972" y="657990"/>
                    <a:pt x="657990" y="521972"/>
                    <a:pt x="657990" y="354186"/>
                  </a:cubicBezTo>
                  <a:cubicBezTo>
                    <a:pt x="657990" y="186400"/>
                    <a:pt x="521972" y="50382"/>
                    <a:pt x="354186" y="50382"/>
                  </a:cubicBezTo>
                  <a:close/>
                  <a:moveTo>
                    <a:pt x="354186" y="0"/>
                  </a:moveTo>
                  <a:cubicBezTo>
                    <a:pt x="549798" y="0"/>
                    <a:pt x="708372" y="158574"/>
                    <a:pt x="708372" y="354186"/>
                  </a:cubicBezTo>
                  <a:cubicBezTo>
                    <a:pt x="708372" y="549798"/>
                    <a:pt x="549798" y="708372"/>
                    <a:pt x="354186" y="708372"/>
                  </a:cubicBezTo>
                  <a:cubicBezTo>
                    <a:pt x="158574" y="708372"/>
                    <a:pt x="0" y="549798"/>
                    <a:pt x="0" y="354186"/>
                  </a:cubicBezTo>
                  <a:cubicBezTo>
                    <a:pt x="0" y="158574"/>
                    <a:pt x="158574" y="0"/>
                    <a:pt x="35418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9" name="Rechteck: abgerundete Ecken 57">
              <a:extLst>
                <a:ext uri="{FF2B5EF4-FFF2-40B4-BE49-F238E27FC236}">
                  <a16:creationId xmlns:a16="http://schemas.microsoft.com/office/drawing/2014/main" id="{7036F1CC-3369-4822-8C41-383B7335940A}"/>
                </a:ext>
              </a:extLst>
            </p:cNvPr>
            <p:cNvSpPr/>
            <p:nvPr/>
          </p:nvSpPr>
          <p:spPr>
            <a:xfrm>
              <a:off x="726862" y="2934282"/>
              <a:ext cx="54000" cy="252000"/>
            </a:xfrm>
            <a:prstGeom prst="roundRect">
              <a:avLst>
                <a:gd name="adj" fmla="val 359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50" name="Rechteck: abgerundete Ecken 58">
              <a:extLst>
                <a:ext uri="{FF2B5EF4-FFF2-40B4-BE49-F238E27FC236}">
                  <a16:creationId xmlns:a16="http://schemas.microsoft.com/office/drawing/2014/main" id="{93C9FFED-B926-4C0E-8839-A13952059767}"/>
                </a:ext>
              </a:extLst>
            </p:cNvPr>
            <p:cNvSpPr/>
            <p:nvPr/>
          </p:nvSpPr>
          <p:spPr>
            <a:xfrm rot="3600000">
              <a:off x="796879" y="3032402"/>
              <a:ext cx="54000" cy="180000"/>
            </a:xfrm>
            <a:prstGeom prst="roundRect">
              <a:avLst>
                <a:gd name="adj" fmla="val 359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grpSp>
        <p:nvGrpSpPr>
          <p:cNvPr id="51" name="Gruppieren 61">
            <a:extLst>
              <a:ext uri="{FF2B5EF4-FFF2-40B4-BE49-F238E27FC236}">
                <a16:creationId xmlns:a16="http://schemas.microsoft.com/office/drawing/2014/main" id="{A471EDB0-D485-41C4-83C8-9AC1FB1C7A32}"/>
              </a:ext>
            </a:extLst>
          </p:cNvPr>
          <p:cNvGrpSpPr/>
          <p:nvPr/>
        </p:nvGrpSpPr>
        <p:grpSpPr>
          <a:xfrm>
            <a:off x="494569" y="5111633"/>
            <a:ext cx="708372" cy="708372"/>
            <a:chOff x="395536" y="2792636"/>
            <a:chExt cx="708372" cy="708372"/>
          </a:xfrm>
          <a:solidFill>
            <a:schemeClr val="bg1"/>
          </a:solidFill>
        </p:grpSpPr>
        <p:sp>
          <p:nvSpPr>
            <p:cNvPr id="52" name="Kreis 6">
              <a:extLst>
                <a:ext uri="{FF2B5EF4-FFF2-40B4-BE49-F238E27FC236}">
                  <a16:creationId xmlns:a16="http://schemas.microsoft.com/office/drawing/2014/main" id="{535EB3BC-274A-4062-9FB5-3E5D8253635E}"/>
                </a:ext>
              </a:extLst>
            </p:cNvPr>
            <p:cNvSpPr/>
            <p:nvPr/>
          </p:nvSpPr>
          <p:spPr bwMode="auto">
            <a:xfrm>
              <a:off x="395536" y="2792636"/>
              <a:ext cx="708372" cy="708372"/>
            </a:xfrm>
            <a:prstGeom prst="pie">
              <a:avLst>
                <a:gd name="adj1" fmla="val 16179982"/>
                <a:gd name="adj2" fmla="val 19867868"/>
              </a:avLst>
            </a:prstGeom>
            <a:noFill/>
            <a:ln w="9525" cap="flat" cmpd="sng" algn="ctr">
              <a:noFill/>
              <a:prstDash val="solid"/>
              <a:round/>
              <a:headEnd type="none" w="med" len="med"/>
              <a:tailEnd type="none" w="med" len="med"/>
            </a:ln>
            <a:effectLst/>
          </p:spPr>
          <p:txBody>
            <a:bodyPr vert="horz" wrap="square" lIns="90000" tIns="90000" rIns="90000" bIns="90000" numCol="1" rtlCol="0" anchor="ctr" anchorCtr="0" compatLnSpc="1">
              <a:prstTxWarp prst="textNoShape">
                <a:avLst/>
              </a:prstTxWarp>
            </a:bodyPr>
            <a:lstStyle/>
            <a:p>
              <a:pPr marL="269875" marR="0" lvl="0" indent="-269875" algn="ctr" defTabSz="914400" eaLnBrk="1" fontAlgn="auto" latinLnBrk="0" hangingPunct="1">
                <a:lnSpc>
                  <a:spcPct val="100000"/>
                </a:lnSpc>
                <a:spcBef>
                  <a:spcPct val="50000"/>
                </a:spcBef>
                <a:spcAft>
                  <a:spcPts val="0"/>
                </a:spcAft>
                <a:buClr>
                  <a:srgbClr val="D50018"/>
                </a:buClr>
                <a:buSzPct val="120000"/>
                <a:buFont typeface="Wingdings" charset="0"/>
                <a:buChar char="§"/>
                <a:tabLst/>
                <a:defRPr/>
              </a:pPr>
              <a:endParaRPr kumimoji="0" lang="de-DE" sz="1800" b="0" i="0" u="none" strike="noStrike" kern="0" cap="none" spc="0" normalizeH="0" baseline="0" noProof="0" dirty="0">
                <a:ln>
                  <a:noFill/>
                </a:ln>
                <a:solidFill>
                  <a:srgbClr val="4C4C4C"/>
                </a:solidFill>
                <a:effectLst/>
                <a:uLnTx/>
                <a:uFillTx/>
                <a:ea typeface="ＭＳ Ｐゴシック" charset="0"/>
                <a:cs typeface="+mn-cs"/>
              </a:endParaRPr>
            </a:p>
          </p:txBody>
        </p:sp>
        <p:sp>
          <p:nvSpPr>
            <p:cNvPr id="53" name="Freihandform: Form 56">
              <a:extLst>
                <a:ext uri="{FF2B5EF4-FFF2-40B4-BE49-F238E27FC236}">
                  <a16:creationId xmlns:a16="http://schemas.microsoft.com/office/drawing/2014/main" id="{7C5F5FC6-4FD9-484D-8191-6DB99A745B32}"/>
                </a:ext>
              </a:extLst>
            </p:cNvPr>
            <p:cNvSpPr/>
            <p:nvPr/>
          </p:nvSpPr>
          <p:spPr>
            <a:xfrm>
              <a:off x="395536" y="2792636"/>
              <a:ext cx="708372" cy="708372"/>
            </a:xfrm>
            <a:custGeom>
              <a:avLst/>
              <a:gdLst>
                <a:gd name="connsiteX0" fmla="*/ 354186 w 708372"/>
                <a:gd name="connsiteY0" fmla="*/ 50382 h 708372"/>
                <a:gd name="connsiteX1" fmla="*/ 50382 w 708372"/>
                <a:gd name="connsiteY1" fmla="*/ 354186 h 708372"/>
                <a:gd name="connsiteX2" fmla="*/ 354186 w 708372"/>
                <a:gd name="connsiteY2" fmla="*/ 657990 h 708372"/>
                <a:gd name="connsiteX3" fmla="*/ 657990 w 708372"/>
                <a:gd name="connsiteY3" fmla="*/ 354186 h 708372"/>
                <a:gd name="connsiteX4" fmla="*/ 354186 w 708372"/>
                <a:gd name="connsiteY4" fmla="*/ 50382 h 708372"/>
                <a:gd name="connsiteX5" fmla="*/ 354186 w 708372"/>
                <a:gd name="connsiteY5" fmla="*/ 0 h 708372"/>
                <a:gd name="connsiteX6" fmla="*/ 708372 w 708372"/>
                <a:gd name="connsiteY6" fmla="*/ 354186 h 708372"/>
                <a:gd name="connsiteX7" fmla="*/ 354186 w 708372"/>
                <a:gd name="connsiteY7" fmla="*/ 708372 h 708372"/>
                <a:gd name="connsiteX8" fmla="*/ 0 w 708372"/>
                <a:gd name="connsiteY8" fmla="*/ 354186 h 708372"/>
                <a:gd name="connsiteX9" fmla="*/ 354186 w 708372"/>
                <a:gd name="connsiteY9" fmla="*/ 0 h 70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372" h="708372">
                  <a:moveTo>
                    <a:pt x="354186" y="50382"/>
                  </a:moveTo>
                  <a:cubicBezTo>
                    <a:pt x="186400" y="50382"/>
                    <a:pt x="50382" y="186400"/>
                    <a:pt x="50382" y="354186"/>
                  </a:cubicBezTo>
                  <a:cubicBezTo>
                    <a:pt x="50382" y="521972"/>
                    <a:pt x="186400" y="657990"/>
                    <a:pt x="354186" y="657990"/>
                  </a:cubicBezTo>
                  <a:cubicBezTo>
                    <a:pt x="521972" y="657990"/>
                    <a:pt x="657990" y="521972"/>
                    <a:pt x="657990" y="354186"/>
                  </a:cubicBezTo>
                  <a:cubicBezTo>
                    <a:pt x="657990" y="186400"/>
                    <a:pt x="521972" y="50382"/>
                    <a:pt x="354186" y="50382"/>
                  </a:cubicBezTo>
                  <a:close/>
                  <a:moveTo>
                    <a:pt x="354186" y="0"/>
                  </a:moveTo>
                  <a:cubicBezTo>
                    <a:pt x="549798" y="0"/>
                    <a:pt x="708372" y="158574"/>
                    <a:pt x="708372" y="354186"/>
                  </a:cubicBezTo>
                  <a:cubicBezTo>
                    <a:pt x="708372" y="549798"/>
                    <a:pt x="549798" y="708372"/>
                    <a:pt x="354186" y="708372"/>
                  </a:cubicBezTo>
                  <a:cubicBezTo>
                    <a:pt x="158574" y="708372"/>
                    <a:pt x="0" y="549798"/>
                    <a:pt x="0" y="354186"/>
                  </a:cubicBezTo>
                  <a:cubicBezTo>
                    <a:pt x="0" y="158574"/>
                    <a:pt x="158574" y="0"/>
                    <a:pt x="35418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54" name="Rechteck: abgerundete Ecken 57">
              <a:extLst>
                <a:ext uri="{FF2B5EF4-FFF2-40B4-BE49-F238E27FC236}">
                  <a16:creationId xmlns:a16="http://schemas.microsoft.com/office/drawing/2014/main" id="{7CEB0BC7-BCD5-4A7F-A9D9-8D4B8E2B6567}"/>
                </a:ext>
              </a:extLst>
            </p:cNvPr>
            <p:cNvSpPr/>
            <p:nvPr/>
          </p:nvSpPr>
          <p:spPr>
            <a:xfrm>
              <a:off x="726862" y="2934282"/>
              <a:ext cx="54000" cy="252000"/>
            </a:xfrm>
            <a:prstGeom prst="roundRect">
              <a:avLst>
                <a:gd name="adj" fmla="val 359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55" name="Rechteck: abgerundete Ecken 58">
              <a:extLst>
                <a:ext uri="{FF2B5EF4-FFF2-40B4-BE49-F238E27FC236}">
                  <a16:creationId xmlns:a16="http://schemas.microsoft.com/office/drawing/2014/main" id="{ACBAF34D-68B7-40E0-A93C-E29342FD2EB8}"/>
                </a:ext>
              </a:extLst>
            </p:cNvPr>
            <p:cNvSpPr/>
            <p:nvPr/>
          </p:nvSpPr>
          <p:spPr>
            <a:xfrm rot="3600000">
              <a:off x="796879" y="3032402"/>
              <a:ext cx="54000" cy="180000"/>
            </a:xfrm>
            <a:prstGeom prst="roundRect">
              <a:avLst>
                <a:gd name="adj" fmla="val 359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sp>
        <p:nvSpPr>
          <p:cNvPr id="3" name="Foliennummernplatzhalter 2">
            <a:extLst>
              <a:ext uri="{FF2B5EF4-FFF2-40B4-BE49-F238E27FC236}">
                <a16:creationId xmlns:a16="http://schemas.microsoft.com/office/drawing/2014/main" id="{0400A433-BDD9-40E4-BE90-6F028D682F70}"/>
              </a:ext>
            </a:extLst>
          </p:cNvPr>
          <p:cNvSpPr>
            <a:spLocks noGrp="1"/>
          </p:cNvSpPr>
          <p:nvPr>
            <p:ph type="sldNum" sz="quarter" idx="12"/>
          </p:nvPr>
        </p:nvSpPr>
        <p:spPr/>
        <p:txBody>
          <a:bodyPr/>
          <a:lstStyle/>
          <a:p>
            <a:fld id="{7EC6429F-8EBA-4254-B9C8-295228AFE7F1}" type="slidenum">
              <a:rPr lang="de-DE" smtClean="0"/>
              <a:pPr/>
              <a:t>11</a:t>
            </a:fld>
            <a:endParaRPr lang="de-DE" dirty="0"/>
          </a:p>
        </p:txBody>
      </p:sp>
      <p:sp>
        <p:nvSpPr>
          <p:cNvPr id="56" name="Fußzeilenplatzhalter 2">
            <a:extLst>
              <a:ext uri="{FF2B5EF4-FFF2-40B4-BE49-F238E27FC236}">
                <a16:creationId xmlns:a16="http://schemas.microsoft.com/office/drawing/2014/main" id="{35A2BAB9-F037-4782-9F0B-820457DF3825}"/>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322537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Was bedeutet das für den </a:t>
            </a:r>
            <a:r>
              <a:rPr lang="de-DE"/>
              <a:t>Beitrag?</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p:txBody>
          <a:bodyPr/>
          <a:lstStyle/>
          <a:p>
            <a:r>
              <a:rPr lang="de-DE" b="0" dirty="0"/>
              <a:t>Ihre Kunden profitieren vom </a:t>
            </a:r>
            <a:r>
              <a:rPr lang="de-DE" dirty="0">
                <a:solidFill>
                  <a:schemeClr val="accent1"/>
                </a:solidFill>
              </a:rPr>
              <a:t>Nettovorteil.</a:t>
            </a:r>
          </a:p>
        </p:txBody>
      </p:sp>
      <p:sp>
        <p:nvSpPr>
          <p:cNvPr id="5" name="Rechteck 25">
            <a:extLst>
              <a:ext uri="{FF2B5EF4-FFF2-40B4-BE49-F238E27FC236}">
                <a16:creationId xmlns:a16="http://schemas.microsoft.com/office/drawing/2014/main" id="{9631FE73-DB63-41F3-A420-D48044FA5068}"/>
              </a:ext>
            </a:extLst>
          </p:cNvPr>
          <p:cNvSpPr/>
          <p:nvPr/>
        </p:nvSpPr>
        <p:spPr>
          <a:xfrm>
            <a:off x="10814400"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err="1">
                <a:ln>
                  <a:noFill/>
                </a:ln>
                <a:solidFill>
                  <a:prstClr val="white"/>
                </a:solidFill>
                <a:effectLst/>
                <a:uLnTx/>
                <a:uFillTx/>
                <a:ea typeface="+mn-ea"/>
                <a:cs typeface="+mn-cs"/>
              </a:rPr>
              <a:t>bAV</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Netto</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Joker</a:t>
            </a:r>
          </a:p>
        </p:txBody>
      </p:sp>
      <p:sp>
        <p:nvSpPr>
          <p:cNvPr id="6" name="Text Placeholder 4">
            <a:extLst>
              <a:ext uri="{FF2B5EF4-FFF2-40B4-BE49-F238E27FC236}">
                <a16:creationId xmlns:a16="http://schemas.microsoft.com/office/drawing/2014/main" id="{3CF018BE-FA48-4F19-99FD-0F45C6703CE1}"/>
              </a:ext>
            </a:extLst>
          </p:cNvPr>
          <p:cNvSpPr txBox="1">
            <a:spLocks/>
          </p:cNvSpPr>
          <p:nvPr/>
        </p:nvSpPr>
        <p:spPr>
          <a:xfrm>
            <a:off x="335360" y="6060244"/>
            <a:ext cx="11520000" cy="141064"/>
          </a:xfrm>
          <a:prstGeom prst="rect">
            <a:avLst/>
          </a:prstGeom>
        </p:spPr>
        <p:txBody>
          <a:bodyPr vert="horz" lIns="0" tIns="0" rIns="0" bIns="0" rtlCol="0" anchor="b">
            <a:noAutofit/>
          </a:bodyPr>
          <a:lstStyle>
            <a:lvl1pPr indent="0" algn="r">
              <a:lnSpc>
                <a:spcPts val="1080"/>
              </a:lnSpc>
              <a:spcBef>
                <a:spcPts val="0"/>
              </a:spcBef>
              <a:buSzPct val="110000"/>
              <a:buFont typeface="Wingdings" panose="05000000000000000000" pitchFamily="2" charset="2"/>
              <a:buNone/>
              <a:defRPr sz="900" b="0">
                <a:solidFill>
                  <a:schemeClr val="accent1"/>
                </a:solidFill>
              </a:defRPr>
            </a:lvl1pPr>
            <a:lvl2pPr marL="0" indent="0">
              <a:lnSpc>
                <a:spcPts val="1080"/>
              </a:lnSpc>
              <a:spcBef>
                <a:spcPts val="800"/>
              </a:spcBef>
              <a:buSzPct val="110000"/>
              <a:buFont typeface="Wingdings" panose="05000000000000000000" pitchFamily="2" charset="2"/>
              <a:buNone/>
              <a:defRPr sz="900">
                <a:solidFill>
                  <a:schemeClr val="accent1"/>
                </a:solidFill>
              </a:defRPr>
            </a:lvl2pPr>
            <a:lvl3pPr marL="234000" indent="-234000">
              <a:lnSpc>
                <a:spcPts val="1080"/>
              </a:lnSpc>
              <a:spcBef>
                <a:spcPts val="600"/>
              </a:spcBef>
              <a:buSzPct val="110000"/>
              <a:buFont typeface="Wingdings" panose="05000000000000000000" pitchFamily="2" charset="2"/>
              <a:buChar char="§"/>
              <a:defRPr sz="900">
                <a:solidFill>
                  <a:schemeClr val="accent1"/>
                </a:solidFill>
              </a:defRPr>
            </a:lvl3pPr>
            <a:lvl4pPr marL="468000" indent="-234000">
              <a:lnSpc>
                <a:spcPts val="1080"/>
              </a:lnSpc>
              <a:spcBef>
                <a:spcPts val="300"/>
              </a:spcBef>
              <a:buSzPct val="110000"/>
              <a:buFont typeface="Wingdings" panose="05000000000000000000" pitchFamily="2" charset="2"/>
              <a:buChar char="§"/>
              <a:defRPr sz="900">
                <a:solidFill>
                  <a:schemeClr val="accent1"/>
                </a:solidFill>
              </a:defRPr>
            </a:lvl4pPr>
            <a:lvl5pPr marL="702000" indent="-234000">
              <a:lnSpc>
                <a:spcPts val="1080"/>
              </a:lnSpc>
              <a:spcBef>
                <a:spcPts val="300"/>
              </a:spcBef>
              <a:buSzPct val="110000"/>
              <a:buFont typeface="Wingdings" panose="05000000000000000000" pitchFamily="2" charset="2"/>
              <a:buChar char="§"/>
              <a:defRPr sz="900">
                <a:solidFill>
                  <a:schemeClr val="accent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Eigene Berechnungen (Stand 2023): Dipl.-Betriebswirt, Risikogruppe A1-top, 30 Jahre, ledig, mtl. BU-Renten inkl. Bonus, </a:t>
            </a:r>
            <a:r>
              <a:rPr lang="de-DE" dirty="0" err="1"/>
              <a:t>bAV</a:t>
            </a:r>
            <a:r>
              <a:rPr lang="de-DE" dirty="0"/>
              <a:t> Beitrag abzgl. 15 % ArbG-Zuschuss + staatliche Förderung, keine weiteren Einkünfte, mit Kirchensteuer; BU-Renten aus der privaten Vorsorge unterliegen als abgekürzte Leibrenten der Ertragsanteilbesteuerung nach § 55 EStDV, BU-Renten aus der </a:t>
            </a:r>
            <a:r>
              <a:rPr lang="de-DE" dirty="0" err="1"/>
              <a:t>bAV</a:t>
            </a:r>
            <a:r>
              <a:rPr lang="de-DE" dirty="0"/>
              <a:t> mit steuerlicher Förderung nach § 3 Nr. 63 EStG werden gemäß § 22 Nr. 5 Satz 1 EStG voll nachgelagert besteuert.</a:t>
            </a:r>
          </a:p>
        </p:txBody>
      </p:sp>
      <p:sp>
        <p:nvSpPr>
          <p:cNvPr id="7" name="Textplatzhalter 4">
            <a:extLst>
              <a:ext uri="{FF2B5EF4-FFF2-40B4-BE49-F238E27FC236}">
                <a16:creationId xmlns:a16="http://schemas.microsoft.com/office/drawing/2014/main" id="{4FD3D861-FBD1-4E45-A6CA-C8F2EC7F86B4}"/>
              </a:ext>
            </a:extLst>
          </p:cNvPr>
          <p:cNvSpPr txBox="1">
            <a:spLocks/>
          </p:cNvSpPr>
          <p:nvPr/>
        </p:nvSpPr>
        <p:spPr bwMode="gray">
          <a:xfrm>
            <a:off x="335360" y="1689043"/>
            <a:ext cx="2573655" cy="540060"/>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Aufwand bei gleicher „Brutto-Leistung“.</a:t>
            </a:r>
          </a:p>
        </p:txBody>
      </p:sp>
      <p:sp>
        <p:nvSpPr>
          <p:cNvPr id="8" name="Textplatzhalter 4">
            <a:extLst>
              <a:ext uri="{FF2B5EF4-FFF2-40B4-BE49-F238E27FC236}">
                <a16:creationId xmlns:a16="http://schemas.microsoft.com/office/drawing/2014/main" id="{16D9522C-2024-4CFA-92F8-AD154A2E154C}"/>
              </a:ext>
            </a:extLst>
          </p:cNvPr>
          <p:cNvSpPr txBox="1">
            <a:spLocks/>
          </p:cNvSpPr>
          <p:nvPr/>
        </p:nvSpPr>
        <p:spPr bwMode="gray">
          <a:xfrm>
            <a:off x="3752662" y="1689043"/>
            <a:ext cx="2124236" cy="540060"/>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Aufwand bei gleicher „Netto-Leistung“.</a:t>
            </a:r>
          </a:p>
        </p:txBody>
      </p:sp>
      <p:sp>
        <p:nvSpPr>
          <p:cNvPr id="9" name="Rechteck 6">
            <a:extLst>
              <a:ext uri="{FF2B5EF4-FFF2-40B4-BE49-F238E27FC236}">
                <a16:creationId xmlns:a16="http://schemas.microsoft.com/office/drawing/2014/main" id="{5AA3B4CC-C5D1-4DE3-BFFB-E0F5B0FA907C}"/>
              </a:ext>
            </a:extLst>
          </p:cNvPr>
          <p:cNvSpPr/>
          <p:nvPr/>
        </p:nvSpPr>
        <p:spPr>
          <a:xfrm>
            <a:off x="335681" y="2964624"/>
            <a:ext cx="1205651" cy="2016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04000"/>
              </a:lnSpc>
              <a:spcBef>
                <a:spcPts val="600"/>
              </a:spcBef>
            </a:pPr>
            <a:endParaRPr lang="de-DE" sz="1600" dirty="0" err="1"/>
          </a:p>
        </p:txBody>
      </p:sp>
      <p:sp>
        <p:nvSpPr>
          <p:cNvPr id="10" name="Rechteck 7">
            <a:extLst>
              <a:ext uri="{FF2B5EF4-FFF2-40B4-BE49-F238E27FC236}">
                <a16:creationId xmlns:a16="http://schemas.microsoft.com/office/drawing/2014/main" id="{6D71E298-ADF6-4F09-8B72-0949B53A32E7}"/>
              </a:ext>
            </a:extLst>
          </p:cNvPr>
          <p:cNvSpPr/>
          <p:nvPr/>
        </p:nvSpPr>
        <p:spPr>
          <a:xfrm>
            <a:off x="2043247" y="3741845"/>
            <a:ext cx="1206000" cy="1239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nvGrpSpPr>
          <p:cNvPr id="11" name="Gruppieren 63">
            <a:extLst>
              <a:ext uri="{FF2B5EF4-FFF2-40B4-BE49-F238E27FC236}">
                <a16:creationId xmlns:a16="http://schemas.microsoft.com/office/drawing/2014/main" id="{ACB105C1-C911-4995-B249-691DFCF46336}"/>
              </a:ext>
            </a:extLst>
          </p:cNvPr>
          <p:cNvGrpSpPr/>
          <p:nvPr/>
        </p:nvGrpSpPr>
        <p:grpSpPr>
          <a:xfrm>
            <a:off x="335682" y="3778560"/>
            <a:ext cx="1205650" cy="1714909"/>
            <a:chOff x="323850" y="3749749"/>
            <a:chExt cx="1205650" cy="1714909"/>
          </a:xfrm>
        </p:grpSpPr>
        <p:sp>
          <p:nvSpPr>
            <p:cNvPr id="12" name="Textplatzhalter 4">
              <a:extLst>
                <a:ext uri="{FF2B5EF4-FFF2-40B4-BE49-F238E27FC236}">
                  <a16:creationId xmlns:a16="http://schemas.microsoft.com/office/drawing/2014/main" id="{831E9B4B-2145-49C9-88DE-9C98BB3F810A}"/>
                </a:ext>
              </a:extLst>
            </p:cNvPr>
            <p:cNvSpPr txBox="1">
              <a:spLocks/>
            </p:cNvSpPr>
            <p:nvPr/>
          </p:nvSpPr>
          <p:spPr bwMode="gray">
            <a:xfrm>
              <a:off x="404778" y="3749749"/>
              <a:ext cx="1043794" cy="248343"/>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dirty="0">
                  <a:solidFill>
                    <a:schemeClr val="bg1"/>
                  </a:solidFill>
                </a:rPr>
                <a:t>1.800 EUR</a:t>
              </a:r>
            </a:p>
          </p:txBody>
        </p:sp>
        <p:sp>
          <p:nvSpPr>
            <p:cNvPr id="13" name="Textplatzhalter 4">
              <a:extLst>
                <a:ext uri="{FF2B5EF4-FFF2-40B4-BE49-F238E27FC236}">
                  <a16:creationId xmlns:a16="http://schemas.microsoft.com/office/drawing/2014/main" id="{D35EE116-2D04-4A96-B72E-270610CE09A8}"/>
                </a:ext>
              </a:extLst>
            </p:cNvPr>
            <p:cNvSpPr txBox="1">
              <a:spLocks/>
            </p:cNvSpPr>
            <p:nvPr/>
          </p:nvSpPr>
          <p:spPr bwMode="gray">
            <a:xfrm>
              <a:off x="404777" y="4055082"/>
              <a:ext cx="1043794" cy="38826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solidFill>
                    <a:schemeClr val="bg1"/>
                  </a:solidFill>
                </a:rPr>
                <a:t>BU-Leistung </a:t>
              </a:r>
              <a:br>
                <a:rPr lang="de-DE" sz="1400" b="0" dirty="0">
                  <a:solidFill>
                    <a:schemeClr val="bg1"/>
                  </a:solidFill>
                </a:rPr>
              </a:br>
              <a:r>
                <a:rPr lang="de-DE" sz="1400" b="0" dirty="0">
                  <a:solidFill>
                    <a:schemeClr val="bg1"/>
                  </a:solidFill>
                </a:rPr>
                <a:t>netto</a:t>
              </a:r>
            </a:p>
          </p:txBody>
        </p:sp>
        <p:sp>
          <p:nvSpPr>
            <p:cNvPr id="14" name="Textplatzhalter 4">
              <a:extLst>
                <a:ext uri="{FF2B5EF4-FFF2-40B4-BE49-F238E27FC236}">
                  <a16:creationId xmlns:a16="http://schemas.microsoft.com/office/drawing/2014/main" id="{949D1BCB-0DF3-462A-8D07-6EB86C87FFD3}"/>
                </a:ext>
              </a:extLst>
            </p:cNvPr>
            <p:cNvSpPr txBox="1">
              <a:spLocks/>
            </p:cNvSpPr>
            <p:nvPr/>
          </p:nvSpPr>
          <p:spPr bwMode="gray">
            <a:xfrm>
              <a:off x="323850" y="5076397"/>
              <a:ext cx="1205650" cy="38826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t>private</a:t>
              </a:r>
              <a:br>
                <a:rPr lang="de-DE" sz="1400" b="0" dirty="0"/>
              </a:br>
              <a:r>
                <a:rPr lang="de-DE" sz="1400" b="0" dirty="0"/>
                <a:t>Absicherung</a:t>
              </a:r>
            </a:p>
          </p:txBody>
        </p:sp>
      </p:grpSp>
      <p:grpSp>
        <p:nvGrpSpPr>
          <p:cNvPr id="15" name="Gruppieren 64">
            <a:extLst>
              <a:ext uri="{FF2B5EF4-FFF2-40B4-BE49-F238E27FC236}">
                <a16:creationId xmlns:a16="http://schemas.microsoft.com/office/drawing/2014/main" id="{CC9F6AE1-FA17-4527-852B-2950CD3FBD6E}"/>
              </a:ext>
            </a:extLst>
          </p:cNvPr>
          <p:cNvGrpSpPr/>
          <p:nvPr/>
        </p:nvGrpSpPr>
        <p:grpSpPr>
          <a:xfrm>
            <a:off x="2043422" y="4039161"/>
            <a:ext cx="1205650" cy="1454308"/>
            <a:chOff x="1772286" y="4010350"/>
            <a:chExt cx="1205650" cy="1454308"/>
          </a:xfrm>
        </p:grpSpPr>
        <p:sp>
          <p:nvSpPr>
            <p:cNvPr id="16" name="Textplatzhalter 4">
              <a:extLst>
                <a:ext uri="{FF2B5EF4-FFF2-40B4-BE49-F238E27FC236}">
                  <a16:creationId xmlns:a16="http://schemas.microsoft.com/office/drawing/2014/main" id="{B8DDC1B5-1FE8-4F79-91DF-005178BE37F8}"/>
                </a:ext>
              </a:extLst>
            </p:cNvPr>
            <p:cNvSpPr txBox="1">
              <a:spLocks/>
            </p:cNvSpPr>
            <p:nvPr/>
          </p:nvSpPr>
          <p:spPr bwMode="gray">
            <a:xfrm>
              <a:off x="1853390" y="4010350"/>
              <a:ext cx="1043794" cy="248343"/>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dirty="0">
                  <a:solidFill>
                    <a:schemeClr val="bg1"/>
                  </a:solidFill>
                </a:rPr>
                <a:t>1.370 EUR</a:t>
              </a:r>
            </a:p>
          </p:txBody>
        </p:sp>
        <p:sp>
          <p:nvSpPr>
            <p:cNvPr id="17" name="Textplatzhalter 4">
              <a:extLst>
                <a:ext uri="{FF2B5EF4-FFF2-40B4-BE49-F238E27FC236}">
                  <a16:creationId xmlns:a16="http://schemas.microsoft.com/office/drawing/2014/main" id="{EBEABCFB-FF04-4B30-A0B0-C9AE29E759B3}"/>
                </a:ext>
              </a:extLst>
            </p:cNvPr>
            <p:cNvSpPr txBox="1">
              <a:spLocks/>
            </p:cNvSpPr>
            <p:nvPr/>
          </p:nvSpPr>
          <p:spPr bwMode="gray">
            <a:xfrm>
              <a:off x="1853389" y="4315683"/>
              <a:ext cx="1043794" cy="38826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solidFill>
                    <a:schemeClr val="bg1"/>
                  </a:solidFill>
                </a:rPr>
                <a:t>BU-Leistung </a:t>
              </a:r>
              <a:br>
                <a:rPr lang="de-DE" sz="1400" b="0" dirty="0">
                  <a:solidFill>
                    <a:schemeClr val="bg1"/>
                  </a:solidFill>
                </a:rPr>
              </a:br>
              <a:r>
                <a:rPr lang="de-DE" sz="1400" b="0" dirty="0">
                  <a:solidFill>
                    <a:schemeClr val="bg1"/>
                  </a:solidFill>
                </a:rPr>
                <a:t>netto gesamt</a:t>
              </a:r>
            </a:p>
          </p:txBody>
        </p:sp>
        <p:sp>
          <p:nvSpPr>
            <p:cNvPr id="18" name="Textplatzhalter 4">
              <a:extLst>
                <a:ext uri="{FF2B5EF4-FFF2-40B4-BE49-F238E27FC236}">
                  <a16:creationId xmlns:a16="http://schemas.microsoft.com/office/drawing/2014/main" id="{3EA23181-8DA5-4C6A-94A4-6261FAFF8C2F}"/>
                </a:ext>
              </a:extLst>
            </p:cNvPr>
            <p:cNvSpPr txBox="1">
              <a:spLocks/>
            </p:cNvSpPr>
            <p:nvPr/>
          </p:nvSpPr>
          <p:spPr bwMode="gray">
            <a:xfrm>
              <a:off x="1772286" y="5076397"/>
              <a:ext cx="1205650" cy="38826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t>betriebliche</a:t>
              </a:r>
              <a:br>
                <a:rPr lang="de-DE" sz="1400" b="0" dirty="0"/>
              </a:br>
              <a:r>
                <a:rPr lang="de-DE" sz="1400" b="0" dirty="0"/>
                <a:t>Absicherung</a:t>
              </a:r>
            </a:p>
          </p:txBody>
        </p:sp>
      </p:grpSp>
      <p:sp>
        <p:nvSpPr>
          <p:cNvPr id="19" name="Rechteck 14">
            <a:extLst>
              <a:ext uri="{FF2B5EF4-FFF2-40B4-BE49-F238E27FC236}">
                <a16:creationId xmlns:a16="http://schemas.microsoft.com/office/drawing/2014/main" id="{8952AFA7-C1A4-43C1-91FD-5A2228E1BFD6}"/>
              </a:ext>
            </a:extLst>
          </p:cNvPr>
          <p:cNvSpPr/>
          <p:nvPr/>
        </p:nvSpPr>
        <p:spPr>
          <a:xfrm>
            <a:off x="3751162" y="2964624"/>
            <a:ext cx="1205651" cy="2016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04000"/>
              </a:lnSpc>
              <a:spcBef>
                <a:spcPts val="600"/>
              </a:spcBef>
            </a:pPr>
            <a:endParaRPr lang="de-DE" sz="1600" dirty="0" err="1"/>
          </a:p>
        </p:txBody>
      </p:sp>
      <p:sp>
        <p:nvSpPr>
          <p:cNvPr id="20" name="Rechteck 15">
            <a:extLst>
              <a:ext uri="{FF2B5EF4-FFF2-40B4-BE49-F238E27FC236}">
                <a16:creationId xmlns:a16="http://schemas.microsoft.com/office/drawing/2014/main" id="{DC063FCD-6EDD-42E1-94F9-B448A342E26E}"/>
              </a:ext>
            </a:extLst>
          </p:cNvPr>
          <p:cNvSpPr/>
          <p:nvPr/>
        </p:nvSpPr>
        <p:spPr>
          <a:xfrm>
            <a:off x="5458727" y="2319796"/>
            <a:ext cx="1206000" cy="2661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nvGrpSpPr>
          <p:cNvPr id="21" name="Gruppieren 65">
            <a:extLst>
              <a:ext uri="{FF2B5EF4-FFF2-40B4-BE49-F238E27FC236}">
                <a16:creationId xmlns:a16="http://schemas.microsoft.com/office/drawing/2014/main" id="{E2A3676E-F5CE-45FC-A2A3-226C9F53D77A}"/>
              </a:ext>
            </a:extLst>
          </p:cNvPr>
          <p:cNvGrpSpPr/>
          <p:nvPr/>
        </p:nvGrpSpPr>
        <p:grpSpPr>
          <a:xfrm>
            <a:off x="3751162" y="3778560"/>
            <a:ext cx="1205650" cy="1714909"/>
            <a:chOff x="3398628" y="3749749"/>
            <a:chExt cx="1205650" cy="1714909"/>
          </a:xfrm>
        </p:grpSpPr>
        <p:sp>
          <p:nvSpPr>
            <p:cNvPr id="22" name="Textplatzhalter 4">
              <a:extLst>
                <a:ext uri="{FF2B5EF4-FFF2-40B4-BE49-F238E27FC236}">
                  <a16:creationId xmlns:a16="http://schemas.microsoft.com/office/drawing/2014/main" id="{ED8AED00-C31F-492D-9A02-DA78B2C3649A}"/>
                </a:ext>
              </a:extLst>
            </p:cNvPr>
            <p:cNvSpPr txBox="1">
              <a:spLocks/>
            </p:cNvSpPr>
            <p:nvPr/>
          </p:nvSpPr>
          <p:spPr bwMode="gray">
            <a:xfrm>
              <a:off x="3479556" y="3749749"/>
              <a:ext cx="1043794" cy="248343"/>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dirty="0">
                  <a:solidFill>
                    <a:schemeClr val="bg1"/>
                  </a:solidFill>
                </a:rPr>
                <a:t>1.800 EUR</a:t>
              </a:r>
            </a:p>
          </p:txBody>
        </p:sp>
        <p:sp>
          <p:nvSpPr>
            <p:cNvPr id="23" name="Textplatzhalter 4">
              <a:extLst>
                <a:ext uri="{FF2B5EF4-FFF2-40B4-BE49-F238E27FC236}">
                  <a16:creationId xmlns:a16="http://schemas.microsoft.com/office/drawing/2014/main" id="{FD956591-44F0-47B4-BA13-069B9D21C8B2}"/>
                </a:ext>
              </a:extLst>
            </p:cNvPr>
            <p:cNvSpPr txBox="1">
              <a:spLocks/>
            </p:cNvSpPr>
            <p:nvPr/>
          </p:nvSpPr>
          <p:spPr bwMode="gray">
            <a:xfrm>
              <a:off x="3479555" y="4055082"/>
              <a:ext cx="1043794" cy="38826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solidFill>
                    <a:schemeClr val="bg1"/>
                  </a:solidFill>
                </a:rPr>
                <a:t>BU-Leistung </a:t>
              </a:r>
              <a:br>
                <a:rPr lang="de-DE" sz="1400" b="0" dirty="0">
                  <a:solidFill>
                    <a:schemeClr val="bg1"/>
                  </a:solidFill>
                </a:rPr>
              </a:br>
              <a:r>
                <a:rPr lang="de-DE" sz="1400" b="0" dirty="0">
                  <a:solidFill>
                    <a:schemeClr val="bg1"/>
                  </a:solidFill>
                </a:rPr>
                <a:t>netto</a:t>
              </a:r>
            </a:p>
          </p:txBody>
        </p:sp>
        <p:sp>
          <p:nvSpPr>
            <p:cNvPr id="24" name="Textplatzhalter 4">
              <a:extLst>
                <a:ext uri="{FF2B5EF4-FFF2-40B4-BE49-F238E27FC236}">
                  <a16:creationId xmlns:a16="http://schemas.microsoft.com/office/drawing/2014/main" id="{FCB71FF0-A1B1-4385-B3BF-295D6F4EB180}"/>
                </a:ext>
              </a:extLst>
            </p:cNvPr>
            <p:cNvSpPr txBox="1">
              <a:spLocks/>
            </p:cNvSpPr>
            <p:nvPr/>
          </p:nvSpPr>
          <p:spPr bwMode="gray">
            <a:xfrm>
              <a:off x="3398628" y="5076397"/>
              <a:ext cx="1205650" cy="38826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t>private</a:t>
              </a:r>
              <a:br>
                <a:rPr lang="de-DE" sz="1400" b="0" dirty="0"/>
              </a:br>
              <a:r>
                <a:rPr lang="de-DE" sz="1400" b="0" dirty="0"/>
                <a:t>BU-Leistung</a:t>
              </a:r>
            </a:p>
          </p:txBody>
        </p:sp>
      </p:grpSp>
      <p:grpSp>
        <p:nvGrpSpPr>
          <p:cNvPr id="25" name="Gruppieren 66">
            <a:extLst>
              <a:ext uri="{FF2B5EF4-FFF2-40B4-BE49-F238E27FC236}">
                <a16:creationId xmlns:a16="http://schemas.microsoft.com/office/drawing/2014/main" id="{0D245F0A-8252-4FFC-8BF1-10254B94ADDB}"/>
              </a:ext>
            </a:extLst>
          </p:cNvPr>
          <p:cNvGrpSpPr/>
          <p:nvPr/>
        </p:nvGrpSpPr>
        <p:grpSpPr>
          <a:xfrm>
            <a:off x="5458902" y="3780881"/>
            <a:ext cx="1205650" cy="1712588"/>
            <a:chOff x="4847064" y="3752070"/>
            <a:chExt cx="1205650" cy="1712588"/>
          </a:xfrm>
        </p:grpSpPr>
        <p:sp>
          <p:nvSpPr>
            <p:cNvPr id="26" name="Textplatzhalter 4">
              <a:extLst>
                <a:ext uri="{FF2B5EF4-FFF2-40B4-BE49-F238E27FC236}">
                  <a16:creationId xmlns:a16="http://schemas.microsoft.com/office/drawing/2014/main" id="{7F0AC116-274D-4C9A-B519-01789E647075}"/>
                </a:ext>
              </a:extLst>
            </p:cNvPr>
            <p:cNvSpPr txBox="1">
              <a:spLocks/>
            </p:cNvSpPr>
            <p:nvPr/>
          </p:nvSpPr>
          <p:spPr bwMode="gray">
            <a:xfrm>
              <a:off x="4928169" y="3752070"/>
              <a:ext cx="1043792" cy="248343"/>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dirty="0">
                  <a:solidFill>
                    <a:schemeClr val="bg1"/>
                  </a:solidFill>
                </a:rPr>
                <a:t>2.541 EUR</a:t>
              </a:r>
            </a:p>
          </p:txBody>
        </p:sp>
        <p:sp>
          <p:nvSpPr>
            <p:cNvPr id="27" name="Textplatzhalter 4">
              <a:extLst>
                <a:ext uri="{FF2B5EF4-FFF2-40B4-BE49-F238E27FC236}">
                  <a16:creationId xmlns:a16="http://schemas.microsoft.com/office/drawing/2014/main" id="{EE0CFDB1-9C0C-4067-B5E9-6BA1CEF68B4F}"/>
                </a:ext>
              </a:extLst>
            </p:cNvPr>
            <p:cNvSpPr txBox="1">
              <a:spLocks/>
            </p:cNvSpPr>
            <p:nvPr/>
          </p:nvSpPr>
          <p:spPr bwMode="gray">
            <a:xfrm>
              <a:off x="4928167" y="4057403"/>
              <a:ext cx="1043794" cy="38826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solidFill>
                    <a:schemeClr val="bg1"/>
                  </a:solidFill>
                </a:rPr>
                <a:t>BU-Leistung </a:t>
              </a:r>
              <a:br>
                <a:rPr lang="de-DE" sz="1400" b="0" dirty="0">
                  <a:solidFill>
                    <a:schemeClr val="bg1"/>
                  </a:solidFill>
                </a:rPr>
              </a:br>
              <a:r>
                <a:rPr lang="de-DE" sz="1400" b="0" dirty="0">
                  <a:solidFill>
                    <a:schemeClr val="bg1"/>
                  </a:solidFill>
                </a:rPr>
                <a:t>netto</a:t>
              </a:r>
            </a:p>
          </p:txBody>
        </p:sp>
        <p:sp>
          <p:nvSpPr>
            <p:cNvPr id="28" name="Textplatzhalter 4">
              <a:extLst>
                <a:ext uri="{FF2B5EF4-FFF2-40B4-BE49-F238E27FC236}">
                  <a16:creationId xmlns:a16="http://schemas.microsoft.com/office/drawing/2014/main" id="{3D94B769-9DC2-412C-BF55-D111100EAD30}"/>
                </a:ext>
              </a:extLst>
            </p:cNvPr>
            <p:cNvSpPr txBox="1">
              <a:spLocks/>
            </p:cNvSpPr>
            <p:nvPr/>
          </p:nvSpPr>
          <p:spPr bwMode="gray">
            <a:xfrm>
              <a:off x="4847064" y="5076397"/>
              <a:ext cx="1205650" cy="38826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1400" b="0" dirty="0"/>
                <a:t>betriebliche</a:t>
              </a:r>
              <a:br>
                <a:rPr lang="de-DE" sz="1400" b="0" dirty="0"/>
              </a:br>
              <a:r>
                <a:rPr lang="de-DE" sz="1400" b="0" dirty="0"/>
                <a:t>BU-Leistung</a:t>
              </a:r>
            </a:p>
          </p:txBody>
        </p:sp>
      </p:grpSp>
      <p:sp>
        <p:nvSpPr>
          <p:cNvPr id="30" name="Rechteck 23">
            <a:extLst>
              <a:ext uri="{FF2B5EF4-FFF2-40B4-BE49-F238E27FC236}">
                <a16:creationId xmlns:a16="http://schemas.microsoft.com/office/drawing/2014/main" id="{CE2E3879-F7C6-4A54-B877-97E2D891BCC3}"/>
              </a:ext>
            </a:extLst>
          </p:cNvPr>
          <p:cNvSpPr/>
          <p:nvPr/>
        </p:nvSpPr>
        <p:spPr>
          <a:xfrm>
            <a:off x="7870801" y="1689042"/>
            <a:ext cx="3984560" cy="38425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0" name="Textplatzhalter 4">
            <a:extLst>
              <a:ext uri="{FF2B5EF4-FFF2-40B4-BE49-F238E27FC236}">
                <a16:creationId xmlns:a16="http://schemas.microsoft.com/office/drawing/2014/main" id="{847445F5-1C76-4E89-9E62-6F91F2411CD5}"/>
              </a:ext>
            </a:extLst>
          </p:cNvPr>
          <p:cNvSpPr txBox="1">
            <a:spLocks/>
          </p:cNvSpPr>
          <p:nvPr/>
        </p:nvSpPr>
        <p:spPr bwMode="gray">
          <a:xfrm>
            <a:off x="8419134" y="2054095"/>
            <a:ext cx="3093638" cy="432939"/>
          </a:xfrm>
          <a:prstGeom prst="rect">
            <a:avLst/>
          </a:prstGeom>
        </p:spPr>
        <p:txBody>
          <a:bodyPr vert="horz" wrap="square" lIns="0" tIns="0" rIns="0" bIns="0" rtlCol="0">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spcAft>
                <a:spcPts val="600"/>
              </a:spcAft>
            </a:pPr>
            <a:r>
              <a:rPr lang="de-DE" sz="1400" dirty="0"/>
              <a:t>Für eine identische Leistung BU-Rente </a:t>
            </a:r>
            <a:br>
              <a:rPr lang="de-DE" sz="1400" dirty="0"/>
            </a:br>
            <a:r>
              <a:rPr lang="de-DE" sz="1400" dirty="0"/>
              <a:t>in der </a:t>
            </a:r>
            <a:r>
              <a:rPr lang="de-DE" sz="1400" dirty="0" err="1"/>
              <a:t>bAV</a:t>
            </a:r>
            <a:r>
              <a:rPr lang="de-DE" sz="1400" dirty="0"/>
              <a:t> erhöhen.</a:t>
            </a:r>
          </a:p>
        </p:txBody>
      </p:sp>
      <p:sp>
        <p:nvSpPr>
          <p:cNvPr id="41" name="Textfeld 34">
            <a:extLst>
              <a:ext uri="{FF2B5EF4-FFF2-40B4-BE49-F238E27FC236}">
                <a16:creationId xmlns:a16="http://schemas.microsoft.com/office/drawing/2014/main" id="{161CE430-72AB-4E5A-ACCC-F6DF693E8675}"/>
              </a:ext>
            </a:extLst>
          </p:cNvPr>
          <p:cNvSpPr txBox="1"/>
          <p:nvPr/>
        </p:nvSpPr>
        <p:spPr>
          <a:xfrm>
            <a:off x="7932078" y="2005203"/>
            <a:ext cx="326003" cy="510204"/>
          </a:xfrm>
          <a:prstGeom prst="rect">
            <a:avLst/>
          </a:prstGeom>
          <a:noFill/>
        </p:spPr>
        <p:txBody>
          <a:bodyPr wrap="square">
            <a:spAutoFit/>
          </a:bodyPr>
          <a:lstStyle/>
          <a:p>
            <a:pPr marL="285750" indent="-285750">
              <a:lnSpc>
                <a:spcPct val="104000"/>
              </a:lnSpc>
              <a:spcBef>
                <a:spcPts val="600"/>
              </a:spcBef>
              <a:buFont typeface="Wingdings" panose="05000000000000000000" pitchFamily="2" charset="2"/>
              <a:buChar char="ü"/>
            </a:pPr>
            <a:r>
              <a:rPr lang="de-DE" sz="2800" dirty="0">
                <a:solidFill>
                  <a:schemeClr val="accent1"/>
                </a:solidFill>
              </a:rPr>
              <a:t> </a:t>
            </a:r>
          </a:p>
        </p:txBody>
      </p:sp>
      <p:sp>
        <p:nvSpPr>
          <p:cNvPr id="42" name="Textplatzhalter 4">
            <a:extLst>
              <a:ext uri="{FF2B5EF4-FFF2-40B4-BE49-F238E27FC236}">
                <a16:creationId xmlns:a16="http://schemas.microsoft.com/office/drawing/2014/main" id="{F4AD854F-3B9E-416C-9B83-43B95DF9516F}"/>
              </a:ext>
            </a:extLst>
          </p:cNvPr>
          <p:cNvSpPr txBox="1">
            <a:spLocks/>
          </p:cNvSpPr>
          <p:nvPr/>
        </p:nvSpPr>
        <p:spPr bwMode="gray">
          <a:xfrm>
            <a:off x="8419134" y="2728991"/>
            <a:ext cx="3093638" cy="208903"/>
          </a:xfrm>
          <a:prstGeom prst="rect">
            <a:avLst/>
          </a:prstGeom>
        </p:spPr>
        <p:txBody>
          <a:bodyPr vert="horz" wrap="square" lIns="0" tIns="0" rIns="0" bIns="0" rtlCol="0">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spcAft>
                <a:spcPts val="600"/>
              </a:spcAft>
            </a:pPr>
            <a:r>
              <a:rPr lang="de-DE" sz="1400" b="1" dirty="0"/>
              <a:t>Beispiel: </a:t>
            </a:r>
            <a:r>
              <a:rPr lang="de-DE" sz="1400" b="1" dirty="0">
                <a:solidFill>
                  <a:schemeClr val="accent1"/>
                </a:solidFill>
              </a:rPr>
              <a:t>+41%</a:t>
            </a:r>
          </a:p>
        </p:txBody>
      </p:sp>
      <p:sp>
        <p:nvSpPr>
          <p:cNvPr id="37" name="Textplatzhalter 4">
            <a:extLst>
              <a:ext uri="{FF2B5EF4-FFF2-40B4-BE49-F238E27FC236}">
                <a16:creationId xmlns:a16="http://schemas.microsoft.com/office/drawing/2014/main" id="{8EC8DDD9-3B76-41A5-BAEA-280BBF51487A}"/>
              </a:ext>
            </a:extLst>
          </p:cNvPr>
          <p:cNvSpPr txBox="1">
            <a:spLocks/>
          </p:cNvSpPr>
          <p:nvPr/>
        </p:nvSpPr>
        <p:spPr bwMode="gray">
          <a:xfrm>
            <a:off x="8419134" y="3342204"/>
            <a:ext cx="3093638" cy="432939"/>
          </a:xfrm>
          <a:prstGeom prst="rect">
            <a:avLst/>
          </a:prstGeom>
        </p:spPr>
        <p:txBody>
          <a:bodyPr vert="horz" wrap="square" lIns="0" tIns="0" rIns="0" bIns="0" rtlCol="0">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spcAft>
                <a:spcPts val="600"/>
              </a:spcAft>
            </a:pPr>
            <a:r>
              <a:rPr lang="de-DE" sz="1400" dirty="0"/>
              <a:t>Nettoaufwand erhöht sich nicht im gleichen Verhältnis.</a:t>
            </a:r>
          </a:p>
        </p:txBody>
      </p:sp>
      <p:sp>
        <p:nvSpPr>
          <p:cNvPr id="38" name="Textfeld 37">
            <a:extLst>
              <a:ext uri="{FF2B5EF4-FFF2-40B4-BE49-F238E27FC236}">
                <a16:creationId xmlns:a16="http://schemas.microsoft.com/office/drawing/2014/main" id="{0BC0558E-A59F-438D-826B-632080AEF5B9}"/>
              </a:ext>
            </a:extLst>
          </p:cNvPr>
          <p:cNvSpPr txBox="1"/>
          <p:nvPr/>
        </p:nvSpPr>
        <p:spPr>
          <a:xfrm>
            <a:off x="7932078" y="3293312"/>
            <a:ext cx="326003" cy="510204"/>
          </a:xfrm>
          <a:prstGeom prst="rect">
            <a:avLst/>
          </a:prstGeom>
          <a:noFill/>
        </p:spPr>
        <p:txBody>
          <a:bodyPr wrap="square">
            <a:spAutoFit/>
          </a:bodyPr>
          <a:lstStyle/>
          <a:p>
            <a:pPr marL="285750" indent="-285750">
              <a:lnSpc>
                <a:spcPct val="104000"/>
              </a:lnSpc>
              <a:spcBef>
                <a:spcPts val="600"/>
              </a:spcBef>
              <a:buFont typeface="Wingdings" panose="05000000000000000000" pitchFamily="2" charset="2"/>
              <a:buChar char="ü"/>
            </a:pPr>
            <a:r>
              <a:rPr lang="de-DE" sz="2800" dirty="0">
                <a:solidFill>
                  <a:schemeClr val="accent1"/>
                </a:solidFill>
              </a:rPr>
              <a:t> </a:t>
            </a:r>
          </a:p>
        </p:txBody>
      </p:sp>
      <p:sp>
        <p:nvSpPr>
          <p:cNvPr id="39" name="Textplatzhalter 4">
            <a:extLst>
              <a:ext uri="{FF2B5EF4-FFF2-40B4-BE49-F238E27FC236}">
                <a16:creationId xmlns:a16="http://schemas.microsoft.com/office/drawing/2014/main" id="{665ECA8C-D97E-4DF2-AB8F-388E2101D56D}"/>
              </a:ext>
            </a:extLst>
          </p:cNvPr>
          <p:cNvSpPr txBox="1">
            <a:spLocks/>
          </p:cNvSpPr>
          <p:nvPr/>
        </p:nvSpPr>
        <p:spPr bwMode="gray">
          <a:xfrm>
            <a:off x="8419134" y="4017099"/>
            <a:ext cx="3093638" cy="208903"/>
          </a:xfrm>
          <a:prstGeom prst="rect">
            <a:avLst/>
          </a:prstGeom>
        </p:spPr>
        <p:txBody>
          <a:bodyPr vert="horz" wrap="square" lIns="0" tIns="0" rIns="0" bIns="0" rtlCol="0">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spcAft>
                <a:spcPts val="600"/>
              </a:spcAft>
            </a:pPr>
            <a:r>
              <a:rPr lang="de-DE" sz="1400" b="1" dirty="0"/>
              <a:t>Beispiel: </a:t>
            </a:r>
            <a:r>
              <a:rPr lang="de-DE" sz="1400" b="1" dirty="0">
                <a:solidFill>
                  <a:schemeClr val="accent1"/>
                </a:solidFill>
              </a:rPr>
              <a:t>+40%</a:t>
            </a:r>
          </a:p>
        </p:txBody>
      </p:sp>
      <p:sp>
        <p:nvSpPr>
          <p:cNvPr id="33" name="Freihandform 16">
            <a:extLst>
              <a:ext uri="{FF2B5EF4-FFF2-40B4-BE49-F238E27FC236}">
                <a16:creationId xmlns:a16="http://schemas.microsoft.com/office/drawing/2014/main" id="{63718CE4-3802-4A91-98CD-2C2E1F4D4A9C}"/>
              </a:ext>
            </a:extLst>
          </p:cNvPr>
          <p:cNvSpPr>
            <a:spLocks noChangeAspect="1"/>
          </p:cNvSpPr>
          <p:nvPr/>
        </p:nvSpPr>
        <p:spPr>
          <a:xfrm>
            <a:off x="8063341" y="4754720"/>
            <a:ext cx="194740" cy="328229"/>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36" name="Textplatzhalter 4">
            <a:extLst>
              <a:ext uri="{FF2B5EF4-FFF2-40B4-BE49-F238E27FC236}">
                <a16:creationId xmlns:a16="http://schemas.microsoft.com/office/drawing/2014/main" id="{685F6267-02DB-4B07-9208-5BDC3BFFE824}"/>
              </a:ext>
            </a:extLst>
          </p:cNvPr>
          <p:cNvSpPr txBox="1">
            <a:spLocks/>
          </p:cNvSpPr>
          <p:nvPr/>
        </p:nvSpPr>
        <p:spPr bwMode="gray">
          <a:xfrm>
            <a:off x="8419134" y="4799443"/>
            <a:ext cx="3093638" cy="238783"/>
          </a:xfrm>
          <a:prstGeom prst="rect">
            <a:avLst/>
          </a:prstGeom>
        </p:spPr>
        <p:txBody>
          <a:bodyPr vert="horz" wrap="square" lIns="0" tIns="0" rIns="0" bIns="0" rtlCol="0">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spcAft>
                <a:spcPts val="600"/>
              </a:spcAft>
            </a:pPr>
            <a:r>
              <a:rPr lang="de-DE" b="1" dirty="0">
                <a:solidFill>
                  <a:schemeClr val="accent1"/>
                </a:solidFill>
              </a:rPr>
              <a:t>Nettovorteil für den Kunden</a:t>
            </a:r>
          </a:p>
        </p:txBody>
      </p:sp>
      <p:sp>
        <p:nvSpPr>
          <p:cNvPr id="43" name="Ellipse 50">
            <a:extLst>
              <a:ext uri="{FF2B5EF4-FFF2-40B4-BE49-F238E27FC236}">
                <a16:creationId xmlns:a16="http://schemas.microsoft.com/office/drawing/2014/main" id="{A654F112-A254-4821-AC8A-59AC435B16C0}"/>
              </a:ext>
            </a:extLst>
          </p:cNvPr>
          <p:cNvSpPr/>
          <p:nvPr/>
        </p:nvSpPr>
        <p:spPr>
          <a:xfrm rot="900000" flipH="1">
            <a:off x="915266" y="2532152"/>
            <a:ext cx="900919" cy="9009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ts val="600"/>
              </a:spcBef>
            </a:pPr>
            <a:r>
              <a:rPr lang="de-DE" sz="1200" dirty="0"/>
              <a:t>Beitrag:</a:t>
            </a:r>
            <a:br>
              <a:rPr lang="de-DE" sz="1200" dirty="0"/>
            </a:br>
            <a:r>
              <a:rPr lang="de-DE" sz="1200" b="1" dirty="0"/>
              <a:t>67,91 EUR</a:t>
            </a:r>
          </a:p>
        </p:txBody>
      </p:sp>
      <p:sp>
        <p:nvSpPr>
          <p:cNvPr id="44" name="Ellipse 54">
            <a:extLst>
              <a:ext uri="{FF2B5EF4-FFF2-40B4-BE49-F238E27FC236}">
                <a16:creationId xmlns:a16="http://schemas.microsoft.com/office/drawing/2014/main" id="{F974517E-BE72-4DD7-B736-D7E863D47C98}"/>
              </a:ext>
            </a:extLst>
          </p:cNvPr>
          <p:cNvSpPr/>
          <p:nvPr/>
        </p:nvSpPr>
        <p:spPr>
          <a:xfrm rot="900000" flipH="1">
            <a:off x="2660985" y="3046813"/>
            <a:ext cx="900919" cy="9009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ts val="600"/>
              </a:spcBef>
            </a:pPr>
            <a:r>
              <a:rPr lang="de-DE" sz="1200" dirty="0"/>
              <a:t>Netto-</a:t>
            </a:r>
            <a:br>
              <a:rPr lang="de-DE" sz="1200" dirty="0"/>
            </a:br>
            <a:r>
              <a:rPr lang="de-DE" sz="1200" dirty="0"/>
              <a:t>aufwand:</a:t>
            </a:r>
            <a:br>
              <a:rPr lang="de-DE" sz="1200" dirty="0"/>
            </a:br>
            <a:r>
              <a:rPr lang="de-DE" sz="1200" b="1" dirty="0"/>
              <a:t>32,45 EUR</a:t>
            </a:r>
          </a:p>
        </p:txBody>
      </p:sp>
      <p:sp>
        <p:nvSpPr>
          <p:cNvPr id="45" name="Ellipse 58">
            <a:extLst>
              <a:ext uri="{FF2B5EF4-FFF2-40B4-BE49-F238E27FC236}">
                <a16:creationId xmlns:a16="http://schemas.microsoft.com/office/drawing/2014/main" id="{16B8AFB2-C4EB-4FA6-ABCD-0C1C352EA686}"/>
              </a:ext>
            </a:extLst>
          </p:cNvPr>
          <p:cNvSpPr/>
          <p:nvPr/>
        </p:nvSpPr>
        <p:spPr>
          <a:xfrm rot="900000" flipH="1">
            <a:off x="6065376" y="1884187"/>
            <a:ext cx="900919" cy="9009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ts val="600"/>
              </a:spcBef>
            </a:pPr>
            <a:r>
              <a:rPr lang="de-DE" sz="1200" dirty="0"/>
              <a:t>Netto-</a:t>
            </a:r>
            <a:br>
              <a:rPr lang="de-DE" sz="1200" dirty="0"/>
            </a:br>
            <a:r>
              <a:rPr lang="de-DE" sz="1200" dirty="0"/>
              <a:t>aufwand:</a:t>
            </a:r>
            <a:br>
              <a:rPr lang="de-DE" sz="1200" dirty="0"/>
            </a:br>
            <a:r>
              <a:rPr lang="de-DE" sz="1200" b="1" dirty="0"/>
              <a:t>45,49 EUR</a:t>
            </a:r>
          </a:p>
        </p:txBody>
      </p:sp>
      <p:sp>
        <p:nvSpPr>
          <p:cNvPr id="46" name="Ellipse 59">
            <a:extLst>
              <a:ext uri="{FF2B5EF4-FFF2-40B4-BE49-F238E27FC236}">
                <a16:creationId xmlns:a16="http://schemas.microsoft.com/office/drawing/2014/main" id="{939B23FC-BEDD-4EBE-A6C0-3701D7CE6DEC}"/>
              </a:ext>
            </a:extLst>
          </p:cNvPr>
          <p:cNvSpPr/>
          <p:nvPr/>
        </p:nvSpPr>
        <p:spPr>
          <a:xfrm rot="900000" flipH="1">
            <a:off x="4312714" y="2532151"/>
            <a:ext cx="900919" cy="9009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ts val="600"/>
              </a:spcBef>
            </a:pPr>
            <a:r>
              <a:rPr lang="de-DE" sz="1200" dirty="0"/>
              <a:t>Beitrag:</a:t>
            </a:r>
            <a:br>
              <a:rPr lang="de-DE" sz="1200" dirty="0"/>
            </a:br>
            <a:r>
              <a:rPr lang="de-DE" sz="1200" b="1" dirty="0"/>
              <a:t>67,91 EUR</a:t>
            </a:r>
          </a:p>
        </p:txBody>
      </p:sp>
      <p:grpSp>
        <p:nvGrpSpPr>
          <p:cNvPr id="47" name="Gruppieren 46">
            <a:extLst>
              <a:ext uri="{FF2B5EF4-FFF2-40B4-BE49-F238E27FC236}">
                <a16:creationId xmlns:a16="http://schemas.microsoft.com/office/drawing/2014/main" id="{B5D3963A-A31D-42B3-B000-0A7F22597964}"/>
              </a:ext>
            </a:extLst>
          </p:cNvPr>
          <p:cNvGrpSpPr/>
          <p:nvPr/>
        </p:nvGrpSpPr>
        <p:grpSpPr>
          <a:xfrm>
            <a:off x="11387339" y="4903068"/>
            <a:ext cx="612359" cy="715235"/>
            <a:chOff x="3995738" y="4113212"/>
            <a:chExt cx="1450975" cy="1901826"/>
          </a:xfrm>
        </p:grpSpPr>
        <p:pic>
          <p:nvPicPr>
            <p:cNvPr id="48" name="Picture 53" descr="karte_joker">
              <a:extLst>
                <a:ext uri="{FF2B5EF4-FFF2-40B4-BE49-F238E27FC236}">
                  <a16:creationId xmlns:a16="http://schemas.microsoft.com/office/drawing/2014/main" id="{BCD723FA-6F27-4F00-9751-27EDD0D341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1271161">
              <a:off x="4319588" y="4113212"/>
              <a:ext cx="11271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4" descr="karte_joker">
              <a:extLst>
                <a:ext uri="{FF2B5EF4-FFF2-40B4-BE49-F238E27FC236}">
                  <a16:creationId xmlns:a16="http://schemas.microsoft.com/office/drawing/2014/main" id="{ADEA30F8-F079-48F3-AD1B-E7F5B3AEAD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731085">
              <a:off x="3995738" y="4400550"/>
              <a:ext cx="11271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ußzeilenplatzhalter 1">
            <a:extLst>
              <a:ext uri="{FF2B5EF4-FFF2-40B4-BE49-F238E27FC236}">
                <a16:creationId xmlns:a16="http://schemas.microsoft.com/office/drawing/2014/main" id="{7D88B8FA-D5F0-4A6B-989F-967AA6A2B712}"/>
              </a:ext>
            </a:extLst>
          </p:cNvPr>
          <p:cNvSpPr>
            <a:spLocks noGrp="1"/>
          </p:cNvSpPr>
          <p:nvPr>
            <p:ph type="ftr" sz="quarter" idx="11"/>
          </p:nvPr>
        </p:nvSpPr>
        <p:spPr/>
        <p:txBody>
          <a:bodyPr/>
          <a:lstStyle/>
          <a:p>
            <a:r>
              <a:rPr lang="de-DE"/>
              <a:t>EGO Top – Berufsunfähigkeitsschutz von HDI | Marketing-Unterlage | Mai 2022</a:t>
            </a:r>
            <a:endParaRPr lang="de-DE" dirty="0"/>
          </a:p>
        </p:txBody>
      </p:sp>
      <p:sp>
        <p:nvSpPr>
          <p:cNvPr id="3" name="Foliennummernplatzhalter 2">
            <a:extLst>
              <a:ext uri="{FF2B5EF4-FFF2-40B4-BE49-F238E27FC236}">
                <a16:creationId xmlns:a16="http://schemas.microsoft.com/office/drawing/2014/main" id="{CA5007E3-3060-4E98-A222-8686F75F1463}"/>
              </a:ext>
            </a:extLst>
          </p:cNvPr>
          <p:cNvSpPr>
            <a:spLocks noGrp="1"/>
          </p:cNvSpPr>
          <p:nvPr>
            <p:ph type="sldNum" sz="quarter" idx="12"/>
          </p:nvPr>
        </p:nvSpPr>
        <p:spPr/>
        <p:txBody>
          <a:bodyPr/>
          <a:lstStyle/>
          <a:p>
            <a:fld id="{7EC6429F-8EBA-4254-B9C8-295228AFE7F1}" type="slidenum">
              <a:rPr lang="de-DE" smtClean="0"/>
              <a:pPr/>
              <a:t>110</a:t>
            </a:fld>
            <a:endParaRPr lang="de-DE" dirty="0"/>
          </a:p>
        </p:txBody>
      </p:sp>
    </p:spTree>
    <p:extLst>
      <p:ext uri="{BB962C8B-B14F-4D97-AF65-F5344CB8AC3E}">
        <p14:creationId xmlns:p14="http://schemas.microsoft.com/office/powerpoint/2010/main" val="154017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750"/>
                                        <p:tgtEl>
                                          <p:spTgt spid="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750"/>
                                        <p:tgtEl>
                                          <p:spTgt spid="10"/>
                                        </p:tgtEl>
                                      </p:cBhvr>
                                    </p:animEffect>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750"/>
                                        <p:tgtEl>
                                          <p:spTgt spid="19"/>
                                        </p:tgtEl>
                                      </p:cBhvr>
                                    </p:animEffect>
                                  </p:childTnLst>
                                </p:cTn>
                              </p:par>
                            </p:childTnLst>
                          </p:cTn>
                        </p:par>
                        <p:par>
                          <p:cTn id="26" fill="hold">
                            <p:stCondLst>
                              <p:cond delay="750"/>
                            </p:stCondLst>
                            <p:childTnLst>
                              <p:par>
                                <p:cTn id="27" presetID="10"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750"/>
                                        <p:tgtEl>
                                          <p:spTgt spid="20"/>
                                        </p:tgtEl>
                                      </p:cBhvr>
                                    </p:animEffect>
                                  </p:childTnLst>
                                </p:cTn>
                              </p:par>
                            </p:childTnLst>
                          </p:cTn>
                        </p:par>
                        <p:par>
                          <p:cTn id="35" fill="hold">
                            <p:stCondLst>
                              <p:cond delay="750"/>
                            </p:stCondLst>
                            <p:childTnLst>
                              <p:par>
                                <p:cTn id="36" presetID="10"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9" grpId="0" animBg="1"/>
      <p:bldP spid="20" grpId="0" animBg="1"/>
      <p:bldP spid="43" grpId="0" animBg="1"/>
      <p:bldP spid="44" grpId="0" animBg="1"/>
      <p:bldP spid="45" grpId="0" animBg="1"/>
      <p:bldP spid="4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2D80BB2-BBC7-429C-A866-06C9866BAC28}"/>
              </a:ext>
            </a:extLst>
          </p:cNvPr>
          <p:cNvSpPr>
            <a:spLocks noGrp="1"/>
          </p:cNvSpPr>
          <p:nvPr>
            <p:ph type="body" sz="quarter" idx="13"/>
          </p:nvPr>
        </p:nvSpPr>
        <p:spPr>
          <a:xfrm>
            <a:off x="1415480" y="2341670"/>
            <a:ext cx="727763" cy="1436291"/>
          </a:xfrm>
        </p:spPr>
        <p:txBody>
          <a:bodyPr/>
          <a:lstStyle/>
          <a:p>
            <a:r>
              <a:rPr lang="de-DE" dirty="0"/>
              <a:t>5</a:t>
            </a:r>
          </a:p>
        </p:txBody>
      </p:sp>
      <p:sp>
        <p:nvSpPr>
          <p:cNvPr id="4" name="Title 3">
            <a:extLst>
              <a:ext uri="{FF2B5EF4-FFF2-40B4-BE49-F238E27FC236}">
                <a16:creationId xmlns:a16="http://schemas.microsoft.com/office/drawing/2014/main" id="{BE71742A-BCAA-4EC9-B781-233DF564BDC9}"/>
              </a:ext>
            </a:extLst>
          </p:cNvPr>
          <p:cNvSpPr>
            <a:spLocks noGrp="1"/>
          </p:cNvSpPr>
          <p:nvPr>
            <p:ph type="title"/>
          </p:nvPr>
        </p:nvSpPr>
        <p:spPr/>
        <p:txBody>
          <a:bodyPr/>
          <a:lstStyle/>
          <a:p>
            <a:r>
              <a:rPr lang="de-DE" dirty="0"/>
              <a:t>EGO im Wettbewerb</a:t>
            </a:r>
          </a:p>
        </p:txBody>
      </p:sp>
    </p:spTree>
    <p:extLst>
      <p:ext uri="{BB962C8B-B14F-4D97-AF65-F5344CB8AC3E}">
        <p14:creationId xmlns:p14="http://schemas.microsoft.com/office/powerpoint/2010/main" val="5200248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396043"/>
          </a:xfrm>
        </p:spPr>
        <p:txBody>
          <a:bodyPr/>
          <a:lstStyle/>
          <a:p>
            <a:r>
              <a:rPr lang="de-DE" dirty="0"/>
              <a:t>HDI: Im BU-Rating-Universum auf Platz 1!</a:t>
            </a:r>
          </a:p>
        </p:txBody>
      </p:sp>
      <p:sp>
        <p:nvSpPr>
          <p:cNvPr id="4" name="Text Placeholder 4">
            <a:extLst>
              <a:ext uri="{FF2B5EF4-FFF2-40B4-BE49-F238E27FC236}">
                <a16:creationId xmlns:a16="http://schemas.microsoft.com/office/drawing/2014/main" id="{F68E0C89-7697-467A-9638-239D85745C5F}"/>
              </a:ext>
            </a:extLst>
          </p:cNvPr>
          <p:cNvSpPr txBox="1">
            <a:spLocks/>
          </p:cNvSpPr>
          <p:nvPr/>
        </p:nvSpPr>
        <p:spPr>
          <a:xfrm>
            <a:off x="335360" y="5653455"/>
            <a:ext cx="11520000" cy="624254"/>
          </a:xfrm>
          <a:prstGeom prst="rect">
            <a:avLst/>
          </a:prstGeom>
        </p:spPr>
        <p:txBody>
          <a:bodyPr vert="horz" lIns="0" tIns="0" rIns="0" bIns="0" rtlCol="0" anchor="b">
            <a:noAutofit/>
          </a:bodyPr>
          <a:lstStyle>
            <a:lvl1pPr indent="0" algn="r">
              <a:lnSpc>
                <a:spcPts val="1080"/>
              </a:lnSpc>
              <a:spcBef>
                <a:spcPts val="0"/>
              </a:spcBef>
              <a:buSzPct val="110000"/>
              <a:buFont typeface="Wingdings" panose="05000000000000000000" pitchFamily="2" charset="2"/>
              <a:buNone/>
              <a:defRPr sz="900" b="0">
                <a:solidFill>
                  <a:schemeClr val="accent1"/>
                </a:solidFill>
              </a:defRPr>
            </a:lvl1pPr>
            <a:lvl2pPr marL="0" indent="0">
              <a:lnSpc>
                <a:spcPts val="1080"/>
              </a:lnSpc>
              <a:spcBef>
                <a:spcPts val="800"/>
              </a:spcBef>
              <a:buSzPct val="110000"/>
              <a:buFont typeface="Wingdings" panose="05000000000000000000" pitchFamily="2" charset="2"/>
              <a:buNone/>
              <a:defRPr sz="900">
                <a:solidFill>
                  <a:schemeClr val="accent1"/>
                </a:solidFill>
              </a:defRPr>
            </a:lvl2pPr>
            <a:lvl3pPr marL="234000" indent="-234000">
              <a:lnSpc>
                <a:spcPts val="1080"/>
              </a:lnSpc>
              <a:spcBef>
                <a:spcPts val="600"/>
              </a:spcBef>
              <a:buSzPct val="110000"/>
              <a:buFont typeface="Wingdings" panose="05000000000000000000" pitchFamily="2" charset="2"/>
              <a:buChar char="§"/>
              <a:defRPr sz="900">
                <a:solidFill>
                  <a:schemeClr val="accent1"/>
                </a:solidFill>
              </a:defRPr>
            </a:lvl3pPr>
            <a:lvl4pPr marL="468000" indent="-234000">
              <a:lnSpc>
                <a:spcPts val="1080"/>
              </a:lnSpc>
              <a:spcBef>
                <a:spcPts val="300"/>
              </a:spcBef>
              <a:buSzPct val="110000"/>
              <a:buFont typeface="Wingdings" panose="05000000000000000000" pitchFamily="2" charset="2"/>
              <a:buChar char="§"/>
              <a:defRPr sz="900">
                <a:solidFill>
                  <a:schemeClr val="accent1"/>
                </a:solidFill>
              </a:defRPr>
            </a:lvl4pPr>
            <a:lvl5pPr marL="702000" indent="-234000">
              <a:lnSpc>
                <a:spcPts val="1080"/>
              </a:lnSpc>
              <a:spcBef>
                <a:spcPts val="300"/>
              </a:spcBef>
              <a:buSzPct val="110000"/>
              <a:buFont typeface="Wingdings" panose="05000000000000000000" pitchFamily="2" charset="2"/>
              <a:buChar char="§"/>
              <a:defRPr sz="900">
                <a:solidFill>
                  <a:schemeClr val="accent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de-DE" dirty="0"/>
              <a:t>*   Nur PCD-Leistungskriterien</a:t>
            </a:r>
            <a:br>
              <a:rPr lang="de-DE" dirty="0"/>
            </a:br>
            <a:r>
              <a:rPr lang="de-DE" dirty="0"/>
              <a:t>** Teilnahme am Franke und Bornberg BU-Leistungspraxisrating  2022</a:t>
            </a:r>
            <a:br>
              <a:rPr lang="de-DE" dirty="0"/>
            </a:br>
            <a:r>
              <a:rPr lang="de-DE" dirty="0"/>
              <a:t>*** Zertifizierter Tarif mit Anzahl der Regelungen, die günstiger als die derzeit definierten 18 </a:t>
            </a:r>
            <a:r>
              <a:rPr lang="de-DE" dirty="0" err="1"/>
              <a:t>Infinma</a:t>
            </a:r>
            <a:r>
              <a:rPr lang="de-DE" dirty="0"/>
              <a:t> BU-Marktstandards sind.</a:t>
            </a:r>
            <a:br>
              <a:rPr lang="de-DE" dirty="0"/>
            </a:br>
            <a:r>
              <a:rPr lang="de-DE" dirty="0"/>
              <a:t>Stand: 14.11.2022 </a:t>
            </a:r>
          </a:p>
        </p:txBody>
      </p:sp>
      <p:sp>
        <p:nvSpPr>
          <p:cNvPr id="3" name="Foliennummernplatzhalter 2">
            <a:extLst>
              <a:ext uri="{FF2B5EF4-FFF2-40B4-BE49-F238E27FC236}">
                <a16:creationId xmlns:a16="http://schemas.microsoft.com/office/drawing/2014/main" id="{4FC731D6-CE32-40D5-9B0C-8755DAC62569}"/>
              </a:ext>
            </a:extLst>
          </p:cNvPr>
          <p:cNvSpPr>
            <a:spLocks noGrp="1"/>
          </p:cNvSpPr>
          <p:nvPr>
            <p:ph type="sldNum" sz="quarter" idx="12"/>
          </p:nvPr>
        </p:nvSpPr>
        <p:spPr/>
        <p:txBody>
          <a:bodyPr/>
          <a:lstStyle/>
          <a:p>
            <a:fld id="{7EC6429F-8EBA-4254-B9C8-295228AFE7F1}" type="slidenum">
              <a:rPr lang="de-DE" smtClean="0"/>
              <a:pPr/>
              <a:t>112</a:t>
            </a:fld>
            <a:endParaRPr lang="de-DE" dirty="0"/>
          </a:p>
        </p:txBody>
      </p:sp>
      <p:sp>
        <p:nvSpPr>
          <p:cNvPr id="8" name="Fußzeilenplatzhalter 2">
            <a:extLst>
              <a:ext uri="{FF2B5EF4-FFF2-40B4-BE49-F238E27FC236}">
                <a16:creationId xmlns:a16="http://schemas.microsoft.com/office/drawing/2014/main" id="{B977A063-30A2-4EE0-AFFA-30F6F6385CC3}"/>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10" name="Freeform 6">
            <a:extLst>
              <a:ext uri="{FF2B5EF4-FFF2-40B4-BE49-F238E27FC236}">
                <a16:creationId xmlns:a16="http://schemas.microsoft.com/office/drawing/2014/main" id="{536FEA3E-EE11-485A-8A38-A2300AD18191}"/>
              </a:ext>
            </a:extLst>
          </p:cNvPr>
          <p:cNvSpPr>
            <a:spLocks noEditPoints="1"/>
          </p:cNvSpPr>
          <p:nvPr/>
        </p:nvSpPr>
        <p:spPr bwMode="auto">
          <a:xfrm>
            <a:off x="329194" y="4390943"/>
            <a:ext cx="498751" cy="428112"/>
          </a:xfrm>
          <a:custGeom>
            <a:avLst/>
            <a:gdLst>
              <a:gd name="T0" fmla="*/ 0 w 699"/>
              <a:gd name="T1" fmla="*/ 0 h 600"/>
              <a:gd name="T2" fmla="*/ 152 w 699"/>
              <a:gd name="T3" fmla="*/ 300 h 600"/>
              <a:gd name="T4" fmla="*/ 0 w 699"/>
              <a:gd name="T5" fmla="*/ 600 h 600"/>
              <a:gd name="T6" fmla="*/ 699 w 699"/>
              <a:gd name="T7" fmla="*/ 600 h 600"/>
              <a:gd name="T8" fmla="*/ 699 w 699"/>
              <a:gd name="T9" fmla="*/ 0 h 600"/>
              <a:gd name="T10" fmla="*/ 0 w 699"/>
              <a:gd name="T11" fmla="*/ 0 h 600"/>
              <a:gd name="T12" fmla="*/ 0 w 699"/>
              <a:gd name="T13" fmla="*/ 0 h 600"/>
              <a:gd name="T14" fmla="*/ 0 w 699"/>
              <a:gd name="T15" fmla="*/ 0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9" h="600">
                <a:moveTo>
                  <a:pt x="0" y="0"/>
                </a:moveTo>
                <a:lnTo>
                  <a:pt x="152" y="300"/>
                </a:lnTo>
                <a:lnTo>
                  <a:pt x="0" y="600"/>
                </a:lnTo>
                <a:lnTo>
                  <a:pt x="699" y="600"/>
                </a:lnTo>
                <a:lnTo>
                  <a:pt x="699" y="0"/>
                </a:lnTo>
                <a:lnTo>
                  <a:pt x="0" y="0"/>
                </a:lnTo>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1" name="Freeform 8">
            <a:extLst>
              <a:ext uri="{FF2B5EF4-FFF2-40B4-BE49-F238E27FC236}">
                <a16:creationId xmlns:a16="http://schemas.microsoft.com/office/drawing/2014/main" id="{D7009CBB-F3F4-4A52-92DC-F2C72155213A}"/>
              </a:ext>
            </a:extLst>
          </p:cNvPr>
          <p:cNvSpPr>
            <a:spLocks noEditPoints="1"/>
          </p:cNvSpPr>
          <p:nvPr/>
        </p:nvSpPr>
        <p:spPr bwMode="auto">
          <a:xfrm>
            <a:off x="634581" y="4604999"/>
            <a:ext cx="193364" cy="214056"/>
          </a:xfrm>
          <a:custGeom>
            <a:avLst/>
            <a:gdLst>
              <a:gd name="T0" fmla="*/ 0 w 271"/>
              <a:gd name="T1" fmla="*/ 0 h 300"/>
              <a:gd name="T2" fmla="*/ 271 w 271"/>
              <a:gd name="T3" fmla="*/ 300 h 300"/>
              <a:gd name="T4" fmla="*/ 271 w 271"/>
              <a:gd name="T5" fmla="*/ 0 h 300"/>
              <a:gd name="T6" fmla="*/ 0 w 271"/>
              <a:gd name="T7" fmla="*/ 0 h 300"/>
              <a:gd name="T8" fmla="*/ 0 w 271"/>
              <a:gd name="T9" fmla="*/ 0 h 300"/>
              <a:gd name="T10" fmla="*/ 0 w 271"/>
              <a:gd name="T11" fmla="*/ 0 h 300"/>
            </a:gdLst>
            <a:ahLst/>
            <a:cxnLst>
              <a:cxn ang="0">
                <a:pos x="T0" y="T1"/>
              </a:cxn>
              <a:cxn ang="0">
                <a:pos x="T2" y="T3"/>
              </a:cxn>
              <a:cxn ang="0">
                <a:pos x="T4" y="T5"/>
              </a:cxn>
              <a:cxn ang="0">
                <a:pos x="T6" y="T7"/>
              </a:cxn>
              <a:cxn ang="0">
                <a:pos x="T8" y="T9"/>
              </a:cxn>
              <a:cxn ang="0">
                <a:pos x="T10" y="T11"/>
              </a:cxn>
            </a:cxnLst>
            <a:rect l="0" t="0" r="r" b="b"/>
            <a:pathLst>
              <a:path w="271" h="300">
                <a:moveTo>
                  <a:pt x="0" y="0"/>
                </a:moveTo>
                <a:lnTo>
                  <a:pt x="271" y="300"/>
                </a:lnTo>
                <a:lnTo>
                  <a:pt x="271" y="0"/>
                </a:lnTo>
                <a:lnTo>
                  <a:pt x="0" y="0"/>
                </a:lnTo>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graphicFrame>
        <p:nvGraphicFramePr>
          <p:cNvPr id="12" name="Tabelle 11">
            <a:extLst>
              <a:ext uri="{FF2B5EF4-FFF2-40B4-BE49-F238E27FC236}">
                <a16:creationId xmlns:a16="http://schemas.microsoft.com/office/drawing/2014/main" id="{90C5F4CB-DA7C-4302-A6D4-D9475DC0BA6F}"/>
              </a:ext>
            </a:extLst>
          </p:cNvPr>
          <p:cNvGraphicFramePr>
            <a:graphicFrameLocks noGrp="1"/>
          </p:cNvGraphicFramePr>
          <p:nvPr>
            <p:extLst>
              <p:ext uri="{D42A27DB-BD31-4B8C-83A1-F6EECF244321}">
                <p14:modId xmlns:p14="http://schemas.microsoft.com/office/powerpoint/2010/main" val="3927554358"/>
              </p:ext>
            </p:extLst>
          </p:nvPr>
        </p:nvGraphicFramePr>
        <p:xfrm>
          <a:off x="323851" y="861646"/>
          <a:ext cx="11422671" cy="4703949"/>
        </p:xfrm>
        <a:graphic>
          <a:graphicData uri="http://schemas.openxmlformats.org/drawingml/2006/table">
            <a:tbl>
              <a:tblPr/>
              <a:tblGrid>
                <a:gridCol w="1074126">
                  <a:extLst>
                    <a:ext uri="{9D8B030D-6E8A-4147-A177-3AD203B41FA5}">
                      <a16:colId xmlns:a16="http://schemas.microsoft.com/office/drawing/2014/main" val="135231831"/>
                    </a:ext>
                  </a:extLst>
                </a:gridCol>
                <a:gridCol w="896815">
                  <a:extLst>
                    <a:ext uri="{9D8B030D-6E8A-4147-A177-3AD203B41FA5}">
                      <a16:colId xmlns:a16="http://schemas.microsoft.com/office/drawing/2014/main" val="2944337710"/>
                    </a:ext>
                  </a:extLst>
                </a:gridCol>
                <a:gridCol w="1397977">
                  <a:extLst>
                    <a:ext uri="{9D8B030D-6E8A-4147-A177-3AD203B41FA5}">
                      <a16:colId xmlns:a16="http://schemas.microsoft.com/office/drawing/2014/main" val="1494578732"/>
                    </a:ext>
                  </a:extLst>
                </a:gridCol>
                <a:gridCol w="1345223">
                  <a:extLst>
                    <a:ext uri="{9D8B030D-6E8A-4147-A177-3AD203B41FA5}">
                      <a16:colId xmlns:a16="http://schemas.microsoft.com/office/drawing/2014/main" val="2437458191"/>
                    </a:ext>
                  </a:extLst>
                </a:gridCol>
                <a:gridCol w="993531">
                  <a:extLst>
                    <a:ext uri="{9D8B030D-6E8A-4147-A177-3AD203B41FA5}">
                      <a16:colId xmlns:a16="http://schemas.microsoft.com/office/drawing/2014/main" val="3633684637"/>
                    </a:ext>
                  </a:extLst>
                </a:gridCol>
                <a:gridCol w="1099039">
                  <a:extLst>
                    <a:ext uri="{9D8B030D-6E8A-4147-A177-3AD203B41FA5}">
                      <a16:colId xmlns:a16="http://schemas.microsoft.com/office/drawing/2014/main" val="858402596"/>
                    </a:ext>
                  </a:extLst>
                </a:gridCol>
                <a:gridCol w="1382840">
                  <a:extLst>
                    <a:ext uri="{9D8B030D-6E8A-4147-A177-3AD203B41FA5}">
                      <a16:colId xmlns:a16="http://schemas.microsoft.com/office/drawing/2014/main" val="2295129935"/>
                    </a:ext>
                  </a:extLst>
                </a:gridCol>
                <a:gridCol w="920744">
                  <a:extLst>
                    <a:ext uri="{9D8B030D-6E8A-4147-A177-3AD203B41FA5}">
                      <a16:colId xmlns:a16="http://schemas.microsoft.com/office/drawing/2014/main" val="338854583"/>
                    </a:ext>
                  </a:extLst>
                </a:gridCol>
                <a:gridCol w="1283677">
                  <a:extLst>
                    <a:ext uri="{9D8B030D-6E8A-4147-A177-3AD203B41FA5}">
                      <a16:colId xmlns:a16="http://schemas.microsoft.com/office/drawing/2014/main" val="2895744423"/>
                    </a:ext>
                  </a:extLst>
                </a:gridCol>
                <a:gridCol w="1028699">
                  <a:extLst>
                    <a:ext uri="{9D8B030D-6E8A-4147-A177-3AD203B41FA5}">
                      <a16:colId xmlns:a16="http://schemas.microsoft.com/office/drawing/2014/main" val="4224597067"/>
                    </a:ext>
                  </a:extLst>
                </a:gridCol>
              </a:tblGrid>
              <a:tr h="521469">
                <a:tc>
                  <a:txBody>
                    <a:bodyPr/>
                    <a:lstStyle/>
                    <a:p>
                      <a:pPr algn="ctr" rtl="0" fontAlgn="ctr"/>
                      <a:r>
                        <a:rPr lang="de-DE" sz="700" b="1" i="0" u="none" strike="noStrike" dirty="0">
                          <a:solidFill>
                            <a:srgbClr val="FFFFFF"/>
                          </a:solidFill>
                          <a:effectLst/>
                          <a:latin typeface="Arial" panose="020B0604020202020204" pitchFamily="34" charset="0"/>
                        </a:rPr>
                        <a:t>Anbieter</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29"/>
                    </a:solidFill>
                  </a:tcPr>
                </a:tc>
                <a:tc>
                  <a:txBody>
                    <a:bodyPr/>
                    <a:lstStyle/>
                    <a:p>
                      <a:pPr algn="ctr" rtl="0" fontAlgn="ctr"/>
                      <a:r>
                        <a:rPr lang="de-DE" sz="700" b="1" i="0" u="none" strike="noStrike" dirty="0" err="1">
                          <a:solidFill>
                            <a:srgbClr val="FFFFFF"/>
                          </a:solidFill>
                          <a:effectLst/>
                          <a:latin typeface="Arial" panose="020B0604020202020204" pitchFamily="34" charset="0"/>
                        </a:rPr>
                        <a:t>PremiumCircle</a:t>
                      </a:r>
                      <a:r>
                        <a:rPr lang="de-DE" sz="700" b="1" i="0" u="none" strike="noStrike" dirty="0">
                          <a:solidFill>
                            <a:srgbClr val="FFFFFF"/>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29"/>
                    </a:solidFill>
                  </a:tcPr>
                </a:tc>
                <a:tc>
                  <a:txBody>
                    <a:bodyPr/>
                    <a:lstStyle/>
                    <a:p>
                      <a:pPr algn="ctr" rtl="0" fontAlgn="ctr"/>
                      <a:r>
                        <a:rPr lang="de-DE" sz="700" b="1" i="0" u="none" strike="noStrike">
                          <a:solidFill>
                            <a:srgbClr val="FFFFFF"/>
                          </a:solidFill>
                          <a:effectLst/>
                          <a:latin typeface="Arial" panose="020B0604020202020204" pitchFamily="34" charset="0"/>
                        </a:rPr>
                        <a:t>F&amp;B </a:t>
                      </a:r>
                      <a:br>
                        <a:rPr lang="de-DE" sz="700" b="1" i="0" u="none" strike="noStrike">
                          <a:solidFill>
                            <a:srgbClr val="FFFFFF"/>
                          </a:solidFill>
                          <a:effectLst/>
                          <a:latin typeface="Arial" panose="020B0604020202020204" pitchFamily="34" charset="0"/>
                        </a:rPr>
                      </a:br>
                      <a:r>
                        <a:rPr lang="de-DE" sz="700" b="1" i="0" u="none" strike="noStrike">
                          <a:solidFill>
                            <a:srgbClr val="FFFFFF"/>
                          </a:solidFill>
                          <a:effectLst/>
                          <a:latin typeface="Arial" panose="020B0604020202020204" pitchFamily="34" charset="0"/>
                        </a:rPr>
                        <a:t>BU-Unternehmens-/</a:t>
                      </a:r>
                      <a:br>
                        <a:rPr lang="de-DE" sz="700" b="1" i="0" u="none" strike="noStrike">
                          <a:solidFill>
                            <a:srgbClr val="FFFFFF"/>
                          </a:solidFill>
                          <a:effectLst/>
                          <a:latin typeface="Arial" panose="020B0604020202020204" pitchFamily="34" charset="0"/>
                        </a:rPr>
                      </a:br>
                      <a:r>
                        <a:rPr lang="de-DE" sz="700" b="1" i="0" u="none" strike="noStrike">
                          <a:solidFill>
                            <a:srgbClr val="FFFFFF"/>
                          </a:solidFill>
                          <a:effectLst/>
                          <a:latin typeface="Arial" panose="020B0604020202020204" pitchFamily="34" charset="0"/>
                        </a:rPr>
                        <a:t>Leistungspraxis-rating</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29"/>
                    </a:solidFill>
                  </a:tcPr>
                </a:tc>
                <a:tc>
                  <a:txBody>
                    <a:bodyPr/>
                    <a:lstStyle/>
                    <a:p>
                      <a:pPr algn="ctr" rtl="0" fontAlgn="ctr"/>
                      <a:r>
                        <a:rPr lang="de-DE" sz="700" b="1" i="0" u="none" strike="noStrike">
                          <a:solidFill>
                            <a:srgbClr val="FFFFFF"/>
                          </a:solidFill>
                          <a:effectLst/>
                          <a:latin typeface="Arial" panose="020B0604020202020204" pitchFamily="34" charset="0"/>
                        </a:rPr>
                        <a:t>F&amp;B Produktrating SBU</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29"/>
                    </a:solidFill>
                  </a:tcPr>
                </a:tc>
                <a:tc>
                  <a:txBody>
                    <a:bodyPr/>
                    <a:lstStyle/>
                    <a:p>
                      <a:pPr algn="ctr" rtl="0" fontAlgn="ctr"/>
                      <a:r>
                        <a:rPr lang="de-DE" sz="700" b="1" i="0" u="none" strike="noStrike" dirty="0">
                          <a:solidFill>
                            <a:srgbClr val="FFFFFF"/>
                          </a:solidFill>
                          <a:effectLst/>
                          <a:latin typeface="Arial" panose="020B0604020202020204" pitchFamily="34" charset="0"/>
                        </a:rPr>
                        <a:t>M&amp;M BU-Rating</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29"/>
                    </a:solidFill>
                  </a:tcPr>
                </a:tc>
                <a:tc>
                  <a:txBody>
                    <a:bodyPr/>
                    <a:lstStyle/>
                    <a:p>
                      <a:pPr algn="ctr" rtl="0" fontAlgn="ctr"/>
                      <a:r>
                        <a:rPr lang="de-DE" sz="700" b="1" i="0" u="none" strike="noStrike">
                          <a:solidFill>
                            <a:srgbClr val="FFFFFF"/>
                          </a:solidFill>
                          <a:effectLst/>
                          <a:latin typeface="Arial" panose="020B0604020202020204" pitchFamily="34" charset="0"/>
                        </a:rPr>
                        <a:t>M&amp;M BU-Kompetenz</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29"/>
                    </a:solidFill>
                  </a:tcPr>
                </a:tc>
                <a:tc>
                  <a:txBody>
                    <a:bodyPr/>
                    <a:lstStyle/>
                    <a:p>
                      <a:pPr algn="ctr" rtl="0" fontAlgn="ctr"/>
                      <a:r>
                        <a:rPr lang="de-DE" sz="700" b="1" i="0" u="none" strike="noStrike" dirty="0">
                          <a:solidFill>
                            <a:srgbClr val="FFFFFF"/>
                          </a:solidFill>
                          <a:effectLst/>
                          <a:latin typeface="Arial" panose="020B0604020202020204" pitchFamily="34" charset="0"/>
                        </a:rPr>
                        <a:t>Assekurata BU-Leistungs-regulierungs-rating</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29"/>
                    </a:solidFill>
                  </a:tcPr>
                </a:tc>
                <a:tc>
                  <a:txBody>
                    <a:bodyPr/>
                    <a:lstStyle/>
                    <a:p>
                      <a:pPr algn="ctr" rtl="0" fontAlgn="ctr"/>
                      <a:r>
                        <a:rPr lang="de-DE" sz="700" b="1" i="0" u="none" strike="noStrike">
                          <a:solidFill>
                            <a:srgbClr val="FFFFFF"/>
                          </a:solidFill>
                          <a:effectLst/>
                          <a:latin typeface="Arial" panose="020B0604020202020204" pitchFamily="34" charset="0"/>
                        </a:rPr>
                        <a:t>Softfair </a:t>
                      </a:r>
                      <a:br>
                        <a:rPr lang="de-DE" sz="700" b="1" i="0" u="none" strike="noStrike">
                          <a:solidFill>
                            <a:srgbClr val="FFFFFF"/>
                          </a:solidFill>
                          <a:effectLst/>
                          <a:latin typeface="Arial" panose="020B0604020202020204" pitchFamily="34" charset="0"/>
                        </a:rPr>
                      </a:br>
                      <a:r>
                        <a:rPr lang="de-DE" sz="700" b="1" i="0" u="none" strike="noStrike">
                          <a:solidFill>
                            <a:srgbClr val="FFFFFF"/>
                          </a:solidFill>
                          <a:effectLst/>
                          <a:latin typeface="Arial" panose="020B0604020202020204" pitchFamily="34" charset="0"/>
                        </a:rPr>
                        <a:t>BU-Leistungs-</a:t>
                      </a:r>
                      <a:br>
                        <a:rPr lang="de-DE" sz="700" b="1" i="0" u="none" strike="noStrike">
                          <a:solidFill>
                            <a:srgbClr val="FFFFFF"/>
                          </a:solidFill>
                          <a:effectLst/>
                          <a:latin typeface="Arial" panose="020B0604020202020204" pitchFamily="34" charset="0"/>
                        </a:rPr>
                      </a:br>
                      <a:r>
                        <a:rPr lang="de-DE" sz="700" b="1" i="0" u="none" strike="noStrike">
                          <a:solidFill>
                            <a:srgbClr val="FFFFFF"/>
                          </a:solidFill>
                          <a:effectLst/>
                          <a:latin typeface="Arial" panose="020B0604020202020204" pitchFamily="34" charset="0"/>
                        </a:rPr>
                        <a:t>rating</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29"/>
                    </a:solidFill>
                  </a:tcPr>
                </a:tc>
                <a:tc>
                  <a:txBody>
                    <a:bodyPr/>
                    <a:lstStyle/>
                    <a:p>
                      <a:pPr algn="ctr" rtl="0" fontAlgn="ctr"/>
                      <a:r>
                        <a:rPr lang="de-DE" sz="700" b="1" i="0" u="none" strike="noStrike">
                          <a:solidFill>
                            <a:srgbClr val="FFFFFF"/>
                          </a:solidFill>
                          <a:effectLst/>
                          <a:latin typeface="Arial" panose="020B0604020202020204" pitchFamily="34" charset="0"/>
                        </a:rPr>
                        <a:t>IVFP BU-Kompetenzrating</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29"/>
                    </a:solidFill>
                  </a:tcPr>
                </a:tc>
                <a:tc>
                  <a:txBody>
                    <a:bodyPr/>
                    <a:lstStyle/>
                    <a:p>
                      <a:pPr algn="ctr" rtl="0" fontAlgn="ctr"/>
                      <a:r>
                        <a:rPr lang="de-DE" sz="700" b="1" i="0" u="none" strike="noStrike" dirty="0" err="1">
                          <a:solidFill>
                            <a:srgbClr val="FFFFFF"/>
                          </a:solidFill>
                          <a:effectLst/>
                          <a:latin typeface="Arial" panose="020B0604020202020204" pitchFamily="34" charset="0"/>
                        </a:rPr>
                        <a:t>Infinma</a:t>
                      </a:r>
                      <a:r>
                        <a:rPr lang="de-DE" sz="700" b="1" i="0" u="none" strike="noStrike" dirty="0">
                          <a:solidFill>
                            <a:srgbClr val="FFFFFF"/>
                          </a:solidFill>
                          <a:effectLst/>
                          <a:latin typeface="Arial" panose="020B0604020202020204" pitchFamily="34" charset="0"/>
                        </a:rPr>
                        <a:t> </a:t>
                      </a:r>
                      <a:br>
                        <a:rPr lang="de-DE" sz="700" b="1" i="0" u="none" strike="noStrike" dirty="0">
                          <a:solidFill>
                            <a:srgbClr val="FFFFFF"/>
                          </a:solidFill>
                          <a:effectLst/>
                          <a:latin typeface="Arial" panose="020B0604020202020204" pitchFamily="34" charset="0"/>
                        </a:rPr>
                      </a:br>
                      <a:r>
                        <a:rPr lang="de-DE" sz="700" b="1" i="0" u="none" strike="noStrike" dirty="0">
                          <a:solidFill>
                            <a:srgbClr val="FFFFFF"/>
                          </a:solidFill>
                          <a:effectLst/>
                          <a:latin typeface="Arial" panose="020B0604020202020204" pitchFamily="34" charset="0"/>
                        </a:rPr>
                        <a:t>BU-Markt-standard***</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29"/>
                    </a:solidFill>
                  </a:tcPr>
                </a:tc>
                <a:extLst>
                  <a:ext uri="{0D108BD9-81ED-4DB2-BD59-A6C34878D82A}">
                    <a16:rowId xmlns:a16="http://schemas.microsoft.com/office/drawing/2014/main" val="2083685774"/>
                  </a:ext>
                </a:extLst>
              </a:tr>
              <a:tr h="174270">
                <a:tc>
                  <a:txBody>
                    <a:bodyPr/>
                    <a:lstStyle/>
                    <a:p>
                      <a:pPr algn="l"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de-DE" sz="700" b="0"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de-DE" sz="700" b="0"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t"/>
                      <a:r>
                        <a:rPr lang="de-DE" sz="700" b="1" i="0" u="none" strike="noStrike">
                          <a:solidFill>
                            <a:srgbClr val="000000"/>
                          </a:solidFill>
                          <a:effectLst/>
                          <a:latin typeface="Arial" panose="020B0604020202020204" pitchFamily="34" charset="0"/>
                        </a:rPr>
                        <a:t> </a:t>
                      </a:r>
                    </a:p>
                  </a:txBody>
                  <a:tcPr marL="6008" marR="6008" marT="670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70937553"/>
                  </a:ext>
                </a:extLst>
              </a:tr>
              <a:tr h="174270">
                <a:tc>
                  <a:txBody>
                    <a:bodyPr/>
                    <a:lstStyle/>
                    <a:p>
                      <a:pPr algn="l" rtl="0" fontAlgn="ctr"/>
                      <a:r>
                        <a:rPr lang="de-DE" sz="700" b="1" i="0" u="none" strike="noStrike">
                          <a:solidFill>
                            <a:srgbClr val="FFFFFF"/>
                          </a:solidFill>
                          <a:effectLst/>
                          <a:latin typeface="Arial" panose="020B0604020202020204" pitchFamily="34" charset="0"/>
                        </a:rPr>
                        <a:t>HDI</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de-DE" sz="700" b="1" i="0" u="none" strike="noStrike">
                          <a:solidFill>
                            <a:srgbClr val="FFFFFF"/>
                          </a:solidFill>
                          <a:effectLst/>
                          <a:latin typeface="Arial" panose="020B0604020202020204" pitchFamily="34" charset="0"/>
                        </a:rPr>
                        <a:t>72</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de-DE" sz="700" b="1" i="0" u="none" strike="noStrike">
                          <a:solidFill>
                            <a:srgbClr val="FFFFFF"/>
                          </a:solidFill>
                          <a:effectLst/>
                          <a:latin typeface="Arial" panose="020B0604020202020204" pitchFamily="34" charset="0"/>
                        </a:rPr>
                        <a:t>FFF+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de-DE" sz="700" b="1" i="0" u="none" strike="noStrike" dirty="0">
                          <a:solidFill>
                            <a:srgbClr val="FFFFFF"/>
                          </a:solidFill>
                          <a:effectLst/>
                          <a:latin typeface="Arial" panose="020B0604020202020204" pitchFamily="34" charset="0"/>
                        </a:rPr>
                        <a:t>FFF+ (0,5)</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de-DE" sz="700" b="1" i="0" u="none" strike="noStrike">
                          <a:solidFill>
                            <a:srgbClr val="FFFFFF"/>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de-DE" sz="700" b="1" i="0" u="none" strike="noStrike">
                          <a:solidFill>
                            <a:srgbClr val="FFFFFF"/>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de-DE" sz="700" b="1" i="0" u="none" strike="noStrike">
                          <a:solidFill>
                            <a:srgbClr val="FFFFFF"/>
                          </a:solidFill>
                          <a:effectLst/>
                          <a:latin typeface="Arial" panose="020B0604020202020204" pitchFamily="34" charset="0"/>
                        </a:rPr>
                        <a:t>FAIR</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de-DE" sz="700" b="1" i="0" u="none" strike="noStrike">
                          <a:solidFill>
                            <a:srgbClr val="FFFFFF"/>
                          </a:solidFill>
                          <a:effectLst/>
                          <a:latin typeface="Arial" panose="020B0604020202020204" pitchFamily="34" charset="0"/>
                        </a:rPr>
                        <a:t>5</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de-DE" sz="700" b="1" i="0" u="none" strike="noStrike">
                          <a:solidFill>
                            <a:srgbClr val="FFFFFF"/>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de-DE" sz="700" b="1" i="0" u="none" strike="noStrike">
                          <a:solidFill>
                            <a:srgbClr val="000000"/>
                          </a:solidFill>
                          <a:effectLst/>
                          <a:latin typeface="Arial" panose="020B0604020202020204" pitchFamily="34" charset="0"/>
                        </a:rPr>
                        <a:t>10</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val="1559033038"/>
                  </a:ext>
                </a:extLst>
              </a:tr>
              <a:tr h="174270">
                <a:tc>
                  <a:txBody>
                    <a:bodyPr/>
                    <a:lstStyle/>
                    <a:p>
                      <a:pPr algn="l" rtl="0" fontAlgn="ctr"/>
                      <a:r>
                        <a:rPr lang="de-DE" sz="700" b="1" i="0" u="none" strike="noStrike">
                          <a:solidFill>
                            <a:srgbClr val="000000"/>
                          </a:solidFill>
                          <a:effectLst/>
                          <a:latin typeface="Arial" panose="020B0604020202020204" pitchFamily="34" charset="0"/>
                        </a:rPr>
                        <a:t> </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de-DE" sz="700" b="1" i="0" u="none" strike="noStrike">
                          <a:solidFill>
                            <a:srgbClr val="000000"/>
                          </a:solidFill>
                          <a:effectLst/>
                          <a:latin typeface="Arial" panose="020B0604020202020204" pitchFamily="34" charset="0"/>
                        </a:rPr>
                        <a:t> </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de-DE" sz="700" b="0"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de-DE" sz="700" b="0"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t"/>
                      <a:r>
                        <a:rPr lang="de-DE" sz="700" b="1" i="0" u="none" strike="noStrike">
                          <a:solidFill>
                            <a:srgbClr val="000000"/>
                          </a:solidFill>
                          <a:effectLst/>
                          <a:latin typeface="Arial" panose="020B0604020202020204" pitchFamily="34" charset="0"/>
                        </a:rPr>
                        <a:t> </a:t>
                      </a:r>
                    </a:p>
                  </a:txBody>
                  <a:tcPr marL="6008" marR="6008" marT="670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484475511"/>
                  </a:ext>
                </a:extLst>
              </a:tr>
              <a:tr h="174270">
                <a:tc>
                  <a:txBody>
                    <a:bodyPr/>
                    <a:lstStyle/>
                    <a:p>
                      <a:pPr algn="l" rtl="0" fontAlgn="ctr"/>
                      <a:r>
                        <a:rPr lang="de-DE" sz="700" b="1" i="0" u="none" strike="noStrike">
                          <a:solidFill>
                            <a:srgbClr val="000000"/>
                          </a:solidFill>
                          <a:effectLst/>
                          <a:latin typeface="Arial" panose="020B0604020202020204" pitchFamily="34" charset="0"/>
                        </a:rPr>
                        <a:t>LV 1871</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65</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FFF+ (0,5)</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10</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extLst>
                  <a:ext uri="{0D108BD9-81ED-4DB2-BD59-A6C34878D82A}">
                    <a16:rowId xmlns:a16="http://schemas.microsoft.com/office/drawing/2014/main" val="872990527"/>
                  </a:ext>
                </a:extLst>
              </a:tr>
              <a:tr h="174270">
                <a:tc>
                  <a:txBody>
                    <a:bodyPr/>
                    <a:lstStyle/>
                    <a:p>
                      <a:pPr algn="l" rtl="0" fontAlgn="ctr"/>
                      <a:r>
                        <a:rPr lang="de-DE" sz="700" b="1" i="0" u="none" strike="noStrike">
                          <a:solidFill>
                            <a:srgbClr val="000000"/>
                          </a:solidFill>
                          <a:effectLst/>
                          <a:latin typeface="Arial" panose="020B0604020202020204" pitchFamily="34" charset="0"/>
                        </a:rPr>
                        <a:t>Barmenia</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64</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FFF (0,8)</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FAIR</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2</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extLst>
                  <a:ext uri="{0D108BD9-81ED-4DB2-BD59-A6C34878D82A}">
                    <a16:rowId xmlns:a16="http://schemas.microsoft.com/office/drawing/2014/main" val="613200937"/>
                  </a:ext>
                </a:extLst>
              </a:tr>
              <a:tr h="174270">
                <a:tc>
                  <a:txBody>
                    <a:bodyPr/>
                    <a:lstStyle/>
                    <a:p>
                      <a:pPr algn="l" rtl="0" fontAlgn="ctr"/>
                      <a:r>
                        <a:rPr lang="de-DE" sz="700" b="1" i="0" u="none" strike="noStrike">
                          <a:solidFill>
                            <a:srgbClr val="000000"/>
                          </a:solidFill>
                          <a:effectLst/>
                          <a:latin typeface="Arial" panose="020B0604020202020204" pitchFamily="34" charset="0"/>
                        </a:rPr>
                        <a:t>Volkswohl Bund</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64</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FFF+ (0,5)</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FAIR</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5</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extLst>
                  <a:ext uri="{0D108BD9-81ED-4DB2-BD59-A6C34878D82A}">
                    <a16:rowId xmlns:a16="http://schemas.microsoft.com/office/drawing/2014/main" val="953875695"/>
                  </a:ext>
                </a:extLst>
              </a:tr>
              <a:tr h="174270">
                <a:tc>
                  <a:txBody>
                    <a:bodyPr/>
                    <a:lstStyle/>
                    <a:p>
                      <a:pPr algn="l" rtl="0" fontAlgn="ctr"/>
                      <a:r>
                        <a:rPr lang="de-DE" sz="700" b="1" i="0" u="none" strike="noStrike">
                          <a:solidFill>
                            <a:srgbClr val="000000"/>
                          </a:solidFill>
                          <a:effectLst/>
                          <a:latin typeface="Arial" panose="020B0604020202020204" pitchFamily="34" charset="0"/>
                        </a:rPr>
                        <a:t>Nürnberger</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62</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FFF+</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FFF+ (0,5)</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FAIR</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8</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extLst>
                  <a:ext uri="{0D108BD9-81ED-4DB2-BD59-A6C34878D82A}">
                    <a16:rowId xmlns:a16="http://schemas.microsoft.com/office/drawing/2014/main" val="1608790489"/>
                  </a:ext>
                </a:extLst>
              </a:tr>
              <a:tr h="174270">
                <a:tc>
                  <a:txBody>
                    <a:bodyPr/>
                    <a:lstStyle/>
                    <a:p>
                      <a:pPr algn="l" rtl="0" fontAlgn="ctr"/>
                      <a:r>
                        <a:rPr lang="de-DE" sz="700" b="1" i="0" u="none" strike="noStrike">
                          <a:solidFill>
                            <a:srgbClr val="000000"/>
                          </a:solidFill>
                          <a:effectLst/>
                          <a:latin typeface="Arial" panose="020B0604020202020204" pitchFamily="34" charset="0"/>
                        </a:rPr>
                        <a:t>Alte Leipziger</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62</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FFF (0,6)</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FAIR</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5</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extLst>
                  <a:ext uri="{0D108BD9-81ED-4DB2-BD59-A6C34878D82A}">
                    <a16:rowId xmlns:a16="http://schemas.microsoft.com/office/drawing/2014/main" val="477934211"/>
                  </a:ext>
                </a:extLst>
              </a:tr>
              <a:tr h="174270">
                <a:tc>
                  <a:txBody>
                    <a:bodyPr/>
                    <a:lstStyle/>
                    <a:p>
                      <a:pPr algn="l" rtl="0" fontAlgn="ctr"/>
                      <a:r>
                        <a:rPr lang="de-DE" sz="700" b="1" i="0" u="none" strike="noStrike">
                          <a:solidFill>
                            <a:srgbClr val="000000"/>
                          </a:solidFill>
                          <a:effectLst/>
                          <a:latin typeface="Arial" panose="020B0604020202020204" pitchFamily="34" charset="0"/>
                        </a:rPr>
                        <a:t>R + V</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60</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FFF+ (0,5)</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t"/>
                      <a:r>
                        <a:rPr lang="de-DE" sz="700" b="1" i="0" u="none" strike="noStrike">
                          <a:solidFill>
                            <a:srgbClr val="000000"/>
                          </a:solidFill>
                          <a:effectLst/>
                          <a:latin typeface="Arial" panose="020B0604020202020204" pitchFamily="34" charset="0"/>
                        </a:rPr>
                        <a:t>k.T.</a:t>
                      </a:r>
                    </a:p>
                  </a:txBody>
                  <a:tcPr marL="6008" marR="6008" marT="670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nein</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extLst>
                  <a:ext uri="{0D108BD9-81ED-4DB2-BD59-A6C34878D82A}">
                    <a16:rowId xmlns:a16="http://schemas.microsoft.com/office/drawing/2014/main" val="3146776400"/>
                  </a:ext>
                </a:extLst>
              </a:tr>
              <a:tr h="174270">
                <a:tc>
                  <a:txBody>
                    <a:bodyPr/>
                    <a:lstStyle/>
                    <a:p>
                      <a:pPr algn="l" rtl="0" fontAlgn="ctr"/>
                      <a:r>
                        <a:rPr lang="de-DE" sz="700" b="1" i="0" u="none" strike="noStrike">
                          <a:solidFill>
                            <a:srgbClr val="000000"/>
                          </a:solidFill>
                          <a:effectLst/>
                          <a:latin typeface="Arial" panose="020B0604020202020204" pitchFamily="34" charset="0"/>
                        </a:rPr>
                        <a:t>Basler</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59</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FFF (0,6)</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8</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extLst>
                  <a:ext uri="{0D108BD9-81ED-4DB2-BD59-A6C34878D82A}">
                    <a16:rowId xmlns:a16="http://schemas.microsoft.com/office/drawing/2014/main" val="197484686"/>
                  </a:ext>
                </a:extLst>
              </a:tr>
              <a:tr h="174270">
                <a:tc>
                  <a:txBody>
                    <a:bodyPr/>
                    <a:lstStyle/>
                    <a:p>
                      <a:pPr algn="l" rtl="0" fontAlgn="ctr"/>
                      <a:r>
                        <a:rPr lang="de-DE" sz="700" b="1" i="0" u="none" strike="noStrike">
                          <a:solidFill>
                            <a:srgbClr val="000000"/>
                          </a:solidFill>
                          <a:effectLst/>
                          <a:latin typeface="Arial" panose="020B0604020202020204" pitchFamily="34" charset="0"/>
                        </a:rPr>
                        <a:t>Helvetia</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59</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FFF (0,7)</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2</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extLst>
                  <a:ext uri="{0D108BD9-81ED-4DB2-BD59-A6C34878D82A}">
                    <a16:rowId xmlns:a16="http://schemas.microsoft.com/office/drawing/2014/main" val="1008812377"/>
                  </a:ext>
                </a:extLst>
              </a:tr>
              <a:tr h="174270">
                <a:tc>
                  <a:txBody>
                    <a:bodyPr/>
                    <a:lstStyle/>
                    <a:p>
                      <a:pPr algn="l" rtl="0" fontAlgn="ctr"/>
                      <a:r>
                        <a:rPr lang="de-DE" sz="700" b="1" i="0" u="none" strike="noStrike">
                          <a:solidFill>
                            <a:srgbClr val="000000"/>
                          </a:solidFill>
                          <a:effectLst/>
                          <a:latin typeface="Arial" panose="020B0604020202020204" pitchFamily="34" charset="0"/>
                        </a:rPr>
                        <a:t>Stuttgarter</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56</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FFF+ (0,5)</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2</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extLst>
                  <a:ext uri="{0D108BD9-81ED-4DB2-BD59-A6C34878D82A}">
                    <a16:rowId xmlns:a16="http://schemas.microsoft.com/office/drawing/2014/main" val="921259461"/>
                  </a:ext>
                </a:extLst>
              </a:tr>
              <a:tr h="174270">
                <a:tc>
                  <a:txBody>
                    <a:bodyPr/>
                    <a:lstStyle/>
                    <a:p>
                      <a:pPr algn="l" rtl="0" fontAlgn="ctr"/>
                      <a:r>
                        <a:rPr lang="de-DE" sz="700" b="1" i="0" u="none" strike="noStrike">
                          <a:solidFill>
                            <a:srgbClr val="000000"/>
                          </a:solidFill>
                          <a:effectLst/>
                          <a:latin typeface="Arial" panose="020B0604020202020204" pitchFamily="34" charset="0"/>
                        </a:rPr>
                        <a:t>die Bayerische</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56</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dirty="0">
                          <a:solidFill>
                            <a:srgbClr val="000000"/>
                          </a:solidFill>
                          <a:effectLst/>
                          <a:latin typeface="Arial" panose="020B0604020202020204" pitchFamily="34" charset="0"/>
                        </a:rPr>
                        <a:t>FFF (0,7)</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3</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extLst>
                  <a:ext uri="{0D108BD9-81ED-4DB2-BD59-A6C34878D82A}">
                    <a16:rowId xmlns:a16="http://schemas.microsoft.com/office/drawing/2014/main" val="3870156562"/>
                  </a:ext>
                </a:extLst>
              </a:tr>
              <a:tr h="174270">
                <a:tc>
                  <a:txBody>
                    <a:bodyPr/>
                    <a:lstStyle/>
                    <a:p>
                      <a:pPr algn="l" rtl="0" fontAlgn="ctr"/>
                      <a:r>
                        <a:rPr lang="de-DE" sz="700" b="1" i="0" u="none" strike="noStrike">
                          <a:solidFill>
                            <a:srgbClr val="000000"/>
                          </a:solidFill>
                          <a:effectLst/>
                          <a:latin typeface="Arial" panose="020B0604020202020204" pitchFamily="34" charset="0"/>
                        </a:rPr>
                        <a:t>Dialog</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56</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FF**</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FFF+ (0,5)</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FAIR</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5</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extLst>
                  <a:ext uri="{0D108BD9-81ED-4DB2-BD59-A6C34878D82A}">
                    <a16:rowId xmlns:a16="http://schemas.microsoft.com/office/drawing/2014/main" val="1834479683"/>
                  </a:ext>
                </a:extLst>
              </a:tr>
              <a:tr h="174270">
                <a:tc>
                  <a:txBody>
                    <a:bodyPr/>
                    <a:lstStyle/>
                    <a:p>
                      <a:pPr algn="l" rtl="0" fontAlgn="ctr"/>
                      <a:r>
                        <a:rPr lang="de-DE" sz="700" b="1" i="0" u="none" strike="noStrike">
                          <a:solidFill>
                            <a:srgbClr val="000000"/>
                          </a:solidFill>
                          <a:effectLst/>
                          <a:latin typeface="Arial" panose="020B0604020202020204" pitchFamily="34" charset="0"/>
                        </a:rPr>
                        <a:t>Swiss Life</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55</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FFF+ (0,5)</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5</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extLst>
                  <a:ext uri="{0D108BD9-81ED-4DB2-BD59-A6C34878D82A}">
                    <a16:rowId xmlns:a16="http://schemas.microsoft.com/office/drawing/2014/main" val="2921858489"/>
                  </a:ext>
                </a:extLst>
              </a:tr>
              <a:tr h="174270">
                <a:tc>
                  <a:txBody>
                    <a:bodyPr/>
                    <a:lstStyle/>
                    <a:p>
                      <a:pPr algn="l" rtl="0" fontAlgn="ctr"/>
                      <a:r>
                        <a:rPr lang="de-DE" sz="700" b="1" i="0" u="none" strike="noStrike">
                          <a:solidFill>
                            <a:srgbClr val="000000"/>
                          </a:solidFill>
                          <a:effectLst/>
                          <a:latin typeface="Arial" panose="020B0604020202020204" pitchFamily="34" charset="0"/>
                        </a:rPr>
                        <a:t>Canada Life</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55</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FFF (0,8)</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4</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extLst>
                  <a:ext uri="{0D108BD9-81ED-4DB2-BD59-A6C34878D82A}">
                    <a16:rowId xmlns:a16="http://schemas.microsoft.com/office/drawing/2014/main" val="1587066371"/>
                  </a:ext>
                </a:extLst>
              </a:tr>
              <a:tr h="174270">
                <a:tc>
                  <a:txBody>
                    <a:bodyPr/>
                    <a:lstStyle/>
                    <a:p>
                      <a:pPr algn="l" rtl="0" fontAlgn="ctr"/>
                      <a:r>
                        <a:rPr lang="de-DE" sz="700" b="1" i="0" u="none" strike="noStrike">
                          <a:solidFill>
                            <a:srgbClr val="000000"/>
                          </a:solidFill>
                          <a:effectLst/>
                          <a:latin typeface="Arial" panose="020B0604020202020204" pitchFamily="34" charset="0"/>
                        </a:rPr>
                        <a:t>AXA</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55</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FFF+ (0,5)</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FAIR</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2</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extLst>
                  <a:ext uri="{0D108BD9-81ED-4DB2-BD59-A6C34878D82A}">
                    <a16:rowId xmlns:a16="http://schemas.microsoft.com/office/drawing/2014/main" val="644753446"/>
                  </a:ext>
                </a:extLst>
              </a:tr>
              <a:tr h="174270">
                <a:tc>
                  <a:txBody>
                    <a:bodyPr/>
                    <a:lstStyle/>
                    <a:p>
                      <a:pPr algn="l" rtl="0" fontAlgn="ctr"/>
                      <a:r>
                        <a:rPr lang="de-DE" sz="700" b="1" i="0" u="none" strike="noStrike">
                          <a:solidFill>
                            <a:srgbClr val="000000"/>
                          </a:solidFill>
                          <a:effectLst/>
                          <a:latin typeface="Arial" panose="020B0604020202020204" pitchFamily="34" charset="0"/>
                        </a:rPr>
                        <a:t>Continentale</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55</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FF+**</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FFF+ (0,5)</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4</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extLst>
                  <a:ext uri="{0D108BD9-81ED-4DB2-BD59-A6C34878D82A}">
                    <a16:rowId xmlns:a16="http://schemas.microsoft.com/office/drawing/2014/main" val="993273997"/>
                  </a:ext>
                </a:extLst>
              </a:tr>
              <a:tr h="174270">
                <a:tc>
                  <a:txBody>
                    <a:bodyPr/>
                    <a:lstStyle/>
                    <a:p>
                      <a:pPr algn="l" rtl="0" fontAlgn="ctr"/>
                      <a:r>
                        <a:rPr lang="de-DE" sz="700" b="1" i="0" u="none" strike="noStrike">
                          <a:solidFill>
                            <a:srgbClr val="000000"/>
                          </a:solidFill>
                          <a:effectLst/>
                          <a:latin typeface="Arial" panose="020B0604020202020204" pitchFamily="34" charset="0"/>
                        </a:rPr>
                        <a:t>Deutsche Ärztevers.</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54</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FFF+ (0,5)</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FAIR</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2</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extLst>
                  <a:ext uri="{0D108BD9-81ED-4DB2-BD59-A6C34878D82A}">
                    <a16:rowId xmlns:a16="http://schemas.microsoft.com/office/drawing/2014/main" val="1762999433"/>
                  </a:ext>
                </a:extLst>
              </a:tr>
              <a:tr h="174270">
                <a:tc>
                  <a:txBody>
                    <a:bodyPr/>
                    <a:lstStyle/>
                    <a:p>
                      <a:pPr algn="l" rtl="0" fontAlgn="ctr"/>
                      <a:r>
                        <a:rPr lang="de-DE" sz="700" b="1" i="0" u="none" strike="noStrike">
                          <a:solidFill>
                            <a:srgbClr val="000000"/>
                          </a:solidFill>
                          <a:effectLst/>
                          <a:latin typeface="Arial" panose="020B0604020202020204" pitchFamily="34" charset="0"/>
                        </a:rPr>
                        <a:t>Hannoversche</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53</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FFF**</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FFF+ (0,5)</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3</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extLst>
                  <a:ext uri="{0D108BD9-81ED-4DB2-BD59-A6C34878D82A}">
                    <a16:rowId xmlns:a16="http://schemas.microsoft.com/office/drawing/2014/main" val="3584085326"/>
                  </a:ext>
                </a:extLst>
              </a:tr>
              <a:tr h="174270">
                <a:tc>
                  <a:txBody>
                    <a:bodyPr/>
                    <a:lstStyle/>
                    <a:p>
                      <a:pPr algn="l" rtl="0" fontAlgn="ctr"/>
                      <a:r>
                        <a:rPr lang="de-DE" sz="700" b="1" i="0" u="none" strike="noStrike">
                          <a:solidFill>
                            <a:srgbClr val="000000"/>
                          </a:solidFill>
                          <a:effectLst/>
                          <a:latin typeface="Arial" panose="020B0604020202020204" pitchFamily="34" charset="0"/>
                        </a:rPr>
                        <a:t>Zurich</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52</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FFF+**</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FFF+ (0,5)</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3</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extLst>
                  <a:ext uri="{0D108BD9-81ED-4DB2-BD59-A6C34878D82A}">
                    <a16:rowId xmlns:a16="http://schemas.microsoft.com/office/drawing/2014/main" val="2127505085"/>
                  </a:ext>
                </a:extLst>
              </a:tr>
              <a:tr h="174270">
                <a:tc>
                  <a:txBody>
                    <a:bodyPr/>
                    <a:lstStyle/>
                    <a:p>
                      <a:pPr algn="l" rtl="0" fontAlgn="ctr"/>
                      <a:r>
                        <a:rPr lang="de-DE" sz="700" b="1" i="0" u="none" strike="noStrike">
                          <a:solidFill>
                            <a:srgbClr val="000000"/>
                          </a:solidFill>
                          <a:effectLst/>
                          <a:latin typeface="Arial" panose="020B0604020202020204" pitchFamily="34" charset="0"/>
                        </a:rPr>
                        <a:t>Allianz</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48</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FFF+**</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FFF+ (0,5)</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4</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extLst>
                  <a:ext uri="{0D108BD9-81ED-4DB2-BD59-A6C34878D82A}">
                    <a16:rowId xmlns:a16="http://schemas.microsoft.com/office/drawing/2014/main" val="2668277625"/>
                  </a:ext>
                </a:extLst>
              </a:tr>
              <a:tr h="174270">
                <a:tc>
                  <a:txBody>
                    <a:bodyPr/>
                    <a:lstStyle/>
                    <a:p>
                      <a:pPr algn="l" rtl="0" fontAlgn="ctr"/>
                      <a:r>
                        <a:rPr lang="de-DE" sz="700" b="1" i="0" u="none" strike="noStrike">
                          <a:solidFill>
                            <a:srgbClr val="000000"/>
                          </a:solidFill>
                          <a:effectLst/>
                          <a:latin typeface="Arial" panose="020B0604020202020204" pitchFamily="34" charset="0"/>
                        </a:rPr>
                        <a:t>ERGO</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46</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FFF+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FFF+ (0,5)</a:t>
                      </a:r>
                    </a:p>
                  </a:txBody>
                  <a:tcPr marL="108140"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gn="ctr" rtl="0" fontAlgn="ctr"/>
                      <a:r>
                        <a:rPr lang="de-DE" sz="700" b="1" i="0" u="none" strike="noStrike">
                          <a:solidFill>
                            <a:srgbClr val="000000"/>
                          </a:solidFill>
                          <a:effectLst/>
                          <a:latin typeface="Arial" panose="020B0604020202020204" pitchFamily="34" charset="0"/>
                        </a:rPr>
                        <a:t>nein</a:t>
                      </a:r>
                    </a:p>
                  </a:txBody>
                  <a:tcPr marL="6008" marR="6008" marT="67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extLst>
                  <a:ext uri="{0D108BD9-81ED-4DB2-BD59-A6C34878D82A}">
                    <a16:rowId xmlns:a16="http://schemas.microsoft.com/office/drawing/2014/main" val="2920363636"/>
                  </a:ext>
                </a:extLst>
              </a:tr>
              <a:tr h="174270">
                <a:tc>
                  <a:txBody>
                    <a:bodyPr/>
                    <a:lstStyle/>
                    <a:p>
                      <a:pPr algn="l" rtl="0" fontAlgn="ctr"/>
                      <a:r>
                        <a:rPr lang="de-DE" sz="700" b="1" i="0" u="none" strike="noStrike">
                          <a:solidFill>
                            <a:srgbClr val="000000"/>
                          </a:solidFill>
                          <a:effectLst/>
                          <a:latin typeface="Arial" panose="020B0604020202020204" pitchFamily="34" charset="0"/>
                        </a:rPr>
                        <a:t>Gothaer</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43</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FFF**</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dirty="0">
                          <a:solidFill>
                            <a:srgbClr val="000000"/>
                          </a:solidFill>
                          <a:effectLst/>
                          <a:latin typeface="Arial" panose="020B0604020202020204" pitchFamily="34" charset="0"/>
                        </a:rPr>
                        <a:t>FFF+ (0,5)</a:t>
                      </a:r>
                    </a:p>
                  </a:txBody>
                  <a:tcPr marL="108140"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t"/>
                      <a:r>
                        <a:rPr lang="de-DE" sz="700" b="1" i="0" u="none" strike="noStrike">
                          <a:solidFill>
                            <a:srgbClr val="000000"/>
                          </a:solidFill>
                          <a:effectLst/>
                          <a:latin typeface="Arial" panose="020B0604020202020204" pitchFamily="34" charset="0"/>
                        </a:rPr>
                        <a:t>5</a:t>
                      </a:r>
                    </a:p>
                  </a:txBody>
                  <a:tcPr marL="6008" marR="6008" marT="6703"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a:solidFill>
                            <a:srgbClr val="000000"/>
                          </a:solidFill>
                          <a:effectLst/>
                          <a:latin typeface="Arial" panose="020B0604020202020204" pitchFamily="34" charset="0"/>
                        </a:rPr>
                        <a:t> </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tc>
                  <a:txBody>
                    <a:bodyPr/>
                    <a:lstStyle/>
                    <a:p>
                      <a:pPr algn="ctr" rtl="0" fontAlgn="ctr"/>
                      <a:r>
                        <a:rPr lang="de-DE" sz="700" b="1" i="0" u="none" strike="noStrike" dirty="0">
                          <a:solidFill>
                            <a:srgbClr val="000000"/>
                          </a:solidFill>
                          <a:effectLst/>
                          <a:latin typeface="Arial" panose="020B0604020202020204" pitchFamily="34" charset="0"/>
                        </a:rPr>
                        <a:t>2</a:t>
                      </a:r>
                    </a:p>
                  </a:txBody>
                  <a:tcPr marL="6008" marR="6008" marT="6703"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E8"/>
                    </a:solidFill>
                  </a:tcPr>
                </a:tc>
                <a:extLst>
                  <a:ext uri="{0D108BD9-81ED-4DB2-BD59-A6C34878D82A}">
                    <a16:rowId xmlns:a16="http://schemas.microsoft.com/office/drawing/2014/main" val="2599780035"/>
                  </a:ext>
                </a:extLst>
              </a:tr>
            </a:tbl>
          </a:graphicData>
        </a:graphic>
      </p:graphicFrame>
    </p:spTree>
    <p:extLst>
      <p:ext uri="{BB962C8B-B14F-4D97-AF65-F5344CB8AC3E}">
        <p14:creationId xmlns:p14="http://schemas.microsoft.com/office/powerpoint/2010/main" val="1771252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a:t>Wettbewerbsvergleich infinma (1)</a:t>
            </a:r>
            <a:endParaRPr lang="de-DE" dirty="0"/>
          </a:p>
        </p:txBody>
      </p:sp>
      <p:sp>
        <p:nvSpPr>
          <p:cNvPr id="4" name="Text Placeholder 4">
            <a:extLst>
              <a:ext uri="{FF2B5EF4-FFF2-40B4-BE49-F238E27FC236}">
                <a16:creationId xmlns:a16="http://schemas.microsoft.com/office/drawing/2014/main" id="{8670782C-29B2-41A2-9469-4450A9601B77}"/>
              </a:ext>
            </a:extLst>
          </p:cNvPr>
          <p:cNvSpPr txBox="1">
            <a:spLocks/>
          </p:cNvSpPr>
          <p:nvPr/>
        </p:nvSpPr>
        <p:spPr>
          <a:xfrm>
            <a:off x="335360" y="6270104"/>
            <a:ext cx="11520000" cy="141064"/>
          </a:xfrm>
          <a:prstGeom prst="rect">
            <a:avLst/>
          </a:prstGeom>
        </p:spPr>
        <p:txBody>
          <a:bodyPr vert="horz" lIns="0" tIns="0" rIns="0" bIns="0" rtlCol="0" anchor="b">
            <a:noAutofit/>
          </a:bodyPr>
          <a:lstStyle>
            <a:lvl1pPr indent="0" algn="r">
              <a:lnSpc>
                <a:spcPts val="1080"/>
              </a:lnSpc>
              <a:spcBef>
                <a:spcPts val="0"/>
              </a:spcBef>
              <a:buSzPct val="110000"/>
              <a:buFont typeface="Wingdings" panose="05000000000000000000" pitchFamily="2" charset="2"/>
              <a:buNone/>
              <a:defRPr sz="900" b="0">
                <a:solidFill>
                  <a:schemeClr val="accent1"/>
                </a:solidFill>
              </a:defRPr>
            </a:lvl1pPr>
            <a:lvl2pPr marL="0" indent="0">
              <a:lnSpc>
                <a:spcPts val="1080"/>
              </a:lnSpc>
              <a:spcBef>
                <a:spcPts val="800"/>
              </a:spcBef>
              <a:buSzPct val="110000"/>
              <a:buFont typeface="Wingdings" panose="05000000000000000000" pitchFamily="2" charset="2"/>
              <a:buNone/>
              <a:defRPr sz="900">
                <a:solidFill>
                  <a:schemeClr val="accent1"/>
                </a:solidFill>
              </a:defRPr>
            </a:lvl2pPr>
            <a:lvl3pPr marL="234000" indent="-234000">
              <a:lnSpc>
                <a:spcPts val="1080"/>
              </a:lnSpc>
              <a:spcBef>
                <a:spcPts val="600"/>
              </a:spcBef>
              <a:buSzPct val="110000"/>
              <a:buFont typeface="Wingdings" panose="05000000000000000000" pitchFamily="2" charset="2"/>
              <a:buChar char="§"/>
              <a:defRPr sz="900">
                <a:solidFill>
                  <a:schemeClr val="accent1"/>
                </a:solidFill>
              </a:defRPr>
            </a:lvl3pPr>
            <a:lvl4pPr marL="468000" indent="-234000">
              <a:lnSpc>
                <a:spcPts val="1080"/>
              </a:lnSpc>
              <a:spcBef>
                <a:spcPts val="300"/>
              </a:spcBef>
              <a:buSzPct val="110000"/>
              <a:buFont typeface="Wingdings" panose="05000000000000000000" pitchFamily="2" charset="2"/>
              <a:buChar char="§"/>
              <a:defRPr sz="900">
                <a:solidFill>
                  <a:schemeClr val="accent1"/>
                </a:solidFill>
              </a:defRPr>
            </a:lvl4pPr>
            <a:lvl5pPr marL="702000" indent="-234000">
              <a:lnSpc>
                <a:spcPts val="1080"/>
              </a:lnSpc>
              <a:spcBef>
                <a:spcPts val="300"/>
              </a:spcBef>
              <a:buSzPct val="110000"/>
              <a:buFont typeface="Wingdings" panose="05000000000000000000" pitchFamily="2" charset="2"/>
              <a:buChar char="§"/>
              <a:defRPr sz="900">
                <a:solidFill>
                  <a:schemeClr val="accent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Quelle: infinma – Institut für Finanz-Markt-Analyse GmbH, Köln | Stand: 02/2023.</a:t>
            </a:r>
          </a:p>
        </p:txBody>
      </p:sp>
      <p:sp>
        <p:nvSpPr>
          <p:cNvPr id="3" name="Foliennummernplatzhalter 2">
            <a:extLst>
              <a:ext uri="{FF2B5EF4-FFF2-40B4-BE49-F238E27FC236}">
                <a16:creationId xmlns:a16="http://schemas.microsoft.com/office/drawing/2014/main" id="{79313623-6EA9-4715-B2E2-A7C9696FC916}"/>
              </a:ext>
            </a:extLst>
          </p:cNvPr>
          <p:cNvSpPr>
            <a:spLocks noGrp="1"/>
          </p:cNvSpPr>
          <p:nvPr>
            <p:ph type="sldNum" sz="quarter" idx="12"/>
          </p:nvPr>
        </p:nvSpPr>
        <p:spPr/>
        <p:txBody>
          <a:bodyPr/>
          <a:lstStyle/>
          <a:p>
            <a:fld id="{7EC6429F-8EBA-4254-B9C8-295228AFE7F1}" type="slidenum">
              <a:rPr lang="de-DE" smtClean="0"/>
              <a:pPr/>
              <a:t>113</a:t>
            </a:fld>
            <a:endParaRPr lang="de-DE" dirty="0"/>
          </a:p>
        </p:txBody>
      </p:sp>
      <p:sp>
        <p:nvSpPr>
          <p:cNvPr id="9" name="Fußzeilenplatzhalter 2">
            <a:extLst>
              <a:ext uri="{FF2B5EF4-FFF2-40B4-BE49-F238E27FC236}">
                <a16:creationId xmlns:a16="http://schemas.microsoft.com/office/drawing/2014/main" id="{FF2091F4-D967-485D-A45B-019BC12CC49B}"/>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pic>
        <p:nvPicPr>
          <p:cNvPr id="5" name="Grafik 4">
            <a:extLst>
              <a:ext uri="{FF2B5EF4-FFF2-40B4-BE49-F238E27FC236}">
                <a16:creationId xmlns:a16="http://schemas.microsoft.com/office/drawing/2014/main" id="{3095BD53-8439-49AD-9C7F-4ED50D631849}"/>
              </a:ext>
            </a:extLst>
          </p:cNvPr>
          <p:cNvPicPr>
            <a:picLocks noChangeAspect="1"/>
          </p:cNvPicPr>
          <p:nvPr/>
        </p:nvPicPr>
        <p:blipFill>
          <a:blip r:embed="rId2"/>
          <a:stretch>
            <a:fillRect/>
          </a:stretch>
        </p:blipFill>
        <p:spPr>
          <a:xfrm>
            <a:off x="2181683" y="656581"/>
            <a:ext cx="7827353" cy="5514449"/>
          </a:xfrm>
          <a:prstGeom prst="rect">
            <a:avLst/>
          </a:prstGeom>
        </p:spPr>
      </p:pic>
    </p:spTree>
    <p:extLst>
      <p:ext uri="{BB962C8B-B14F-4D97-AF65-F5344CB8AC3E}">
        <p14:creationId xmlns:p14="http://schemas.microsoft.com/office/powerpoint/2010/main" val="39488855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Dafür steht HDI: Sicherheit mit Zukunft.</a:t>
            </a:r>
            <a:br>
              <a:rPr lang="de-DE" dirty="0"/>
            </a:br>
            <a:r>
              <a:rPr lang="de-DE" sz="1600" b="0" dirty="0">
                <a:solidFill>
                  <a:schemeClr val="tx1"/>
                </a:solidFill>
              </a:rPr>
              <a:t>Wir erhalten stets </a:t>
            </a:r>
            <a:r>
              <a:rPr lang="de-DE" sz="1600" dirty="0">
                <a:solidFill>
                  <a:schemeClr val="accent1"/>
                </a:solidFill>
              </a:rPr>
              <a:t>ausgezeichnete BU-Quoten. </a:t>
            </a:r>
            <a:r>
              <a:rPr lang="de-DE" sz="1600" b="0" dirty="0">
                <a:solidFill>
                  <a:schemeClr val="tx1"/>
                </a:solidFill>
              </a:rPr>
              <a:t>Seit 1998.</a:t>
            </a:r>
            <a:endParaRPr lang="de-DE" b="0" dirty="0">
              <a:solidFill>
                <a:schemeClr val="tx1"/>
              </a:solidFill>
            </a:endParaRPr>
          </a:p>
        </p:txBody>
      </p:sp>
      <p:sp>
        <p:nvSpPr>
          <p:cNvPr id="4" name="Rechteck 29">
            <a:extLst>
              <a:ext uri="{FF2B5EF4-FFF2-40B4-BE49-F238E27FC236}">
                <a16:creationId xmlns:a16="http://schemas.microsoft.com/office/drawing/2014/main" id="{D6E3923A-4470-4D3D-9125-B26404455F49}"/>
              </a:ext>
            </a:extLst>
          </p:cNvPr>
          <p:cNvSpPr/>
          <p:nvPr/>
        </p:nvSpPr>
        <p:spPr>
          <a:xfrm>
            <a:off x="1439285" y="1268413"/>
            <a:ext cx="10417753" cy="11052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solidFill>
                <a:schemeClr val="bg1"/>
              </a:solidFill>
            </a:endParaRPr>
          </a:p>
        </p:txBody>
      </p:sp>
      <p:sp>
        <p:nvSpPr>
          <p:cNvPr id="5" name="Textplatzhalter 4">
            <a:extLst>
              <a:ext uri="{FF2B5EF4-FFF2-40B4-BE49-F238E27FC236}">
                <a16:creationId xmlns:a16="http://schemas.microsoft.com/office/drawing/2014/main" id="{805E988A-F9E9-43C0-8314-1FD27C3A6341}"/>
              </a:ext>
            </a:extLst>
          </p:cNvPr>
          <p:cNvSpPr txBox="1">
            <a:spLocks/>
          </p:cNvSpPr>
          <p:nvPr/>
        </p:nvSpPr>
        <p:spPr bwMode="gray">
          <a:xfrm>
            <a:off x="1600200" y="1349665"/>
            <a:ext cx="10163175" cy="942696"/>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000" lvl="1" indent="-234000">
              <a:lnSpc>
                <a:spcPct val="100000"/>
              </a:lnSpc>
              <a:spcBef>
                <a:spcPts val="600"/>
              </a:spcBef>
              <a:buFont typeface="Wingdings" panose="05000000000000000000" pitchFamily="2" charset="2"/>
              <a:buChar char="§"/>
            </a:pPr>
            <a:r>
              <a:rPr lang="de-DE" dirty="0"/>
              <a:t>Kompetenz und Zuverlässigkeit</a:t>
            </a:r>
          </a:p>
          <a:p>
            <a:pPr marL="234000" lvl="1" indent="-234000">
              <a:lnSpc>
                <a:spcPct val="100000"/>
              </a:lnSpc>
              <a:spcBef>
                <a:spcPts val="600"/>
              </a:spcBef>
              <a:buFont typeface="Wingdings" panose="05000000000000000000" pitchFamily="2" charset="2"/>
              <a:buChar char="§"/>
            </a:pPr>
            <a:r>
              <a:rPr lang="de-DE" dirty="0"/>
              <a:t>Herausragende BU-Quoten von Morgen &amp; Morgen</a:t>
            </a:r>
          </a:p>
          <a:p>
            <a:pPr marL="234000" lvl="1" indent="-234000">
              <a:lnSpc>
                <a:spcPct val="100000"/>
              </a:lnSpc>
              <a:spcBef>
                <a:spcPts val="600"/>
              </a:spcBef>
              <a:buFont typeface="Wingdings" panose="05000000000000000000" pitchFamily="2" charset="2"/>
              <a:buChar char="§"/>
            </a:pPr>
            <a:r>
              <a:rPr lang="de-DE" dirty="0"/>
              <a:t>Seit 1998 im Morgen &amp; Morgen BU-Rating konstant mit 5 Sternen bewertet!</a:t>
            </a:r>
          </a:p>
        </p:txBody>
      </p:sp>
      <p:sp>
        <p:nvSpPr>
          <p:cNvPr id="7" name="Rechteck 35">
            <a:extLst>
              <a:ext uri="{FF2B5EF4-FFF2-40B4-BE49-F238E27FC236}">
                <a16:creationId xmlns:a16="http://schemas.microsoft.com/office/drawing/2014/main" id="{9C05B615-F99F-471F-A968-70908FFA9924}"/>
              </a:ext>
            </a:extLst>
          </p:cNvPr>
          <p:cNvSpPr/>
          <p:nvPr/>
        </p:nvSpPr>
        <p:spPr>
          <a:xfrm>
            <a:off x="335360" y="1269051"/>
            <a:ext cx="1103925" cy="1103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9" name="Grafik 59">
            <a:extLst>
              <a:ext uri="{FF2B5EF4-FFF2-40B4-BE49-F238E27FC236}">
                <a16:creationId xmlns:a16="http://schemas.microsoft.com/office/drawing/2014/main" id="{E092C274-E88A-4811-9FAB-A105967563B9}"/>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42064" y="1514475"/>
            <a:ext cx="690518" cy="613076"/>
          </a:xfrm>
          <a:prstGeom prst="rect">
            <a:avLst/>
          </a:prstGeom>
        </p:spPr>
      </p:pic>
      <p:sp>
        <p:nvSpPr>
          <p:cNvPr id="10" name="Text Placeholder 4">
            <a:extLst>
              <a:ext uri="{FF2B5EF4-FFF2-40B4-BE49-F238E27FC236}">
                <a16:creationId xmlns:a16="http://schemas.microsoft.com/office/drawing/2014/main" id="{F2758ACD-D408-4147-9442-BEBB928257C3}"/>
              </a:ext>
            </a:extLst>
          </p:cNvPr>
          <p:cNvSpPr txBox="1">
            <a:spLocks/>
          </p:cNvSpPr>
          <p:nvPr/>
        </p:nvSpPr>
        <p:spPr>
          <a:xfrm>
            <a:off x="335360" y="6060244"/>
            <a:ext cx="11520000" cy="141064"/>
          </a:xfrm>
          <a:prstGeom prst="rect">
            <a:avLst/>
          </a:prstGeom>
        </p:spPr>
        <p:txBody>
          <a:bodyPr vert="horz" lIns="0" tIns="0" rIns="0" bIns="0" rtlCol="0" anchor="b">
            <a:noAutofit/>
          </a:bodyPr>
          <a:lstStyle>
            <a:lvl1pPr indent="0" algn="r">
              <a:lnSpc>
                <a:spcPts val="1080"/>
              </a:lnSpc>
              <a:spcBef>
                <a:spcPts val="0"/>
              </a:spcBef>
              <a:buSzPct val="110000"/>
              <a:buFont typeface="Wingdings" panose="05000000000000000000" pitchFamily="2" charset="2"/>
              <a:buNone/>
              <a:defRPr sz="900" b="0">
                <a:solidFill>
                  <a:schemeClr val="accent1"/>
                </a:solidFill>
              </a:defRPr>
            </a:lvl1pPr>
            <a:lvl2pPr marL="0" indent="0">
              <a:lnSpc>
                <a:spcPts val="1080"/>
              </a:lnSpc>
              <a:spcBef>
                <a:spcPts val="800"/>
              </a:spcBef>
              <a:buSzPct val="110000"/>
              <a:buFont typeface="Wingdings" panose="05000000000000000000" pitchFamily="2" charset="2"/>
              <a:buNone/>
              <a:defRPr sz="900">
                <a:solidFill>
                  <a:schemeClr val="accent1"/>
                </a:solidFill>
              </a:defRPr>
            </a:lvl2pPr>
            <a:lvl3pPr marL="234000" indent="-234000">
              <a:lnSpc>
                <a:spcPts val="1080"/>
              </a:lnSpc>
              <a:spcBef>
                <a:spcPts val="600"/>
              </a:spcBef>
              <a:buSzPct val="110000"/>
              <a:buFont typeface="Wingdings" panose="05000000000000000000" pitchFamily="2" charset="2"/>
              <a:buChar char="§"/>
              <a:defRPr sz="900">
                <a:solidFill>
                  <a:schemeClr val="accent1"/>
                </a:solidFill>
              </a:defRPr>
            </a:lvl3pPr>
            <a:lvl4pPr marL="468000" indent="-234000">
              <a:lnSpc>
                <a:spcPts val="1080"/>
              </a:lnSpc>
              <a:spcBef>
                <a:spcPts val="300"/>
              </a:spcBef>
              <a:buSzPct val="110000"/>
              <a:buFont typeface="Wingdings" panose="05000000000000000000" pitchFamily="2" charset="2"/>
              <a:buChar char="§"/>
              <a:defRPr sz="900">
                <a:solidFill>
                  <a:schemeClr val="accent1"/>
                </a:solidFill>
              </a:defRPr>
            </a:lvl4pPr>
            <a:lvl5pPr marL="702000" indent="-234000">
              <a:lnSpc>
                <a:spcPts val="1080"/>
              </a:lnSpc>
              <a:spcBef>
                <a:spcPts val="300"/>
              </a:spcBef>
              <a:buSzPct val="110000"/>
              <a:buFont typeface="Wingdings" panose="05000000000000000000" pitchFamily="2" charset="2"/>
              <a:buChar char="§"/>
              <a:defRPr sz="900">
                <a:solidFill>
                  <a:schemeClr val="accent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Quelle: Marktauswertung Morgen &amp; Morgen, BU-Quoten – Stand: M&amp;M Office 3.80.001, Mai 2022.</a:t>
            </a:r>
          </a:p>
        </p:txBody>
      </p:sp>
      <p:sp>
        <p:nvSpPr>
          <p:cNvPr id="11" name="Rechteck 64">
            <a:extLst>
              <a:ext uri="{FF2B5EF4-FFF2-40B4-BE49-F238E27FC236}">
                <a16:creationId xmlns:a16="http://schemas.microsoft.com/office/drawing/2014/main" id="{890C5DDD-7235-46C5-AE70-93825BB16C83}"/>
              </a:ext>
            </a:extLst>
          </p:cNvPr>
          <p:cNvSpPr/>
          <p:nvPr/>
        </p:nvSpPr>
        <p:spPr>
          <a:xfrm>
            <a:off x="335360" y="3042353"/>
            <a:ext cx="3675066" cy="829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2" name="Rechteck 65">
            <a:extLst>
              <a:ext uri="{FF2B5EF4-FFF2-40B4-BE49-F238E27FC236}">
                <a16:creationId xmlns:a16="http://schemas.microsoft.com/office/drawing/2014/main" id="{8DB8CEDC-FDE9-4802-AB5F-19FE6AF7302A}"/>
              </a:ext>
            </a:extLst>
          </p:cNvPr>
          <p:cNvSpPr/>
          <p:nvPr/>
        </p:nvSpPr>
        <p:spPr>
          <a:xfrm>
            <a:off x="335360" y="4016752"/>
            <a:ext cx="3675066" cy="829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3" name="Rechteck 66">
            <a:extLst>
              <a:ext uri="{FF2B5EF4-FFF2-40B4-BE49-F238E27FC236}">
                <a16:creationId xmlns:a16="http://schemas.microsoft.com/office/drawing/2014/main" id="{70E5863A-327B-4D3C-A3BE-C9ECD5ED8BAE}"/>
              </a:ext>
            </a:extLst>
          </p:cNvPr>
          <p:cNvSpPr/>
          <p:nvPr/>
        </p:nvSpPr>
        <p:spPr>
          <a:xfrm>
            <a:off x="335360" y="4990618"/>
            <a:ext cx="3675066" cy="829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4" name="Rechteck 69">
            <a:extLst>
              <a:ext uri="{FF2B5EF4-FFF2-40B4-BE49-F238E27FC236}">
                <a16:creationId xmlns:a16="http://schemas.microsoft.com/office/drawing/2014/main" id="{69418222-4928-4940-824E-6A0C3E1668AF}"/>
              </a:ext>
            </a:extLst>
          </p:cNvPr>
          <p:cNvSpPr/>
          <p:nvPr/>
        </p:nvSpPr>
        <p:spPr>
          <a:xfrm>
            <a:off x="3180433" y="3042087"/>
            <a:ext cx="829993" cy="8299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82,99%</a:t>
            </a:r>
          </a:p>
        </p:txBody>
      </p:sp>
      <p:sp>
        <p:nvSpPr>
          <p:cNvPr id="15" name="Rechteck 70">
            <a:extLst>
              <a:ext uri="{FF2B5EF4-FFF2-40B4-BE49-F238E27FC236}">
                <a16:creationId xmlns:a16="http://schemas.microsoft.com/office/drawing/2014/main" id="{2093240C-817F-41CA-AFD1-44A234F9CF85}"/>
              </a:ext>
            </a:extLst>
          </p:cNvPr>
          <p:cNvSpPr/>
          <p:nvPr/>
        </p:nvSpPr>
        <p:spPr>
          <a:xfrm>
            <a:off x="3180433" y="4016486"/>
            <a:ext cx="829993" cy="8299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84,52%</a:t>
            </a:r>
          </a:p>
        </p:txBody>
      </p:sp>
      <p:sp>
        <p:nvSpPr>
          <p:cNvPr id="16" name="Rechteck 71">
            <a:extLst>
              <a:ext uri="{FF2B5EF4-FFF2-40B4-BE49-F238E27FC236}">
                <a16:creationId xmlns:a16="http://schemas.microsoft.com/office/drawing/2014/main" id="{93B8B189-8363-4F32-9F27-71FE53798F98}"/>
              </a:ext>
            </a:extLst>
          </p:cNvPr>
          <p:cNvSpPr/>
          <p:nvPr/>
        </p:nvSpPr>
        <p:spPr>
          <a:xfrm>
            <a:off x="3180433" y="4990352"/>
            <a:ext cx="829993" cy="8299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0,40%</a:t>
            </a:r>
          </a:p>
        </p:txBody>
      </p:sp>
      <p:sp>
        <p:nvSpPr>
          <p:cNvPr id="17" name="Textplatzhalter 4">
            <a:extLst>
              <a:ext uri="{FF2B5EF4-FFF2-40B4-BE49-F238E27FC236}">
                <a16:creationId xmlns:a16="http://schemas.microsoft.com/office/drawing/2014/main" id="{940C70FB-8F95-4A3F-92E6-E41F2856ED7D}"/>
              </a:ext>
            </a:extLst>
          </p:cNvPr>
          <p:cNvSpPr txBox="1">
            <a:spLocks/>
          </p:cNvSpPr>
          <p:nvPr/>
        </p:nvSpPr>
        <p:spPr bwMode="gray">
          <a:xfrm>
            <a:off x="489549" y="3107802"/>
            <a:ext cx="2290147" cy="698563"/>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b="1" dirty="0"/>
              <a:t>HDI BU-Annahmequote </a:t>
            </a:r>
          </a:p>
        </p:txBody>
      </p:sp>
      <p:sp>
        <p:nvSpPr>
          <p:cNvPr id="18" name="Textplatzhalter 4">
            <a:extLst>
              <a:ext uri="{FF2B5EF4-FFF2-40B4-BE49-F238E27FC236}">
                <a16:creationId xmlns:a16="http://schemas.microsoft.com/office/drawing/2014/main" id="{22BDCB8B-3D8C-4D94-9E3D-E683B3F7B001}"/>
              </a:ext>
            </a:extLst>
          </p:cNvPr>
          <p:cNvSpPr txBox="1">
            <a:spLocks/>
          </p:cNvSpPr>
          <p:nvPr/>
        </p:nvSpPr>
        <p:spPr bwMode="gray">
          <a:xfrm>
            <a:off x="489549" y="4082201"/>
            <a:ext cx="2290147" cy="698563"/>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b="1" dirty="0"/>
              <a:t>HDI BU-Leistungsquote</a:t>
            </a:r>
          </a:p>
        </p:txBody>
      </p:sp>
      <p:sp>
        <p:nvSpPr>
          <p:cNvPr id="19" name="Textplatzhalter 4">
            <a:extLst>
              <a:ext uri="{FF2B5EF4-FFF2-40B4-BE49-F238E27FC236}">
                <a16:creationId xmlns:a16="http://schemas.microsoft.com/office/drawing/2014/main" id="{0424E812-E30F-4326-A65D-B64D50B59DFA}"/>
              </a:ext>
            </a:extLst>
          </p:cNvPr>
          <p:cNvSpPr txBox="1">
            <a:spLocks/>
          </p:cNvSpPr>
          <p:nvPr/>
        </p:nvSpPr>
        <p:spPr bwMode="gray">
          <a:xfrm>
            <a:off x="489549" y="5056067"/>
            <a:ext cx="2290147" cy="698563"/>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b="1" dirty="0"/>
              <a:t>HDI BU-Prozessquote</a:t>
            </a:r>
          </a:p>
        </p:txBody>
      </p:sp>
      <p:sp>
        <p:nvSpPr>
          <p:cNvPr id="20" name="Rechteck 94">
            <a:extLst>
              <a:ext uri="{FF2B5EF4-FFF2-40B4-BE49-F238E27FC236}">
                <a16:creationId xmlns:a16="http://schemas.microsoft.com/office/drawing/2014/main" id="{C10A8F7F-51ED-439E-86D6-CAB77F56A98E}"/>
              </a:ext>
            </a:extLst>
          </p:cNvPr>
          <p:cNvSpPr/>
          <p:nvPr/>
        </p:nvSpPr>
        <p:spPr>
          <a:xfrm>
            <a:off x="4590990" y="3042620"/>
            <a:ext cx="7266048" cy="82946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22" name="Rechteck 99">
            <a:extLst>
              <a:ext uri="{FF2B5EF4-FFF2-40B4-BE49-F238E27FC236}">
                <a16:creationId xmlns:a16="http://schemas.microsoft.com/office/drawing/2014/main" id="{79F01B6A-74AD-4B23-8DB2-4C503327F320}"/>
              </a:ext>
            </a:extLst>
          </p:cNvPr>
          <p:cNvSpPr/>
          <p:nvPr/>
        </p:nvSpPr>
        <p:spPr>
          <a:xfrm>
            <a:off x="4590990" y="4017020"/>
            <a:ext cx="7266048" cy="82946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24" name="Rechteck 104">
            <a:extLst>
              <a:ext uri="{FF2B5EF4-FFF2-40B4-BE49-F238E27FC236}">
                <a16:creationId xmlns:a16="http://schemas.microsoft.com/office/drawing/2014/main" id="{9CD04334-7A40-4A2C-BAA3-3C67D8DF553D}"/>
              </a:ext>
            </a:extLst>
          </p:cNvPr>
          <p:cNvSpPr/>
          <p:nvPr/>
        </p:nvSpPr>
        <p:spPr>
          <a:xfrm>
            <a:off x="4590990" y="4990885"/>
            <a:ext cx="7266048" cy="82946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21" name="Textplatzhalter 4">
            <a:extLst>
              <a:ext uri="{FF2B5EF4-FFF2-40B4-BE49-F238E27FC236}">
                <a16:creationId xmlns:a16="http://schemas.microsoft.com/office/drawing/2014/main" id="{1DCE79D9-70A0-478D-9075-F8B98CFEFEE8}"/>
              </a:ext>
            </a:extLst>
          </p:cNvPr>
          <p:cNvSpPr txBox="1">
            <a:spLocks/>
          </p:cNvSpPr>
          <p:nvPr/>
        </p:nvSpPr>
        <p:spPr bwMode="gray">
          <a:xfrm>
            <a:off x="4760709" y="3349251"/>
            <a:ext cx="6926611" cy="216199"/>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b="1" dirty="0"/>
              <a:t>4% höhere Annahmequote</a:t>
            </a:r>
          </a:p>
        </p:txBody>
      </p:sp>
      <p:sp>
        <p:nvSpPr>
          <p:cNvPr id="23" name="Textplatzhalter 4">
            <a:extLst>
              <a:ext uri="{FF2B5EF4-FFF2-40B4-BE49-F238E27FC236}">
                <a16:creationId xmlns:a16="http://schemas.microsoft.com/office/drawing/2014/main" id="{9CF09E6F-DE07-40C4-B021-91310B1FF72A}"/>
              </a:ext>
            </a:extLst>
          </p:cNvPr>
          <p:cNvSpPr txBox="1">
            <a:spLocks/>
          </p:cNvSpPr>
          <p:nvPr/>
        </p:nvSpPr>
        <p:spPr bwMode="gray">
          <a:xfrm>
            <a:off x="4760709" y="4323651"/>
            <a:ext cx="6926611" cy="216199"/>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b="1" dirty="0"/>
              <a:t>8% höhere Leistungsquote</a:t>
            </a:r>
          </a:p>
        </p:txBody>
      </p:sp>
      <p:sp>
        <p:nvSpPr>
          <p:cNvPr id="25" name="Textplatzhalter 4">
            <a:extLst>
              <a:ext uri="{FF2B5EF4-FFF2-40B4-BE49-F238E27FC236}">
                <a16:creationId xmlns:a16="http://schemas.microsoft.com/office/drawing/2014/main" id="{DA4E87CA-D6E8-4EE9-8472-307F360339B9}"/>
              </a:ext>
            </a:extLst>
          </p:cNvPr>
          <p:cNvSpPr txBox="1">
            <a:spLocks/>
          </p:cNvSpPr>
          <p:nvPr/>
        </p:nvSpPr>
        <p:spPr bwMode="gray">
          <a:xfrm>
            <a:off x="4760709" y="5297516"/>
            <a:ext cx="6926611" cy="216199"/>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b="1" dirty="0"/>
              <a:t>77% niedrigere Prozessquote </a:t>
            </a:r>
          </a:p>
        </p:txBody>
      </p:sp>
      <p:sp>
        <p:nvSpPr>
          <p:cNvPr id="26" name="Freihandform 16">
            <a:extLst>
              <a:ext uri="{FF2B5EF4-FFF2-40B4-BE49-F238E27FC236}">
                <a16:creationId xmlns:a16="http://schemas.microsoft.com/office/drawing/2014/main" id="{A1594B84-D840-4D1C-BB5B-784201A9DBEF}"/>
              </a:ext>
            </a:extLst>
          </p:cNvPr>
          <p:cNvSpPr>
            <a:spLocks noChangeAspect="1"/>
          </p:cNvSpPr>
          <p:nvPr/>
        </p:nvSpPr>
        <p:spPr>
          <a:xfrm>
            <a:off x="4203259" y="3299452"/>
            <a:ext cx="194898" cy="315796"/>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27" name="Freihandform 16">
            <a:extLst>
              <a:ext uri="{FF2B5EF4-FFF2-40B4-BE49-F238E27FC236}">
                <a16:creationId xmlns:a16="http://schemas.microsoft.com/office/drawing/2014/main" id="{DA11BCB0-841E-438A-9813-589F260C5AF2}"/>
              </a:ext>
            </a:extLst>
          </p:cNvPr>
          <p:cNvSpPr>
            <a:spLocks noChangeAspect="1"/>
          </p:cNvSpPr>
          <p:nvPr/>
        </p:nvSpPr>
        <p:spPr>
          <a:xfrm>
            <a:off x="4203259" y="4273852"/>
            <a:ext cx="194898" cy="315796"/>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28" name="Freihandform 16">
            <a:extLst>
              <a:ext uri="{FF2B5EF4-FFF2-40B4-BE49-F238E27FC236}">
                <a16:creationId xmlns:a16="http://schemas.microsoft.com/office/drawing/2014/main" id="{DE178448-77BB-495C-A6C8-4917641A1ACB}"/>
              </a:ext>
            </a:extLst>
          </p:cNvPr>
          <p:cNvSpPr>
            <a:spLocks noChangeAspect="1"/>
          </p:cNvSpPr>
          <p:nvPr/>
        </p:nvSpPr>
        <p:spPr>
          <a:xfrm>
            <a:off x="4203259" y="5247717"/>
            <a:ext cx="194898" cy="315796"/>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33" name="Textplatzhalter 4">
            <a:extLst>
              <a:ext uri="{FF2B5EF4-FFF2-40B4-BE49-F238E27FC236}">
                <a16:creationId xmlns:a16="http://schemas.microsoft.com/office/drawing/2014/main" id="{86D834D7-F909-4A10-9F23-46B9A1453935}"/>
              </a:ext>
            </a:extLst>
          </p:cNvPr>
          <p:cNvSpPr txBox="1">
            <a:spLocks/>
          </p:cNvSpPr>
          <p:nvPr/>
        </p:nvSpPr>
        <p:spPr bwMode="gray">
          <a:xfrm>
            <a:off x="335360" y="2698218"/>
            <a:ext cx="3675066" cy="216024"/>
          </a:xfrm>
          <a:prstGeom prst="rect">
            <a:avLst/>
          </a:prstGeom>
        </p:spPr>
        <p:txBody>
          <a:bodyPr vert="horz" lIns="0" tIns="0" rIns="0" bIns="0" rtlCol="0" anchor="b">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b="1" dirty="0">
                <a:solidFill>
                  <a:schemeClr val="accent1"/>
                </a:solidFill>
              </a:rPr>
              <a:t>Diese Zahlen sprechen für sich!</a:t>
            </a:r>
          </a:p>
        </p:txBody>
      </p:sp>
      <p:sp>
        <p:nvSpPr>
          <p:cNvPr id="36" name="Textplatzhalter 4">
            <a:extLst>
              <a:ext uri="{FF2B5EF4-FFF2-40B4-BE49-F238E27FC236}">
                <a16:creationId xmlns:a16="http://schemas.microsoft.com/office/drawing/2014/main" id="{14C81A2A-5AE5-46FC-8C24-5226801978DA}"/>
              </a:ext>
            </a:extLst>
          </p:cNvPr>
          <p:cNvSpPr txBox="1">
            <a:spLocks/>
          </p:cNvSpPr>
          <p:nvPr/>
        </p:nvSpPr>
        <p:spPr bwMode="gray">
          <a:xfrm>
            <a:off x="4590990" y="2698218"/>
            <a:ext cx="7266048" cy="216024"/>
          </a:xfrm>
          <a:prstGeom prst="rect">
            <a:avLst/>
          </a:prstGeom>
        </p:spPr>
        <p:txBody>
          <a:bodyPr vert="horz" lIns="0" tIns="0" rIns="0" bIns="0" rtlCol="0" anchor="b">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b="1" dirty="0">
                <a:solidFill>
                  <a:schemeClr val="accent1"/>
                </a:solidFill>
              </a:rPr>
              <a:t>Vorteil von HDI im Verhältnis zum Marktdurchschnitt.</a:t>
            </a:r>
          </a:p>
        </p:txBody>
      </p:sp>
      <p:sp>
        <p:nvSpPr>
          <p:cNvPr id="3" name="Foliennummernplatzhalter 2">
            <a:extLst>
              <a:ext uri="{FF2B5EF4-FFF2-40B4-BE49-F238E27FC236}">
                <a16:creationId xmlns:a16="http://schemas.microsoft.com/office/drawing/2014/main" id="{6E0C6920-F7DD-4671-818E-0D63AD5E9768}"/>
              </a:ext>
            </a:extLst>
          </p:cNvPr>
          <p:cNvSpPr>
            <a:spLocks noGrp="1"/>
          </p:cNvSpPr>
          <p:nvPr>
            <p:ph type="sldNum" sz="quarter" idx="12"/>
          </p:nvPr>
        </p:nvSpPr>
        <p:spPr/>
        <p:txBody>
          <a:bodyPr/>
          <a:lstStyle/>
          <a:p>
            <a:fld id="{7EC6429F-8EBA-4254-B9C8-295228AFE7F1}" type="slidenum">
              <a:rPr lang="de-DE" smtClean="0"/>
              <a:pPr/>
              <a:t>114</a:t>
            </a:fld>
            <a:endParaRPr lang="de-DE" dirty="0"/>
          </a:p>
        </p:txBody>
      </p:sp>
      <p:sp>
        <p:nvSpPr>
          <p:cNvPr id="30" name="Fußzeilenplatzhalter 2">
            <a:extLst>
              <a:ext uri="{FF2B5EF4-FFF2-40B4-BE49-F238E27FC236}">
                <a16:creationId xmlns:a16="http://schemas.microsoft.com/office/drawing/2014/main" id="{64D7A487-12E4-4C37-9BD4-5A736E07443D}"/>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6109204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a:t>EGO Top – einfach ausgezeichnet.</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521940"/>
          </a:xfrm>
        </p:spPr>
        <p:txBody>
          <a:bodyPr/>
          <a:lstStyle/>
          <a:p>
            <a:r>
              <a:rPr lang="de-DE" b="0" dirty="0"/>
              <a:t>EGO Top steht seit Einführung 1998 für konstante Qualität und exzellente Services. Das belegen </a:t>
            </a:r>
            <a:r>
              <a:rPr lang="de-DE" dirty="0">
                <a:solidFill>
                  <a:schemeClr val="accent1"/>
                </a:solidFill>
              </a:rPr>
              <a:t>regelmäßig verschiedene Bestnoten von unabhängigen Analysehäusern. </a:t>
            </a:r>
          </a:p>
        </p:txBody>
      </p:sp>
      <p:sp>
        <p:nvSpPr>
          <p:cNvPr id="4" name="Rechteck 29">
            <a:extLst>
              <a:ext uri="{FF2B5EF4-FFF2-40B4-BE49-F238E27FC236}">
                <a16:creationId xmlns:a16="http://schemas.microsoft.com/office/drawing/2014/main" id="{2A81F16D-B75C-4571-8642-92824B5DAB94}"/>
              </a:ext>
            </a:extLst>
          </p:cNvPr>
          <p:cNvSpPr/>
          <p:nvPr/>
        </p:nvSpPr>
        <p:spPr>
          <a:xfrm>
            <a:off x="1439285" y="5096835"/>
            <a:ext cx="10417753" cy="11052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solidFill>
                <a:schemeClr val="bg1"/>
              </a:solidFill>
            </a:endParaRPr>
          </a:p>
        </p:txBody>
      </p:sp>
      <p:sp>
        <p:nvSpPr>
          <p:cNvPr id="5" name="Textplatzhalter 4">
            <a:extLst>
              <a:ext uri="{FF2B5EF4-FFF2-40B4-BE49-F238E27FC236}">
                <a16:creationId xmlns:a16="http://schemas.microsoft.com/office/drawing/2014/main" id="{34C701C7-2AB2-4BA2-8375-22582E4F2A58}"/>
              </a:ext>
            </a:extLst>
          </p:cNvPr>
          <p:cNvSpPr txBox="1">
            <a:spLocks/>
          </p:cNvSpPr>
          <p:nvPr/>
        </p:nvSpPr>
        <p:spPr bwMode="gray">
          <a:xfrm>
            <a:off x="1600200" y="5178087"/>
            <a:ext cx="10163175" cy="942696"/>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100000"/>
              </a:lnSpc>
              <a:spcBef>
                <a:spcPts val="600"/>
              </a:spcBef>
            </a:pPr>
            <a:r>
              <a:rPr lang="de-DE" dirty="0"/>
              <a:t>Die aktuellen Rating-Ergebnisse und Siegel finden Sie immer in unserem übergreifenden eDok </a:t>
            </a:r>
            <a:br>
              <a:rPr lang="de-DE" dirty="0"/>
            </a:br>
            <a:r>
              <a:rPr lang="de-DE" dirty="0"/>
              <a:t>„HDI – Top platziert“ </a:t>
            </a:r>
            <a:r>
              <a:rPr lang="de-DE" sz="1600" b="1" dirty="0">
                <a:solidFill>
                  <a:schemeClr val="tx1"/>
                </a:solidFill>
                <a:hlinkClick r:id="rId2"/>
              </a:rPr>
              <a:t>(7010600331)</a:t>
            </a:r>
            <a:r>
              <a:rPr lang="de-DE" dirty="0"/>
              <a:t>.</a:t>
            </a:r>
          </a:p>
        </p:txBody>
      </p:sp>
      <p:grpSp>
        <p:nvGrpSpPr>
          <p:cNvPr id="6" name="Gruppieren 34">
            <a:extLst>
              <a:ext uri="{FF2B5EF4-FFF2-40B4-BE49-F238E27FC236}">
                <a16:creationId xmlns:a16="http://schemas.microsoft.com/office/drawing/2014/main" id="{9E3CBFC8-2242-400E-8BE4-149217BE9A88}"/>
              </a:ext>
            </a:extLst>
          </p:cNvPr>
          <p:cNvGrpSpPr/>
          <p:nvPr/>
        </p:nvGrpSpPr>
        <p:grpSpPr>
          <a:xfrm>
            <a:off x="335360" y="5097473"/>
            <a:ext cx="1103925" cy="1103925"/>
            <a:chOff x="240035" y="5173985"/>
            <a:chExt cx="1026790" cy="1026790"/>
          </a:xfrm>
        </p:grpSpPr>
        <p:sp>
          <p:nvSpPr>
            <p:cNvPr id="7" name="Rechteck 35">
              <a:extLst>
                <a:ext uri="{FF2B5EF4-FFF2-40B4-BE49-F238E27FC236}">
                  <a16:creationId xmlns:a16="http://schemas.microsoft.com/office/drawing/2014/main" id="{CDDECD30-832F-4BA9-B5AD-FE489A7BD22C}"/>
                </a:ext>
              </a:extLst>
            </p:cNvPr>
            <p:cNvSpPr/>
            <p:nvPr/>
          </p:nvSpPr>
          <p:spPr>
            <a:xfrm>
              <a:off x="240035" y="5173985"/>
              <a:ext cx="1026790" cy="1026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8" name="Grafik 36">
              <a:extLst>
                <a:ext uri="{FF2B5EF4-FFF2-40B4-BE49-F238E27FC236}">
                  <a16:creationId xmlns:a16="http://schemas.microsoft.com/office/drawing/2014/main" id="{14CC3EAE-CCD1-4CA5-99AA-1299989B132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439266" y="5373216"/>
              <a:ext cx="628328" cy="628328"/>
            </a:xfrm>
            <a:prstGeom prst="rect">
              <a:avLst/>
            </a:prstGeom>
          </p:spPr>
        </p:pic>
      </p:grpSp>
      <p:sp>
        <p:nvSpPr>
          <p:cNvPr id="9" name="Rechteck 43">
            <a:extLst>
              <a:ext uri="{FF2B5EF4-FFF2-40B4-BE49-F238E27FC236}">
                <a16:creationId xmlns:a16="http://schemas.microsoft.com/office/drawing/2014/main" id="{ABE85C4F-1E98-4E13-8F2E-0975D35C6F3B}"/>
              </a:ext>
            </a:extLst>
          </p:cNvPr>
          <p:cNvSpPr/>
          <p:nvPr/>
        </p:nvSpPr>
        <p:spPr>
          <a:xfrm>
            <a:off x="335359" y="1976844"/>
            <a:ext cx="3756064" cy="907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0" name="Rechteck 44">
            <a:extLst>
              <a:ext uri="{FF2B5EF4-FFF2-40B4-BE49-F238E27FC236}">
                <a16:creationId xmlns:a16="http://schemas.microsoft.com/office/drawing/2014/main" id="{A4BF0056-5BD7-4C2B-B44C-A351B925CFC3}"/>
              </a:ext>
            </a:extLst>
          </p:cNvPr>
          <p:cNvSpPr/>
          <p:nvPr/>
        </p:nvSpPr>
        <p:spPr>
          <a:xfrm>
            <a:off x="4217327" y="1976843"/>
            <a:ext cx="3756064" cy="19211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1" name="Rechteck 45">
            <a:extLst>
              <a:ext uri="{FF2B5EF4-FFF2-40B4-BE49-F238E27FC236}">
                <a16:creationId xmlns:a16="http://schemas.microsoft.com/office/drawing/2014/main" id="{EC2EAAB4-AD5A-4C91-8C13-635E491CFE01}"/>
              </a:ext>
            </a:extLst>
          </p:cNvPr>
          <p:cNvSpPr/>
          <p:nvPr/>
        </p:nvSpPr>
        <p:spPr>
          <a:xfrm>
            <a:off x="8099294" y="1976844"/>
            <a:ext cx="3756064" cy="907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2" name="Rechteck 47">
            <a:extLst>
              <a:ext uri="{FF2B5EF4-FFF2-40B4-BE49-F238E27FC236}">
                <a16:creationId xmlns:a16="http://schemas.microsoft.com/office/drawing/2014/main" id="{452A1064-0CD3-4F95-8E4B-8C3CC065DFB4}"/>
              </a:ext>
            </a:extLst>
          </p:cNvPr>
          <p:cNvSpPr/>
          <p:nvPr/>
        </p:nvSpPr>
        <p:spPr>
          <a:xfrm>
            <a:off x="335359" y="2990202"/>
            <a:ext cx="3756064" cy="907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4" name="Rechteck 50">
            <a:extLst>
              <a:ext uri="{FF2B5EF4-FFF2-40B4-BE49-F238E27FC236}">
                <a16:creationId xmlns:a16="http://schemas.microsoft.com/office/drawing/2014/main" id="{E86B462A-6880-4104-BE5B-6D5AE4A720B6}"/>
              </a:ext>
            </a:extLst>
          </p:cNvPr>
          <p:cNvSpPr/>
          <p:nvPr/>
        </p:nvSpPr>
        <p:spPr>
          <a:xfrm>
            <a:off x="335359" y="4003560"/>
            <a:ext cx="3756064" cy="907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5" name="Rechteck 51">
            <a:extLst>
              <a:ext uri="{FF2B5EF4-FFF2-40B4-BE49-F238E27FC236}">
                <a16:creationId xmlns:a16="http://schemas.microsoft.com/office/drawing/2014/main" id="{E754BA0D-9A3E-42EC-9955-B5D0DC0D2669}"/>
              </a:ext>
            </a:extLst>
          </p:cNvPr>
          <p:cNvSpPr/>
          <p:nvPr/>
        </p:nvSpPr>
        <p:spPr>
          <a:xfrm>
            <a:off x="4217327" y="4003560"/>
            <a:ext cx="3756064" cy="907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6" name="object 21">
            <a:extLst>
              <a:ext uri="{FF2B5EF4-FFF2-40B4-BE49-F238E27FC236}">
                <a16:creationId xmlns:a16="http://schemas.microsoft.com/office/drawing/2014/main" id="{7877DB04-85AD-475E-8CC8-4ADD9D78205E}"/>
              </a:ext>
            </a:extLst>
          </p:cNvPr>
          <p:cNvSpPr/>
          <p:nvPr/>
        </p:nvSpPr>
        <p:spPr>
          <a:xfrm>
            <a:off x="8610600" y="2169890"/>
            <a:ext cx="2733454" cy="52167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de-DE" dirty="0"/>
          </a:p>
        </p:txBody>
      </p:sp>
      <p:pic>
        <p:nvPicPr>
          <p:cNvPr id="17" name="Grafik 33">
            <a:extLst>
              <a:ext uri="{FF2B5EF4-FFF2-40B4-BE49-F238E27FC236}">
                <a16:creationId xmlns:a16="http://schemas.microsoft.com/office/drawing/2014/main" id="{35AE1D46-783A-41F0-883E-C5B57D151A90}"/>
              </a:ext>
            </a:extLst>
          </p:cNvPr>
          <p:cNvPicPr>
            <a:picLocks noChangeAspect="1"/>
          </p:cNvPicPr>
          <p:nvPr/>
        </p:nvPicPr>
        <p:blipFill rotWithShape="1">
          <a:blip r:embed="rId6" cstate="email">
            <a:clrChange>
              <a:clrFrom>
                <a:srgbClr val="FCFEFC"/>
              </a:clrFrom>
              <a:clrTo>
                <a:srgbClr val="FCFEFC">
                  <a:alpha val="0"/>
                </a:srgbClr>
              </a:clrTo>
            </a:clrChange>
            <a:extLst>
              <a:ext uri="{28A0092B-C50C-407E-A947-70E740481C1C}">
                <a14:useLocalDpi xmlns:a14="http://schemas.microsoft.com/office/drawing/2010/main"/>
              </a:ext>
            </a:extLst>
          </a:blip>
          <a:srcRect t="26097" b="26097"/>
          <a:stretch/>
        </p:blipFill>
        <p:spPr>
          <a:xfrm>
            <a:off x="927381" y="2139515"/>
            <a:ext cx="2572020" cy="582426"/>
          </a:xfrm>
          <a:prstGeom prst="rect">
            <a:avLst/>
          </a:prstGeom>
        </p:spPr>
      </p:pic>
      <p:pic>
        <p:nvPicPr>
          <p:cNvPr id="18" name="Grafik 35" descr="Ein Bild, das Zeichnung enthält.&#10;&#10;Automatisch generierte Beschreibung">
            <a:extLst>
              <a:ext uri="{FF2B5EF4-FFF2-40B4-BE49-F238E27FC236}">
                <a16:creationId xmlns:a16="http://schemas.microsoft.com/office/drawing/2014/main" id="{0EE101A3-2DD7-4876-965E-88BC0DB203CC}"/>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34334" y="3096775"/>
            <a:ext cx="1758116" cy="694624"/>
          </a:xfrm>
          <a:prstGeom prst="rect">
            <a:avLst/>
          </a:prstGeom>
        </p:spPr>
      </p:pic>
      <p:pic>
        <p:nvPicPr>
          <p:cNvPr id="19" name="Grafik 37">
            <a:extLst>
              <a:ext uri="{FF2B5EF4-FFF2-40B4-BE49-F238E27FC236}">
                <a16:creationId xmlns:a16="http://schemas.microsoft.com/office/drawing/2014/main" id="{79211CD3-2DFE-4F0B-AB16-142B699662C0}"/>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05964" y="2251378"/>
            <a:ext cx="1978792" cy="1372054"/>
          </a:xfrm>
          <a:prstGeom prst="rect">
            <a:avLst/>
          </a:prstGeom>
        </p:spPr>
      </p:pic>
      <p:pic>
        <p:nvPicPr>
          <p:cNvPr id="21" name="Grafik 54">
            <a:extLst>
              <a:ext uri="{FF2B5EF4-FFF2-40B4-BE49-F238E27FC236}">
                <a16:creationId xmlns:a16="http://schemas.microsoft.com/office/drawing/2014/main" id="{352932A4-9F72-4F57-86BF-1FD5F101220F}"/>
              </a:ext>
            </a:extLst>
          </p:cNvPr>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18040" y="4314048"/>
            <a:ext cx="2554640" cy="286794"/>
          </a:xfrm>
          <a:prstGeom prst="rect">
            <a:avLst/>
          </a:prstGeom>
        </p:spPr>
      </p:pic>
      <p:pic>
        <p:nvPicPr>
          <p:cNvPr id="22" name="Grafik 16">
            <a:extLst>
              <a:ext uri="{FF2B5EF4-FFF2-40B4-BE49-F238E27FC236}">
                <a16:creationId xmlns:a16="http://schemas.microsoft.com/office/drawing/2014/main" id="{37B0EA3A-6844-4C01-AE93-45117F3BC730}"/>
              </a:ext>
            </a:extLst>
          </p:cNvPr>
          <p:cNvPicPr>
            <a:picLocks noChangeAspect="1"/>
          </p:cNvPicPr>
          <p:nvPr/>
        </p:nvPicPr>
        <p:blipFill rotWithShape="1">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30296" y="4164014"/>
            <a:ext cx="2366191" cy="586861"/>
          </a:xfrm>
          <a:prstGeom prst="rect">
            <a:avLst/>
          </a:prstGeom>
        </p:spPr>
      </p:pic>
      <p:sp>
        <p:nvSpPr>
          <p:cNvPr id="3" name="Foliennummernplatzhalter 2">
            <a:extLst>
              <a:ext uri="{FF2B5EF4-FFF2-40B4-BE49-F238E27FC236}">
                <a16:creationId xmlns:a16="http://schemas.microsoft.com/office/drawing/2014/main" id="{1F823878-A84A-4087-90D6-686D4BEB953B}"/>
              </a:ext>
            </a:extLst>
          </p:cNvPr>
          <p:cNvSpPr>
            <a:spLocks noGrp="1"/>
          </p:cNvSpPr>
          <p:nvPr>
            <p:ph type="sldNum" sz="quarter" idx="12"/>
          </p:nvPr>
        </p:nvSpPr>
        <p:spPr/>
        <p:txBody>
          <a:bodyPr/>
          <a:lstStyle/>
          <a:p>
            <a:fld id="{7EC6429F-8EBA-4254-B9C8-295228AFE7F1}" type="slidenum">
              <a:rPr lang="de-DE" smtClean="0"/>
              <a:pPr/>
              <a:t>115</a:t>
            </a:fld>
            <a:endParaRPr lang="de-DE" dirty="0"/>
          </a:p>
        </p:txBody>
      </p:sp>
      <p:sp>
        <p:nvSpPr>
          <p:cNvPr id="25" name="Fußzeilenplatzhalter 2">
            <a:extLst>
              <a:ext uri="{FF2B5EF4-FFF2-40B4-BE49-F238E27FC236}">
                <a16:creationId xmlns:a16="http://schemas.microsoft.com/office/drawing/2014/main" id="{035FA6BE-7C8F-4D6B-8527-83FDC2A458AC}"/>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4582297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4AB4CE-021E-40D1-82F4-53EE25502253}"/>
              </a:ext>
            </a:extLst>
          </p:cNvPr>
          <p:cNvSpPr>
            <a:spLocks noGrp="1"/>
          </p:cNvSpPr>
          <p:nvPr>
            <p:ph type="body" sz="quarter" idx="13"/>
          </p:nvPr>
        </p:nvSpPr>
        <p:spPr>
          <a:xfrm>
            <a:off x="1415480" y="2341670"/>
            <a:ext cx="727763" cy="1436291"/>
          </a:xfrm>
        </p:spPr>
        <p:txBody>
          <a:bodyPr/>
          <a:lstStyle/>
          <a:p>
            <a:r>
              <a:rPr lang="de-DE" dirty="0"/>
              <a:t>6</a:t>
            </a:r>
          </a:p>
        </p:txBody>
      </p:sp>
      <p:sp>
        <p:nvSpPr>
          <p:cNvPr id="2" name="Title 1">
            <a:extLst>
              <a:ext uri="{FF2B5EF4-FFF2-40B4-BE49-F238E27FC236}">
                <a16:creationId xmlns:a16="http://schemas.microsoft.com/office/drawing/2014/main" id="{F6CCAE1D-8A15-47DD-8777-777AE87D4431}"/>
              </a:ext>
            </a:extLst>
          </p:cNvPr>
          <p:cNvSpPr>
            <a:spLocks noGrp="1"/>
          </p:cNvSpPr>
          <p:nvPr>
            <p:ph type="title"/>
          </p:nvPr>
        </p:nvSpPr>
        <p:spPr/>
        <p:txBody>
          <a:bodyPr/>
          <a:lstStyle/>
          <a:p>
            <a:r>
              <a:rPr lang="de-DE" dirty="0"/>
              <a:t>Vertriebsunterstützung</a:t>
            </a:r>
          </a:p>
        </p:txBody>
      </p:sp>
    </p:spTree>
    <p:extLst>
      <p:ext uri="{BB962C8B-B14F-4D97-AF65-F5344CB8AC3E}">
        <p14:creationId xmlns:p14="http://schemas.microsoft.com/office/powerpoint/2010/main" val="15731833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78083D1-9519-4BC8-ABC2-4E73DC58FD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3286" y="2005939"/>
            <a:ext cx="5197443" cy="2891375"/>
          </a:xfrm>
          <a:prstGeom prst="rect">
            <a:avLst/>
          </a:prstGeom>
        </p:spPr>
      </p:pic>
      <p:pic>
        <p:nvPicPr>
          <p:cNvPr id="11" name="Grafik 52">
            <a:hlinkClick r:id="rId4"/>
            <a:extLst>
              <a:ext uri="{FF2B5EF4-FFF2-40B4-BE49-F238E27FC236}">
                <a16:creationId xmlns:a16="http://schemas.microsoft.com/office/drawing/2014/main" id="{A5C84ADE-0281-43EE-BA82-F20185B35C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359" y="1768821"/>
            <a:ext cx="5653422" cy="4431954"/>
          </a:xfrm>
          <a:prstGeom prst="rect">
            <a:avLst/>
          </a:prstGeom>
        </p:spPr>
      </p:pic>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Die Toolbox BU.</a:t>
            </a:r>
            <a:br>
              <a:rPr lang="de-DE" dirty="0"/>
            </a:br>
            <a:r>
              <a:rPr lang="de-DE" dirty="0"/>
              <a:t>Alle wichtigen Unterlagen zum Download. </a:t>
            </a:r>
          </a:p>
        </p:txBody>
      </p:sp>
      <p:grpSp>
        <p:nvGrpSpPr>
          <p:cNvPr id="5" name="Group 40">
            <a:extLst>
              <a:ext uri="{FF2B5EF4-FFF2-40B4-BE49-F238E27FC236}">
                <a16:creationId xmlns:a16="http://schemas.microsoft.com/office/drawing/2014/main" id="{A09DDE09-FC27-4C07-ADDD-B5CADA7AB5E7}"/>
              </a:ext>
            </a:extLst>
          </p:cNvPr>
          <p:cNvGrpSpPr/>
          <p:nvPr/>
        </p:nvGrpSpPr>
        <p:grpSpPr>
          <a:xfrm>
            <a:off x="10774273" y="314154"/>
            <a:ext cx="1081087" cy="684855"/>
            <a:chOff x="5645956" y="2994919"/>
            <a:chExt cx="937957" cy="594185"/>
          </a:xfrm>
        </p:grpSpPr>
        <p:grpSp>
          <p:nvGrpSpPr>
            <p:cNvPr id="6" name="Graphic 1">
              <a:extLst>
                <a:ext uri="{FF2B5EF4-FFF2-40B4-BE49-F238E27FC236}">
                  <a16:creationId xmlns:a16="http://schemas.microsoft.com/office/drawing/2014/main" id="{148224F6-F8DC-470E-A7C0-8D0D464A397F}"/>
                </a:ext>
              </a:extLst>
            </p:cNvPr>
            <p:cNvGrpSpPr/>
            <p:nvPr/>
          </p:nvGrpSpPr>
          <p:grpSpPr>
            <a:xfrm rot="3600000">
              <a:off x="5809584" y="2994919"/>
              <a:ext cx="594185" cy="594185"/>
              <a:chOff x="2214562" y="1071562"/>
              <a:chExt cx="4714875" cy="4714875"/>
            </a:xfrm>
            <a:solidFill>
              <a:srgbClr val="006729"/>
            </a:solidFill>
          </p:grpSpPr>
          <p:sp>
            <p:nvSpPr>
              <p:cNvPr id="8" name="Freeform: Shape 45">
                <a:extLst>
                  <a:ext uri="{FF2B5EF4-FFF2-40B4-BE49-F238E27FC236}">
                    <a16:creationId xmlns:a16="http://schemas.microsoft.com/office/drawing/2014/main" id="{CA114D09-BD30-4FB0-9525-7BCE9B3F7697}"/>
                  </a:ext>
                </a:extLst>
              </p:cNvPr>
              <p:cNvSpPr/>
              <p:nvPr/>
            </p:nvSpPr>
            <p:spPr>
              <a:xfrm>
                <a:off x="3621404" y="2480309"/>
                <a:ext cx="3295650" cy="3305175"/>
              </a:xfrm>
              <a:custGeom>
                <a:avLst/>
                <a:gdLst>
                  <a:gd name="connsiteX0" fmla="*/ 2339340 w 3295650"/>
                  <a:gd name="connsiteY0" fmla="*/ 627698 h 3305175"/>
                  <a:gd name="connsiteX1" fmla="*/ 1959293 w 3295650"/>
                  <a:gd name="connsiteY1" fmla="*/ 1957388 h 3305175"/>
                  <a:gd name="connsiteX2" fmla="*/ 629603 w 3295650"/>
                  <a:gd name="connsiteY2" fmla="*/ 2337435 h 3305175"/>
                  <a:gd name="connsiteX3" fmla="*/ 2339340 w 3295650"/>
                  <a:gd name="connsiteY3" fmla="*/ 627698 h 3305175"/>
                  <a:gd name="connsiteX4" fmla="*/ 493395 w 3295650"/>
                  <a:gd name="connsiteY4" fmla="*/ 2473643 h 3305175"/>
                  <a:gd name="connsiteX5" fmla="*/ 955358 w 3295650"/>
                  <a:gd name="connsiteY5" fmla="*/ 2543175 h 3305175"/>
                  <a:gd name="connsiteX6" fmla="*/ 2230755 w 3295650"/>
                  <a:gd name="connsiteY6" fmla="*/ 1898333 h 3305175"/>
                  <a:gd name="connsiteX7" fmla="*/ 2476500 w 3295650"/>
                  <a:gd name="connsiteY7" fmla="*/ 490538 h 3305175"/>
                  <a:gd name="connsiteX8" fmla="*/ 2610803 w 3295650"/>
                  <a:gd name="connsiteY8" fmla="*/ 356235 h 3305175"/>
                  <a:gd name="connsiteX9" fmla="*/ 2196465 w 3295650"/>
                  <a:gd name="connsiteY9" fmla="*/ 2194560 h 3305175"/>
                  <a:gd name="connsiteX10" fmla="*/ 358140 w 3295650"/>
                  <a:gd name="connsiteY10" fmla="*/ 2608898 h 3305175"/>
                  <a:gd name="connsiteX11" fmla="*/ 493395 w 3295650"/>
                  <a:gd name="connsiteY11" fmla="*/ 2473643 h 3305175"/>
                  <a:gd name="connsiteX12" fmla="*/ 3176588 w 3295650"/>
                  <a:gd name="connsiteY12" fmla="*/ 1376363 h 3305175"/>
                  <a:gd name="connsiteX13" fmla="*/ 3096578 w 3295650"/>
                  <a:gd name="connsiteY13" fmla="*/ 1665923 h 3305175"/>
                  <a:gd name="connsiteX14" fmla="*/ 3088005 w 3295650"/>
                  <a:gd name="connsiteY14" fmla="*/ 1933575 h 3305175"/>
                  <a:gd name="connsiteX15" fmla="*/ 2885123 w 3295650"/>
                  <a:gd name="connsiteY15" fmla="*/ 2114550 h 3305175"/>
                  <a:gd name="connsiteX16" fmla="*/ 2711768 w 3295650"/>
                  <a:gd name="connsiteY16" fmla="*/ 2360295 h 3305175"/>
                  <a:gd name="connsiteX17" fmla="*/ 2613660 w 3295650"/>
                  <a:gd name="connsiteY17" fmla="*/ 2607945 h 3305175"/>
                  <a:gd name="connsiteX18" fmla="*/ 2367915 w 3295650"/>
                  <a:gd name="connsiteY18" fmla="*/ 2710815 h 3305175"/>
                  <a:gd name="connsiteX19" fmla="*/ 2356485 w 3295650"/>
                  <a:gd name="connsiteY19" fmla="*/ 2710815 h 3305175"/>
                  <a:gd name="connsiteX20" fmla="*/ 2115503 w 3295650"/>
                  <a:gd name="connsiteY20" fmla="*/ 2883218 h 3305175"/>
                  <a:gd name="connsiteX21" fmla="*/ 1934527 w 3295650"/>
                  <a:gd name="connsiteY21" fmla="*/ 3086100 h 3305175"/>
                  <a:gd name="connsiteX22" fmla="*/ 1665923 w 3295650"/>
                  <a:gd name="connsiteY22" fmla="*/ 3094673 h 3305175"/>
                  <a:gd name="connsiteX23" fmla="*/ 1377315 w 3295650"/>
                  <a:gd name="connsiteY23" fmla="*/ 3174683 h 3305175"/>
                  <a:gd name="connsiteX24" fmla="*/ 1140143 w 3295650"/>
                  <a:gd name="connsiteY24" fmla="*/ 3304223 h 3305175"/>
                  <a:gd name="connsiteX25" fmla="*/ 886778 w 3295650"/>
                  <a:gd name="connsiteY25" fmla="*/ 3222308 h 3305175"/>
                  <a:gd name="connsiteX26" fmla="*/ 721043 w 3295650"/>
                  <a:gd name="connsiteY26" fmla="*/ 3158490 h 3305175"/>
                  <a:gd name="connsiteX27" fmla="*/ 587693 w 3295650"/>
                  <a:gd name="connsiteY27" fmla="*/ 3196590 h 3305175"/>
                  <a:gd name="connsiteX28" fmla="*/ 321945 w 3295650"/>
                  <a:gd name="connsiteY28" fmla="*/ 3237548 h 3305175"/>
                  <a:gd name="connsiteX29" fmla="*/ 113348 w 3295650"/>
                  <a:gd name="connsiteY29" fmla="*/ 3073718 h 3305175"/>
                  <a:gd name="connsiteX30" fmla="*/ 0 w 3295650"/>
                  <a:gd name="connsiteY30" fmla="*/ 2967038 h 3305175"/>
                  <a:gd name="connsiteX31" fmla="*/ 226695 w 3295650"/>
                  <a:gd name="connsiteY31" fmla="*/ 2739390 h 3305175"/>
                  <a:gd name="connsiteX32" fmla="*/ 2313623 w 3295650"/>
                  <a:gd name="connsiteY32" fmla="*/ 2314575 h 3305175"/>
                  <a:gd name="connsiteX33" fmla="*/ 2738438 w 3295650"/>
                  <a:gd name="connsiteY33" fmla="*/ 227648 h 3305175"/>
                  <a:gd name="connsiteX34" fmla="*/ 2966085 w 3295650"/>
                  <a:gd name="connsiteY34" fmla="*/ 0 h 3305175"/>
                  <a:gd name="connsiteX35" fmla="*/ 3072765 w 3295650"/>
                  <a:gd name="connsiteY35" fmla="*/ 112395 h 3305175"/>
                  <a:gd name="connsiteX36" fmla="*/ 3236595 w 3295650"/>
                  <a:gd name="connsiteY36" fmla="*/ 320993 h 3305175"/>
                  <a:gd name="connsiteX37" fmla="*/ 3195638 w 3295650"/>
                  <a:gd name="connsiteY37" fmla="*/ 586740 h 3305175"/>
                  <a:gd name="connsiteX38" fmla="*/ 3220403 w 3295650"/>
                  <a:gd name="connsiteY38" fmla="*/ 884873 h 3305175"/>
                  <a:gd name="connsiteX39" fmla="*/ 3303270 w 3295650"/>
                  <a:gd name="connsiteY39" fmla="*/ 1138238 h 3305175"/>
                  <a:gd name="connsiteX40" fmla="*/ 3176588 w 3295650"/>
                  <a:gd name="connsiteY40" fmla="*/ 1376363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95650" h="3305175">
                    <a:moveTo>
                      <a:pt x="2339340" y="627698"/>
                    </a:moveTo>
                    <a:cubicBezTo>
                      <a:pt x="2450783" y="1106805"/>
                      <a:pt x="2306955" y="1609725"/>
                      <a:pt x="1959293" y="1957388"/>
                    </a:cubicBezTo>
                    <a:cubicBezTo>
                      <a:pt x="1611630" y="2305050"/>
                      <a:pt x="1108710" y="2448878"/>
                      <a:pt x="629603" y="2337435"/>
                    </a:cubicBezTo>
                    <a:lnTo>
                      <a:pt x="2339340" y="627698"/>
                    </a:lnTo>
                    <a:close/>
                    <a:moveTo>
                      <a:pt x="493395" y="2473643"/>
                    </a:moveTo>
                    <a:cubicBezTo>
                      <a:pt x="642938" y="2519363"/>
                      <a:pt x="799148" y="2543175"/>
                      <a:pt x="955358" y="2543175"/>
                    </a:cubicBezTo>
                    <a:cubicBezTo>
                      <a:pt x="1458277" y="2541270"/>
                      <a:pt x="1930718" y="2302193"/>
                      <a:pt x="2230755" y="1898333"/>
                    </a:cubicBezTo>
                    <a:cubicBezTo>
                      <a:pt x="2530793" y="1494473"/>
                      <a:pt x="2621280" y="972503"/>
                      <a:pt x="2476500" y="490538"/>
                    </a:cubicBezTo>
                    <a:lnTo>
                      <a:pt x="2610803" y="356235"/>
                    </a:lnTo>
                    <a:cubicBezTo>
                      <a:pt x="2839403" y="997268"/>
                      <a:pt x="2678430" y="1712595"/>
                      <a:pt x="2196465" y="2194560"/>
                    </a:cubicBezTo>
                    <a:cubicBezTo>
                      <a:pt x="1715452" y="2675573"/>
                      <a:pt x="999173" y="2837498"/>
                      <a:pt x="358140" y="2608898"/>
                    </a:cubicBezTo>
                    <a:lnTo>
                      <a:pt x="493395" y="2473643"/>
                    </a:lnTo>
                    <a:close/>
                    <a:moveTo>
                      <a:pt x="3176588" y="1376363"/>
                    </a:moveTo>
                    <a:cubicBezTo>
                      <a:pt x="3088958" y="1444943"/>
                      <a:pt x="3056573" y="1562100"/>
                      <a:pt x="3096578" y="1665923"/>
                    </a:cubicBezTo>
                    <a:cubicBezTo>
                      <a:pt x="3130868" y="1752600"/>
                      <a:pt x="3128010" y="1849755"/>
                      <a:pt x="3088005" y="1933575"/>
                    </a:cubicBezTo>
                    <a:cubicBezTo>
                      <a:pt x="3048000" y="2019300"/>
                      <a:pt x="2974658" y="2084070"/>
                      <a:pt x="2885123" y="2114550"/>
                    </a:cubicBezTo>
                    <a:cubicBezTo>
                      <a:pt x="2780348" y="2149793"/>
                      <a:pt x="2710815" y="2248853"/>
                      <a:pt x="2711768" y="2360295"/>
                    </a:cubicBezTo>
                    <a:cubicBezTo>
                      <a:pt x="2713673" y="2452688"/>
                      <a:pt x="2678430" y="2542223"/>
                      <a:pt x="2613660" y="2607945"/>
                    </a:cubicBezTo>
                    <a:cubicBezTo>
                      <a:pt x="2548890" y="2673668"/>
                      <a:pt x="2460308" y="2710815"/>
                      <a:pt x="2367915" y="2710815"/>
                    </a:cubicBezTo>
                    <a:lnTo>
                      <a:pt x="2356485" y="2710815"/>
                    </a:lnTo>
                    <a:cubicBezTo>
                      <a:pt x="2247900" y="2710815"/>
                      <a:pt x="2150745" y="2780348"/>
                      <a:pt x="2115503" y="2883218"/>
                    </a:cubicBezTo>
                    <a:cubicBezTo>
                      <a:pt x="2085023" y="2972753"/>
                      <a:pt x="2020252" y="3046095"/>
                      <a:pt x="1934527" y="3086100"/>
                    </a:cubicBezTo>
                    <a:cubicBezTo>
                      <a:pt x="1849755" y="3126105"/>
                      <a:pt x="1752600" y="3128963"/>
                      <a:pt x="1665923" y="3094673"/>
                    </a:cubicBezTo>
                    <a:cubicBezTo>
                      <a:pt x="1563052" y="3055620"/>
                      <a:pt x="1445895" y="3088005"/>
                      <a:pt x="1377315" y="3174683"/>
                    </a:cubicBezTo>
                    <a:cubicBezTo>
                      <a:pt x="1319213" y="3248025"/>
                      <a:pt x="1233488" y="3295650"/>
                      <a:pt x="1140143" y="3304223"/>
                    </a:cubicBezTo>
                    <a:cubicBezTo>
                      <a:pt x="1047750" y="3312795"/>
                      <a:pt x="956310" y="3283268"/>
                      <a:pt x="886778" y="3222308"/>
                    </a:cubicBezTo>
                    <a:cubicBezTo>
                      <a:pt x="841058" y="3181350"/>
                      <a:pt x="782003" y="3158490"/>
                      <a:pt x="721043" y="3158490"/>
                    </a:cubicBezTo>
                    <a:cubicBezTo>
                      <a:pt x="674370" y="3158490"/>
                      <a:pt x="627698" y="3171825"/>
                      <a:pt x="587693" y="3196590"/>
                    </a:cubicBezTo>
                    <a:cubicBezTo>
                      <a:pt x="508635" y="3246120"/>
                      <a:pt x="412433" y="3261360"/>
                      <a:pt x="321945" y="3237548"/>
                    </a:cubicBezTo>
                    <a:cubicBezTo>
                      <a:pt x="232410" y="3214688"/>
                      <a:pt x="156210" y="3155633"/>
                      <a:pt x="113348" y="3073718"/>
                    </a:cubicBezTo>
                    <a:cubicBezTo>
                      <a:pt x="88583" y="3027045"/>
                      <a:pt x="48578" y="2988945"/>
                      <a:pt x="0" y="2967038"/>
                    </a:cubicBezTo>
                    <a:lnTo>
                      <a:pt x="226695" y="2739390"/>
                    </a:lnTo>
                    <a:cubicBezTo>
                      <a:pt x="944880" y="3028950"/>
                      <a:pt x="1765935" y="2862263"/>
                      <a:pt x="2313623" y="2314575"/>
                    </a:cubicBezTo>
                    <a:cubicBezTo>
                      <a:pt x="2861310" y="1766888"/>
                      <a:pt x="3027998" y="945833"/>
                      <a:pt x="2738438" y="227648"/>
                    </a:cubicBezTo>
                    <a:lnTo>
                      <a:pt x="2966085" y="0"/>
                    </a:lnTo>
                    <a:cubicBezTo>
                      <a:pt x="2988945" y="48578"/>
                      <a:pt x="3026093" y="87630"/>
                      <a:pt x="3072765" y="112395"/>
                    </a:cubicBezTo>
                    <a:cubicBezTo>
                      <a:pt x="3154680" y="155258"/>
                      <a:pt x="3213735" y="231458"/>
                      <a:pt x="3236595" y="320993"/>
                    </a:cubicBezTo>
                    <a:cubicBezTo>
                      <a:pt x="3260408" y="411480"/>
                      <a:pt x="3245168" y="507683"/>
                      <a:pt x="3195638" y="586740"/>
                    </a:cubicBezTo>
                    <a:cubicBezTo>
                      <a:pt x="3137535" y="681038"/>
                      <a:pt x="3147060" y="802005"/>
                      <a:pt x="3220403" y="884873"/>
                    </a:cubicBezTo>
                    <a:cubicBezTo>
                      <a:pt x="3282315" y="954405"/>
                      <a:pt x="3311843" y="1045845"/>
                      <a:pt x="3303270" y="1138238"/>
                    </a:cubicBezTo>
                    <a:cubicBezTo>
                      <a:pt x="3297555" y="1231583"/>
                      <a:pt x="3250883" y="1317308"/>
                      <a:pt x="3176588" y="137636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sp>
            <p:nvSpPr>
              <p:cNvPr id="9" name="Freeform: Shape 47">
                <a:extLst>
                  <a:ext uri="{FF2B5EF4-FFF2-40B4-BE49-F238E27FC236}">
                    <a16:creationId xmlns:a16="http://schemas.microsoft.com/office/drawing/2014/main" id="{2FE2B3BD-289E-4E66-862C-9EC92AE9EF4D}"/>
                  </a:ext>
                </a:extLst>
              </p:cNvPr>
              <p:cNvSpPr/>
              <p:nvPr/>
            </p:nvSpPr>
            <p:spPr>
              <a:xfrm>
                <a:off x="2216917" y="1072011"/>
                <a:ext cx="3295650" cy="3305175"/>
              </a:xfrm>
              <a:custGeom>
                <a:avLst/>
                <a:gdLst>
                  <a:gd name="connsiteX0" fmla="*/ 966337 w 3295650"/>
                  <a:gd name="connsiteY0" fmla="*/ 2677029 h 3305175"/>
                  <a:gd name="connsiteX1" fmla="*/ 1346385 w 3295650"/>
                  <a:gd name="connsiteY1" fmla="*/ 1347339 h 3305175"/>
                  <a:gd name="connsiteX2" fmla="*/ 2676075 w 3295650"/>
                  <a:gd name="connsiteY2" fmla="*/ 967291 h 3305175"/>
                  <a:gd name="connsiteX3" fmla="*/ 966337 w 3295650"/>
                  <a:gd name="connsiteY3" fmla="*/ 2677029 h 3305175"/>
                  <a:gd name="connsiteX4" fmla="*/ 2812282 w 3295650"/>
                  <a:gd name="connsiteY4" fmla="*/ 831084 h 3305175"/>
                  <a:gd name="connsiteX5" fmla="*/ 1227322 w 3295650"/>
                  <a:gd name="connsiteY5" fmla="*/ 1229229 h 3305175"/>
                  <a:gd name="connsiteX6" fmla="*/ 829177 w 3295650"/>
                  <a:gd name="connsiteY6" fmla="*/ 2814189 h 3305175"/>
                  <a:gd name="connsiteX7" fmla="*/ 694875 w 3295650"/>
                  <a:gd name="connsiteY7" fmla="*/ 2948491 h 3305175"/>
                  <a:gd name="connsiteX8" fmla="*/ 1108260 w 3295650"/>
                  <a:gd name="connsiteY8" fmla="*/ 1110166 h 3305175"/>
                  <a:gd name="connsiteX9" fmla="*/ 2946585 w 3295650"/>
                  <a:gd name="connsiteY9" fmla="*/ 696781 h 3305175"/>
                  <a:gd name="connsiteX10" fmla="*/ 2812282 w 3295650"/>
                  <a:gd name="connsiteY10" fmla="*/ 831084 h 3305175"/>
                  <a:gd name="connsiteX11" fmla="*/ 128137 w 3295650"/>
                  <a:gd name="connsiteY11" fmla="*/ 1929316 h 3305175"/>
                  <a:gd name="connsiteX12" fmla="*/ 208147 w 3295650"/>
                  <a:gd name="connsiteY12" fmla="*/ 1639756 h 3305175"/>
                  <a:gd name="connsiteX13" fmla="*/ 216720 w 3295650"/>
                  <a:gd name="connsiteY13" fmla="*/ 1372104 h 3305175"/>
                  <a:gd name="connsiteX14" fmla="*/ 419602 w 3295650"/>
                  <a:gd name="connsiteY14" fmla="*/ 1191129 h 3305175"/>
                  <a:gd name="connsiteX15" fmla="*/ 592957 w 3295650"/>
                  <a:gd name="connsiteY15" fmla="*/ 945384 h 3305175"/>
                  <a:gd name="connsiteX16" fmla="*/ 691065 w 3295650"/>
                  <a:gd name="connsiteY16" fmla="*/ 697734 h 3305175"/>
                  <a:gd name="connsiteX17" fmla="*/ 936810 w 3295650"/>
                  <a:gd name="connsiteY17" fmla="*/ 594864 h 3305175"/>
                  <a:gd name="connsiteX18" fmla="*/ 948240 w 3295650"/>
                  <a:gd name="connsiteY18" fmla="*/ 594864 h 3305175"/>
                  <a:gd name="connsiteX19" fmla="*/ 1189222 w 3295650"/>
                  <a:gd name="connsiteY19" fmla="*/ 422461 h 3305175"/>
                  <a:gd name="connsiteX20" fmla="*/ 1370197 w 3295650"/>
                  <a:gd name="connsiteY20" fmla="*/ 219579 h 3305175"/>
                  <a:gd name="connsiteX21" fmla="*/ 1638802 w 3295650"/>
                  <a:gd name="connsiteY21" fmla="*/ 211006 h 3305175"/>
                  <a:gd name="connsiteX22" fmla="*/ 1927410 w 3295650"/>
                  <a:gd name="connsiteY22" fmla="*/ 130996 h 3305175"/>
                  <a:gd name="connsiteX23" fmla="*/ 2164582 w 3295650"/>
                  <a:gd name="connsiteY23" fmla="*/ 1456 h 3305175"/>
                  <a:gd name="connsiteX24" fmla="*/ 2417948 w 3295650"/>
                  <a:gd name="connsiteY24" fmla="*/ 83371 h 3305175"/>
                  <a:gd name="connsiteX25" fmla="*/ 2717032 w 3295650"/>
                  <a:gd name="connsiteY25" fmla="*/ 109089 h 3305175"/>
                  <a:gd name="connsiteX26" fmla="*/ 2982780 w 3295650"/>
                  <a:gd name="connsiteY26" fmla="*/ 68131 h 3305175"/>
                  <a:gd name="connsiteX27" fmla="*/ 3191377 w 3295650"/>
                  <a:gd name="connsiteY27" fmla="*/ 231961 h 3305175"/>
                  <a:gd name="connsiteX28" fmla="*/ 3304725 w 3295650"/>
                  <a:gd name="connsiteY28" fmla="*/ 338641 h 3305175"/>
                  <a:gd name="connsiteX29" fmla="*/ 3077077 w 3295650"/>
                  <a:gd name="connsiteY29" fmla="*/ 566289 h 3305175"/>
                  <a:gd name="connsiteX30" fmla="*/ 990150 w 3295650"/>
                  <a:gd name="connsiteY30" fmla="*/ 991104 h 3305175"/>
                  <a:gd name="connsiteX31" fmla="*/ 566287 w 3295650"/>
                  <a:gd name="connsiteY31" fmla="*/ 3078031 h 3305175"/>
                  <a:gd name="connsiteX32" fmla="*/ 338640 w 3295650"/>
                  <a:gd name="connsiteY32" fmla="*/ 3305679 h 3305175"/>
                  <a:gd name="connsiteX33" fmla="*/ 231960 w 3295650"/>
                  <a:gd name="connsiteY33" fmla="*/ 3193284 h 3305175"/>
                  <a:gd name="connsiteX34" fmla="*/ 68130 w 3295650"/>
                  <a:gd name="connsiteY34" fmla="*/ 2984686 h 3305175"/>
                  <a:gd name="connsiteX35" fmla="*/ 109087 w 3295650"/>
                  <a:gd name="connsiteY35" fmla="*/ 2718939 h 3305175"/>
                  <a:gd name="connsiteX36" fmla="*/ 84322 w 3295650"/>
                  <a:gd name="connsiteY36" fmla="*/ 2420806 h 3305175"/>
                  <a:gd name="connsiteX37" fmla="*/ 1455 w 3295650"/>
                  <a:gd name="connsiteY37" fmla="*/ 2167441 h 3305175"/>
                  <a:gd name="connsiteX38" fmla="*/ 128137 w 3295650"/>
                  <a:gd name="connsiteY38" fmla="*/ 1929316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95650" h="3305175">
                    <a:moveTo>
                      <a:pt x="966337" y="2677029"/>
                    </a:moveTo>
                    <a:cubicBezTo>
                      <a:pt x="854895" y="2197921"/>
                      <a:pt x="998722" y="1695001"/>
                      <a:pt x="1346385" y="1347339"/>
                    </a:cubicBezTo>
                    <a:cubicBezTo>
                      <a:pt x="1694047" y="999676"/>
                      <a:pt x="2196967" y="855849"/>
                      <a:pt x="2676075" y="967291"/>
                    </a:cubicBezTo>
                    <a:lnTo>
                      <a:pt x="966337" y="2677029"/>
                    </a:lnTo>
                    <a:close/>
                    <a:moveTo>
                      <a:pt x="2812282" y="831084"/>
                    </a:moveTo>
                    <a:cubicBezTo>
                      <a:pt x="2251260" y="661539"/>
                      <a:pt x="1641660" y="814891"/>
                      <a:pt x="1227322" y="1229229"/>
                    </a:cubicBezTo>
                    <a:cubicBezTo>
                      <a:pt x="812985" y="1643566"/>
                      <a:pt x="659632" y="2253166"/>
                      <a:pt x="829177" y="2814189"/>
                    </a:cubicBezTo>
                    <a:lnTo>
                      <a:pt x="694875" y="2948491"/>
                    </a:lnTo>
                    <a:cubicBezTo>
                      <a:pt x="466275" y="2307459"/>
                      <a:pt x="627247" y="1591179"/>
                      <a:pt x="1108260" y="1110166"/>
                    </a:cubicBezTo>
                    <a:cubicBezTo>
                      <a:pt x="1590225" y="628201"/>
                      <a:pt x="2305553" y="467229"/>
                      <a:pt x="2946585" y="696781"/>
                    </a:cubicBezTo>
                    <a:lnTo>
                      <a:pt x="2812282" y="831084"/>
                    </a:lnTo>
                    <a:close/>
                    <a:moveTo>
                      <a:pt x="128137" y="1929316"/>
                    </a:moveTo>
                    <a:cubicBezTo>
                      <a:pt x="215767" y="1860736"/>
                      <a:pt x="248152" y="1743579"/>
                      <a:pt x="208147" y="1639756"/>
                    </a:cubicBezTo>
                    <a:cubicBezTo>
                      <a:pt x="173857" y="1553079"/>
                      <a:pt x="176715" y="1455924"/>
                      <a:pt x="216720" y="1372104"/>
                    </a:cubicBezTo>
                    <a:cubicBezTo>
                      <a:pt x="256725" y="1286379"/>
                      <a:pt x="330067" y="1221609"/>
                      <a:pt x="419602" y="1191129"/>
                    </a:cubicBezTo>
                    <a:cubicBezTo>
                      <a:pt x="524377" y="1155886"/>
                      <a:pt x="593910" y="1056826"/>
                      <a:pt x="592957" y="945384"/>
                    </a:cubicBezTo>
                    <a:cubicBezTo>
                      <a:pt x="591052" y="852991"/>
                      <a:pt x="626295" y="763456"/>
                      <a:pt x="691065" y="697734"/>
                    </a:cubicBezTo>
                    <a:cubicBezTo>
                      <a:pt x="755835" y="632011"/>
                      <a:pt x="844417" y="594864"/>
                      <a:pt x="936810" y="594864"/>
                    </a:cubicBezTo>
                    <a:lnTo>
                      <a:pt x="948240" y="594864"/>
                    </a:lnTo>
                    <a:cubicBezTo>
                      <a:pt x="1056825" y="594864"/>
                      <a:pt x="1153980" y="525331"/>
                      <a:pt x="1189222" y="422461"/>
                    </a:cubicBezTo>
                    <a:cubicBezTo>
                      <a:pt x="1219702" y="332926"/>
                      <a:pt x="1285425" y="259584"/>
                      <a:pt x="1370197" y="219579"/>
                    </a:cubicBezTo>
                    <a:cubicBezTo>
                      <a:pt x="1454970" y="179574"/>
                      <a:pt x="1552125" y="176716"/>
                      <a:pt x="1638802" y="211006"/>
                    </a:cubicBezTo>
                    <a:cubicBezTo>
                      <a:pt x="1741672" y="250059"/>
                      <a:pt x="1858830" y="217674"/>
                      <a:pt x="1927410" y="130996"/>
                    </a:cubicBezTo>
                    <a:cubicBezTo>
                      <a:pt x="1985512" y="57654"/>
                      <a:pt x="2071237" y="10029"/>
                      <a:pt x="2164582" y="1456"/>
                    </a:cubicBezTo>
                    <a:cubicBezTo>
                      <a:pt x="2256975" y="-7116"/>
                      <a:pt x="2348415" y="22411"/>
                      <a:pt x="2417948" y="83371"/>
                    </a:cubicBezTo>
                    <a:cubicBezTo>
                      <a:pt x="2500815" y="157666"/>
                      <a:pt x="2622735" y="168144"/>
                      <a:pt x="2717032" y="109089"/>
                    </a:cubicBezTo>
                    <a:cubicBezTo>
                      <a:pt x="2796090" y="59559"/>
                      <a:pt x="2892292" y="44319"/>
                      <a:pt x="2982780" y="68131"/>
                    </a:cubicBezTo>
                    <a:cubicBezTo>
                      <a:pt x="3072315" y="90991"/>
                      <a:pt x="3148515" y="150046"/>
                      <a:pt x="3191377" y="231961"/>
                    </a:cubicBezTo>
                    <a:cubicBezTo>
                      <a:pt x="3216142" y="278634"/>
                      <a:pt x="3256148" y="316734"/>
                      <a:pt x="3304725" y="338641"/>
                    </a:cubicBezTo>
                    <a:lnTo>
                      <a:pt x="3077077" y="566289"/>
                    </a:lnTo>
                    <a:cubicBezTo>
                      <a:pt x="2358892" y="276729"/>
                      <a:pt x="1537837" y="443416"/>
                      <a:pt x="990150" y="991104"/>
                    </a:cubicBezTo>
                    <a:cubicBezTo>
                      <a:pt x="442462" y="1538791"/>
                      <a:pt x="275775" y="2359846"/>
                      <a:pt x="566287" y="3078031"/>
                    </a:cubicBezTo>
                    <a:lnTo>
                      <a:pt x="338640" y="3305679"/>
                    </a:lnTo>
                    <a:cubicBezTo>
                      <a:pt x="315780" y="3257101"/>
                      <a:pt x="278632" y="3218049"/>
                      <a:pt x="231960" y="3193284"/>
                    </a:cubicBezTo>
                    <a:cubicBezTo>
                      <a:pt x="150045" y="3150421"/>
                      <a:pt x="90990" y="3074221"/>
                      <a:pt x="68130" y="2984686"/>
                    </a:cubicBezTo>
                    <a:cubicBezTo>
                      <a:pt x="44317" y="2894199"/>
                      <a:pt x="59557" y="2797996"/>
                      <a:pt x="109087" y="2718939"/>
                    </a:cubicBezTo>
                    <a:cubicBezTo>
                      <a:pt x="167190" y="2624641"/>
                      <a:pt x="157665" y="2503674"/>
                      <a:pt x="84322" y="2420806"/>
                    </a:cubicBezTo>
                    <a:cubicBezTo>
                      <a:pt x="22410" y="2351274"/>
                      <a:pt x="-7118" y="2259834"/>
                      <a:pt x="1455" y="2167441"/>
                    </a:cubicBezTo>
                    <a:cubicBezTo>
                      <a:pt x="8122" y="2073144"/>
                      <a:pt x="54795" y="1987419"/>
                      <a:pt x="128137" y="192931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grpSp>
        <p:sp>
          <p:nvSpPr>
            <p:cNvPr id="7" name="TextBox 43">
              <a:extLst>
                <a:ext uri="{FF2B5EF4-FFF2-40B4-BE49-F238E27FC236}">
                  <a16:creationId xmlns:a16="http://schemas.microsoft.com/office/drawing/2014/main" id="{75E7863A-31A2-49CB-AEA4-34D004C00DB8}"/>
                </a:ext>
              </a:extLst>
            </p:cNvPr>
            <p:cNvSpPr txBox="1"/>
            <p:nvPr/>
          </p:nvSpPr>
          <p:spPr>
            <a:xfrm rot="898977">
              <a:off x="5645956" y="3234058"/>
              <a:ext cx="937957" cy="116492"/>
            </a:xfrm>
            <a:prstGeom prst="rect">
              <a:avLst/>
            </a:prstGeom>
            <a:solidFill>
              <a:srgbClr val="79B530"/>
            </a:solidFill>
          </p:spPr>
          <p:txBody>
            <a:bodyPr wrap="square" lIns="0" tIns="0" rIns="0" bIns="0" rtlCol="0">
              <a:spAutoFit/>
            </a:bodyPr>
            <a:lstStyle/>
            <a:p>
              <a:pPr marL="0" marR="0" lvl="0" indent="0" algn="ctr" defTabSz="914400" eaLnBrk="1" fontAlgn="auto" latinLnBrk="0" hangingPunct="1">
                <a:lnSpc>
                  <a:spcPct val="104000"/>
                </a:lnSpc>
                <a:spcBef>
                  <a:spcPts val="600"/>
                </a:spcBef>
                <a:spcAft>
                  <a:spcPts val="0"/>
                </a:spcAft>
                <a:buClrTx/>
                <a:buSzTx/>
                <a:buFontTx/>
                <a:buNone/>
                <a:tabLst/>
                <a:defRPr/>
              </a:pPr>
              <a:r>
                <a:rPr kumimoji="0" lang="de-DE" sz="900" b="1" i="0" u="none" strike="noStrike" kern="0" cap="none" spc="0" normalizeH="0" baseline="0" noProof="0" dirty="0">
                  <a:ln>
                    <a:noFill/>
                  </a:ln>
                  <a:solidFill>
                    <a:prstClr val="white"/>
                  </a:solidFill>
                  <a:effectLst/>
                  <a:uLnTx/>
                  <a:uFillTx/>
                </a:rPr>
                <a:t>Einfach </a:t>
              </a:r>
              <a:r>
                <a:rPr kumimoji="0" lang="de-DE" sz="900" b="1" i="0" u="none" strike="noStrike" kern="0" cap="none" spc="0" normalizeH="0" baseline="0" noProof="0">
                  <a:ln>
                    <a:noFill/>
                  </a:ln>
                  <a:solidFill>
                    <a:prstClr val="white"/>
                  </a:solidFill>
                  <a:effectLst/>
                  <a:uLnTx/>
                  <a:uFillTx/>
                </a:rPr>
                <a:t>machen!</a:t>
              </a:r>
              <a:endParaRPr kumimoji="0" lang="de-DE" sz="900" b="1" i="0" u="none" strike="noStrike" kern="0" cap="none" spc="0" normalizeH="0" baseline="0" noProof="0" dirty="0" err="1">
                <a:ln>
                  <a:noFill/>
                </a:ln>
                <a:solidFill>
                  <a:prstClr val="white"/>
                </a:solidFill>
                <a:effectLst/>
                <a:uLnTx/>
                <a:uFillTx/>
              </a:endParaRPr>
            </a:p>
          </p:txBody>
        </p:sp>
      </p:grpSp>
      <p:sp>
        <p:nvSpPr>
          <p:cNvPr id="13" name="Rechteck 27">
            <a:extLst>
              <a:ext uri="{FF2B5EF4-FFF2-40B4-BE49-F238E27FC236}">
                <a16:creationId xmlns:a16="http://schemas.microsoft.com/office/drawing/2014/main" id="{7B680C0E-F608-4F93-BE4E-78471A7A22B2}"/>
              </a:ext>
            </a:extLst>
          </p:cNvPr>
          <p:cNvSpPr/>
          <p:nvPr/>
        </p:nvSpPr>
        <p:spPr>
          <a:xfrm>
            <a:off x="6843258" y="1269690"/>
            <a:ext cx="5348742" cy="4931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4" name="Textplatzhalter 4">
            <a:extLst>
              <a:ext uri="{FF2B5EF4-FFF2-40B4-BE49-F238E27FC236}">
                <a16:creationId xmlns:a16="http://schemas.microsoft.com/office/drawing/2014/main" id="{AF2B2C43-B9D6-456D-894D-6FDF63CFE3EC}"/>
              </a:ext>
            </a:extLst>
          </p:cNvPr>
          <p:cNvSpPr txBox="1">
            <a:spLocks/>
          </p:cNvSpPr>
          <p:nvPr/>
        </p:nvSpPr>
        <p:spPr bwMode="gray">
          <a:xfrm>
            <a:off x="7094652" y="1494200"/>
            <a:ext cx="4762386" cy="27462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800" b="1" dirty="0">
                <a:solidFill>
                  <a:schemeClr val="accent1"/>
                </a:solidFill>
              </a:rPr>
              <a:t>Die Toolbox BU bietet:</a:t>
            </a:r>
          </a:p>
        </p:txBody>
      </p:sp>
      <p:sp>
        <p:nvSpPr>
          <p:cNvPr id="15" name="Textplatzhalter 4">
            <a:extLst>
              <a:ext uri="{FF2B5EF4-FFF2-40B4-BE49-F238E27FC236}">
                <a16:creationId xmlns:a16="http://schemas.microsoft.com/office/drawing/2014/main" id="{BC7309CA-BB74-4466-B7FF-63461AB9AE0F}"/>
              </a:ext>
            </a:extLst>
          </p:cNvPr>
          <p:cNvSpPr txBox="1">
            <a:spLocks/>
          </p:cNvSpPr>
          <p:nvPr/>
        </p:nvSpPr>
        <p:spPr bwMode="gray">
          <a:xfrm>
            <a:off x="7094652" y="1896159"/>
            <a:ext cx="4761862" cy="4063703"/>
          </a:xfrm>
          <a:prstGeom prst="rect">
            <a:avLst/>
          </a:prstGeom>
          <a:no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00000"/>
              </a:lnSpc>
              <a:spcBef>
                <a:spcPts val="1800"/>
              </a:spcBef>
              <a:buFont typeface="Wingdings" panose="05000000000000000000" pitchFamily="2" charset="2"/>
              <a:buBlip>
                <a:blip r:embed="rId6"/>
              </a:buBlip>
            </a:pPr>
            <a:r>
              <a:rPr lang="de-DE" b="0" dirty="0"/>
              <a:t>Die </a:t>
            </a:r>
            <a:r>
              <a:rPr lang="de-DE" dirty="0"/>
              <a:t>Vermarktungsunterlagen </a:t>
            </a:r>
            <a:r>
              <a:rPr lang="de-DE" b="0" dirty="0"/>
              <a:t>für Sie und Ihre Kunden</a:t>
            </a:r>
          </a:p>
          <a:p>
            <a:pPr marL="285750" indent="-285750">
              <a:lnSpc>
                <a:spcPct val="100000"/>
              </a:lnSpc>
              <a:spcBef>
                <a:spcPts val="1800"/>
              </a:spcBef>
              <a:buFont typeface="Wingdings" panose="05000000000000000000" pitchFamily="2" charset="2"/>
              <a:buBlip>
                <a:blip r:embed="rId6"/>
              </a:buBlip>
            </a:pPr>
            <a:r>
              <a:rPr lang="de-DE" b="0" dirty="0"/>
              <a:t>Informationen zu den aktuellen </a:t>
            </a:r>
            <a:r>
              <a:rPr lang="de-DE" dirty="0"/>
              <a:t>Aktionen und Vorteilsangeboten</a:t>
            </a:r>
          </a:p>
          <a:p>
            <a:pPr marL="285750" indent="-285750">
              <a:lnSpc>
                <a:spcPct val="100000"/>
              </a:lnSpc>
              <a:spcBef>
                <a:spcPts val="1800"/>
              </a:spcBef>
              <a:buFont typeface="Wingdings" panose="05000000000000000000" pitchFamily="2" charset="2"/>
              <a:buBlip>
                <a:blip r:embed="rId6"/>
              </a:buBlip>
            </a:pPr>
            <a:r>
              <a:rPr lang="de-DE" dirty="0"/>
              <a:t>Digitale Medien </a:t>
            </a:r>
            <a:r>
              <a:rPr lang="de-DE" b="0" dirty="0"/>
              <a:t>wie z. B. Videos</a:t>
            </a:r>
            <a:endParaRPr lang="de-DE" dirty="0"/>
          </a:p>
          <a:p>
            <a:pPr marL="285750" indent="-285750">
              <a:lnSpc>
                <a:spcPct val="100000"/>
              </a:lnSpc>
              <a:spcBef>
                <a:spcPts val="1800"/>
              </a:spcBef>
              <a:buFont typeface="Wingdings" panose="05000000000000000000" pitchFamily="2" charset="2"/>
              <a:buBlip>
                <a:blip r:embed="rId6"/>
              </a:buBlip>
            </a:pPr>
            <a:r>
              <a:rPr lang="de-DE" b="0" dirty="0"/>
              <a:t>Mit der </a:t>
            </a:r>
            <a:r>
              <a:rPr lang="de-DE" dirty="0"/>
              <a:t>Suchfunktion </a:t>
            </a:r>
            <a:r>
              <a:rPr lang="de-DE" b="0" dirty="0"/>
              <a:t>immer</a:t>
            </a:r>
            <a:r>
              <a:rPr lang="de-DE" dirty="0"/>
              <a:t> </a:t>
            </a:r>
            <a:r>
              <a:rPr lang="de-DE" b="0" dirty="0"/>
              <a:t>das richtige Druckstück finden</a:t>
            </a:r>
          </a:p>
          <a:p>
            <a:pPr marL="285750" indent="-285750">
              <a:lnSpc>
                <a:spcPct val="100000"/>
              </a:lnSpc>
              <a:spcBef>
                <a:spcPts val="1800"/>
              </a:spcBef>
              <a:buFont typeface="Wingdings" panose="05000000000000000000" pitchFamily="2" charset="2"/>
              <a:buBlip>
                <a:blip r:embed="rId6"/>
              </a:buBlip>
            </a:pPr>
            <a:r>
              <a:rPr lang="de-DE" dirty="0"/>
              <a:t>Tools und Services </a:t>
            </a:r>
            <a:r>
              <a:rPr lang="de-DE" b="0" dirty="0"/>
              <a:t>wie z. B. Angebotsrechner</a:t>
            </a:r>
          </a:p>
          <a:p>
            <a:pPr marL="285750" indent="-285750">
              <a:lnSpc>
                <a:spcPct val="100000"/>
              </a:lnSpc>
              <a:spcBef>
                <a:spcPts val="1800"/>
              </a:spcBef>
              <a:buFont typeface="Wingdings" panose="05000000000000000000" pitchFamily="2" charset="2"/>
              <a:buBlip>
                <a:blip r:embed="rId6"/>
              </a:buBlip>
            </a:pPr>
            <a:r>
              <a:rPr lang="de-DE" b="0" dirty="0"/>
              <a:t>Ihren</a:t>
            </a:r>
            <a:r>
              <a:rPr lang="de-DE" dirty="0"/>
              <a:t> Ansprechpartner</a:t>
            </a:r>
            <a:r>
              <a:rPr lang="de-DE" b="0" dirty="0"/>
              <a:t> für jeden Fall </a:t>
            </a:r>
          </a:p>
        </p:txBody>
      </p:sp>
      <p:sp>
        <p:nvSpPr>
          <p:cNvPr id="12" name="Ellipse 12">
            <a:hlinkClick r:id="rId7" action="ppaction://hlinkfile"/>
            <a:extLst>
              <a:ext uri="{FF2B5EF4-FFF2-40B4-BE49-F238E27FC236}">
                <a16:creationId xmlns:a16="http://schemas.microsoft.com/office/drawing/2014/main" id="{60D19409-6660-48EC-85AA-761351332CAB}"/>
              </a:ext>
            </a:extLst>
          </p:cNvPr>
          <p:cNvSpPr/>
          <p:nvPr/>
        </p:nvSpPr>
        <p:spPr>
          <a:xfrm rot="900000" flipH="1">
            <a:off x="5336404" y="4610113"/>
            <a:ext cx="1354632" cy="13546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104000"/>
              </a:lnSpc>
              <a:spcBef>
                <a:spcPts val="600"/>
              </a:spcBef>
            </a:pPr>
            <a:r>
              <a:rPr lang="de-DE" sz="1600" dirty="0">
                <a:solidFill>
                  <a:schemeClr val="bg1"/>
                </a:solidFill>
                <a:hlinkClick r:id="rId7" action="ppaction://hlinkfile">
                  <a:extLst>
                    <a:ext uri="{A12FA001-AC4F-418D-AE19-62706E023703}">
                      <ahyp:hlinkClr xmlns:ahyp="http://schemas.microsoft.com/office/drawing/2018/hyperlinkcolor" val="tx"/>
                    </a:ext>
                  </a:extLst>
                </a:hlinkClick>
              </a:rPr>
              <a:t>Direkt zur </a:t>
            </a:r>
          </a:p>
          <a:p>
            <a:pPr algn="ctr">
              <a:lnSpc>
                <a:spcPct val="104000"/>
              </a:lnSpc>
              <a:spcBef>
                <a:spcPts val="600"/>
              </a:spcBef>
            </a:pPr>
            <a:r>
              <a:rPr lang="de-DE" sz="1600" dirty="0">
                <a:solidFill>
                  <a:schemeClr val="bg1"/>
                </a:solidFill>
                <a:hlinkClick r:id="rId7" action="ppaction://hlinkfile">
                  <a:extLst>
                    <a:ext uri="{A12FA001-AC4F-418D-AE19-62706E023703}">
                      <ahyp:hlinkClr xmlns:ahyp="http://schemas.microsoft.com/office/drawing/2018/hyperlinkcolor" val="tx"/>
                    </a:ext>
                  </a:extLst>
                </a:hlinkClick>
              </a:rPr>
              <a:t>Toolbox BU</a:t>
            </a:r>
            <a:endParaRPr lang="de-DE" sz="1600" dirty="0">
              <a:solidFill>
                <a:schemeClr val="bg1"/>
              </a:solidFill>
            </a:endParaRPr>
          </a:p>
        </p:txBody>
      </p:sp>
      <p:sp>
        <p:nvSpPr>
          <p:cNvPr id="3" name="Foliennummernplatzhalter 2">
            <a:extLst>
              <a:ext uri="{FF2B5EF4-FFF2-40B4-BE49-F238E27FC236}">
                <a16:creationId xmlns:a16="http://schemas.microsoft.com/office/drawing/2014/main" id="{F41A2FA7-B97E-4EA7-8648-012D351E5DA9}"/>
              </a:ext>
            </a:extLst>
          </p:cNvPr>
          <p:cNvSpPr>
            <a:spLocks noGrp="1"/>
          </p:cNvSpPr>
          <p:nvPr>
            <p:ph type="sldNum" sz="quarter" idx="12"/>
          </p:nvPr>
        </p:nvSpPr>
        <p:spPr/>
        <p:txBody>
          <a:bodyPr/>
          <a:lstStyle/>
          <a:p>
            <a:fld id="{7EC6429F-8EBA-4254-B9C8-295228AFE7F1}" type="slidenum">
              <a:rPr lang="de-DE" smtClean="0"/>
              <a:pPr/>
              <a:t>117</a:t>
            </a:fld>
            <a:endParaRPr lang="de-DE" dirty="0"/>
          </a:p>
        </p:txBody>
      </p:sp>
      <p:sp>
        <p:nvSpPr>
          <p:cNvPr id="18" name="Fußzeilenplatzhalter 2">
            <a:extLst>
              <a:ext uri="{FF2B5EF4-FFF2-40B4-BE49-F238E27FC236}">
                <a16:creationId xmlns:a16="http://schemas.microsoft.com/office/drawing/2014/main" id="{FD9414A4-3A9F-45FA-9A1F-D0B18647464D}"/>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8018104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Einfach machen:</a:t>
            </a:r>
            <a:br>
              <a:rPr lang="de-DE" dirty="0"/>
            </a:br>
            <a:r>
              <a:rPr lang="de-DE" dirty="0"/>
              <a:t>Marketing für spezielle </a:t>
            </a:r>
            <a:r>
              <a:rPr lang="de-DE"/>
              <a:t>Zielgruppen.</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321915"/>
          </a:xfrm>
        </p:spPr>
        <p:txBody>
          <a:bodyPr/>
          <a:lstStyle/>
          <a:p>
            <a:r>
              <a:rPr lang="de-DE" b="0" dirty="0"/>
              <a:t>Aktionsblätter zur gezielten </a:t>
            </a:r>
            <a:r>
              <a:rPr lang="de-DE" dirty="0">
                <a:solidFill>
                  <a:schemeClr val="accent1"/>
                </a:solidFill>
              </a:rPr>
              <a:t>Zielgruppenansprache</a:t>
            </a:r>
            <a:r>
              <a:rPr lang="de-DE" dirty="0"/>
              <a:t>.</a:t>
            </a:r>
          </a:p>
        </p:txBody>
      </p:sp>
      <p:grpSp>
        <p:nvGrpSpPr>
          <p:cNvPr id="5" name="Group 40">
            <a:extLst>
              <a:ext uri="{FF2B5EF4-FFF2-40B4-BE49-F238E27FC236}">
                <a16:creationId xmlns:a16="http://schemas.microsoft.com/office/drawing/2014/main" id="{EA68EDDE-FB62-4876-A03B-59E66CC1ECC0}"/>
              </a:ext>
            </a:extLst>
          </p:cNvPr>
          <p:cNvGrpSpPr/>
          <p:nvPr/>
        </p:nvGrpSpPr>
        <p:grpSpPr>
          <a:xfrm>
            <a:off x="10774273" y="314154"/>
            <a:ext cx="1081087" cy="684855"/>
            <a:chOff x="5645956" y="2994919"/>
            <a:chExt cx="937957" cy="594185"/>
          </a:xfrm>
        </p:grpSpPr>
        <p:grpSp>
          <p:nvGrpSpPr>
            <p:cNvPr id="6" name="Graphic 1">
              <a:extLst>
                <a:ext uri="{FF2B5EF4-FFF2-40B4-BE49-F238E27FC236}">
                  <a16:creationId xmlns:a16="http://schemas.microsoft.com/office/drawing/2014/main" id="{E41665AC-F452-4A14-8804-BB685A124557}"/>
                </a:ext>
              </a:extLst>
            </p:cNvPr>
            <p:cNvGrpSpPr/>
            <p:nvPr/>
          </p:nvGrpSpPr>
          <p:grpSpPr>
            <a:xfrm rot="3600000">
              <a:off x="5809584" y="2994919"/>
              <a:ext cx="594185" cy="594185"/>
              <a:chOff x="2214562" y="1071562"/>
              <a:chExt cx="4714875" cy="4714875"/>
            </a:xfrm>
            <a:solidFill>
              <a:srgbClr val="006729"/>
            </a:solidFill>
          </p:grpSpPr>
          <p:sp>
            <p:nvSpPr>
              <p:cNvPr id="8" name="Freeform: Shape 45">
                <a:extLst>
                  <a:ext uri="{FF2B5EF4-FFF2-40B4-BE49-F238E27FC236}">
                    <a16:creationId xmlns:a16="http://schemas.microsoft.com/office/drawing/2014/main" id="{72CC4ADB-0A27-4CE6-9002-A91078A4436D}"/>
                  </a:ext>
                </a:extLst>
              </p:cNvPr>
              <p:cNvSpPr/>
              <p:nvPr/>
            </p:nvSpPr>
            <p:spPr>
              <a:xfrm>
                <a:off x="3621404" y="2480309"/>
                <a:ext cx="3295650" cy="3305175"/>
              </a:xfrm>
              <a:custGeom>
                <a:avLst/>
                <a:gdLst>
                  <a:gd name="connsiteX0" fmla="*/ 2339340 w 3295650"/>
                  <a:gd name="connsiteY0" fmla="*/ 627698 h 3305175"/>
                  <a:gd name="connsiteX1" fmla="*/ 1959293 w 3295650"/>
                  <a:gd name="connsiteY1" fmla="*/ 1957388 h 3305175"/>
                  <a:gd name="connsiteX2" fmla="*/ 629603 w 3295650"/>
                  <a:gd name="connsiteY2" fmla="*/ 2337435 h 3305175"/>
                  <a:gd name="connsiteX3" fmla="*/ 2339340 w 3295650"/>
                  <a:gd name="connsiteY3" fmla="*/ 627698 h 3305175"/>
                  <a:gd name="connsiteX4" fmla="*/ 493395 w 3295650"/>
                  <a:gd name="connsiteY4" fmla="*/ 2473643 h 3305175"/>
                  <a:gd name="connsiteX5" fmla="*/ 955358 w 3295650"/>
                  <a:gd name="connsiteY5" fmla="*/ 2543175 h 3305175"/>
                  <a:gd name="connsiteX6" fmla="*/ 2230755 w 3295650"/>
                  <a:gd name="connsiteY6" fmla="*/ 1898333 h 3305175"/>
                  <a:gd name="connsiteX7" fmla="*/ 2476500 w 3295650"/>
                  <a:gd name="connsiteY7" fmla="*/ 490538 h 3305175"/>
                  <a:gd name="connsiteX8" fmla="*/ 2610803 w 3295650"/>
                  <a:gd name="connsiteY8" fmla="*/ 356235 h 3305175"/>
                  <a:gd name="connsiteX9" fmla="*/ 2196465 w 3295650"/>
                  <a:gd name="connsiteY9" fmla="*/ 2194560 h 3305175"/>
                  <a:gd name="connsiteX10" fmla="*/ 358140 w 3295650"/>
                  <a:gd name="connsiteY10" fmla="*/ 2608898 h 3305175"/>
                  <a:gd name="connsiteX11" fmla="*/ 493395 w 3295650"/>
                  <a:gd name="connsiteY11" fmla="*/ 2473643 h 3305175"/>
                  <a:gd name="connsiteX12" fmla="*/ 3176588 w 3295650"/>
                  <a:gd name="connsiteY12" fmla="*/ 1376363 h 3305175"/>
                  <a:gd name="connsiteX13" fmla="*/ 3096578 w 3295650"/>
                  <a:gd name="connsiteY13" fmla="*/ 1665923 h 3305175"/>
                  <a:gd name="connsiteX14" fmla="*/ 3088005 w 3295650"/>
                  <a:gd name="connsiteY14" fmla="*/ 1933575 h 3305175"/>
                  <a:gd name="connsiteX15" fmla="*/ 2885123 w 3295650"/>
                  <a:gd name="connsiteY15" fmla="*/ 2114550 h 3305175"/>
                  <a:gd name="connsiteX16" fmla="*/ 2711768 w 3295650"/>
                  <a:gd name="connsiteY16" fmla="*/ 2360295 h 3305175"/>
                  <a:gd name="connsiteX17" fmla="*/ 2613660 w 3295650"/>
                  <a:gd name="connsiteY17" fmla="*/ 2607945 h 3305175"/>
                  <a:gd name="connsiteX18" fmla="*/ 2367915 w 3295650"/>
                  <a:gd name="connsiteY18" fmla="*/ 2710815 h 3305175"/>
                  <a:gd name="connsiteX19" fmla="*/ 2356485 w 3295650"/>
                  <a:gd name="connsiteY19" fmla="*/ 2710815 h 3305175"/>
                  <a:gd name="connsiteX20" fmla="*/ 2115503 w 3295650"/>
                  <a:gd name="connsiteY20" fmla="*/ 2883218 h 3305175"/>
                  <a:gd name="connsiteX21" fmla="*/ 1934527 w 3295650"/>
                  <a:gd name="connsiteY21" fmla="*/ 3086100 h 3305175"/>
                  <a:gd name="connsiteX22" fmla="*/ 1665923 w 3295650"/>
                  <a:gd name="connsiteY22" fmla="*/ 3094673 h 3305175"/>
                  <a:gd name="connsiteX23" fmla="*/ 1377315 w 3295650"/>
                  <a:gd name="connsiteY23" fmla="*/ 3174683 h 3305175"/>
                  <a:gd name="connsiteX24" fmla="*/ 1140143 w 3295650"/>
                  <a:gd name="connsiteY24" fmla="*/ 3304223 h 3305175"/>
                  <a:gd name="connsiteX25" fmla="*/ 886778 w 3295650"/>
                  <a:gd name="connsiteY25" fmla="*/ 3222308 h 3305175"/>
                  <a:gd name="connsiteX26" fmla="*/ 721043 w 3295650"/>
                  <a:gd name="connsiteY26" fmla="*/ 3158490 h 3305175"/>
                  <a:gd name="connsiteX27" fmla="*/ 587693 w 3295650"/>
                  <a:gd name="connsiteY27" fmla="*/ 3196590 h 3305175"/>
                  <a:gd name="connsiteX28" fmla="*/ 321945 w 3295650"/>
                  <a:gd name="connsiteY28" fmla="*/ 3237548 h 3305175"/>
                  <a:gd name="connsiteX29" fmla="*/ 113348 w 3295650"/>
                  <a:gd name="connsiteY29" fmla="*/ 3073718 h 3305175"/>
                  <a:gd name="connsiteX30" fmla="*/ 0 w 3295650"/>
                  <a:gd name="connsiteY30" fmla="*/ 2967038 h 3305175"/>
                  <a:gd name="connsiteX31" fmla="*/ 226695 w 3295650"/>
                  <a:gd name="connsiteY31" fmla="*/ 2739390 h 3305175"/>
                  <a:gd name="connsiteX32" fmla="*/ 2313623 w 3295650"/>
                  <a:gd name="connsiteY32" fmla="*/ 2314575 h 3305175"/>
                  <a:gd name="connsiteX33" fmla="*/ 2738438 w 3295650"/>
                  <a:gd name="connsiteY33" fmla="*/ 227648 h 3305175"/>
                  <a:gd name="connsiteX34" fmla="*/ 2966085 w 3295650"/>
                  <a:gd name="connsiteY34" fmla="*/ 0 h 3305175"/>
                  <a:gd name="connsiteX35" fmla="*/ 3072765 w 3295650"/>
                  <a:gd name="connsiteY35" fmla="*/ 112395 h 3305175"/>
                  <a:gd name="connsiteX36" fmla="*/ 3236595 w 3295650"/>
                  <a:gd name="connsiteY36" fmla="*/ 320993 h 3305175"/>
                  <a:gd name="connsiteX37" fmla="*/ 3195638 w 3295650"/>
                  <a:gd name="connsiteY37" fmla="*/ 586740 h 3305175"/>
                  <a:gd name="connsiteX38" fmla="*/ 3220403 w 3295650"/>
                  <a:gd name="connsiteY38" fmla="*/ 884873 h 3305175"/>
                  <a:gd name="connsiteX39" fmla="*/ 3303270 w 3295650"/>
                  <a:gd name="connsiteY39" fmla="*/ 1138238 h 3305175"/>
                  <a:gd name="connsiteX40" fmla="*/ 3176588 w 3295650"/>
                  <a:gd name="connsiteY40" fmla="*/ 1376363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95650" h="3305175">
                    <a:moveTo>
                      <a:pt x="2339340" y="627698"/>
                    </a:moveTo>
                    <a:cubicBezTo>
                      <a:pt x="2450783" y="1106805"/>
                      <a:pt x="2306955" y="1609725"/>
                      <a:pt x="1959293" y="1957388"/>
                    </a:cubicBezTo>
                    <a:cubicBezTo>
                      <a:pt x="1611630" y="2305050"/>
                      <a:pt x="1108710" y="2448878"/>
                      <a:pt x="629603" y="2337435"/>
                    </a:cubicBezTo>
                    <a:lnTo>
                      <a:pt x="2339340" y="627698"/>
                    </a:lnTo>
                    <a:close/>
                    <a:moveTo>
                      <a:pt x="493395" y="2473643"/>
                    </a:moveTo>
                    <a:cubicBezTo>
                      <a:pt x="642938" y="2519363"/>
                      <a:pt x="799148" y="2543175"/>
                      <a:pt x="955358" y="2543175"/>
                    </a:cubicBezTo>
                    <a:cubicBezTo>
                      <a:pt x="1458277" y="2541270"/>
                      <a:pt x="1930718" y="2302193"/>
                      <a:pt x="2230755" y="1898333"/>
                    </a:cubicBezTo>
                    <a:cubicBezTo>
                      <a:pt x="2530793" y="1494473"/>
                      <a:pt x="2621280" y="972503"/>
                      <a:pt x="2476500" y="490538"/>
                    </a:cubicBezTo>
                    <a:lnTo>
                      <a:pt x="2610803" y="356235"/>
                    </a:lnTo>
                    <a:cubicBezTo>
                      <a:pt x="2839403" y="997268"/>
                      <a:pt x="2678430" y="1712595"/>
                      <a:pt x="2196465" y="2194560"/>
                    </a:cubicBezTo>
                    <a:cubicBezTo>
                      <a:pt x="1715452" y="2675573"/>
                      <a:pt x="999173" y="2837498"/>
                      <a:pt x="358140" y="2608898"/>
                    </a:cubicBezTo>
                    <a:lnTo>
                      <a:pt x="493395" y="2473643"/>
                    </a:lnTo>
                    <a:close/>
                    <a:moveTo>
                      <a:pt x="3176588" y="1376363"/>
                    </a:moveTo>
                    <a:cubicBezTo>
                      <a:pt x="3088958" y="1444943"/>
                      <a:pt x="3056573" y="1562100"/>
                      <a:pt x="3096578" y="1665923"/>
                    </a:cubicBezTo>
                    <a:cubicBezTo>
                      <a:pt x="3130868" y="1752600"/>
                      <a:pt x="3128010" y="1849755"/>
                      <a:pt x="3088005" y="1933575"/>
                    </a:cubicBezTo>
                    <a:cubicBezTo>
                      <a:pt x="3048000" y="2019300"/>
                      <a:pt x="2974658" y="2084070"/>
                      <a:pt x="2885123" y="2114550"/>
                    </a:cubicBezTo>
                    <a:cubicBezTo>
                      <a:pt x="2780348" y="2149793"/>
                      <a:pt x="2710815" y="2248853"/>
                      <a:pt x="2711768" y="2360295"/>
                    </a:cubicBezTo>
                    <a:cubicBezTo>
                      <a:pt x="2713673" y="2452688"/>
                      <a:pt x="2678430" y="2542223"/>
                      <a:pt x="2613660" y="2607945"/>
                    </a:cubicBezTo>
                    <a:cubicBezTo>
                      <a:pt x="2548890" y="2673668"/>
                      <a:pt x="2460308" y="2710815"/>
                      <a:pt x="2367915" y="2710815"/>
                    </a:cubicBezTo>
                    <a:lnTo>
                      <a:pt x="2356485" y="2710815"/>
                    </a:lnTo>
                    <a:cubicBezTo>
                      <a:pt x="2247900" y="2710815"/>
                      <a:pt x="2150745" y="2780348"/>
                      <a:pt x="2115503" y="2883218"/>
                    </a:cubicBezTo>
                    <a:cubicBezTo>
                      <a:pt x="2085023" y="2972753"/>
                      <a:pt x="2020252" y="3046095"/>
                      <a:pt x="1934527" y="3086100"/>
                    </a:cubicBezTo>
                    <a:cubicBezTo>
                      <a:pt x="1849755" y="3126105"/>
                      <a:pt x="1752600" y="3128963"/>
                      <a:pt x="1665923" y="3094673"/>
                    </a:cubicBezTo>
                    <a:cubicBezTo>
                      <a:pt x="1563052" y="3055620"/>
                      <a:pt x="1445895" y="3088005"/>
                      <a:pt x="1377315" y="3174683"/>
                    </a:cubicBezTo>
                    <a:cubicBezTo>
                      <a:pt x="1319213" y="3248025"/>
                      <a:pt x="1233488" y="3295650"/>
                      <a:pt x="1140143" y="3304223"/>
                    </a:cubicBezTo>
                    <a:cubicBezTo>
                      <a:pt x="1047750" y="3312795"/>
                      <a:pt x="956310" y="3283268"/>
                      <a:pt x="886778" y="3222308"/>
                    </a:cubicBezTo>
                    <a:cubicBezTo>
                      <a:pt x="841058" y="3181350"/>
                      <a:pt x="782003" y="3158490"/>
                      <a:pt x="721043" y="3158490"/>
                    </a:cubicBezTo>
                    <a:cubicBezTo>
                      <a:pt x="674370" y="3158490"/>
                      <a:pt x="627698" y="3171825"/>
                      <a:pt x="587693" y="3196590"/>
                    </a:cubicBezTo>
                    <a:cubicBezTo>
                      <a:pt x="508635" y="3246120"/>
                      <a:pt x="412433" y="3261360"/>
                      <a:pt x="321945" y="3237548"/>
                    </a:cubicBezTo>
                    <a:cubicBezTo>
                      <a:pt x="232410" y="3214688"/>
                      <a:pt x="156210" y="3155633"/>
                      <a:pt x="113348" y="3073718"/>
                    </a:cubicBezTo>
                    <a:cubicBezTo>
                      <a:pt x="88583" y="3027045"/>
                      <a:pt x="48578" y="2988945"/>
                      <a:pt x="0" y="2967038"/>
                    </a:cubicBezTo>
                    <a:lnTo>
                      <a:pt x="226695" y="2739390"/>
                    </a:lnTo>
                    <a:cubicBezTo>
                      <a:pt x="944880" y="3028950"/>
                      <a:pt x="1765935" y="2862263"/>
                      <a:pt x="2313623" y="2314575"/>
                    </a:cubicBezTo>
                    <a:cubicBezTo>
                      <a:pt x="2861310" y="1766888"/>
                      <a:pt x="3027998" y="945833"/>
                      <a:pt x="2738438" y="227648"/>
                    </a:cubicBezTo>
                    <a:lnTo>
                      <a:pt x="2966085" y="0"/>
                    </a:lnTo>
                    <a:cubicBezTo>
                      <a:pt x="2988945" y="48578"/>
                      <a:pt x="3026093" y="87630"/>
                      <a:pt x="3072765" y="112395"/>
                    </a:cubicBezTo>
                    <a:cubicBezTo>
                      <a:pt x="3154680" y="155258"/>
                      <a:pt x="3213735" y="231458"/>
                      <a:pt x="3236595" y="320993"/>
                    </a:cubicBezTo>
                    <a:cubicBezTo>
                      <a:pt x="3260408" y="411480"/>
                      <a:pt x="3245168" y="507683"/>
                      <a:pt x="3195638" y="586740"/>
                    </a:cubicBezTo>
                    <a:cubicBezTo>
                      <a:pt x="3137535" y="681038"/>
                      <a:pt x="3147060" y="802005"/>
                      <a:pt x="3220403" y="884873"/>
                    </a:cubicBezTo>
                    <a:cubicBezTo>
                      <a:pt x="3282315" y="954405"/>
                      <a:pt x="3311843" y="1045845"/>
                      <a:pt x="3303270" y="1138238"/>
                    </a:cubicBezTo>
                    <a:cubicBezTo>
                      <a:pt x="3297555" y="1231583"/>
                      <a:pt x="3250883" y="1317308"/>
                      <a:pt x="3176588" y="137636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sp>
            <p:nvSpPr>
              <p:cNvPr id="9" name="Freeform: Shape 47">
                <a:extLst>
                  <a:ext uri="{FF2B5EF4-FFF2-40B4-BE49-F238E27FC236}">
                    <a16:creationId xmlns:a16="http://schemas.microsoft.com/office/drawing/2014/main" id="{95E11074-7EB0-43FE-8C2D-08325564EBAC}"/>
                  </a:ext>
                </a:extLst>
              </p:cNvPr>
              <p:cNvSpPr/>
              <p:nvPr/>
            </p:nvSpPr>
            <p:spPr>
              <a:xfrm>
                <a:off x="2216917" y="1072011"/>
                <a:ext cx="3295650" cy="3305175"/>
              </a:xfrm>
              <a:custGeom>
                <a:avLst/>
                <a:gdLst>
                  <a:gd name="connsiteX0" fmla="*/ 966337 w 3295650"/>
                  <a:gd name="connsiteY0" fmla="*/ 2677029 h 3305175"/>
                  <a:gd name="connsiteX1" fmla="*/ 1346385 w 3295650"/>
                  <a:gd name="connsiteY1" fmla="*/ 1347339 h 3305175"/>
                  <a:gd name="connsiteX2" fmla="*/ 2676075 w 3295650"/>
                  <a:gd name="connsiteY2" fmla="*/ 967291 h 3305175"/>
                  <a:gd name="connsiteX3" fmla="*/ 966337 w 3295650"/>
                  <a:gd name="connsiteY3" fmla="*/ 2677029 h 3305175"/>
                  <a:gd name="connsiteX4" fmla="*/ 2812282 w 3295650"/>
                  <a:gd name="connsiteY4" fmla="*/ 831084 h 3305175"/>
                  <a:gd name="connsiteX5" fmla="*/ 1227322 w 3295650"/>
                  <a:gd name="connsiteY5" fmla="*/ 1229229 h 3305175"/>
                  <a:gd name="connsiteX6" fmla="*/ 829177 w 3295650"/>
                  <a:gd name="connsiteY6" fmla="*/ 2814189 h 3305175"/>
                  <a:gd name="connsiteX7" fmla="*/ 694875 w 3295650"/>
                  <a:gd name="connsiteY7" fmla="*/ 2948491 h 3305175"/>
                  <a:gd name="connsiteX8" fmla="*/ 1108260 w 3295650"/>
                  <a:gd name="connsiteY8" fmla="*/ 1110166 h 3305175"/>
                  <a:gd name="connsiteX9" fmla="*/ 2946585 w 3295650"/>
                  <a:gd name="connsiteY9" fmla="*/ 696781 h 3305175"/>
                  <a:gd name="connsiteX10" fmla="*/ 2812282 w 3295650"/>
                  <a:gd name="connsiteY10" fmla="*/ 831084 h 3305175"/>
                  <a:gd name="connsiteX11" fmla="*/ 128137 w 3295650"/>
                  <a:gd name="connsiteY11" fmla="*/ 1929316 h 3305175"/>
                  <a:gd name="connsiteX12" fmla="*/ 208147 w 3295650"/>
                  <a:gd name="connsiteY12" fmla="*/ 1639756 h 3305175"/>
                  <a:gd name="connsiteX13" fmla="*/ 216720 w 3295650"/>
                  <a:gd name="connsiteY13" fmla="*/ 1372104 h 3305175"/>
                  <a:gd name="connsiteX14" fmla="*/ 419602 w 3295650"/>
                  <a:gd name="connsiteY14" fmla="*/ 1191129 h 3305175"/>
                  <a:gd name="connsiteX15" fmla="*/ 592957 w 3295650"/>
                  <a:gd name="connsiteY15" fmla="*/ 945384 h 3305175"/>
                  <a:gd name="connsiteX16" fmla="*/ 691065 w 3295650"/>
                  <a:gd name="connsiteY16" fmla="*/ 697734 h 3305175"/>
                  <a:gd name="connsiteX17" fmla="*/ 936810 w 3295650"/>
                  <a:gd name="connsiteY17" fmla="*/ 594864 h 3305175"/>
                  <a:gd name="connsiteX18" fmla="*/ 948240 w 3295650"/>
                  <a:gd name="connsiteY18" fmla="*/ 594864 h 3305175"/>
                  <a:gd name="connsiteX19" fmla="*/ 1189222 w 3295650"/>
                  <a:gd name="connsiteY19" fmla="*/ 422461 h 3305175"/>
                  <a:gd name="connsiteX20" fmla="*/ 1370197 w 3295650"/>
                  <a:gd name="connsiteY20" fmla="*/ 219579 h 3305175"/>
                  <a:gd name="connsiteX21" fmla="*/ 1638802 w 3295650"/>
                  <a:gd name="connsiteY21" fmla="*/ 211006 h 3305175"/>
                  <a:gd name="connsiteX22" fmla="*/ 1927410 w 3295650"/>
                  <a:gd name="connsiteY22" fmla="*/ 130996 h 3305175"/>
                  <a:gd name="connsiteX23" fmla="*/ 2164582 w 3295650"/>
                  <a:gd name="connsiteY23" fmla="*/ 1456 h 3305175"/>
                  <a:gd name="connsiteX24" fmla="*/ 2417948 w 3295650"/>
                  <a:gd name="connsiteY24" fmla="*/ 83371 h 3305175"/>
                  <a:gd name="connsiteX25" fmla="*/ 2717032 w 3295650"/>
                  <a:gd name="connsiteY25" fmla="*/ 109089 h 3305175"/>
                  <a:gd name="connsiteX26" fmla="*/ 2982780 w 3295650"/>
                  <a:gd name="connsiteY26" fmla="*/ 68131 h 3305175"/>
                  <a:gd name="connsiteX27" fmla="*/ 3191377 w 3295650"/>
                  <a:gd name="connsiteY27" fmla="*/ 231961 h 3305175"/>
                  <a:gd name="connsiteX28" fmla="*/ 3304725 w 3295650"/>
                  <a:gd name="connsiteY28" fmla="*/ 338641 h 3305175"/>
                  <a:gd name="connsiteX29" fmla="*/ 3077077 w 3295650"/>
                  <a:gd name="connsiteY29" fmla="*/ 566289 h 3305175"/>
                  <a:gd name="connsiteX30" fmla="*/ 990150 w 3295650"/>
                  <a:gd name="connsiteY30" fmla="*/ 991104 h 3305175"/>
                  <a:gd name="connsiteX31" fmla="*/ 566287 w 3295650"/>
                  <a:gd name="connsiteY31" fmla="*/ 3078031 h 3305175"/>
                  <a:gd name="connsiteX32" fmla="*/ 338640 w 3295650"/>
                  <a:gd name="connsiteY32" fmla="*/ 3305679 h 3305175"/>
                  <a:gd name="connsiteX33" fmla="*/ 231960 w 3295650"/>
                  <a:gd name="connsiteY33" fmla="*/ 3193284 h 3305175"/>
                  <a:gd name="connsiteX34" fmla="*/ 68130 w 3295650"/>
                  <a:gd name="connsiteY34" fmla="*/ 2984686 h 3305175"/>
                  <a:gd name="connsiteX35" fmla="*/ 109087 w 3295650"/>
                  <a:gd name="connsiteY35" fmla="*/ 2718939 h 3305175"/>
                  <a:gd name="connsiteX36" fmla="*/ 84322 w 3295650"/>
                  <a:gd name="connsiteY36" fmla="*/ 2420806 h 3305175"/>
                  <a:gd name="connsiteX37" fmla="*/ 1455 w 3295650"/>
                  <a:gd name="connsiteY37" fmla="*/ 2167441 h 3305175"/>
                  <a:gd name="connsiteX38" fmla="*/ 128137 w 3295650"/>
                  <a:gd name="connsiteY38" fmla="*/ 1929316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95650" h="3305175">
                    <a:moveTo>
                      <a:pt x="966337" y="2677029"/>
                    </a:moveTo>
                    <a:cubicBezTo>
                      <a:pt x="854895" y="2197921"/>
                      <a:pt x="998722" y="1695001"/>
                      <a:pt x="1346385" y="1347339"/>
                    </a:cubicBezTo>
                    <a:cubicBezTo>
                      <a:pt x="1694047" y="999676"/>
                      <a:pt x="2196967" y="855849"/>
                      <a:pt x="2676075" y="967291"/>
                    </a:cubicBezTo>
                    <a:lnTo>
                      <a:pt x="966337" y="2677029"/>
                    </a:lnTo>
                    <a:close/>
                    <a:moveTo>
                      <a:pt x="2812282" y="831084"/>
                    </a:moveTo>
                    <a:cubicBezTo>
                      <a:pt x="2251260" y="661539"/>
                      <a:pt x="1641660" y="814891"/>
                      <a:pt x="1227322" y="1229229"/>
                    </a:cubicBezTo>
                    <a:cubicBezTo>
                      <a:pt x="812985" y="1643566"/>
                      <a:pt x="659632" y="2253166"/>
                      <a:pt x="829177" y="2814189"/>
                    </a:cubicBezTo>
                    <a:lnTo>
                      <a:pt x="694875" y="2948491"/>
                    </a:lnTo>
                    <a:cubicBezTo>
                      <a:pt x="466275" y="2307459"/>
                      <a:pt x="627247" y="1591179"/>
                      <a:pt x="1108260" y="1110166"/>
                    </a:cubicBezTo>
                    <a:cubicBezTo>
                      <a:pt x="1590225" y="628201"/>
                      <a:pt x="2305553" y="467229"/>
                      <a:pt x="2946585" y="696781"/>
                    </a:cubicBezTo>
                    <a:lnTo>
                      <a:pt x="2812282" y="831084"/>
                    </a:lnTo>
                    <a:close/>
                    <a:moveTo>
                      <a:pt x="128137" y="1929316"/>
                    </a:moveTo>
                    <a:cubicBezTo>
                      <a:pt x="215767" y="1860736"/>
                      <a:pt x="248152" y="1743579"/>
                      <a:pt x="208147" y="1639756"/>
                    </a:cubicBezTo>
                    <a:cubicBezTo>
                      <a:pt x="173857" y="1553079"/>
                      <a:pt x="176715" y="1455924"/>
                      <a:pt x="216720" y="1372104"/>
                    </a:cubicBezTo>
                    <a:cubicBezTo>
                      <a:pt x="256725" y="1286379"/>
                      <a:pt x="330067" y="1221609"/>
                      <a:pt x="419602" y="1191129"/>
                    </a:cubicBezTo>
                    <a:cubicBezTo>
                      <a:pt x="524377" y="1155886"/>
                      <a:pt x="593910" y="1056826"/>
                      <a:pt x="592957" y="945384"/>
                    </a:cubicBezTo>
                    <a:cubicBezTo>
                      <a:pt x="591052" y="852991"/>
                      <a:pt x="626295" y="763456"/>
                      <a:pt x="691065" y="697734"/>
                    </a:cubicBezTo>
                    <a:cubicBezTo>
                      <a:pt x="755835" y="632011"/>
                      <a:pt x="844417" y="594864"/>
                      <a:pt x="936810" y="594864"/>
                    </a:cubicBezTo>
                    <a:lnTo>
                      <a:pt x="948240" y="594864"/>
                    </a:lnTo>
                    <a:cubicBezTo>
                      <a:pt x="1056825" y="594864"/>
                      <a:pt x="1153980" y="525331"/>
                      <a:pt x="1189222" y="422461"/>
                    </a:cubicBezTo>
                    <a:cubicBezTo>
                      <a:pt x="1219702" y="332926"/>
                      <a:pt x="1285425" y="259584"/>
                      <a:pt x="1370197" y="219579"/>
                    </a:cubicBezTo>
                    <a:cubicBezTo>
                      <a:pt x="1454970" y="179574"/>
                      <a:pt x="1552125" y="176716"/>
                      <a:pt x="1638802" y="211006"/>
                    </a:cubicBezTo>
                    <a:cubicBezTo>
                      <a:pt x="1741672" y="250059"/>
                      <a:pt x="1858830" y="217674"/>
                      <a:pt x="1927410" y="130996"/>
                    </a:cubicBezTo>
                    <a:cubicBezTo>
                      <a:pt x="1985512" y="57654"/>
                      <a:pt x="2071237" y="10029"/>
                      <a:pt x="2164582" y="1456"/>
                    </a:cubicBezTo>
                    <a:cubicBezTo>
                      <a:pt x="2256975" y="-7116"/>
                      <a:pt x="2348415" y="22411"/>
                      <a:pt x="2417948" y="83371"/>
                    </a:cubicBezTo>
                    <a:cubicBezTo>
                      <a:pt x="2500815" y="157666"/>
                      <a:pt x="2622735" y="168144"/>
                      <a:pt x="2717032" y="109089"/>
                    </a:cubicBezTo>
                    <a:cubicBezTo>
                      <a:pt x="2796090" y="59559"/>
                      <a:pt x="2892292" y="44319"/>
                      <a:pt x="2982780" y="68131"/>
                    </a:cubicBezTo>
                    <a:cubicBezTo>
                      <a:pt x="3072315" y="90991"/>
                      <a:pt x="3148515" y="150046"/>
                      <a:pt x="3191377" y="231961"/>
                    </a:cubicBezTo>
                    <a:cubicBezTo>
                      <a:pt x="3216142" y="278634"/>
                      <a:pt x="3256148" y="316734"/>
                      <a:pt x="3304725" y="338641"/>
                    </a:cubicBezTo>
                    <a:lnTo>
                      <a:pt x="3077077" y="566289"/>
                    </a:lnTo>
                    <a:cubicBezTo>
                      <a:pt x="2358892" y="276729"/>
                      <a:pt x="1537837" y="443416"/>
                      <a:pt x="990150" y="991104"/>
                    </a:cubicBezTo>
                    <a:cubicBezTo>
                      <a:pt x="442462" y="1538791"/>
                      <a:pt x="275775" y="2359846"/>
                      <a:pt x="566287" y="3078031"/>
                    </a:cubicBezTo>
                    <a:lnTo>
                      <a:pt x="338640" y="3305679"/>
                    </a:lnTo>
                    <a:cubicBezTo>
                      <a:pt x="315780" y="3257101"/>
                      <a:pt x="278632" y="3218049"/>
                      <a:pt x="231960" y="3193284"/>
                    </a:cubicBezTo>
                    <a:cubicBezTo>
                      <a:pt x="150045" y="3150421"/>
                      <a:pt x="90990" y="3074221"/>
                      <a:pt x="68130" y="2984686"/>
                    </a:cubicBezTo>
                    <a:cubicBezTo>
                      <a:pt x="44317" y="2894199"/>
                      <a:pt x="59557" y="2797996"/>
                      <a:pt x="109087" y="2718939"/>
                    </a:cubicBezTo>
                    <a:cubicBezTo>
                      <a:pt x="167190" y="2624641"/>
                      <a:pt x="157665" y="2503674"/>
                      <a:pt x="84322" y="2420806"/>
                    </a:cubicBezTo>
                    <a:cubicBezTo>
                      <a:pt x="22410" y="2351274"/>
                      <a:pt x="-7118" y="2259834"/>
                      <a:pt x="1455" y="2167441"/>
                    </a:cubicBezTo>
                    <a:cubicBezTo>
                      <a:pt x="8122" y="2073144"/>
                      <a:pt x="54795" y="1987419"/>
                      <a:pt x="128137" y="192931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grpSp>
        <p:sp>
          <p:nvSpPr>
            <p:cNvPr id="7" name="TextBox 43">
              <a:extLst>
                <a:ext uri="{FF2B5EF4-FFF2-40B4-BE49-F238E27FC236}">
                  <a16:creationId xmlns:a16="http://schemas.microsoft.com/office/drawing/2014/main" id="{933D2C2C-94F0-49FB-AD59-5136057620A6}"/>
                </a:ext>
              </a:extLst>
            </p:cNvPr>
            <p:cNvSpPr txBox="1"/>
            <p:nvPr/>
          </p:nvSpPr>
          <p:spPr>
            <a:xfrm rot="898977">
              <a:off x="5645956" y="3234058"/>
              <a:ext cx="937957" cy="116492"/>
            </a:xfrm>
            <a:prstGeom prst="rect">
              <a:avLst/>
            </a:prstGeom>
            <a:solidFill>
              <a:srgbClr val="79B530"/>
            </a:solidFill>
          </p:spPr>
          <p:txBody>
            <a:bodyPr wrap="square" lIns="0" tIns="0" rIns="0" bIns="0" rtlCol="0">
              <a:spAutoFit/>
            </a:bodyPr>
            <a:lstStyle/>
            <a:p>
              <a:pPr marL="0" marR="0" lvl="0" indent="0" algn="ctr" defTabSz="914400" eaLnBrk="1" fontAlgn="auto" latinLnBrk="0" hangingPunct="1">
                <a:lnSpc>
                  <a:spcPct val="104000"/>
                </a:lnSpc>
                <a:spcBef>
                  <a:spcPts val="600"/>
                </a:spcBef>
                <a:spcAft>
                  <a:spcPts val="0"/>
                </a:spcAft>
                <a:buClrTx/>
                <a:buSzTx/>
                <a:buFontTx/>
                <a:buNone/>
                <a:tabLst/>
                <a:defRPr/>
              </a:pPr>
              <a:r>
                <a:rPr kumimoji="0" lang="de-DE" sz="900" b="1" i="0" u="none" strike="noStrike" kern="0" cap="none" spc="0" normalizeH="0" baseline="0" noProof="0" dirty="0">
                  <a:ln>
                    <a:noFill/>
                  </a:ln>
                  <a:solidFill>
                    <a:prstClr val="white"/>
                  </a:solidFill>
                  <a:effectLst/>
                  <a:uLnTx/>
                  <a:uFillTx/>
                </a:rPr>
                <a:t>Einfach </a:t>
              </a:r>
              <a:r>
                <a:rPr kumimoji="0" lang="de-DE" sz="900" b="1" i="0" u="none" strike="noStrike" kern="0" cap="none" spc="0" normalizeH="0" baseline="0" noProof="0">
                  <a:ln>
                    <a:noFill/>
                  </a:ln>
                  <a:solidFill>
                    <a:prstClr val="white"/>
                  </a:solidFill>
                  <a:effectLst/>
                  <a:uLnTx/>
                  <a:uFillTx/>
                </a:rPr>
                <a:t>machen!</a:t>
              </a:r>
              <a:endParaRPr kumimoji="0" lang="de-DE" sz="900" b="1" i="0" u="none" strike="noStrike" kern="0" cap="none" spc="0" normalizeH="0" baseline="0" noProof="0" dirty="0" err="1">
                <a:ln>
                  <a:noFill/>
                </a:ln>
                <a:solidFill>
                  <a:prstClr val="white"/>
                </a:solidFill>
                <a:effectLst/>
                <a:uLnTx/>
                <a:uFillTx/>
              </a:endParaRPr>
            </a:p>
          </p:txBody>
        </p:sp>
      </p:grpSp>
      <p:sp>
        <p:nvSpPr>
          <p:cNvPr id="10" name="Rechteck 29">
            <a:extLst>
              <a:ext uri="{FF2B5EF4-FFF2-40B4-BE49-F238E27FC236}">
                <a16:creationId xmlns:a16="http://schemas.microsoft.com/office/drawing/2014/main" id="{6C3E2673-6C24-4CB9-88BC-E316EA7AECDD}"/>
              </a:ext>
            </a:extLst>
          </p:cNvPr>
          <p:cNvSpPr/>
          <p:nvPr/>
        </p:nvSpPr>
        <p:spPr>
          <a:xfrm>
            <a:off x="1439285" y="5096835"/>
            <a:ext cx="10417753" cy="11052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solidFill>
                <a:schemeClr val="bg1"/>
              </a:solidFill>
            </a:endParaRPr>
          </a:p>
        </p:txBody>
      </p:sp>
      <p:sp>
        <p:nvSpPr>
          <p:cNvPr id="11" name="Textplatzhalter 4">
            <a:extLst>
              <a:ext uri="{FF2B5EF4-FFF2-40B4-BE49-F238E27FC236}">
                <a16:creationId xmlns:a16="http://schemas.microsoft.com/office/drawing/2014/main" id="{71971332-FEC3-41B6-90AB-04013D371CC7}"/>
              </a:ext>
            </a:extLst>
          </p:cNvPr>
          <p:cNvSpPr txBox="1">
            <a:spLocks/>
          </p:cNvSpPr>
          <p:nvPr/>
        </p:nvSpPr>
        <p:spPr bwMode="gray">
          <a:xfrm>
            <a:off x="1600200" y="5178087"/>
            <a:ext cx="10163175" cy="942696"/>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000" lvl="1" indent="-234000">
              <a:lnSpc>
                <a:spcPct val="100000"/>
              </a:lnSpc>
              <a:spcBef>
                <a:spcPts val="600"/>
              </a:spcBef>
              <a:buFont typeface="Wingdings" panose="05000000000000000000" pitchFamily="2" charset="2"/>
              <a:buChar char="§"/>
            </a:pPr>
            <a:r>
              <a:rPr lang="de-DE" dirty="0"/>
              <a:t>Gezielte und individuelle</a:t>
            </a:r>
            <a:r>
              <a:rPr lang="de-DE" b="1" dirty="0"/>
              <a:t> Ansprache der Zielgruppen</a:t>
            </a:r>
          </a:p>
          <a:p>
            <a:pPr marL="234000" lvl="1" indent="-234000">
              <a:lnSpc>
                <a:spcPct val="100000"/>
              </a:lnSpc>
              <a:spcBef>
                <a:spcPts val="600"/>
              </a:spcBef>
              <a:buFont typeface="Wingdings" panose="05000000000000000000" pitchFamily="2" charset="2"/>
              <a:buChar char="§"/>
            </a:pPr>
            <a:r>
              <a:rPr lang="de-DE" dirty="0"/>
              <a:t>Herausstellung von</a:t>
            </a:r>
            <a:r>
              <a:rPr lang="de-DE" b="1" dirty="0"/>
              <a:t> Besonderheiten und Alleinstellungsmerkmalen</a:t>
            </a:r>
          </a:p>
        </p:txBody>
      </p:sp>
      <p:grpSp>
        <p:nvGrpSpPr>
          <p:cNvPr id="12" name="Gruppieren 34">
            <a:extLst>
              <a:ext uri="{FF2B5EF4-FFF2-40B4-BE49-F238E27FC236}">
                <a16:creationId xmlns:a16="http://schemas.microsoft.com/office/drawing/2014/main" id="{7BB3E8D3-FD0C-4C67-8877-3C93D0CA5B3E}"/>
              </a:ext>
            </a:extLst>
          </p:cNvPr>
          <p:cNvGrpSpPr/>
          <p:nvPr/>
        </p:nvGrpSpPr>
        <p:grpSpPr>
          <a:xfrm>
            <a:off x="335360" y="5097473"/>
            <a:ext cx="1103925" cy="1103925"/>
            <a:chOff x="240035" y="5173985"/>
            <a:chExt cx="1026790" cy="1026790"/>
          </a:xfrm>
        </p:grpSpPr>
        <p:sp>
          <p:nvSpPr>
            <p:cNvPr id="13" name="Rechteck 35">
              <a:extLst>
                <a:ext uri="{FF2B5EF4-FFF2-40B4-BE49-F238E27FC236}">
                  <a16:creationId xmlns:a16="http://schemas.microsoft.com/office/drawing/2014/main" id="{969376D9-2893-4C6F-B26D-5D36DFFA93D4}"/>
                </a:ext>
              </a:extLst>
            </p:cNvPr>
            <p:cNvSpPr/>
            <p:nvPr/>
          </p:nvSpPr>
          <p:spPr>
            <a:xfrm>
              <a:off x="240035" y="5173985"/>
              <a:ext cx="1026790" cy="1026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14" name="Grafik 36">
              <a:extLst>
                <a:ext uri="{FF2B5EF4-FFF2-40B4-BE49-F238E27FC236}">
                  <a16:creationId xmlns:a16="http://schemas.microsoft.com/office/drawing/2014/main" id="{7B48DFFF-D038-485E-940E-EFF4FA1A0779}"/>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439266" y="5373216"/>
              <a:ext cx="628328" cy="628328"/>
            </a:xfrm>
            <a:prstGeom prst="rect">
              <a:avLst/>
            </a:prstGeom>
          </p:spPr>
        </p:pic>
      </p:grpSp>
      <p:sp>
        <p:nvSpPr>
          <p:cNvPr id="26" name="Rechteck 6">
            <a:extLst>
              <a:ext uri="{FF2B5EF4-FFF2-40B4-BE49-F238E27FC236}">
                <a16:creationId xmlns:a16="http://schemas.microsoft.com/office/drawing/2014/main" id="{DDDF9D97-A224-448C-966A-0257B8596FB6}"/>
              </a:ext>
            </a:extLst>
          </p:cNvPr>
          <p:cNvSpPr/>
          <p:nvPr/>
        </p:nvSpPr>
        <p:spPr>
          <a:xfrm>
            <a:off x="334963" y="1667774"/>
            <a:ext cx="11522075" cy="2890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27" name="Textfeld 12">
            <a:extLst>
              <a:ext uri="{FF2B5EF4-FFF2-40B4-BE49-F238E27FC236}">
                <a16:creationId xmlns:a16="http://schemas.microsoft.com/office/drawing/2014/main" id="{34E8FB2A-4B86-49BF-B7B0-EFE5C18F8903}"/>
              </a:ext>
            </a:extLst>
          </p:cNvPr>
          <p:cNvSpPr txBox="1"/>
          <p:nvPr/>
        </p:nvSpPr>
        <p:spPr>
          <a:xfrm>
            <a:off x="3073400" y="1904983"/>
            <a:ext cx="512962" cy="238783"/>
          </a:xfrm>
          <a:prstGeom prst="rect">
            <a:avLst/>
          </a:prstGeom>
          <a:noFill/>
        </p:spPr>
        <p:txBody>
          <a:bodyPr wrap="none" lIns="0" tIns="0" rIns="0" bIns="0" rtlCol="0" anchor="ctr">
            <a:spAutoFit/>
          </a:bodyPr>
          <a:lstStyle/>
          <a:p>
            <a:pPr algn="ctr">
              <a:lnSpc>
                <a:spcPct val="104000"/>
              </a:lnSpc>
              <a:spcBef>
                <a:spcPts val="600"/>
              </a:spcBef>
            </a:pPr>
            <a:r>
              <a:rPr lang="de-DE" sz="1600" b="1" dirty="0">
                <a:solidFill>
                  <a:schemeClr val="accent1"/>
                </a:solidFill>
              </a:rPr>
              <a:t>Ärzte</a:t>
            </a:r>
          </a:p>
        </p:txBody>
      </p:sp>
      <p:sp>
        <p:nvSpPr>
          <p:cNvPr id="28" name="Textfeld 14">
            <a:extLst>
              <a:ext uri="{FF2B5EF4-FFF2-40B4-BE49-F238E27FC236}">
                <a16:creationId xmlns:a16="http://schemas.microsoft.com/office/drawing/2014/main" id="{7CA35BF3-C268-478D-9D12-B00270CF3D33}"/>
              </a:ext>
            </a:extLst>
          </p:cNvPr>
          <p:cNvSpPr txBox="1"/>
          <p:nvPr/>
        </p:nvSpPr>
        <p:spPr>
          <a:xfrm>
            <a:off x="4696796" y="1898882"/>
            <a:ext cx="889539" cy="238783"/>
          </a:xfrm>
          <a:prstGeom prst="rect">
            <a:avLst/>
          </a:prstGeom>
          <a:noFill/>
        </p:spPr>
        <p:txBody>
          <a:bodyPr wrap="none" lIns="0" tIns="0" rIns="0" bIns="0" rtlCol="0" anchor="ctr">
            <a:spAutoFit/>
          </a:bodyPr>
          <a:lstStyle/>
          <a:p>
            <a:pPr algn="ctr">
              <a:lnSpc>
                <a:spcPct val="104000"/>
              </a:lnSpc>
              <a:spcBef>
                <a:spcPts val="600"/>
              </a:spcBef>
            </a:pPr>
            <a:r>
              <a:rPr lang="de-DE" sz="1600" b="1" dirty="0">
                <a:solidFill>
                  <a:schemeClr val="accent1"/>
                </a:solidFill>
              </a:rPr>
              <a:t>IT-Berufe</a:t>
            </a:r>
          </a:p>
        </p:txBody>
      </p:sp>
      <p:sp>
        <p:nvSpPr>
          <p:cNvPr id="29" name="Textfeld 16">
            <a:extLst>
              <a:ext uri="{FF2B5EF4-FFF2-40B4-BE49-F238E27FC236}">
                <a16:creationId xmlns:a16="http://schemas.microsoft.com/office/drawing/2014/main" id="{E68F6F28-A369-4EE2-8AD3-627EBD0B81CF}"/>
              </a:ext>
            </a:extLst>
          </p:cNvPr>
          <p:cNvSpPr txBox="1"/>
          <p:nvPr/>
        </p:nvSpPr>
        <p:spPr>
          <a:xfrm>
            <a:off x="8171378" y="1904983"/>
            <a:ext cx="1275990" cy="238783"/>
          </a:xfrm>
          <a:prstGeom prst="rect">
            <a:avLst/>
          </a:prstGeom>
          <a:noFill/>
        </p:spPr>
        <p:txBody>
          <a:bodyPr wrap="none" lIns="0" tIns="0" rIns="0" bIns="0" rtlCol="0" anchor="ctr">
            <a:spAutoFit/>
          </a:bodyPr>
          <a:lstStyle/>
          <a:p>
            <a:pPr algn="ctr">
              <a:lnSpc>
                <a:spcPct val="104000"/>
              </a:lnSpc>
              <a:spcBef>
                <a:spcPts val="600"/>
              </a:spcBef>
            </a:pPr>
            <a:r>
              <a:rPr lang="de-DE" sz="1600" b="1" dirty="0">
                <a:solidFill>
                  <a:schemeClr val="accent1"/>
                </a:solidFill>
              </a:rPr>
              <a:t>Selbständige</a:t>
            </a:r>
          </a:p>
        </p:txBody>
      </p:sp>
      <p:sp>
        <p:nvSpPr>
          <p:cNvPr id="30" name="Textfeld 18">
            <a:extLst>
              <a:ext uri="{FF2B5EF4-FFF2-40B4-BE49-F238E27FC236}">
                <a16:creationId xmlns:a16="http://schemas.microsoft.com/office/drawing/2014/main" id="{5EC5FEC4-C14A-493D-B3A7-FBACF7E0DBA0}"/>
              </a:ext>
            </a:extLst>
          </p:cNvPr>
          <p:cNvSpPr txBox="1"/>
          <p:nvPr/>
        </p:nvSpPr>
        <p:spPr>
          <a:xfrm>
            <a:off x="9941740" y="1904983"/>
            <a:ext cx="1447512" cy="238783"/>
          </a:xfrm>
          <a:prstGeom prst="rect">
            <a:avLst/>
          </a:prstGeom>
          <a:noFill/>
        </p:spPr>
        <p:txBody>
          <a:bodyPr wrap="none" lIns="0" tIns="0" rIns="0" bIns="0" rtlCol="0" anchor="ctr">
            <a:spAutoFit/>
          </a:bodyPr>
          <a:lstStyle/>
          <a:p>
            <a:pPr algn="ctr">
              <a:lnSpc>
                <a:spcPct val="104000"/>
              </a:lnSpc>
              <a:spcBef>
                <a:spcPts val="600"/>
              </a:spcBef>
            </a:pPr>
            <a:r>
              <a:rPr lang="de-DE" sz="1600" b="1" dirty="0">
                <a:solidFill>
                  <a:schemeClr val="accent1"/>
                </a:solidFill>
              </a:rPr>
              <a:t>Kammerberufe</a:t>
            </a:r>
          </a:p>
        </p:txBody>
      </p:sp>
      <p:pic>
        <p:nvPicPr>
          <p:cNvPr id="31" name="Grafik 8">
            <a:extLst>
              <a:ext uri="{FF2B5EF4-FFF2-40B4-BE49-F238E27FC236}">
                <a16:creationId xmlns:a16="http://schemas.microsoft.com/office/drawing/2014/main" id="{6A94D3B9-D199-4216-B733-7BCB0EF4156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258912" y="2357963"/>
            <a:ext cx="1388676" cy="1963502"/>
          </a:xfrm>
          <a:prstGeom prst="rect">
            <a:avLst/>
          </a:prstGeom>
          <a:ln w="76200">
            <a:noFill/>
          </a:ln>
        </p:spPr>
      </p:pic>
      <p:pic>
        <p:nvPicPr>
          <p:cNvPr id="32" name="Grafik 10">
            <a:extLst>
              <a:ext uri="{FF2B5EF4-FFF2-40B4-BE49-F238E27FC236}">
                <a16:creationId xmlns:a16="http://schemas.microsoft.com/office/drawing/2014/main" id="{C1B1BCE1-C9B7-491D-9444-FF96C531849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115832" y="2359090"/>
            <a:ext cx="1387082" cy="1961249"/>
          </a:xfrm>
          <a:prstGeom prst="rect">
            <a:avLst/>
          </a:prstGeom>
          <a:ln w="76200">
            <a:noFill/>
          </a:ln>
        </p:spPr>
      </p:pic>
      <p:pic>
        <p:nvPicPr>
          <p:cNvPr id="33" name="Grafik 5">
            <a:extLst>
              <a:ext uri="{FF2B5EF4-FFF2-40B4-BE49-F238E27FC236}">
                <a16:creationId xmlns:a16="http://schemas.microsoft.com/office/drawing/2014/main" id="{F6F7F9EA-7DAE-45A4-B90F-9078EB8948E5}"/>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2636339" y="2359090"/>
            <a:ext cx="1387082" cy="1961249"/>
          </a:xfrm>
          <a:prstGeom prst="rect">
            <a:avLst/>
          </a:prstGeom>
          <a:ln w="76200">
            <a:noFill/>
          </a:ln>
        </p:spPr>
      </p:pic>
      <p:pic>
        <p:nvPicPr>
          <p:cNvPr id="36" name="Grafik 7">
            <a:extLst>
              <a:ext uri="{FF2B5EF4-FFF2-40B4-BE49-F238E27FC236}">
                <a16:creationId xmlns:a16="http://schemas.microsoft.com/office/drawing/2014/main" id="{8D995B51-0E3B-4A18-BDEC-B444EA070A84}"/>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971955" y="2359090"/>
            <a:ext cx="1387082" cy="1961249"/>
          </a:xfrm>
          <a:prstGeom prst="rect">
            <a:avLst/>
          </a:prstGeom>
          <a:ln w="76200">
            <a:noFill/>
          </a:ln>
        </p:spPr>
      </p:pic>
      <p:pic>
        <p:nvPicPr>
          <p:cNvPr id="37" name="Grafik 27">
            <a:extLst>
              <a:ext uri="{FF2B5EF4-FFF2-40B4-BE49-F238E27FC236}">
                <a16:creationId xmlns:a16="http://schemas.microsoft.com/office/drawing/2014/main" id="{3C82924E-1503-4C82-84DC-FB539C5A63D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4448024" y="2352989"/>
            <a:ext cx="1387082" cy="1961249"/>
          </a:xfrm>
          <a:prstGeom prst="rect">
            <a:avLst/>
          </a:prstGeom>
          <a:ln w="76200">
            <a:noFill/>
          </a:ln>
        </p:spPr>
      </p:pic>
      <p:sp>
        <p:nvSpPr>
          <p:cNvPr id="38" name="Textfeld 28">
            <a:extLst>
              <a:ext uri="{FF2B5EF4-FFF2-40B4-BE49-F238E27FC236}">
                <a16:creationId xmlns:a16="http://schemas.microsoft.com/office/drawing/2014/main" id="{366687D5-C0BB-42A5-B85E-0C93C83ADAA3}"/>
              </a:ext>
            </a:extLst>
          </p:cNvPr>
          <p:cNvSpPr txBox="1"/>
          <p:nvPr/>
        </p:nvSpPr>
        <p:spPr>
          <a:xfrm>
            <a:off x="6286401" y="1904983"/>
            <a:ext cx="1333698" cy="238783"/>
          </a:xfrm>
          <a:prstGeom prst="rect">
            <a:avLst/>
          </a:prstGeom>
          <a:noFill/>
        </p:spPr>
        <p:txBody>
          <a:bodyPr wrap="none" lIns="0" tIns="0" rIns="0" bIns="0" rtlCol="0" anchor="ctr">
            <a:spAutoFit/>
          </a:bodyPr>
          <a:lstStyle/>
          <a:p>
            <a:pPr algn="ctr">
              <a:lnSpc>
                <a:spcPct val="104000"/>
              </a:lnSpc>
              <a:spcBef>
                <a:spcPts val="600"/>
              </a:spcBef>
            </a:pPr>
            <a:r>
              <a:rPr lang="de-DE" sz="1600" b="1" dirty="0">
                <a:solidFill>
                  <a:schemeClr val="accent1"/>
                </a:solidFill>
              </a:rPr>
              <a:t>Medienberufe</a:t>
            </a:r>
          </a:p>
        </p:txBody>
      </p:sp>
      <p:sp>
        <p:nvSpPr>
          <p:cNvPr id="42" name="Freihandform 16">
            <a:extLst>
              <a:ext uri="{FF2B5EF4-FFF2-40B4-BE49-F238E27FC236}">
                <a16:creationId xmlns:a16="http://schemas.microsoft.com/office/drawing/2014/main" id="{D73D930C-DBDA-45C2-8275-A1D14B8D6411}"/>
              </a:ext>
            </a:extLst>
          </p:cNvPr>
          <p:cNvSpPr>
            <a:spLocks noChangeAspect="1"/>
          </p:cNvSpPr>
          <p:nvPr/>
        </p:nvSpPr>
        <p:spPr>
          <a:xfrm rot="5400000">
            <a:off x="6004986" y="4688811"/>
            <a:ext cx="171502" cy="277888"/>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cxnSp>
        <p:nvCxnSpPr>
          <p:cNvPr id="43" name="Gerader Verbinder 32">
            <a:extLst>
              <a:ext uri="{FF2B5EF4-FFF2-40B4-BE49-F238E27FC236}">
                <a16:creationId xmlns:a16="http://schemas.microsoft.com/office/drawing/2014/main" id="{77FCF46C-4282-4699-8123-AEC9FF1EA947}"/>
              </a:ext>
            </a:extLst>
          </p:cNvPr>
          <p:cNvCxnSpPr>
            <a:cxnSpLocks/>
          </p:cNvCxnSpPr>
          <p:nvPr/>
        </p:nvCxnSpPr>
        <p:spPr>
          <a:xfrm>
            <a:off x="323850" y="4816279"/>
            <a:ext cx="527856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Gerader Verbinder 33">
            <a:extLst>
              <a:ext uri="{FF2B5EF4-FFF2-40B4-BE49-F238E27FC236}">
                <a16:creationId xmlns:a16="http://schemas.microsoft.com/office/drawing/2014/main" id="{92FBCB34-E45F-4A7E-91EA-24440DF6252D}"/>
              </a:ext>
            </a:extLst>
          </p:cNvPr>
          <p:cNvCxnSpPr/>
          <p:nvPr/>
        </p:nvCxnSpPr>
        <p:spPr>
          <a:xfrm>
            <a:off x="6579056" y="4816279"/>
            <a:ext cx="527798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liennummernplatzhalter 2">
            <a:extLst>
              <a:ext uri="{FF2B5EF4-FFF2-40B4-BE49-F238E27FC236}">
                <a16:creationId xmlns:a16="http://schemas.microsoft.com/office/drawing/2014/main" id="{B3977A6D-BC5C-4A6A-9575-155B3609F39C}"/>
              </a:ext>
            </a:extLst>
          </p:cNvPr>
          <p:cNvSpPr>
            <a:spLocks noGrp="1"/>
          </p:cNvSpPr>
          <p:nvPr>
            <p:ph type="sldNum" sz="quarter" idx="12"/>
          </p:nvPr>
        </p:nvSpPr>
        <p:spPr/>
        <p:txBody>
          <a:bodyPr/>
          <a:lstStyle/>
          <a:p>
            <a:fld id="{7EC6429F-8EBA-4254-B9C8-295228AFE7F1}" type="slidenum">
              <a:rPr lang="de-DE" smtClean="0"/>
              <a:pPr/>
              <a:t>118</a:t>
            </a:fld>
            <a:endParaRPr lang="de-DE" dirty="0"/>
          </a:p>
        </p:txBody>
      </p:sp>
      <p:sp>
        <p:nvSpPr>
          <p:cNvPr id="40" name="Fußzeilenplatzhalter 2">
            <a:extLst>
              <a:ext uri="{FF2B5EF4-FFF2-40B4-BE49-F238E27FC236}">
                <a16:creationId xmlns:a16="http://schemas.microsoft.com/office/drawing/2014/main" id="{CBCA9B55-A55C-4FF5-9A07-85F0484095AD}"/>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45" name="Textfeld 12">
            <a:extLst>
              <a:ext uri="{FF2B5EF4-FFF2-40B4-BE49-F238E27FC236}">
                <a16:creationId xmlns:a16="http://schemas.microsoft.com/office/drawing/2014/main" id="{F26F3380-A43D-46AC-9E0F-C7856DF83138}"/>
              </a:ext>
            </a:extLst>
          </p:cNvPr>
          <p:cNvSpPr txBox="1"/>
          <p:nvPr/>
        </p:nvSpPr>
        <p:spPr>
          <a:xfrm>
            <a:off x="999627" y="1894140"/>
            <a:ext cx="1037143" cy="238783"/>
          </a:xfrm>
          <a:prstGeom prst="rect">
            <a:avLst/>
          </a:prstGeom>
          <a:noFill/>
        </p:spPr>
        <p:txBody>
          <a:bodyPr wrap="none" lIns="0" tIns="0" rIns="0" bIns="0" rtlCol="0" anchor="ctr">
            <a:spAutoFit/>
          </a:bodyPr>
          <a:lstStyle/>
          <a:p>
            <a:pPr algn="ctr">
              <a:lnSpc>
                <a:spcPct val="104000"/>
              </a:lnSpc>
              <a:spcBef>
                <a:spcPts val="600"/>
              </a:spcBef>
            </a:pPr>
            <a:r>
              <a:rPr lang="de-DE" sz="1600" b="1" dirty="0">
                <a:solidFill>
                  <a:schemeClr val="accent1"/>
                </a:solidFill>
              </a:rPr>
              <a:t>Ingenieure</a:t>
            </a:r>
          </a:p>
        </p:txBody>
      </p:sp>
      <p:pic>
        <p:nvPicPr>
          <p:cNvPr id="46" name="Grafik 5">
            <a:extLst>
              <a:ext uri="{FF2B5EF4-FFF2-40B4-BE49-F238E27FC236}">
                <a16:creationId xmlns:a16="http://schemas.microsoft.com/office/drawing/2014/main" id="{B2F77BA3-7452-4E99-9D33-2B838DA0EEA8}"/>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824658" y="2348247"/>
            <a:ext cx="1387074" cy="1961249"/>
          </a:xfrm>
          <a:prstGeom prst="rect">
            <a:avLst/>
          </a:prstGeom>
          <a:ln w="76200">
            <a:noFill/>
          </a:ln>
        </p:spPr>
      </p:pic>
      <p:sp>
        <p:nvSpPr>
          <p:cNvPr id="39" name="Ellipse 50">
            <a:extLst>
              <a:ext uri="{FF2B5EF4-FFF2-40B4-BE49-F238E27FC236}">
                <a16:creationId xmlns:a16="http://schemas.microsoft.com/office/drawing/2014/main" id="{0182D0FE-A862-4B5E-8731-018AA422B57A}"/>
              </a:ext>
            </a:extLst>
          </p:cNvPr>
          <p:cNvSpPr/>
          <p:nvPr/>
        </p:nvSpPr>
        <p:spPr>
          <a:xfrm rot="900000" flipH="1">
            <a:off x="1931429" y="3952913"/>
            <a:ext cx="507230" cy="5072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ts val="600"/>
              </a:spcBef>
            </a:pPr>
            <a:r>
              <a:rPr lang="de-DE" sz="1200" b="1" dirty="0"/>
              <a:t>NEU</a:t>
            </a:r>
          </a:p>
        </p:txBody>
      </p:sp>
    </p:spTree>
    <p:extLst>
      <p:ext uri="{BB962C8B-B14F-4D97-AF65-F5344CB8AC3E}">
        <p14:creationId xmlns:p14="http://schemas.microsoft.com/office/powerpoint/2010/main" val="6966003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52A16F44-6F76-4E4D-A96B-7D29C55A51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3046" y="2127371"/>
            <a:ext cx="5144972" cy="2840284"/>
          </a:xfrm>
          <a:prstGeom prst="rect">
            <a:avLst/>
          </a:prstGeom>
        </p:spPr>
      </p:pic>
      <p:pic>
        <p:nvPicPr>
          <p:cNvPr id="11" name="Grafik 52">
            <a:hlinkClick r:id="rId3"/>
            <a:extLst>
              <a:ext uri="{FF2B5EF4-FFF2-40B4-BE49-F238E27FC236}">
                <a16:creationId xmlns:a16="http://schemas.microsoft.com/office/drawing/2014/main" id="{041826F2-B29A-4CD3-A3A4-E2963354C9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805" y="1857369"/>
            <a:ext cx="5653422" cy="4431954"/>
          </a:xfrm>
          <a:prstGeom prst="rect">
            <a:avLst/>
          </a:prstGeom>
        </p:spPr>
      </p:pic>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HDI Partnerwelt</a:t>
            </a:r>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83815"/>
          </a:xfrm>
        </p:spPr>
        <p:txBody>
          <a:bodyPr/>
          <a:lstStyle/>
          <a:p>
            <a:r>
              <a:rPr lang="de-DE" dirty="0">
                <a:solidFill>
                  <a:schemeClr val="accent1"/>
                </a:solidFill>
              </a:rPr>
              <a:t>Hier geht‘s zur Partnerwelt.</a:t>
            </a:r>
          </a:p>
        </p:txBody>
      </p:sp>
      <p:grpSp>
        <p:nvGrpSpPr>
          <p:cNvPr id="4" name="Group 40">
            <a:extLst>
              <a:ext uri="{FF2B5EF4-FFF2-40B4-BE49-F238E27FC236}">
                <a16:creationId xmlns:a16="http://schemas.microsoft.com/office/drawing/2014/main" id="{7299575F-338E-4C4B-B815-9561722B2354}"/>
              </a:ext>
            </a:extLst>
          </p:cNvPr>
          <p:cNvGrpSpPr/>
          <p:nvPr/>
        </p:nvGrpSpPr>
        <p:grpSpPr>
          <a:xfrm>
            <a:off x="10774273" y="314154"/>
            <a:ext cx="1081087" cy="684855"/>
            <a:chOff x="5645956" y="2994919"/>
            <a:chExt cx="937957" cy="594185"/>
          </a:xfrm>
        </p:grpSpPr>
        <p:grpSp>
          <p:nvGrpSpPr>
            <p:cNvPr id="5" name="Graphic 1">
              <a:extLst>
                <a:ext uri="{FF2B5EF4-FFF2-40B4-BE49-F238E27FC236}">
                  <a16:creationId xmlns:a16="http://schemas.microsoft.com/office/drawing/2014/main" id="{FA9E8684-D15A-4136-ACD6-388202FAA79C}"/>
                </a:ext>
              </a:extLst>
            </p:cNvPr>
            <p:cNvGrpSpPr/>
            <p:nvPr/>
          </p:nvGrpSpPr>
          <p:grpSpPr>
            <a:xfrm rot="3600000">
              <a:off x="5809584" y="2994919"/>
              <a:ext cx="594185" cy="594185"/>
              <a:chOff x="2214562" y="1071562"/>
              <a:chExt cx="4714875" cy="4714875"/>
            </a:xfrm>
            <a:solidFill>
              <a:srgbClr val="006729"/>
            </a:solidFill>
          </p:grpSpPr>
          <p:sp>
            <p:nvSpPr>
              <p:cNvPr id="7" name="Freeform: Shape 45">
                <a:extLst>
                  <a:ext uri="{FF2B5EF4-FFF2-40B4-BE49-F238E27FC236}">
                    <a16:creationId xmlns:a16="http://schemas.microsoft.com/office/drawing/2014/main" id="{125D7BE5-3D1A-45E6-9D4B-31CCFE2F5FD1}"/>
                  </a:ext>
                </a:extLst>
              </p:cNvPr>
              <p:cNvSpPr/>
              <p:nvPr/>
            </p:nvSpPr>
            <p:spPr>
              <a:xfrm>
                <a:off x="3621404" y="2480309"/>
                <a:ext cx="3295650" cy="3305175"/>
              </a:xfrm>
              <a:custGeom>
                <a:avLst/>
                <a:gdLst>
                  <a:gd name="connsiteX0" fmla="*/ 2339340 w 3295650"/>
                  <a:gd name="connsiteY0" fmla="*/ 627698 h 3305175"/>
                  <a:gd name="connsiteX1" fmla="*/ 1959293 w 3295650"/>
                  <a:gd name="connsiteY1" fmla="*/ 1957388 h 3305175"/>
                  <a:gd name="connsiteX2" fmla="*/ 629603 w 3295650"/>
                  <a:gd name="connsiteY2" fmla="*/ 2337435 h 3305175"/>
                  <a:gd name="connsiteX3" fmla="*/ 2339340 w 3295650"/>
                  <a:gd name="connsiteY3" fmla="*/ 627698 h 3305175"/>
                  <a:gd name="connsiteX4" fmla="*/ 493395 w 3295650"/>
                  <a:gd name="connsiteY4" fmla="*/ 2473643 h 3305175"/>
                  <a:gd name="connsiteX5" fmla="*/ 955358 w 3295650"/>
                  <a:gd name="connsiteY5" fmla="*/ 2543175 h 3305175"/>
                  <a:gd name="connsiteX6" fmla="*/ 2230755 w 3295650"/>
                  <a:gd name="connsiteY6" fmla="*/ 1898333 h 3305175"/>
                  <a:gd name="connsiteX7" fmla="*/ 2476500 w 3295650"/>
                  <a:gd name="connsiteY7" fmla="*/ 490538 h 3305175"/>
                  <a:gd name="connsiteX8" fmla="*/ 2610803 w 3295650"/>
                  <a:gd name="connsiteY8" fmla="*/ 356235 h 3305175"/>
                  <a:gd name="connsiteX9" fmla="*/ 2196465 w 3295650"/>
                  <a:gd name="connsiteY9" fmla="*/ 2194560 h 3305175"/>
                  <a:gd name="connsiteX10" fmla="*/ 358140 w 3295650"/>
                  <a:gd name="connsiteY10" fmla="*/ 2608898 h 3305175"/>
                  <a:gd name="connsiteX11" fmla="*/ 493395 w 3295650"/>
                  <a:gd name="connsiteY11" fmla="*/ 2473643 h 3305175"/>
                  <a:gd name="connsiteX12" fmla="*/ 3176588 w 3295650"/>
                  <a:gd name="connsiteY12" fmla="*/ 1376363 h 3305175"/>
                  <a:gd name="connsiteX13" fmla="*/ 3096578 w 3295650"/>
                  <a:gd name="connsiteY13" fmla="*/ 1665923 h 3305175"/>
                  <a:gd name="connsiteX14" fmla="*/ 3088005 w 3295650"/>
                  <a:gd name="connsiteY14" fmla="*/ 1933575 h 3305175"/>
                  <a:gd name="connsiteX15" fmla="*/ 2885123 w 3295650"/>
                  <a:gd name="connsiteY15" fmla="*/ 2114550 h 3305175"/>
                  <a:gd name="connsiteX16" fmla="*/ 2711768 w 3295650"/>
                  <a:gd name="connsiteY16" fmla="*/ 2360295 h 3305175"/>
                  <a:gd name="connsiteX17" fmla="*/ 2613660 w 3295650"/>
                  <a:gd name="connsiteY17" fmla="*/ 2607945 h 3305175"/>
                  <a:gd name="connsiteX18" fmla="*/ 2367915 w 3295650"/>
                  <a:gd name="connsiteY18" fmla="*/ 2710815 h 3305175"/>
                  <a:gd name="connsiteX19" fmla="*/ 2356485 w 3295650"/>
                  <a:gd name="connsiteY19" fmla="*/ 2710815 h 3305175"/>
                  <a:gd name="connsiteX20" fmla="*/ 2115503 w 3295650"/>
                  <a:gd name="connsiteY20" fmla="*/ 2883218 h 3305175"/>
                  <a:gd name="connsiteX21" fmla="*/ 1934527 w 3295650"/>
                  <a:gd name="connsiteY21" fmla="*/ 3086100 h 3305175"/>
                  <a:gd name="connsiteX22" fmla="*/ 1665923 w 3295650"/>
                  <a:gd name="connsiteY22" fmla="*/ 3094673 h 3305175"/>
                  <a:gd name="connsiteX23" fmla="*/ 1377315 w 3295650"/>
                  <a:gd name="connsiteY23" fmla="*/ 3174683 h 3305175"/>
                  <a:gd name="connsiteX24" fmla="*/ 1140143 w 3295650"/>
                  <a:gd name="connsiteY24" fmla="*/ 3304223 h 3305175"/>
                  <a:gd name="connsiteX25" fmla="*/ 886778 w 3295650"/>
                  <a:gd name="connsiteY25" fmla="*/ 3222308 h 3305175"/>
                  <a:gd name="connsiteX26" fmla="*/ 721043 w 3295650"/>
                  <a:gd name="connsiteY26" fmla="*/ 3158490 h 3305175"/>
                  <a:gd name="connsiteX27" fmla="*/ 587693 w 3295650"/>
                  <a:gd name="connsiteY27" fmla="*/ 3196590 h 3305175"/>
                  <a:gd name="connsiteX28" fmla="*/ 321945 w 3295650"/>
                  <a:gd name="connsiteY28" fmla="*/ 3237548 h 3305175"/>
                  <a:gd name="connsiteX29" fmla="*/ 113348 w 3295650"/>
                  <a:gd name="connsiteY29" fmla="*/ 3073718 h 3305175"/>
                  <a:gd name="connsiteX30" fmla="*/ 0 w 3295650"/>
                  <a:gd name="connsiteY30" fmla="*/ 2967038 h 3305175"/>
                  <a:gd name="connsiteX31" fmla="*/ 226695 w 3295650"/>
                  <a:gd name="connsiteY31" fmla="*/ 2739390 h 3305175"/>
                  <a:gd name="connsiteX32" fmla="*/ 2313623 w 3295650"/>
                  <a:gd name="connsiteY32" fmla="*/ 2314575 h 3305175"/>
                  <a:gd name="connsiteX33" fmla="*/ 2738438 w 3295650"/>
                  <a:gd name="connsiteY33" fmla="*/ 227648 h 3305175"/>
                  <a:gd name="connsiteX34" fmla="*/ 2966085 w 3295650"/>
                  <a:gd name="connsiteY34" fmla="*/ 0 h 3305175"/>
                  <a:gd name="connsiteX35" fmla="*/ 3072765 w 3295650"/>
                  <a:gd name="connsiteY35" fmla="*/ 112395 h 3305175"/>
                  <a:gd name="connsiteX36" fmla="*/ 3236595 w 3295650"/>
                  <a:gd name="connsiteY36" fmla="*/ 320993 h 3305175"/>
                  <a:gd name="connsiteX37" fmla="*/ 3195638 w 3295650"/>
                  <a:gd name="connsiteY37" fmla="*/ 586740 h 3305175"/>
                  <a:gd name="connsiteX38" fmla="*/ 3220403 w 3295650"/>
                  <a:gd name="connsiteY38" fmla="*/ 884873 h 3305175"/>
                  <a:gd name="connsiteX39" fmla="*/ 3303270 w 3295650"/>
                  <a:gd name="connsiteY39" fmla="*/ 1138238 h 3305175"/>
                  <a:gd name="connsiteX40" fmla="*/ 3176588 w 3295650"/>
                  <a:gd name="connsiteY40" fmla="*/ 1376363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95650" h="3305175">
                    <a:moveTo>
                      <a:pt x="2339340" y="627698"/>
                    </a:moveTo>
                    <a:cubicBezTo>
                      <a:pt x="2450783" y="1106805"/>
                      <a:pt x="2306955" y="1609725"/>
                      <a:pt x="1959293" y="1957388"/>
                    </a:cubicBezTo>
                    <a:cubicBezTo>
                      <a:pt x="1611630" y="2305050"/>
                      <a:pt x="1108710" y="2448878"/>
                      <a:pt x="629603" y="2337435"/>
                    </a:cubicBezTo>
                    <a:lnTo>
                      <a:pt x="2339340" y="627698"/>
                    </a:lnTo>
                    <a:close/>
                    <a:moveTo>
                      <a:pt x="493395" y="2473643"/>
                    </a:moveTo>
                    <a:cubicBezTo>
                      <a:pt x="642938" y="2519363"/>
                      <a:pt x="799148" y="2543175"/>
                      <a:pt x="955358" y="2543175"/>
                    </a:cubicBezTo>
                    <a:cubicBezTo>
                      <a:pt x="1458277" y="2541270"/>
                      <a:pt x="1930718" y="2302193"/>
                      <a:pt x="2230755" y="1898333"/>
                    </a:cubicBezTo>
                    <a:cubicBezTo>
                      <a:pt x="2530793" y="1494473"/>
                      <a:pt x="2621280" y="972503"/>
                      <a:pt x="2476500" y="490538"/>
                    </a:cubicBezTo>
                    <a:lnTo>
                      <a:pt x="2610803" y="356235"/>
                    </a:lnTo>
                    <a:cubicBezTo>
                      <a:pt x="2839403" y="997268"/>
                      <a:pt x="2678430" y="1712595"/>
                      <a:pt x="2196465" y="2194560"/>
                    </a:cubicBezTo>
                    <a:cubicBezTo>
                      <a:pt x="1715452" y="2675573"/>
                      <a:pt x="999173" y="2837498"/>
                      <a:pt x="358140" y="2608898"/>
                    </a:cubicBezTo>
                    <a:lnTo>
                      <a:pt x="493395" y="2473643"/>
                    </a:lnTo>
                    <a:close/>
                    <a:moveTo>
                      <a:pt x="3176588" y="1376363"/>
                    </a:moveTo>
                    <a:cubicBezTo>
                      <a:pt x="3088958" y="1444943"/>
                      <a:pt x="3056573" y="1562100"/>
                      <a:pt x="3096578" y="1665923"/>
                    </a:cubicBezTo>
                    <a:cubicBezTo>
                      <a:pt x="3130868" y="1752600"/>
                      <a:pt x="3128010" y="1849755"/>
                      <a:pt x="3088005" y="1933575"/>
                    </a:cubicBezTo>
                    <a:cubicBezTo>
                      <a:pt x="3048000" y="2019300"/>
                      <a:pt x="2974658" y="2084070"/>
                      <a:pt x="2885123" y="2114550"/>
                    </a:cubicBezTo>
                    <a:cubicBezTo>
                      <a:pt x="2780348" y="2149793"/>
                      <a:pt x="2710815" y="2248853"/>
                      <a:pt x="2711768" y="2360295"/>
                    </a:cubicBezTo>
                    <a:cubicBezTo>
                      <a:pt x="2713673" y="2452688"/>
                      <a:pt x="2678430" y="2542223"/>
                      <a:pt x="2613660" y="2607945"/>
                    </a:cubicBezTo>
                    <a:cubicBezTo>
                      <a:pt x="2548890" y="2673668"/>
                      <a:pt x="2460308" y="2710815"/>
                      <a:pt x="2367915" y="2710815"/>
                    </a:cubicBezTo>
                    <a:lnTo>
                      <a:pt x="2356485" y="2710815"/>
                    </a:lnTo>
                    <a:cubicBezTo>
                      <a:pt x="2247900" y="2710815"/>
                      <a:pt x="2150745" y="2780348"/>
                      <a:pt x="2115503" y="2883218"/>
                    </a:cubicBezTo>
                    <a:cubicBezTo>
                      <a:pt x="2085023" y="2972753"/>
                      <a:pt x="2020252" y="3046095"/>
                      <a:pt x="1934527" y="3086100"/>
                    </a:cubicBezTo>
                    <a:cubicBezTo>
                      <a:pt x="1849755" y="3126105"/>
                      <a:pt x="1752600" y="3128963"/>
                      <a:pt x="1665923" y="3094673"/>
                    </a:cubicBezTo>
                    <a:cubicBezTo>
                      <a:pt x="1563052" y="3055620"/>
                      <a:pt x="1445895" y="3088005"/>
                      <a:pt x="1377315" y="3174683"/>
                    </a:cubicBezTo>
                    <a:cubicBezTo>
                      <a:pt x="1319213" y="3248025"/>
                      <a:pt x="1233488" y="3295650"/>
                      <a:pt x="1140143" y="3304223"/>
                    </a:cubicBezTo>
                    <a:cubicBezTo>
                      <a:pt x="1047750" y="3312795"/>
                      <a:pt x="956310" y="3283268"/>
                      <a:pt x="886778" y="3222308"/>
                    </a:cubicBezTo>
                    <a:cubicBezTo>
                      <a:pt x="841058" y="3181350"/>
                      <a:pt x="782003" y="3158490"/>
                      <a:pt x="721043" y="3158490"/>
                    </a:cubicBezTo>
                    <a:cubicBezTo>
                      <a:pt x="674370" y="3158490"/>
                      <a:pt x="627698" y="3171825"/>
                      <a:pt x="587693" y="3196590"/>
                    </a:cubicBezTo>
                    <a:cubicBezTo>
                      <a:pt x="508635" y="3246120"/>
                      <a:pt x="412433" y="3261360"/>
                      <a:pt x="321945" y="3237548"/>
                    </a:cubicBezTo>
                    <a:cubicBezTo>
                      <a:pt x="232410" y="3214688"/>
                      <a:pt x="156210" y="3155633"/>
                      <a:pt x="113348" y="3073718"/>
                    </a:cubicBezTo>
                    <a:cubicBezTo>
                      <a:pt x="88583" y="3027045"/>
                      <a:pt x="48578" y="2988945"/>
                      <a:pt x="0" y="2967038"/>
                    </a:cubicBezTo>
                    <a:lnTo>
                      <a:pt x="226695" y="2739390"/>
                    </a:lnTo>
                    <a:cubicBezTo>
                      <a:pt x="944880" y="3028950"/>
                      <a:pt x="1765935" y="2862263"/>
                      <a:pt x="2313623" y="2314575"/>
                    </a:cubicBezTo>
                    <a:cubicBezTo>
                      <a:pt x="2861310" y="1766888"/>
                      <a:pt x="3027998" y="945833"/>
                      <a:pt x="2738438" y="227648"/>
                    </a:cubicBezTo>
                    <a:lnTo>
                      <a:pt x="2966085" y="0"/>
                    </a:lnTo>
                    <a:cubicBezTo>
                      <a:pt x="2988945" y="48578"/>
                      <a:pt x="3026093" y="87630"/>
                      <a:pt x="3072765" y="112395"/>
                    </a:cubicBezTo>
                    <a:cubicBezTo>
                      <a:pt x="3154680" y="155258"/>
                      <a:pt x="3213735" y="231458"/>
                      <a:pt x="3236595" y="320993"/>
                    </a:cubicBezTo>
                    <a:cubicBezTo>
                      <a:pt x="3260408" y="411480"/>
                      <a:pt x="3245168" y="507683"/>
                      <a:pt x="3195638" y="586740"/>
                    </a:cubicBezTo>
                    <a:cubicBezTo>
                      <a:pt x="3137535" y="681038"/>
                      <a:pt x="3147060" y="802005"/>
                      <a:pt x="3220403" y="884873"/>
                    </a:cubicBezTo>
                    <a:cubicBezTo>
                      <a:pt x="3282315" y="954405"/>
                      <a:pt x="3311843" y="1045845"/>
                      <a:pt x="3303270" y="1138238"/>
                    </a:cubicBezTo>
                    <a:cubicBezTo>
                      <a:pt x="3297555" y="1231583"/>
                      <a:pt x="3250883" y="1317308"/>
                      <a:pt x="3176588" y="137636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sp>
            <p:nvSpPr>
              <p:cNvPr id="8" name="Freeform: Shape 47">
                <a:extLst>
                  <a:ext uri="{FF2B5EF4-FFF2-40B4-BE49-F238E27FC236}">
                    <a16:creationId xmlns:a16="http://schemas.microsoft.com/office/drawing/2014/main" id="{CD6E50D1-A362-449A-B01E-94D80BCF3898}"/>
                  </a:ext>
                </a:extLst>
              </p:cNvPr>
              <p:cNvSpPr/>
              <p:nvPr/>
            </p:nvSpPr>
            <p:spPr>
              <a:xfrm>
                <a:off x="2216917" y="1072011"/>
                <a:ext cx="3295650" cy="3305175"/>
              </a:xfrm>
              <a:custGeom>
                <a:avLst/>
                <a:gdLst>
                  <a:gd name="connsiteX0" fmla="*/ 966337 w 3295650"/>
                  <a:gd name="connsiteY0" fmla="*/ 2677029 h 3305175"/>
                  <a:gd name="connsiteX1" fmla="*/ 1346385 w 3295650"/>
                  <a:gd name="connsiteY1" fmla="*/ 1347339 h 3305175"/>
                  <a:gd name="connsiteX2" fmla="*/ 2676075 w 3295650"/>
                  <a:gd name="connsiteY2" fmla="*/ 967291 h 3305175"/>
                  <a:gd name="connsiteX3" fmla="*/ 966337 w 3295650"/>
                  <a:gd name="connsiteY3" fmla="*/ 2677029 h 3305175"/>
                  <a:gd name="connsiteX4" fmla="*/ 2812282 w 3295650"/>
                  <a:gd name="connsiteY4" fmla="*/ 831084 h 3305175"/>
                  <a:gd name="connsiteX5" fmla="*/ 1227322 w 3295650"/>
                  <a:gd name="connsiteY5" fmla="*/ 1229229 h 3305175"/>
                  <a:gd name="connsiteX6" fmla="*/ 829177 w 3295650"/>
                  <a:gd name="connsiteY6" fmla="*/ 2814189 h 3305175"/>
                  <a:gd name="connsiteX7" fmla="*/ 694875 w 3295650"/>
                  <a:gd name="connsiteY7" fmla="*/ 2948491 h 3305175"/>
                  <a:gd name="connsiteX8" fmla="*/ 1108260 w 3295650"/>
                  <a:gd name="connsiteY8" fmla="*/ 1110166 h 3305175"/>
                  <a:gd name="connsiteX9" fmla="*/ 2946585 w 3295650"/>
                  <a:gd name="connsiteY9" fmla="*/ 696781 h 3305175"/>
                  <a:gd name="connsiteX10" fmla="*/ 2812282 w 3295650"/>
                  <a:gd name="connsiteY10" fmla="*/ 831084 h 3305175"/>
                  <a:gd name="connsiteX11" fmla="*/ 128137 w 3295650"/>
                  <a:gd name="connsiteY11" fmla="*/ 1929316 h 3305175"/>
                  <a:gd name="connsiteX12" fmla="*/ 208147 w 3295650"/>
                  <a:gd name="connsiteY12" fmla="*/ 1639756 h 3305175"/>
                  <a:gd name="connsiteX13" fmla="*/ 216720 w 3295650"/>
                  <a:gd name="connsiteY13" fmla="*/ 1372104 h 3305175"/>
                  <a:gd name="connsiteX14" fmla="*/ 419602 w 3295650"/>
                  <a:gd name="connsiteY14" fmla="*/ 1191129 h 3305175"/>
                  <a:gd name="connsiteX15" fmla="*/ 592957 w 3295650"/>
                  <a:gd name="connsiteY15" fmla="*/ 945384 h 3305175"/>
                  <a:gd name="connsiteX16" fmla="*/ 691065 w 3295650"/>
                  <a:gd name="connsiteY16" fmla="*/ 697734 h 3305175"/>
                  <a:gd name="connsiteX17" fmla="*/ 936810 w 3295650"/>
                  <a:gd name="connsiteY17" fmla="*/ 594864 h 3305175"/>
                  <a:gd name="connsiteX18" fmla="*/ 948240 w 3295650"/>
                  <a:gd name="connsiteY18" fmla="*/ 594864 h 3305175"/>
                  <a:gd name="connsiteX19" fmla="*/ 1189222 w 3295650"/>
                  <a:gd name="connsiteY19" fmla="*/ 422461 h 3305175"/>
                  <a:gd name="connsiteX20" fmla="*/ 1370197 w 3295650"/>
                  <a:gd name="connsiteY20" fmla="*/ 219579 h 3305175"/>
                  <a:gd name="connsiteX21" fmla="*/ 1638802 w 3295650"/>
                  <a:gd name="connsiteY21" fmla="*/ 211006 h 3305175"/>
                  <a:gd name="connsiteX22" fmla="*/ 1927410 w 3295650"/>
                  <a:gd name="connsiteY22" fmla="*/ 130996 h 3305175"/>
                  <a:gd name="connsiteX23" fmla="*/ 2164582 w 3295650"/>
                  <a:gd name="connsiteY23" fmla="*/ 1456 h 3305175"/>
                  <a:gd name="connsiteX24" fmla="*/ 2417948 w 3295650"/>
                  <a:gd name="connsiteY24" fmla="*/ 83371 h 3305175"/>
                  <a:gd name="connsiteX25" fmla="*/ 2717032 w 3295650"/>
                  <a:gd name="connsiteY25" fmla="*/ 109089 h 3305175"/>
                  <a:gd name="connsiteX26" fmla="*/ 2982780 w 3295650"/>
                  <a:gd name="connsiteY26" fmla="*/ 68131 h 3305175"/>
                  <a:gd name="connsiteX27" fmla="*/ 3191377 w 3295650"/>
                  <a:gd name="connsiteY27" fmla="*/ 231961 h 3305175"/>
                  <a:gd name="connsiteX28" fmla="*/ 3304725 w 3295650"/>
                  <a:gd name="connsiteY28" fmla="*/ 338641 h 3305175"/>
                  <a:gd name="connsiteX29" fmla="*/ 3077077 w 3295650"/>
                  <a:gd name="connsiteY29" fmla="*/ 566289 h 3305175"/>
                  <a:gd name="connsiteX30" fmla="*/ 990150 w 3295650"/>
                  <a:gd name="connsiteY30" fmla="*/ 991104 h 3305175"/>
                  <a:gd name="connsiteX31" fmla="*/ 566287 w 3295650"/>
                  <a:gd name="connsiteY31" fmla="*/ 3078031 h 3305175"/>
                  <a:gd name="connsiteX32" fmla="*/ 338640 w 3295650"/>
                  <a:gd name="connsiteY32" fmla="*/ 3305679 h 3305175"/>
                  <a:gd name="connsiteX33" fmla="*/ 231960 w 3295650"/>
                  <a:gd name="connsiteY33" fmla="*/ 3193284 h 3305175"/>
                  <a:gd name="connsiteX34" fmla="*/ 68130 w 3295650"/>
                  <a:gd name="connsiteY34" fmla="*/ 2984686 h 3305175"/>
                  <a:gd name="connsiteX35" fmla="*/ 109087 w 3295650"/>
                  <a:gd name="connsiteY35" fmla="*/ 2718939 h 3305175"/>
                  <a:gd name="connsiteX36" fmla="*/ 84322 w 3295650"/>
                  <a:gd name="connsiteY36" fmla="*/ 2420806 h 3305175"/>
                  <a:gd name="connsiteX37" fmla="*/ 1455 w 3295650"/>
                  <a:gd name="connsiteY37" fmla="*/ 2167441 h 3305175"/>
                  <a:gd name="connsiteX38" fmla="*/ 128137 w 3295650"/>
                  <a:gd name="connsiteY38" fmla="*/ 1929316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95650" h="3305175">
                    <a:moveTo>
                      <a:pt x="966337" y="2677029"/>
                    </a:moveTo>
                    <a:cubicBezTo>
                      <a:pt x="854895" y="2197921"/>
                      <a:pt x="998722" y="1695001"/>
                      <a:pt x="1346385" y="1347339"/>
                    </a:cubicBezTo>
                    <a:cubicBezTo>
                      <a:pt x="1694047" y="999676"/>
                      <a:pt x="2196967" y="855849"/>
                      <a:pt x="2676075" y="967291"/>
                    </a:cubicBezTo>
                    <a:lnTo>
                      <a:pt x="966337" y="2677029"/>
                    </a:lnTo>
                    <a:close/>
                    <a:moveTo>
                      <a:pt x="2812282" y="831084"/>
                    </a:moveTo>
                    <a:cubicBezTo>
                      <a:pt x="2251260" y="661539"/>
                      <a:pt x="1641660" y="814891"/>
                      <a:pt x="1227322" y="1229229"/>
                    </a:cubicBezTo>
                    <a:cubicBezTo>
                      <a:pt x="812985" y="1643566"/>
                      <a:pt x="659632" y="2253166"/>
                      <a:pt x="829177" y="2814189"/>
                    </a:cubicBezTo>
                    <a:lnTo>
                      <a:pt x="694875" y="2948491"/>
                    </a:lnTo>
                    <a:cubicBezTo>
                      <a:pt x="466275" y="2307459"/>
                      <a:pt x="627247" y="1591179"/>
                      <a:pt x="1108260" y="1110166"/>
                    </a:cubicBezTo>
                    <a:cubicBezTo>
                      <a:pt x="1590225" y="628201"/>
                      <a:pt x="2305553" y="467229"/>
                      <a:pt x="2946585" y="696781"/>
                    </a:cubicBezTo>
                    <a:lnTo>
                      <a:pt x="2812282" y="831084"/>
                    </a:lnTo>
                    <a:close/>
                    <a:moveTo>
                      <a:pt x="128137" y="1929316"/>
                    </a:moveTo>
                    <a:cubicBezTo>
                      <a:pt x="215767" y="1860736"/>
                      <a:pt x="248152" y="1743579"/>
                      <a:pt x="208147" y="1639756"/>
                    </a:cubicBezTo>
                    <a:cubicBezTo>
                      <a:pt x="173857" y="1553079"/>
                      <a:pt x="176715" y="1455924"/>
                      <a:pt x="216720" y="1372104"/>
                    </a:cubicBezTo>
                    <a:cubicBezTo>
                      <a:pt x="256725" y="1286379"/>
                      <a:pt x="330067" y="1221609"/>
                      <a:pt x="419602" y="1191129"/>
                    </a:cubicBezTo>
                    <a:cubicBezTo>
                      <a:pt x="524377" y="1155886"/>
                      <a:pt x="593910" y="1056826"/>
                      <a:pt x="592957" y="945384"/>
                    </a:cubicBezTo>
                    <a:cubicBezTo>
                      <a:pt x="591052" y="852991"/>
                      <a:pt x="626295" y="763456"/>
                      <a:pt x="691065" y="697734"/>
                    </a:cubicBezTo>
                    <a:cubicBezTo>
                      <a:pt x="755835" y="632011"/>
                      <a:pt x="844417" y="594864"/>
                      <a:pt x="936810" y="594864"/>
                    </a:cubicBezTo>
                    <a:lnTo>
                      <a:pt x="948240" y="594864"/>
                    </a:lnTo>
                    <a:cubicBezTo>
                      <a:pt x="1056825" y="594864"/>
                      <a:pt x="1153980" y="525331"/>
                      <a:pt x="1189222" y="422461"/>
                    </a:cubicBezTo>
                    <a:cubicBezTo>
                      <a:pt x="1219702" y="332926"/>
                      <a:pt x="1285425" y="259584"/>
                      <a:pt x="1370197" y="219579"/>
                    </a:cubicBezTo>
                    <a:cubicBezTo>
                      <a:pt x="1454970" y="179574"/>
                      <a:pt x="1552125" y="176716"/>
                      <a:pt x="1638802" y="211006"/>
                    </a:cubicBezTo>
                    <a:cubicBezTo>
                      <a:pt x="1741672" y="250059"/>
                      <a:pt x="1858830" y="217674"/>
                      <a:pt x="1927410" y="130996"/>
                    </a:cubicBezTo>
                    <a:cubicBezTo>
                      <a:pt x="1985512" y="57654"/>
                      <a:pt x="2071237" y="10029"/>
                      <a:pt x="2164582" y="1456"/>
                    </a:cubicBezTo>
                    <a:cubicBezTo>
                      <a:pt x="2256975" y="-7116"/>
                      <a:pt x="2348415" y="22411"/>
                      <a:pt x="2417948" y="83371"/>
                    </a:cubicBezTo>
                    <a:cubicBezTo>
                      <a:pt x="2500815" y="157666"/>
                      <a:pt x="2622735" y="168144"/>
                      <a:pt x="2717032" y="109089"/>
                    </a:cubicBezTo>
                    <a:cubicBezTo>
                      <a:pt x="2796090" y="59559"/>
                      <a:pt x="2892292" y="44319"/>
                      <a:pt x="2982780" y="68131"/>
                    </a:cubicBezTo>
                    <a:cubicBezTo>
                      <a:pt x="3072315" y="90991"/>
                      <a:pt x="3148515" y="150046"/>
                      <a:pt x="3191377" y="231961"/>
                    </a:cubicBezTo>
                    <a:cubicBezTo>
                      <a:pt x="3216142" y="278634"/>
                      <a:pt x="3256148" y="316734"/>
                      <a:pt x="3304725" y="338641"/>
                    </a:cubicBezTo>
                    <a:lnTo>
                      <a:pt x="3077077" y="566289"/>
                    </a:lnTo>
                    <a:cubicBezTo>
                      <a:pt x="2358892" y="276729"/>
                      <a:pt x="1537837" y="443416"/>
                      <a:pt x="990150" y="991104"/>
                    </a:cubicBezTo>
                    <a:cubicBezTo>
                      <a:pt x="442462" y="1538791"/>
                      <a:pt x="275775" y="2359846"/>
                      <a:pt x="566287" y="3078031"/>
                    </a:cubicBezTo>
                    <a:lnTo>
                      <a:pt x="338640" y="3305679"/>
                    </a:lnTo>
                    <a:cubicBezTo>
                      <a:pt x="315780" y="3257101"/>
                      <a:pt x="278632" y="3218049"/>
                      <a:pt x="231960" y="3193284"/>
                    </a:cubicBezTo>
                    <a:cubicBezTo>
                      <a:pt x="150045" y="3150421"/>
                      <a:pt x="90990" y="3074221"/>
                      <a:pt x="68130" y="2984686"/>
                    </a:cubicBezTo>
                    <a:cubicBezTo>
                      <a:pt x="44317" y="2894199"/>
                      <a:pt x="59557" y="2797996"/>
                      <a:pt x="109087" y="2718939"/>
                    </a:cubicBezTo>
                    <a:cubicBezTo>
                      <a:pt x="167190" y="2624641"/>
                      <a:pt x="157665" y="2503674"/>
                      <a:pt x="84322" y="2420806"/>
                    </a:cubicBezTo>
                    <a:cubicBezTo>
                      <a:pt x="22410" y="2351274"/>
                      <a:pt x="-7118" y="2259834"/>
                      <a:pt x="1455" y="2167441"/>
                    </a:cubicBezTo>
                    <a:cubicBezTo>
                      <a:pt x="8122" y="2073144"/>
                      <a:pt x="54795" y="1987419"/>
                      <a:pt x="128137" y="192931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grpSp>
        <p:sp>
          <p:nvSpPr>
            <p:cNvPr id="6" name="TextBox 43">
              <a:extLst>
                <a:ext uri="{FF2B5EF4-FFF2-40B4-BE49-F238E27FC236}">
                  <a16:creationId xmlns:a16="http://schemas.microsoft.com/office/drawing/2014/main" id="{5829C295-4D5B-476D-BBC7-26EC66E369DC}"/>
                </a:ext>
              </a:extLst>
            </p:cNvPr>
            <p:cNvSpPr txBox="1"/>
            <p:nvPr/>
          </p:nvSpPr>
          <p:spPr>
            <a:xfrm rot="898977">
              <a:off x="5645956" y="3234058"/>
              <a:ext cx="937957" cy="116492"/>
            </a:xfrm>
            <a:prstGeom prst="rect">
              <a:avLst/>
            </a:prstGeom>
            <a:solidFill>
              <a:srgbClr val="79B530"/>
            </a:solidFill>
          </p:spPr>
          <p:txBody>
            <a:bodyPr wrap="square" lIns="0" tIns="0" rIns="0" bIns="0" rtlCol="0">
              <a:spAutoFit/>
            </a:bodyPr>
            <a:lstStyle/>
            <a:p>
              <a:pPr marL="0" marR="0" lvl="0" indent="0" algn="ctr" defTabSz="914400" eaLnBrk="1" fontAlgn="auto" latinLnBrk="0" hangingPunct="1">
                <a:lnSpc>
                  <a:spcPct val="104000"/>
                </a:lnSpc>
                <a:spcBef>
                  <a:spcPts val="600"/>
                </a:spcBef>
                <a:spcAft>
                  <a:spcPts val="0"/>
                </a:spcAft>
                <a:buClrTx/>
                <a:buSzTx/>
                <a:buFontTx/>
                <a:buNone/>
                <a:tabLst/>
                <a:defRPr/>
              </a:pPr>
              <a:r>
                <a:rPr kumimoji="0" lang="de-DE" sz="900" b="1" i="0" u="none" strike="noStrike" kern="0" cap="none" spc="0" normalizeH="0" baseline="0" noProof="0" dirty="0">
                  <a:ln>
                    <a:noFill/>
                  </a:ln>
                  <a:solidFill>
                    <a:prstClr val="white"/>
                  </a:solidFill>
                  <a:effectLst/>
                  <a:uLnTx/>
                  <a:uFillTx/>
                </a:rPr>
                <a:t>Einfach </a:t>
              </a:r>
              <a:r>
                <a:rPr kumimoji="0" lang="de-DE" sz="900" b="1" i="0" u="none" strike="noStrike" kern="0" cap="none" spc="0" normalizeH="0" baseline="0" noProof="0">
                  <a:ln>
                    <a:noFill/>
                  </a:ln>
                  <a:solidFill>
                    <a:prstClr val="white"/>
                  </a:solidFill>
                  <a:effectLst/>
                  <a:uLnTx/>
                  <a:uFillTx/>
                </a:rPr>
                <a:t>machen!</a:t>
              </a:r>
              <a:endParaRPr kumimoji="0" lang="de-DE" sz="900" b="1" i="0" u="none" strike="noStrike" kern="0" cap="none" spc="0" normalizeH="0" baseline="0" noProof="0" dirty="0" err="1">
                <a:ln>
                  <a:noFill/>
                </a:ln>
                <a:solidFill>
                  <a:prstClr val="white"/>
                </a:solidFill>
                <a:effectLst/>
                <a:uLnTx/>
                <a:uFillTx/>
              </a:endParaRPr>
            </a:p>
          </p:txBody>
        </p:sp>
      </p:grpSp>
      <p:sp>
        <p:nvSpPr>
          <p:cNvPr id="12" name="Ellipse 12">
            <a:hlinkClick r:id="rId3"/>
            <a:extLst>
              <a:ext uri="{FF2B5EF4-FFF2-40B4-BE49-F238E27FC236}">
                <a16:creationId xmlns:a16="http://schemas.microsoft.com/office/drawing/2014/main" id="{3B38A120-A1A3-47A4-9893-FA42B8C46CD2}"/>
              </a:ext>
            </a:extLst>
          </p:cNvPr>
          <p:cNvSpPr/>
          <p:nvPr/>
        </p:nvSpPr>
        <p:spPr>
          <a:xfrm rot="900000" flipH="1">
            <a:off x="4799925" y="4438707"/>
            <a:ext cx="1584063" cy="15840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de-DE" sz="1600" dirty="0">
                <a:solidFill>
                  <a:schemeClr val="bg1"/>
                </a:solidFill>
                <a:hlinkClick r:id="rId3">
                  <a:extLst>
                    <a:ext uri="{A12FA001-AC4F-418D-AE19-62706E023703}">
                      <ahyp:hlinkClr xmlns:ahyp="http://schemas.microsoft.com/office/drawing/2018/hyperlinkcolor" val="tx"/>
                    </a:ext>
                  </a:extLst>
                </a:hlinkClick>
              </a:rPr>
              <a:t>partner.hdi.de</a:t>
            </a:r>
            <a:endParaRPr lang="de-DE" sz="1600" dirty="0">
              <a:solidFill>
                <a:schemeClr val="bg1"/>
              </a:solidFill>
            </a:endParaRPr>
          </a:p>
        </p:txBody>
      </p:sp>
      <p:sp>
        <p:nvSpPr>
          <p:cNvPr id="13" name="Rechteck 27">
            <a:extLst>
              <a:ext uri="{FF2B5EF4-FFF2-40B4-BE49-F238E27FC236}">
                <a16:creationId xmlns:a16="http://schemas.microsoft.com/office/drawing/2014/main" id="{0EFA58C8-ECD5-45E2-8DD6-93F932CC1783}"/>
              </a:ext>
            </a:extLst>
          </p:cNvPr>
          <p:cNvSpPr/>
          <p:nvPr/>
        </p:nvSpPr>
        <p:spPr>
          <a:xfrm>
            <a:off x="6843258" y="1269690"/>
            <a:ext cx="5348742" cy="4931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4" name="Textplatzhalter 4">
            <a:extLst>
              <a:ext uri="{FF2B5EF4-FFF2-40B4-BE49-F238E27FC236}">
                <a16:creationId xmlns:a16="http://schemas.microsoft.com/office/drawing/2014/main" id="{565F7350-5D9A-4E0A-B79F-324102642E23}"/>
              </a:ext>
            </a:extLst>
          </p:cNvPr>
          <p:cNvSpPr txBox="1">
            <a:spLocks/>
          </p:cNvSpPr>
          <p:nvPr/>
        </p:nvSpPr>
        <p:spPr bwMode="gray">
          <a:xfrm>
            <a:off x="7094652" y="1494200"/>
            <a:ext cx="4762386" cy="27462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1"/>
                </a:solidFill>
              </a:rPr>
              <a:t>Die HDI Partnerwelt bietet:</a:t>
            </a:r>
          </a:p>
        </p:txBody>
      </p:sp>
      <p:cxnSp>
        <p:nvCxnSpPr>
          <p:cNvPr id="16" name="Gerader Verbinder 28">
            <a:extLst>
              <a:ext uri="{FF2B5EF4-FFF2-40B4-BE49-F238E27FC236}">
                <a16:creationId xmlns:a16="http://schemas.microsoft.com/office/drawing/2014/main" id="{521376B1-6BC4-4785-BB4E-F1C49EBED165}"/>
              </a:ext>
            </a:extLst>
          </p:cNvPr>
          <p:cNvCxnSpPr>
            <a:cxnSpLocks/>
          </p:cNvCxnSpPr>
          <p:nvPr/>
        </p:nvCxnSpPr>
        <p:spPr>
          <a:xfrm flipV="1">
            <a:off x="6508505" y="1269690"/>
            <a:ext cx="0" cy="4931085"/>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liennummernplatzhalter 2">
            <a:extLst>
              <a:ext uri="{FF2B5EF4-FFF2-40B4-BE49-F238E27FC236}">
                <a16:creationId xmlns:a16="http://schemas.microsoft.com/office/drawing/2014/main" id="{D69A1A0C-6AA5-4597-9872-B8F49FB0A609}"/>
              </a:ext>
            </a:extLst>
          </p:cNvPr>
          <p:cNvSpPr>
            <a:spLocks noGrp="1"/>
          </p:cNvSpPr>
          <p:nvPr>
            <p:ph type="sldNum" sz="quarter" idx="12"/>
          </p:nvPr>
        </p:nvSpPr>
        <p:spPr/>
        <p:txBody>
          <a:bodyPr/>
          <a:lstStyle/>
          <a:p>
            <a:fld id="{7EC6429F-8EBA-4254-B9C8-295228AFE7F1}" type="slidenum">
              <a:rPr lang="de-DE" smtClean="0"/>
              <a:pPr/>
              <a:t>119</a:t>
            </a:fld>
            <a:endParaRPr lang="de-DE" dirty="0"/>
          </a:p>
        </p:txBody>
      </p:sp>
      <p:sp>
        <p:nvSpPr>
          <p:cNvPr id="18" name="Fußzeilenplatzhalter 2">
            <a:extLst>
              <a:ext uri="{FF2B5EF4-FFF2-40B4-BE49-F238E27FC236}">
                <a16:creationId xmlns:a16="http://schemas.microsoft.com/office/drawing/2014/main" id="{9D4F9906-BA69-4298-BE08-3943B6B97690}"/>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19" name="Textplatzhalter 4">
            <a:extLst>
              <a:ext uri="{FF2B5EF4-FFF2-40B4-BE49-F238E27FC236}">
                <a16:creationId xmlns:a16="http://schemas.microsoft.com/office/drawing/2014/main" id="{ECC7EF30-0ABC-45CC-B352-4DF2DE9FC58E}"/>
              </a:ext>
            </a:extLst>
          </p:cNvPr>
          <p:cNvSpPr txBox="1">
            <a:spLocks/>
          </p:cNvSpPr>
          <p:nvPr/>
        </p:nvSpPr>
        <p:spPr bwMode="gray">
          <a:xfrm>
            <a:off x="7094914" y="1896160"/>
            <a:ext cx="4761862" cy="3365953"/>
          </a:xfrm>
          <a:prstGeom prst="rect">
            <a:avLst/>
          </a:prstGeom>
          <a:no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00000"/>
              </a:lnSpc>
              <a:buFont typeface="Wingdings" panose="05000000000000000000" pitchFamily="2" charset="2"/>
              <a:buBlip>
                <a:blip r:embed="rId5"/>
              </a:buBlip>
            </a:pPr>
            <a:r>
              <a:rPr lang="de-DE" b="0" dirty="0"/>
              <a:t>Alle </a:t>
            </a:r>
            <a:r>
              <a:rPr lang="de-DE" dirty="0"/>
              <a:t>Themen</a:t>
            </a:r>
            <a:r>
              <a:rPr lang="de-DE" b="0" dirty="0"/>
              <a:t>, </a:t>
            </a:r>
            <a:r>
              <a:rPr lang="de-DE" dirty="0"/>
              <a:t>Produkte</a:t>
            </a:r>
            <a:r>
              <a:rPr lang="de-DE" b="0" dirty="0"/>
              <a:t> und </a:t>
            </a:r>
            <a:r>
              <a:rPr lang="de-DE" dirty="0"/>
              <a:t>Services</a:t>
            </a:r>
            <a:endParaRPr lang="de-DE" b="0" dirty="0"/>
          </a:p>
          <a:p>
            <a:pPr marL="285750" indent="-285750">
              <a:lnSpc>
                <a:spcPct val="100000"/>
              </a:lnSpc>
              <a:spcBef>
                <a:spcPts val="1800"/>
              </a:spcBef>
              <a:buFont typeface="Wingdings" panose="05000000000000000000" pitchFamily="2" charset="2"/>
              <a:buBlip>
                <a:blip r:embed="rId5"/>
              </a:buBlip>
            </a:pPr>
            <a:r>
              <a:rPr lang="de-DE" dirty="0"/>
              <a:t>Moderne Gestaltung </a:t>
            </a:r>
            <a:r>
              <a:rPr lang="de-DE" b="0" dirty="0"/>
              <a:t>und </a:t>
            </a:r>
            <a:r>
              <a:rPr lang="de-DE" dirty="0"/>
              <a:t>24/7-Erreichbarkeit</a:t>
            </a:r>
            <a:r>
              <a:rPr lang="de-DE" b="0" dirty="0"/>
              <a:t> – natürlich auch mobil!</a:t>
            </a:r>
          </a:p>
          <a:p>
            <a:pPr marL="285750" indent="-285750">
              <a:lnSpc>
                <a:spcPct val="100000"/>
              </a:lnSpc>
              <a:spcBef>
                <a:spcPts val="1800"/>
              </a:spcBef>
              <a:buFont typeface="Wingdings" panose="05000000000000000000" pitchFamily="2" charset="2"/>
              <a:buBlip>
                <a:blip r:embed="rId5"/>
              </a:buBlip>
            </a:pPr>
            <a:r>
              <a:rPr lang="de-DE" b="0" dirty="0"/>
              <a:t>Vielfältige </a:t>
            </a:r>
            <a:r>
              <a:rPr lang="de-DE" dirty="0"/>
              <a:t>Vertriebsunterstützung</a:t>
            </a:r>
            <a:r>
              <a:rPr lang="de-DE" b="0" dirty="0"/>
              <a:t> und direkter </a:t>
            </a:r>
            <a:r>
              <a:rPr lang="de-DE" dirty="0"/>
              <a:t>Zugang zu den Toolboxen</a:t>
            </a:r>
          </a:p>
          <a:p>
            <a:pPr marL="285750" indent="-285750">
              <a:lnSpc>
                <a:spcPct val="100000"/>
              </a:lnSpc>
              <a:spcBef>
                <a:spcPts val="1800"/>
              </a:spcBef>
              <a:buFont typeface="Wingdings" panose="05000000000000000000" pitchFamily="2" charset="2"/>
              <a:buBlip>
                <a:blip r:embed="rId5"/>
              </a:buBlip>
            </a:pPr>
            <a:r>
              <a:rPr lang="de-DE" b="0" dirty="0"/>
              <a:t>Mit „</a:t>
            </a:r>
            <a:r>
              <a:rPr lang="de-DE" dirty="0"/>
              <a:t>Meine Partnerwelt</a:t>
            </a:r>
            <a:r>
              <a:rPr lang="de-DE" b="0" dirty="0"/>
              <a:t>“ Bestandsauskunft und Postkorb nutzen</a:t>
            </a:r>
          </a:p>
          <a:p>
            <a:pPr marL="285750" indent="-285750">
              <a:lnSpc>
                <a:spcPct val="100000"/>
              </a:lnSpc>
              <a:spcBef>
                <a:spcPts val="1800"/>
              </a:spcBef>
              <a:buFont typeface="Wingdings" panose="05000000000000000000" pitchFamily="2" charset="2"/>
              <a:buBlip>
                <a:blip r:embed="rId5"/>
              </a:buBlip>
            </a:pPr>
            <a:r>
              <a:rPr lang="de-DE" dirty="0"/>
              <a:t>Weiterbildungen, Webtrainings, Videos, Podcasts </a:t>
            </a:r>
            <a:r>
              <a:rPr lang="de-DE" b="0" dirty="0"/>
              <a:t>und vieles mehr!</a:t>
            </a:r>
          </a:p>
        </p:txBody>
      </p:sp>
    </p:spTree>
    <p:extLst>
      <p:ext uri="{BB962C8B-B14F-4D97-AF65-F5344CB8AC3E}">
        <p14:creationId xmlns:p14="http://schemas.microsoft.com/office/powerpoint/2010/main" val="175978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Was bedeutet das konkret für Ihren </a:t>
            </a:r>
            <a:r>
              <a:rPr lang="de-DE"/>
              <a:t>Kunden?</a:t>
            </a:r>
            <a:endParaRPr lang="de-DE" dirty="0"/>
          </a:p>
        </p:txBody>
      </p:sp>
      <p:sp>
        <p:nvSpPr>
          <p:cNvPr id="2" name="Text Placeholder 1">
            <a:extLst>
              <a:ext uri="{FF2B5EF4-FFF2-40B4-BE49-F238E27FC236}">
                <a16:creationId xmlns:a16="http://schemas.microsoft.com/office/drawing/2014/main" id="{937D59C0-77F8-4B22-B4B6-93256C9DFDFE}"/>
              </a:ext>
            </a:extLst>
          </p:cNvPr>
          <p:cNvSpPr>
            <a:spLocks noGrp="1"/>
          </p:cNvSpPr>
          <p:nvPr>
            <p:ph type="body" sz="quarter" idx="13"/>
          </p:nvPr>
        </p:nvSpPr>
        <p:spPr>
          <a:xfrm>
            <a:off x="335359" y="1268760"/>
            <a:ext cx="5581254" cy="1296144"/>
          </a:xfrm>
        </p:spPr>
        <p:txBody>
          <a:bodyPr/>
          <a:lstStyle/>
          <a:p>
            <a:pPr lvl="1"/>
            <a:r>
              <a:rPr lang="de-DE" dirty="0"/>
              <a:t>Am besten Sie werfen einen Blick in den </a:t>
            </a:r>
            <a:r>
              <a:rPr lang="de-DE" b="1" dirty="0">
                <a:solidFill>
                  <a:srgbClr val="016629"/>
                </a:solidFill>
              </a:rPr>
              <a:t>persönlichen Rentenbescheid. </a:t>
            </a:r>
            <a:br>
              <a:rPr lang="de-DE" dirty="0"/>
            </a:br>
            <a:r>
              <a:rPr lang="de-DE" dirty="0"/>
              <a:t>Hier können Ihre Kunden sehen, wie hoch ihre Erwerbsminderungsrente ausfallen würde. </a:t>
            </a:r>
          </a:p>
        </p:txBody>
      </p:sp>
      <p:pic>
        <p:nvPicPr>
          <p:cNvPr id="7" name="Picture 2">
            <a:extLst>
              <a:ext uri="{FF2B5EF4-FFF2-40B4-BE49-F238E27FC236}">
                <a16:creationId xmlns:a16="http://schemas.microsoft.com/office/drawing/2014/main" id="{6E57260D-AC4D-4123-89B1-B1EE35F5670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240016" y="1268760"/>
            <a:ext cx="5184576" cy="493201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3">
            <a:extLst>
              <a:ext uri="{FF2B5EF4-FFF2-40B4-BE49-F238E27FC236}">
                <a16:creationId xmlns:a16="http://schemas.microsoft.com/office/drawing/2014/main" id="{326F8C82-A1EF-4889-9E45-9464C76CF8A8}"/>
              </a:ext>
            </a:extLst>
          </p:cNvPr>
          <p:cNvSpPr/>
          <p:nvPr/>
        </p:nvSpPr>
        <p:spPr>
          <a:xfrm>
            <a:off x="10621183" y="2974975"/>
            <a:ext cx="754048" cy="202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36000" bIns="0" numCol="1" spcCol="0" rtlCol="0" fromWordArt="0" anchor="ctr" anchorCtr="0" forceAA="0" compatLnSpc="1">
            <a:prstTxWarp prst="textNoShape">
              <a:avLst/>
            </a:prstTxWarp>
            <a:noAutofit/>
          </a:bodyPr>
          <a:lstStyle/>
          <a:p>
            <a:pPr algn="r">
              <a:lnSpc>
                <a:spcPct val="104000"/>
              </a:lnSpc>
              <a:spcBef>
                <a:spcPts val="600"/>
              </a:spcBef>
            </a:pPr>
            <a:r>
              <a:rPr lang="de-DE" sz="900" b="1" dirty="0">
                <a:solidFill>
                  <a:schemeClr val="bg1"/>
                </a:solidFill>
              </a:rPr>
              <a:t>675,61 EUR</a:t>
            </a:r>
          </a:p>
        </p:txBody>
      </p:sp>
      <p:sp>
        <p:nvSpPr>
          <p:cNvPr id="12" name="Rechteck 14">
            <a:extLst>
              <a:ext uri="{FF2B5EF4-FFF2-40B4-BE49-F238E27FC236}">
                <a16:creationId xmlns:a16="http://schemas.microsoft.com/office/drawing/2014/main" id="{9BB1324F-C49C-486F-BB13-DEB1C677D1F9}"/>
              </a:ext>
            </a:extLst>
          </p:cNvPr>
          <p:cNvSpPr/>
          <p:nvPr/>
        </p:nvSpPr>
        <p:spPr>
          <a:xfrm>
            <a:off x="10626066" y="2891631"/>
            <a:ext cx="749165" cy="115173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 name="Rectangle 3">
            <a:extLst>
              <a:ext uri="{FF2B5EF4-FFF2-40B4-BE49-F238E27FC236}">
                <a16:creationId xmlns:a16="http://schemas.microsoft.com/office/drawing/2014/main" id="{00B37C6B-E058-4AC6-9C0C-8D71E73E7985}"/>
              </a:ext>
            </a:extLst>
          </p:cNvPr>
          <p:cNvSpPr/>
          <p:nvPr/>
        </p:nvSpPr>
        <p:spPr>
          <a:xfrm>
            <a:off x="11058525" y="1844330"/>
            <a:ext cx="319882" cy="33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sp>
        <p:nvSpPr>
          <p:cNvPr id="14" name="Rectangle 13">
            <a:extLst>
              <a:ext uri="{FF2B5EF4-FFF2-40B4-BE49-F238E27FC236}">
                <a16:creationId xmlns:a16="http://schemas.microsoft.com/office/drawing/2014/main" id="{DB7E9784-4439-4BFF-A8F7-D128FB6F756C}"/>
              </a:ext>
            </a:extLst>
          </p:cNvPr>
          <p:cNvSpPr/>
          <p:nvPr/>
        </p:nvSpPr>
        <p:spPr>
          <a:xfrm>
            <a:off x="11341100" y="2283504"/>
            <a:ext cx="114300" cy="33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sp>
        <p:nvSpPr>
          <p:cNvPr id="16" name="Ellipse 11">
            <a:extLst>
              <a:ext uri="{FF2B5EF4-FFF2-40B4-BE49-F238E27FC236}">
                <a16:creationId xmlns:a16="http://schemas.microsoft.com/office/drawing/2014/main" id="{95FEE17B-6C07-485E-835D-A8814F800EC3}"/>
              </a:ext>
            </a:extLst>
          </p:cNvPr>
          <p:cNvSpPr/>
          <p:nvPr/>
        </p:nvSpPr>
        <p:spPr>
          <a:xfrm rot="900000" flipH="1">
            <a:off x="10746896" y="709402"/>
            <a:ext cx="1118715" cy="1118715"/>
          </a:xfrm>
          <a:prstGeom prst="ellipse">
            <a:avLst/>
          </a:prstGeom>
          <a:solidFill>
            <a:schemeClr val="tx2"/>
          </a:solidFill>
          <a:ln w="25400" cap="flat" cmpd="sng" algn="ctr">
            <a:noFill/>
            <a:prstDash val="soli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de-DE" sz="1400" b="0" i="0" u="none" strike="noStrike" kern="0" cap="none" spc="0" normalizeH="0" baseline="0" noProof="0" dirty="0">
                <a:ln>
                  <a:noFill/>
                </a:ln>
                <a:solidFill>
                  <a:prstClr val="white"/>
                </a:solidFill>
                <a:effectLst/>
                <a:uLnTx/>
                <a:uFillTx/>
                <a:latin typeface="Arial"/>
                <a:ea typeface="+mn-ea"/>
                <a:cs typeface="+mn-cs"/>
              </a:rPr>
              <a:t>Beispielhafte</a:t>
            </a:r>
            <a:br>
              <a:rPr kumimoji="0" lang="de-DE" sz="1400" b="0" i="0" u="none" strike="noStrike" kern="0" cap="none" spc="0" normalizeH="0" baseline="0" noProof="0" dirty="0">
                <a:ln>
                  <a:noFill/>
                </a:ln>
                <a:solidFill>
                  <a:prstClr val="white"/>
                </a:solidFill>
                <a:effectLst/>
                <a:uLnTx/>
                <a:uFillTx/>
                <a:latin typeface="Arial"/>
                <a:ea typeface="+mn-ea"/>
                <a:cs typeface="+mn-cs"/>
              </a:rPr>
            </a:br>
            <a:r>
              <a:rPr kumimoji="0" lang="de-DE" sz="1400" b="0" i="0" u="none" strike="noStrike" kern="0" cap="none" spc="0" normalizeH="0" baseline="0" noProof="0" dirty="0">
                <a:ln>
                  <a:noFill/>
                </a:ln>
                <a:solidFill>
                  <a:prstClr val="white"/>
                </a:solidFill>
                <a:effectLst/>
                <a:uLnTx/>
                <a:uFillTx/>
                <a:latin typeface="Arial"/>
                <a:ea typeface="+mn-ea"/>
                <a:cs typeface="+mn-cs"/>
              </a:rPr>
              <a:t>Darstellung</a:t>
            </a:r>
            <a:endParaRPr kumimoji="0" lang="de-DE" sz="1400" b="1" i="0" u="none" strike="noStrike" kern="0" cap="none" spc="0" normalizeH="0" baseline="0" noProof="0" dirty="0">
              <a:ln>
                <a:noFill/>
              </a:ln>
              <a:solidFill>
                <a:prstClr val="white"/>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6FB9CD47-F7E6-4BD7-8D7D-FA687586D45D}"/>
              </a:ext>
            </a:extLst>
          </p:cNvPr>
          <p:cNvSpPr>
            <a:spLocks noGrp="1"/>
          </p:cNvSpPr>
          <p:nvPr>
            <p:ph type="sldNum" sz="quarter" idx="12"/>
          </p:nvPr>
        </p:nvSpPr>
        <p:spPr/>
        <p:txBody>
          <a:bodyPr/>
          <a:lstStyle/>
          <a:p>
            <a:fld id="{7EC6429F-8EBA-4254-B9C8-295228AFE7F1}" type="slidenum">
              <a:rPr lang="de-DE" smtClean="0"/>
              <a:pPr/>
              <a:t>12</a:t>
            </a:fld>
            <a:endParaRPr lang="de-DE" dirty="0"/>
          </a:p>
        </p:txBody>
      </p:sp>
      <p:sp>
        <p:nvSpPr>
          <p:cNvPr id="13" name="Fußzeilenplatzhalter 2">
            <a:extLst>
              <a:ext uri="{FF2B5EF4-FFF2-40B4-BE49-F238E27FC236}">
                <a16:creationId xmlns:a16="http://schemas.microsoft.com/office/drawing/2014/main" id="{6303FF74-00E2-4100-8403-94F6C854128E}"/>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93703018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EFB8326F-4687-468F-8210-1D73DD73E84D}"/>
              </a:ext>
            </a:extLst>
          </p:cNvPr>
          <p:cNvGraphicFramePr>
            <a:graphicFrameLocks noChangeAspect="1"/>
          </p:cNvGraphicFramePr>
          <p:nvPr>
            <p:custDataLst>
              <p:tags r:id="rId2"/>
            </p:custDataLst>
            <p:extLst>
              <p:ext uri="{D42A27DB-BD31-4B8C-83A1-F6EECF244321}">
                <p14:modId xmlns:p14="http://schemas.microsoft.com/office/powerpoint/2010/main" val="4269397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30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vert="horz"/>
          <a:lstStyle/>
          <a:p>
            <a:r>
              <a:rPr lang="de-DE" dirty="0"/>
              <a:t>BU-Risiko und Bedarfslücken aufzeigen </a:t>
            </a:r>
            <a:br>
              <a:rPr lang="de-DE" dirty="0"/>
            </a:br>
            <a:r>
              <a:rPr lang="de-DE" dirty="0"/>
              <a:t>mit der EGO </a:t>
            </a:r>
            <a:r>
              <a:rPr lang="de-DE"/>
              <a:t>Beratung.</a:t>
            </a:r>
            <a:endParaRPr lang="de-DE" dirty="0"/>
          </a:p>
        </p:txBody>
      </p:sp>
      <p:grpSp>
        <p:nvGrpSpPr>
          <p:cNvPr id="4" name="Group 40">
            <a:extLst>
              <a:ext uri="{FF2B5EF4-FFF2-40B4-BE49-F238E27FC236}">
                <a16:creationId xmlns:a16="http://schemas.microsoft.com/office/drawing/2014/main" id="{A2E05698-F1AA-410C-8427-00B2CAA7D267}"/>
              </a:ext>
            </a:extLst>
          </p:cNvPr>
          <p:cNvGrpSpPr/>
          <p:nvPr/>
        </p:nvGrpSpPr>
        <p:grpSpPr>
          <a:xfrm>
            <a:off x="10774273" y="314154"/>
            <a:ext cx="1081087" cy="684855"/>
            <a:chOff x="5645956" y="2994919"/>
            <a:chExt cx="937957" cy="594185"/>
          </a:xfrm>
        </p:grpSpPr>
        <p:grpSp>
          <p:nvGrpSpPr>
            <p:cNvPr id="5" name="Graphic 1">
              <a:extLst>
                <a:ext uri="{FF2B5EF4-FFF2-40B4-BE49-F238E27FC236}">
                  <a16:creationId xmlns:a16="http://schemas.microsoft.com/office/drawing/2014/main" id="{C21DDA4F-262B-447D-A647-5BA8583AF06C}"/>
                </a:ext>
              </a:extLst>
            </p:cNvPr>
            <p:cNvGrpSpPr/>
            <p:nvPr/>
          </p:nvGrpSpPr>
          <p:grpSpPr>
            <a:xfrm rot="3600000">
              <a:off x="5809584" y="2994919"/>
              <a:ext cx="594185" cy="594185"/>
              <a:chOff x="2214562" y="1071562"/>
              <a:chExt cx="4714875" cy="4714875"/>
            </a:xfrm>
            <a:solidFill>
              <a:srgbClr val="006729"/>
            </a:solidFill>
          </p:grpSpPr>
          <p:sp>
            <p:nvSpPr>
              <p:cNvPr id="7" name="Freeform: Shape 45">
                <a:extLst>
                  <a:ext uri="{FF2B5EF4-FFF2-40B4-BE49-F238E27FC236}">
                    <a16:creationId xmlns:a16="http://schemas.microsoft.com/office/drawing/2014/main" id="{C7C3B383-1B76-4717-BAB7-CAD073CD8FC6}"/>
                  </a:ext>
                </a:extLst>
              </p:cNvPr>
              <p:cNvSpPr/>
              <p:nvPr/>
            </p:nvSpPr>
            <p:spPr>
              <a:xfrm>
                <a:off x="3621404" y="2480309"/>
                <a:ext cx="3295650" cy="3305175"/>
              </a:xfrm>
              <a:custGeom>
                <a:avLst/>
                <a:gdLst>
                  <a:gd name="connsiteX0" fmla="*/ 2339340 w 3295650"/>
                  <a:gd name="connsiteY0" fmla="*/ 627698 h 3305175"/>
                  <a:gd name="connsiteX1" fmla="*/ 1959293 w 3295650"/>
                  <a:gd name="connsiteY1" fmla="*/ 1957388 h 3305175"/>
                  <a:gd name="connsiteX2" fmla="*/ 629603 w 3295650"/>
                  <a:gd name="connsiteY2" fmla="*/ 2337435 h 3305175"/>
                  <a:gd name="connsiteX3" fmla="*/ 2339340 w 3295650"/>
                  <a:gd name="connsiteY3" fmla="*/ 627698 h 3305175"/>
                  <a:gd name="connsiteX4" fmla="*/ 493395 w 3295650"/>
                  <a:gd name="connsiteY4" fmla="*/ 2473643 h 3305175"/>
                  <a:gd name="connsiteX5" fmla="*/ 955358 w 3295650"/>
                  <a:gd name="connsiteY5" fmla="*/ 2543175 h 3305175"/>
                  <a:gd name="connsiteX6" fmla="*/ 2230755 w 3295650"/>
                  <a:gd name="connsiteY6" fmla="*/ 1898333 h 3305175"/>
                  <a:gd name="connsiteX7" fmla="*/ 2476500 w 3295650"/>
                  <a:gd name="connsiteY7" fmla="*/ 490538 h 3305175"/>
                  <a:gd name="connsiteX8" fmla="*/ 2610803 w 3295650"/>
                  <a:gd name="connsiteY8" fmla="*/ 356235 h 3305175"/>
                  <a:gd name="connsiteX9" fmla="*/ 2196465 w 3295650"/>
                  <a:gd name="connsiteY9" fmla="*/ 2194560 h 3305175"/>
                  <a:gd name="connsiteX10" fmla="*/ 358140 w 3295650"/>
                  <a:gd name="connsiteY10" fmla="*/ 2608898 h 3305175"/>
                  <a:gd name="connsiteX11" fmla="*/ 493395 w 3295650"/>
                  <a:gd name="connsiteY11" fmla="*/ 2473643 h 3305175"/>
                  <a:gd name="connsiteX12" fmla="*/ 3176588 w 3295650"/>
                  <a:gd name="connsiteY12" fmla="*/ 1376363 h 3305175"/>
                  <a:gd name="connsiteX13" fmla="*/ 3096578 w 3295650"/>
                  <a:gd name="connsiteY13" fmla="*/ 1665923 h 3305175"/>
                  <a:gd name="connsiteX14" fmla="*/ 3088005 w 3295650"/>
                  <a:gd name="connsiteY14" fmla="*/ 1933575 h 3305175"/>
                  <a:gd name="connsiteX15" fmla="*/ 2885123 w 3295650"/>
                  <a:gd name="connsiteY15" fmla="*/ 2114550 h 3305175"/>
                  <a:gd name="connsiteX16" fmla="*/ 2711768 w 3295650"/>
                  <a:gd name="connsiteY16" fmla="*/ 2360295 h 3305175"/>
                  <a:gd name="connsiteX17" fmla="*/ 2613660 w 3295650"/>
                  <a:gd name="connsiteY17" fmla="*/ 2607945 h 3305175"/>
                  <a:gd name="connsiteX18" fmla="*/ 2367915 w 3295650"/>
                  <a:gd name="connsiteY18" fmla="*/ 2710815 h 3305175"/>
                  <a:gd name="connsiteX19" fmla="*/ 2356485 w 3295650"/>
                  <a:gd name="connsiteY19" fmla="*/ 2710815 h 3305175"/>
                  <a:gd name="connsiteX20" fmla="*/ 2115503 w 3295650"/>
                  <a:gd name="connsiteY20" fmla="*/ 2883218 h 3305175"/>
                  <a:gd name="connsiteX21" fmla="*/ 1934527 w 3295650"/>
                  <a:gd name="connsiteY21" fmla="*/ 3086100 h 3305175"/>
                  <a:gd name="connsiteX22" fmla="*/ 1665923 w 3295650"/>
                  <a:gd name="connsiteY22" fmla="*/ 3094673 h 3305175"/>
                  <a:gd name="connsiteX23" fmla="*/ 1377315 w 3295650"/>
                  <a:gd name="connsiteY23" fmla="*/ 3174683 h 3305175"/>
                  <a:gd name="connsiteX24" fmla="*/ 1140143 w 3295650"/>
                  <a:gd name="connsiteY24" fmla="*/ 3304223 h 3305175"/>
                  <a:gd name="connsiteX25" fmla="*/ 886778 w 3295650"/>
                  <a:gd name="connsiteY25" fmla="*/ 3222308 h 3305175"/>
                  <a:gd name="connsiteX26" fmla="*/ 721043 w 3295650"/>
                  <a:gd name="connsiteY26" fmla="*/ 3158490 h 3305175"/>
                  <a:gd name="connsiteX27" fmla="*/ 587693 w 3295650"/>
                  <a:gd name="connsiteY27" fmla="*/ 3196590 h 3305175"/>
                  <a:gd name="connsiteX28" fmla="*/ 321945 w 3295650"/>
                  <a:gd name="connsiteY28" fmla="*/ 3237548 h 3305175"/>
                  <a:gd name="connsiteX29" fmla="*/ 113348 w 3295650"/>
                  <a:gd name="connsiteY29" fmla="*/ 3073718 h 3305175"/>
                  <a:gd name="connsiteX30" fmla="*/ 0 w 3295650"/>
                  <a:gd name="connsiteY30" fmla="*/ 2967038 h 3305175"/>
                  <a:gd name="connsiteX31" fmla="*/ 226695 w 3295650"/>
                  <a:gd name="connsiteY31" fmla="*/ 2739390 h 3305175"/>
                  <a:gd name="connsiteX32" fmla="*/ 2313623 w 3295650"/>
                  <a:gd name="connsiteY32" fmla="*/ 2314575 h 3305175"/>
                  <a:gd name="connsiteX33" fmla="*/ 2738438 w 3295650"/>
                  <a:gd name="connsiteY33" fmla="*/ 227648 h 3305175"/>
                  <a:gd name="connsiteX34" fmla="*/ 2966085 w 3295650"/>
                  <a:gd name="connsiteY34" fmla="*/ 0 h 3305175"/>
                  <a:gd name="connsiteX35" fmla="*/ 3072765 w 3295650"/>
                  <a:gd name="connsiteY35" fmla="*/ 112395 h 3305175"/>
                  <a:gd name="connsiteX36" fmla="*/ 3236595 w 3295650"/>
                  <a:gd name="connsiteY36" fmla="*/ 320993 h 3305175"/>
                  <a:gd name="connsiteX37" fmla="*/ 3195638 w 3295650"/>
                  <a:gd name="connsiteY37" fmla="*/ 586740 h 3305175"/>
                  <a:gd name="connsiteX38" fmla="*/ 3220403 w 3295650"/>
                  <a:gd name="connsiteY38" fmla="*/ 884873 h 3305175"/>
                  <a:gd name="connsiteX39" fmla="*/ 3303270 w 3295650"/>
                  <a:gd name="connsiteY39" fmla="*/ 1138238 h 3305175"/>
                  <a:gd name="connsiteX40" fmla="*/ 3176588 w 3295650"/>
                  <a:gd name="connsiteY40" fmla="*/ 1376363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95650" h="3305175">
                    <a:moveTo>
                      <a:pt x="2339340" y="627698"/>
                    </a:moveTo>
                    <a:cubicBezTo>
                      <a:pt x="2450783" y="1106805"/>
                      <a:pt x="2306955" y="1609725"/>
                      <a:pt x="1959293" y="1957388"/>
                    </a:cubicBezTo>
                    <a:cubicBezTo>
                      <a:pt x="1611630" y="2305050"/>
                      <a:pt x="1108710" y="2448878"/>
                      <a:pt x="629603" y="2337435"/>
                    </a:cubicBezTo>
                    <a:lnTo>
                      <a:pt x="2339340" y="627698"/>
                    </a:lnTo>
                    <a:close/>
                    <a:moveTo>
                      <a:pt x="493395" y="2473643"/>
                    </a:moveTo>
                    <a:cubicBezTo>
                      <a:pt x="642938" y="2519363"/>
                      <a:pt x="799148" y="2543175"/>
                      <a:pt x="955358" y="2543175"/>
                    </a:cubicBezTo>
                    <a:cubicBezTo>
                      <a:pt x="1458277" y="2541270"/>
                      <a:pt x="1930718" y="2302193"/>
                      <a:pt x="2230755" y="1898333"/>
                    </a:cubicBezTo>
                    <a:cubicBezTo>
                      <a:pt x="2530793" y="1494473"/>
                      <a:pt x="2621280" y="972503"/>
                      <a:pt x="2476500" y="490538"/>
                    </a:cubicBezTo>
                    <a:lnTo>
                      <a:pt x="2610803" y="356235"/>
                    </a:lnTo>
                    <a:cubicBezTo>
                      <a:pt x="2839403" y="997268"/>
                      <a:pt x="2678430" y="1712595"/>
                      <a:pt x="2196465" y="2194560"/>
                    </a:cubicBezTo>
                    <a:cubicBezTo>
                      <a:pt x="1715452" y="2675573"/>
                      <a:pt x="999173" y="2837498"/>
                      <a:pt x="358140" y="2608898"/>
                    </a:cubicBezTo>
                    <a:lnTo>
                      <a:pt x="493395" y="2473643"/>
                    </a:lnTo>
                    <a:close/>
                    <a:moveTo>
                      <a:pt x="3176588" y="1376363"/>
                    </a:moveTo>
                    <a:cubicBezTo>
                      <a:pt x="3088958" y="1444943"/>
                      <a:pt x="3056573" y="1562100"/>
                      <a:pt x="3096578" y="1665923"/>
                    </a:cubicBezTo>
                    <a:cubicBezTo>
                      <a:pt x="3130868" y="1752600"/>
                      <a:pt x="3128010" y="1849755"/>
                      <a:pt x="3088005" y="1933575"/>
                    </a:cubicBezTo>
                    <a:cubicBezTo>
                      <a:pt x="3048000" y="2019300"/>
                      <a:pt x="2974658" y="2084070"/>
                      <a:pt x="2885123" y="2114550"/>
                    </a:cubicBezTo>
                    <a:cubicBezTo>
                      <a:pt x="2780348" y="2149793"/>
                      <a:pt x="2710815" y="2248853"/>
                      <a:pt x="2711768" y="2360295"/>
                    </a:cubicBezTo>
                    <a:cubicBezTo>
                      <a:pt x="2713673" y="2452688"/>
                      <a:pt x="2678430" y="2542223"/>
                      <a:pt x="2613660" y="2607945"/>
                    </a:cubicBezTo>
                    <a:cubicBezTo>
                      <a:pt x="2548890" y="2673668"/>
                      <a:pt x="2460308" y="2710815"/>
                      <a:pt x="2367915" y="2710815"/>
                    </a:cubicBezTo>
                    <a:lnTo>
                      <a:pt x="2356485" y="2710815"/>
                    </a:lnTo>
                    <a:cubicBezTo>
                      <a:pt x="2247900" y="2710815"/>
                      <a:pt x="2150745" y="2780348"/>
                      <a:pt x="2115503" y="2883218"/>
                    </a:cubicBezTo>
                    <a:cubicBezTo>
                      <a:pt x="2085023" y="2972753"/>
                      <a:pt x="2020252" y="3046095"/>
                      <a:pt x="1934527" y="3086100"/>
                    </a:cubicBezTo>
                    <a:cubicBezTo>
                      <a:pt x="1849755" y="3126105"/>
                      <a:pt x="1752600" y="3128963"/>
                      <a:pt x="1665923" y="3094673"/>
                    </a:cubicBezTo>
                    <a:cubicBezTo>
                      <a:pt x="1563052" y="3055620"/>
                      <a:pt x="1445895" y="3088005"/>
                      <a:pt x="1377315" y="3174683"/>
                    </a:cubicBezTo>
                    <a:cubicBezTo>
                      <a:pt x="1319213" y="3248025"/>
                      <a:pt x="1233488" y="3295650"/>
                      <a:pt x="1140143" y="3304223"/>
                    </a:cubicBezTo>
                    <a:cubicBezTo>
                      <a:pt x="1047750" y="3312795"/>
                      <a:pt x="956310" y="3283268"/>
                      <a:pt x="886778" y="3222308"/>
                    </a:cubicBezTo>
                    <a:cubicBezTo>
                      <a:pt x="841058" y="3181350"/>
                      <a:pt x="782003" y="3158490"/>
                      <a:pt x="721043" y="3158490"/>
                    </a:cubicBezTo>
                    <a:cubicBezTo>
                      <a:pt x="674370" y="3158490"/>
                      <a:pt x="627698" y="3171825"/>
                      <a:pt x="587693" y="3196590"/>
                    </a:cubicBezTo>
                    <a:cubicBezTo>
                      <a:pt x="508635" y="3246120"/>
                      <a:pt x="412433" y="3261360"/>
                      <a:pt x="321945" y="3237548"/>
                    </a:cubicBezTo>
                    <a:cubicBezTo>
                      <a:pt x="232410" y="3214688"/>
                      <a:pt x="156210" y="3155633"/>
                      <a:pt x="113348" y="3073718"/>
                    </a:cubicBezTo>
                    <a:cubicBezTo>
                      <a:pt x="88583" y="3027045"/>
                      <a:pt x="48578" y="2988945"/>
                      <a:pt x="0" y="2967038"/>
                    </a:cubicBezTo>
                    <a:lnTo>
                      <a:pt x="226695" y="2739390"/>
                    </a:lnTo>
                    <a:cubicBezTo>
                      <a:pt x="944880" y="3028950"/>
                      <a:pt x="1765935" y="2862263"/>
                      <a:pt x="2313623" y="2314575"/>
                    </a:cubicBezTo>
                    <a:cubicBezTo>
                      <a:pt x="2861310" y="1766888"/>
                      <a:pt x="3027998" y="945833"/>
                      <a:pt x="2738438" y="227648"/>
                    </a:cubicBezTo>
                    <a:lnTo>
                      <a:pt x="2966085" y="0"/>
                    </a:lnTo>
                    <a:cubicBezTo>
                      <a:pt x="2988945" y="48578"/>
                      <a:pt x="3026093" y="87630"/>
                      <a:pt x="3072765" y="112395"/>
                    </a:cubicBezTo>
                    <a:cubicBezTo>
                      <a:pt x="3154680" y="155258"/>
                      <a:pt x="3213735" y="231458"/>
                      <a:pt x="3236595" y="320993"/>
                    </a:cubicBezTo>
                    <a:cubicBezTo>
                      <a:pt x="3260408" y="411480"/>
                      <a:pt x="3245168" y="507683"/>
                      <a:pt x="3195638" y="586740"/>
                    </a:cubicBezTo>
                    <a:cubicBezTo>
                      <a:pt x="3137535" y="681038"/>
                      <a:pt x="3147060" y="802005"/>
                      <a:pt x="3220403" y="884873"/>
                    </a:cubicBezTo>
                    <a:cubicBezTo>
                      <a:pt x="3282315" y="954405"/>
                      <a:pt x="3311843" y="1045845"/>
                      <a:pt x="3303270" y="1138238"/>
                    </a:cubicBezTo>
                    <a:cubicBezTo>
                      <a:pt x="3297555" y="1231583"/>
                      <a:pt x="3250883" y="1317308"/>
                      <a:pt x="3176588" y="137636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sp>
            <p:nvSpPr>
              <p:cNvPr id="8" name="Freeform: Shape 47">
                <a:extLst>
                  <a:ext uri="{FF2B5EF4-FFF2-40B4-BE49-F238E27FC236}">
                    <a16:creationId xmlns:a16="http://schemas.microsoft.com/office/drawing/2014/main" id="{0364E559-89CF-4DEA-9DD9-7FCFF401BE61}"/>
                  </a:ext>
                </a:extLst>
              </p:cNvPr>
              <p:cNvSpPr/>
              <p:nvPr/>
            </p:nvSpPr>
            <p:spPr>
              <a:xfrm>
                <a:off x="2216917" y="1072011"/>
                <a:ext cx="3295650" cy="3305175"/>
              </a:xfrm>
              <a:custGeom>
                <a:avLst/>
                <a:gdLst>
                  <a:gd name="connsiteX0" fmla="*/ 966337 w 3295650"/>
                  <a:gd name="connsiteY0" fmla="*/ 2677029 h 3305175"/>
                  <a:gd name="connsiteX1" fmla="*/ 1346385 w 3295650"/>
                  <a:gd name="connsiteY1" fmla="*/ 1347339 h 3305175"/>
                  <a:gd name="connsiteX2" fmla="*/ 2676075 w 3295650"/>
                  <a:gd name="connsiteY2" fmla="*/ 967291 h 3305175"/>
                  <a:gd name="connsiteX3" fmla="*/ 966337 w 3295650"/>
                  <a:gd name="connsiteY3" fmla="*/ 2677029 h 3305175"/>
                  <a:gd name="connsiteX4" fmla="*/ 2812282 w 3295650"/>
                  <a:gd name="connsiteY4" fmla="*/ 831084 h 3305175"/>
                  <a:gd name="connsiteX5" fmla="*/ 1227322 w 3295650"/>
                  <a:gd name="connsiteY5" fmla="*/ 1229229 h 3305175"/>
                  <a:gd name="connsiteX6" fmla="*/ 829177 w 3295650"/>
                  <a:gd name="connsiteY6" fmla="*/ 2814189 h 3305175"/>
                  <a:gd name="connsiteX7" fmla="*/ 694875 w 3295650"/>
                  <a:gd name="connsiteY7" fmla="*/ 2948491 h 3305175"/>
                  <a:gd name="connsiteX8" fmla="*/ 1108260 w 3295650"/>
                  <a:gd name="connsiteY8" fmla="*/ 1110166 h 3305175"/>
                  <a:gd name="connsiteX9" fmla="*/ 2946585 w 3295650"/>
                  <a:gd name="connsiteY9" fmla="*/ 696781 h 3305175"/>
                  <a:gd name="connsiteX10" fmla="*/ 2812282 w 3295650"/>
                  <a:gd name="connsiteY10" fmla="*/ 831084 h 3305175"/>
                  <a:gd name="connsiteX11" fmla="*/ 128137 w 3295650"/>
                  <a:gd name="connsiteY11" fmla="*/ 1929316 h 3305175"/>
                  <a:gd name="connsiteX12" fmla="*/ 208147 w 3295650"/>
                  <a:gd name="connsiteY12" fmla="*/ 1639756 h 3305175"/>
                  <a:gd name="connsiteX13" fmla="*/ 216720 w 3295650"/>
                  <a:gd name="connsiteY13" fmla="*/ 1372104 h 3305175"/>
                  <a:gd name="connsiteX14" fmla="*/ 419602 w 3295650"/>
                  <a:gd name="connsiteY14" fmla="*/ 1191129 h 3305175"/>
                  <a:gd name="connsiteX15" fmla="*/ 592957 w 3295650"/>
                  <a:gd name="connsiteY15" fmla="*/ 945384 h 3305175"/>
                  <a:gd name="connsiteX16" fmla="*/ 691065 w 3295650"/>
                  <a:gd name="connsiteY16" fmla="*/ 697734 h 3305175"/>
                  <a:gd name="connsiteX17" fmla="*/ 936810 w 3295650"/>
                  <a:gd name="connsiteY17" fmla="*/ 594864 h 3305175"/>
                  <a:gd name="connsiteX18" fmla="*/ 948240 w 3295650"/>
                  <a:gd name="connsiteY18" fmla="*/ 594864 h 3305175"/>
                  <a:gd name="connsiteX19" fmla="*/ 1189222 w 3295650"/>
                  <a:gd name="connsiteY19" fmla="*/ 422461 h 3305175"/>
                  <a:gd name="connsiteX20" fmla="*/ 1370197 w 3295650"/>
                  <a:gd name="connsiteY20" fmla="*/ 219579 h 3305175"/>
                  <a:gd name="connsiteX21" fmla="*/ 1638802 w 3295650"/>
                  <a:gd name="connsiteY21" fmla="*/ 211006 h 3305175"/>
                  <a:gd name="connsiteX22" fmla="*/ 1927410 w 3295650"/>
                  <a:gd name="connsiteY22" fmla="*/ 130996 h 3305175"/>
                  <a:gd name="connsiteX23" fmla="*/ 2164582 w 3295650"/>
                  <a:gd name="connsiteY23" fmla="*/ 1456 h 3305175"/>
                  <a:gd name="connsiteX24" fmla="*/ 2417948 w 3295650"/>
                  <a:gd name="connsiteY24" fmla="*/ 83371 h 3305175"/>
                  <a:gd name="connsiteX25" fmla="*/ 2717032 w 3295650"/>
                  <a:gd name="connsiteY25" fmla="*/ 109089 h 3305175"/>
                  <a:gd name="connsiteX26" fmla="*/ 2982780 w 3295650"/>
                  <a:gd name="connsiteY26" fmla="*/ 68131 h 3305175"/>
                  <a:gd name="connsiteX27" fmla="*/ 3191377 w 3295650"/>
                  <a:gd name="connsiteY27" fmla="*/ 231961 h 3305175"/>
                  <a:gd name="connsiteX28" fmla="*/ 3304725 w 3295650"/>
                  <a:gd name="connsiteY28" fmla="*/ 338641 h 3305175"/>
                  <a:gd name="connsiteX29" fmla="*/ 3077077 w 3295650"/>
                  <a:gd name="connsiteY29" fmla="*/ 566289 h 3305175"/>
                  <a:gd name="connsiteX30" fmla="*/ 990150 w 3295650"/>
                  <a:gd name="connsiteY30" fmla="*/ 991104 h 3305175"/>
                  <a:gd name="connsiteX31" fmla="*/ 566287 w 3295650"/>
                  <a:gd name="connsiteY31" fmla="*/ 3078031 h 3305175"/>
                  <a:gd name="connsiteX32" fmla="*/ 338640 w 3295650"/>
                  <a:gd name="connsiteY32" fmla="*/ 3305679 h 3305175"/>
                  <a:gd name="connsiteX33" fmla="*/ 231960 w 3295650"/>
                  <a:gd name="connsiteY33" fmla="*/ 3193284 h 3305175"/>
                  <a:gd name="connsiteX34" fmla="*/ 68130 w 3295650"/>
                  <a:gd name="connsiteY34" fmla="*/ 2984686 h 3305175"/>
                  <a:gd name="connsiteX35" fmla="*/ 109087 w 3295650"/>
                  <a:gd name="connsiteY35" fmla="*/ 2718939 h 3305175"/>
                  <a:gd name="connsiteX36" fmla="*/ 84322 w 3295650"/>
                  <a:gd name="connsiteY36" fmla="*/ 2420806 h 3305175"/>
                  <a:gd name="connsiteX37" fmla="*/ 1455 w 3295650"/>
                  <a:gd name="connsiteY37" fmla="*/ 2167441 h 3305175"/>
                  <a:gd name="connsiteX38" fmla="*/ 128137 w 3295650"/>
                  <a:gd name="connsiteY38" fmla="*/ 1929316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95650" h="3305175">
                    <a:moveTo>
                      <a:pt x="966337" y="2677029"/>
                    </a:moveTo>
                    <a:cubicBezTo>
                      <a:pt x="854895" y="2197921"/>
                      <a:pt x="998722" y="1695001"/>
                      <a:pt x="1346385" y="1347339"/>
                    </a:cubicBezTo>
                    <a:cubicBezTo>
                      <a:pt x="1694047" y="999676"/>
                      <a:pt x="2196967" y="855849"/>
                      <a:pt x="2676075" y="967291"/>
                    </a:cubicBezTo>
                    <a:lnTo>
                      <a:pt x="966337" y="2677029"/>
                    </a:lnTo>
                    <a:close/>
                    <a:moveTo>
                      <a:pt x="2812282" y="831084"/>
                    </a:moveTo>
                    <a:cubicBezTo>
                      <a:pt x="2251260" y="661539"/>
                      <a:pt x="1641660" y="814891"/>
                      <a:pt x="1227322" y="1229229"/>
                    </a:cubicBezTo>
                    <a:cubicBezTo>
                      <a:pt x="812985" y="1643566"/>
                      <a:pt x="659632" y="2253166"/>
                      <a:pt x="829177" y="2814189"/>
                    </a:cubicBezTo>
                    <a:lnTo>
                      <a:pt x="694875" y="2948491"/>
                    </a:lnTo>
                    <a:cubicBezTo>
                      <a:pt x="466275" y="2307459"/>
                      <a:pt x="627247" y="1591179"/>
                      <a:pt x="1108260" y="1110166"/>
                    </a:cubicBezTo>
                    <a:cubicBezTo>
                      <a:pt x="1590225" y="628201"/>
                      <a:pt x="2305553" y="467229"/>
                      <a:pt x="2946585" y="696781"/>
                    </a:cubicBezTo>
                    <a:lnTo>
                      <a:pt x="2812282" y="831084"/>
                    </a:lnTo>
                    <a:close/>
                    <a:moveTo>
                      <a:pt x="128137" y="1929316"/>
                    </a:moveTo>
                    <a:cubicBezTo>
                      <a:pt x="215767" y="1860736"/>
                      <a:pt x="248152" y="1743579"/>
                      <a:pt x="208147" y="1639756"/>
                    </a:cubicBezTo>
                    <a:cubicBezTo>
                      <a:pt x="173857" y="1553079"/>
                      <a:pt x="176715" y="1455924"/>
                      <a:pt x="216720" y="1372104"/>
                    </a:cubicBezTo>
                    <a:cubicBezTo>
                      <a:pt x="256725" y="1286379"/>
                      <a:pt x="330067" y="1221609"/>
                      <a:pt x="419602" y="1191129"/>
                    </a:cubicBezTo>
                    <a:cubicBezTo>
                      <a:pt x="524377" y="1155886"/>
                      <a:pt x="593910" y="1056826"/>
                      <a:pt x="592957" y="945384"/>
                    </a:cubicBezTo>
                    <a:cubicBezTo>
                      <a:pt x="591052" y="852991"/>
                      <a:pt x="626295" y="763456"/>
                      <a:pt x="691065" y="697734"/>
                    </a:cubicBezTo>
                    <a:cubicBezTo>
                      <a:pt x="755835" y="632011"/>
                      <a:pt x="844417" y="594864"/>
                      <a:pt x="936810" y="594864"/>
                    </a:cubicBezTo>
                    <a:lnTo>
                      <a:pt x="948240" y="594864"/>
                    </a:lnTo>
                    <a:cubicBezTo>
                      <a:pt x="1056825" y="594864"/>
                      <a:pt x="1153980" y="525331"/>
                      <a:pt x="1189222" y="422461"/>
                    </a:cubicBezTo>
                    <a:cubicBezTo>
                      <a:pt x="1219702" y="332926"/>
                      <a:pt x="1285425" y="259584"/>
                      <a:pt x="1370197" y="219579"/>
                    </a:cubicBezTo>
                    <a:cubicBezTo>
                      <a:pt x="1454970" y="179574"/>
                      <a:pt x="1552125" y="176716"/>
                      <a:pt x="1638802" y="211006"/>
                    </a:cubicBezTo>
                    <a:cubicBezTo>
                      <a:pt x="1741672" y="250059"/>
                      <a:pt x="1858830" y="217674"/>
                      <a:pt x="1927410" y="130996"/>
                    </a:cubicBezTo>
                    <a:cubicBezTo>
                      <a:pt x="1985512" y="57654"/>
                      <a:pt x="2071237" y="10029"/>
                      <a:pt x="2164582" y="1456"/>
                    </a:cubicBezTo>
                    <a:cubicBezTo>
                      <a:pt x="2256975" y="-7116"/>
                      <a:pt x="2348415" y="22411"/>
                      <a:pt x="2417948" y="83371"/>
                    </a:cubicBezTo>
                    <a:cubicBezTo>
                      <a:pt x="2500815" y="157666"/>
                      <a:pt x="2622735" y="168144"/>
                      <a:pt x="2717032" y="109089"/>
                    </a:cubicBezTo>
                    <a:cubicBezTo>
                      <a:pt x="2796090" y="59559"/>
                      <a:pt x="2892292" y="44319"/>
                      <a:pt x="2982780" y="68131"/>
                    </a:cubicBezTo>
                    <a:cubicBezTo>
                      <a:pt x="3072315" y="90991"/>
                      <a:pt x="3148515" y="150046"/>
                      <a:pt x="3191377" y="231961"/>
                    </a:cubicBezTo>
                    <a:cubicBezTo>
                      <a:pt x="3216142" y="278634"/>
                      <a:pt x="3256148" y="316734"/>
                      <a:pt x="3304725" y="338641"/>
                    </a:cubicBezTo>
                    <a:lnTo>
                      <a:pt x="3077077" y="566289"/>
                    </a:lnTo>
                    <a:cubicBezTo>
                      <a:pt x="2358892" y="276729"/>
                      <a:pt x="1537837" y="443416"/>
                      <a:pt x="990150" y="991104"/>
                    </a:cubicBezTo>
                    <a:cubicBezTo>
                      <a:pt x="442462" y="1538791"/>
                      <a:pt x="275775" y="2359846"/>
                      <a:pt x="566287" y="3078031"/>
                    </a:cubicBezTo>
                    <a:lnTo>
                      <a:pt x="338640" y="3305679"/>
                    </a:lnTo>
                    <a:cubicBezTo>
                      <a:pt x="315780" y="3257101"/>
                      <a:pt x="278632" y="3218049"/>
                      <a:pt x="231960" y="3193284"/>
                    </a:cubicBezTo>
                    <a:cubicBezTo>
                      <a:pt x="150045" y="3150421"/>
                      <a:pt x="90990" y="3074221"/>
                      <a:pt x="68130" y="2984686"/>
                    </a:cubicBezTo>
                    <a:cubicBezTo>
                      <a:pt x="44317" y="2894199"/>
                      <a:pt x="59557" y="2797996"/>
                      <a:pt x="109087" y="2718939"/>
                    </a:cubicBezTo>
                    <a:cubicBezTo>
                      <a:pt x="167190" y="2624641"/>
                      <a:pt x="157665" y="2503674"/>
                      <a:pt x="84322" y="2420806"/>
                    </a:cubicBezTo>
                    <a:cubicBezTo>
                      <a:pt x="22410" y="2351274"/>
                      <a:pt x="-7118" y="2259834"/>
                      <a:pt x="1455" y="2167441"/>
                    </a:cubicBezTo>
                    <a:cubicBezTo>
                      <a:pt x="8122" y="2073144"/>
                      <a:pt x="54795" y="1987419"/>
                      <a:pt x="128137" y="192931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grpSp>
        <p:sp>
          <p:nvSpPr>
            <p:cNvPr id="6" name="TextBox 43">
              <a:extLst>
                <a:ext uri="{FF2B5EF4-FFF2-40B4-BE49-F238E27FC236}">
                  <a16:creationId xmlns:a16="http://schemas.microsoft.com/office/drawing/2014/main" id="{CA973E24-0A8C-4D9A-B6F7-955D7256340B}"/>
                </a:ext>
              </a:extLst>
            </p:cNvPr>
            <p:cNvSpPr txBox="1"/>
            <p:nvPr/>
          </p:nvSpPr>
          <p:spPr>
            <a:xfrm rot="898977">
              <a:off x="5645956" y="3234058"/>
              <a:ext cx="937957" cy="116492"/>
            </a:xfrm>
            <a:prstGeom prst="rect">
              <a:avLst/>
            </a:prstGeom>
            <a:solidFill>
              <a:srgbClr val="79B530"/>
            </a:solidFill>
          </p:spPr>
          <p:txBody>
            <a:bodyPr wrap="square" lIns="0" tIns="0" rIns="0" bIns="0" rtlCol="0">
              <a:spAutoFit/>
            </a:bodyPr>
            <a:lstStyle/>
            <a:p>
              <a:pPr marL="0" marR="0" lvl="0" indent="0" algn="ctr" defTabSz="914400" eaLnBrk="1" fontAlgn="auto" latinLnBrk="0" hangingPunct="1">
                <a:lnSpc>
                  <a:spcPct val="104000"/>
                </a:lnSpc>
                <a:spcBef>
                  <a:spcPts val="600"/>
                </a:spcBef>
                <a:spcAft>
                  <a:spcPts val="0"/>
                </a:spcAft>
                <a:buClrTx/>
                <a:buSzTx/>
                <a:buFontTx/>
                <a:buNone/>
                <a:tabLst/>
                <a:defRPr/>
              </a:pPr>
              <a:r>
                <a:rPr kumimoji="0" lang="de-DE" sz="900" b="1" i="0" u="none" strike="noStrike" kern="0" cap="none" spc="0" normalizeH="0" baseline="0" noProof="0" dirty="0">
                  <a:ln>
                    <a:noFill/>
                  </a:ln>
                  <a:solidFill>
                    <a:prstClr val="white"/>
                  </a:solidFill>
                  <a:effectLst/>
                  <a:uLnTx/>
                  <a:uFillTx/>
                </a:rPr>
                <a:t>Einfach </a:t>
              </a:r>
              <a:r>
                <a:rPr kumimoji="0" lang="de-DE" sz="900" b="1" i="0" u="none" strike="noStrike" kern="0" cap="none" spc="0" normalizeH="0" baseline="0" noProof="0">
                  <a:ln>
                    <a:noFill/>
                  </a:ln>
                  <a:solidFill>
                    <a:prstClr val="white"/>
                  </a:solidFill>
                  <a:effectLst/>
                  <a:uLnTx/>
                  <a:uFillTx/>
                </a:rPr>
                <a:t>machen!</a:t>
              </a:r>
              <a:endParaRPr kumimoji="0" lang="de-DE" sz="900" b="1" i="0" u="none" strike="noStrike" kern="0" cap="none" spc="0" normalizeH="0" baseline="0" noProof="0" dirty="0" err="1">
                <a:ln>
                  <a:noFill/>
                </a:ln>
                <a:solidFill>
                  <a:prstClr val="white"/>
                </a:solidFill>
                <a:effectLst/>
                <a:uLnTx/>
                <a:uFillTx/>
              </a:endParaRPr>
            </a:p>
          </p:txBody>
        </p:sp>
      </p:grpSp>
      <p:sp>
        <p:nvSpPr>
          <p:cNvPr id="9" name="Rechteck 49">
            <a:extLst>
              <a:ext uri="{FF2B5EF4-FFF2-40B4-BE49-F238E27FC236}">
                <a16:creationId xmlns:a16="http://schemas.microsoft.com/office/drawing/2014/main" id="{7C75BF1C-283F-4714-A28D-6CA7F61FCD40}"/>
              </a:ext>
            </a:extLst>
          </p:cNvPr>
          <p:cNvSpPr/>
          <p:nvPr/>
        </p:nvSpPr>
        <p:spPr>
          <a:xfrm>
            <a:off x="3869532" y="1268761"/>
            <a:ext cx="7987506" cy="49320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0" name="Rechteck 7">
            <a:extLst>
              <a:ext uri="{FF2B5EF4-FFF2-40B4-BE49-F238E27FC236}">
                <a16:creationId xmlns:a16="http://schemas.microsoft.com/office/drawing/2014/main" id="{8EBF4CDF-3685-41F8-A6ED-C0BE2D2200CD}"/>
              </a:ext>
            </a:extLst>
          </p:cNvPr>
          <p:cNvSpPr/>
          <p:nvPr/>
        </p:nvSpPr>
        <p:spPr>
          <a:xfrm>
            <a:off x="335360" y="1268761"/>
            <a:ext cx="3385696" cy="4932014"/>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nvGrpSpPr>
          <p:cNvPr id="11" name="Gruppieren 60">
            <a:extLst>
              <a:ext uri="{FF2B5EF4-FFF2-40B4-BE49-F238E27FC236}">
                <a16:creationId xmlns:a16="http://schemas.microsoft.com/office/drawing/2014/main" id="{1E1AE647-E527-4BD4-8E9F-3D041DB560DB}"/>
              </a:ext>
            </a:extLst>
          </p:cNvPr>
          <p:cNvGrpSpPr/>
          <p:nvPr/>
        </p:nvGrpSpPr>
        <p:grpSpPr>
          <a:xfrm>
            <a:off x="4079193" y="3445473"/>
            <a:ext cx="2292958" cy="1190157"/>
            <a:chOff x="4425737" y="3266980"/>
            <a:chExt cx="2663309" cy="1382389"/>
          </a:xfrm>
        </p:grpSpPr>
        <p:pic>
          <p:nvPicPr>
            <p:cNvPr id="12" name="Grafik 48">
              <a:extLst>
                <a:ext uri="{FF2B5EF4-FFF2-40B4-BE49-F238E27FC236}">
                  <a16:creationId xmlns:a16="http://schemas.microsoft.com/office/drawing/2014/main" id="{83BC95CF-02C4-4ABC-BCB9-2CB8F302CA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04461" y="3349467"/>
              <a:ext cx="2535996" cy="1181660"/>
            </a:xfrm>
            <a:prstGeom prst="rect">
              <a:avLst/>
            </a:prstGeom>
          </p:spPr>
        </p:pic>
        <p:grpSp>
          <p:nvGrpSpPr>
            <p:cNvPr id="13" name="Gruppieren 44">
              <a:extLst>
                <a:ext uri="{FF2B5EF4-FFF2-40B4-BE49-F238E27FC236}">
                  <a16:creationId xmlns:a16="http://schemas.microsoft.com/office/drawing/2014/main" id="{93878091-4B7E-4B67-A7B5-91BC7EA5F039}"/>
                </a:ext>
              </a:extLst>
            </p:cNvPr>
            <p:cNvGrpSpPr/>
            <p:nvPr/>
          </p:nvGrpSpPr>
          <p:grpSpPr>
            <a:xfrm>
              <a:off x="4425737" y="3266980"/>
              <a:ext cx="2663309" cy="1382389"/>
              <a:chOff x="3504538" y="3257207"/>
              <a:chExt cx="3933061" cy="2041454"/>
            </a:xfrm>
          </p:grpSpPr>
          <p:pic>
            <p:nvPicPr>
              <p:cNvPr id="14" name="Picture 13">
                <a:extLst>
                  <a:ext uri="{FF2B5EF4-FFF2-40B4-BE49-F238E27FC236}">
                    <a16:creationId xmlns:a16="http://schemas.microsoft.com/office/drawing/2014/main" id="{CA396A90-B4B4-49CC-BC7B-25D660BA8F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4486080" y="2275665"/>
                <a:ext cx="1969978" cy="3933061"/>
              </a:xfrm>
              <a:prstGeom prst="rect">
                <a:avLst/>
              </a:prstGeom>
            </p:spPr>
          </p:pic>
          <p:sp>
            <p:nvSpPr>
              <p:cNvPr id="15" name="Ellipse 46">
                <a:extLst>
                  <a:ext uri="{FF2B5EF4-FFF2-40B4-BE49-F238E27FC236}">
                    <a16:creationId xmlns:a16="http://schemas.microsoft.com/office/drawing/2014/main" id="{467EE1FC-528E-4B2D-9C27-97494F24E6C7}"/>
                  </a:ext>
                </a:extLst>
              </p:cNvPr>
              <p:cNvSpPr/>
              <p:nvPr/>
            </p:nvSpPr>
            <p:spPr>
              <a:xfrm>
                <a:off x="3563888" y="5148518"/>
                <a:ext cx="3744419" cy="150143"/>
              </a:xfrm>
              <a:prstGeom prst="ellipse">
                <a:avLst/>
              </a:prstGeom>
              <a:gradFill flip="none" rotWithShape="1">
                <a:gsLst>
                  <a:gs pos="0">
                    <a:schemeClr val="tx1">
                      <a:alpha val="66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grpSp>
      <p:grpSp>
        <p:nvGrpSpPr>
          <p:cNvPr id="16" name="Gruppieren 61">
            <a:extLst>
              <a:ext uri="{FF2B5EF4-FFF2-40B4-BE49-F238E27FC236}">
                <a16:creationId xmlns:a16="http://schemas.microsoft.com/office/drawing/2014/main" id="{C763ED34-79CF-4A3A-A7B2-16A9C9834C98}"/>
              </a:ext>
            </a:extLst>
          </p:cNvPr>
          <p:cNvGrpSpPr/>
          <p:nvPr/>
        </p:nvGrpSpPr>
        <p:grpSpPr>
          <a:xfrm>
            <a:off x="4079193" y="2125231"/>
            <a:ext cx="2292958" cy="1190157"/>
            <a:chOff x="4425737" y="1761957"/>
            <a:chExt cx="2663309" cy="1382389"/>
          </a:xfrm>
        </p:grpSpPr>
        <p:sp>
          <p:nvSpPr>
            <p:cNvPr id="17" name="Rechteck 41">
              <a:extLst>
                <a:ext uri="{FF2B5EF4-FFF2-40B4-BE49-F238E27FC236}">
                  <a16:creationId xmlns:a16="http://schemas.microsoft.com/office/drawing/2014/main" id="{647A2017-003E-4A40-B7FB-B20C90AD2164}"/>
                </a:ext>
              </a:extLst>
            </p:cNvPr>
            <p:cNvSpPr/>
            <p:nvPr/>
          </p:nvSpPr>
          <p:spPr>
            <a:xfrm>
              <a:off x="4502653" y="2899169"/>
              <a:ext cx="2506161" cy="112711"/>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18" name="Grafik 15">
              <a:extLst>
                <a:ext uri="{FF2B5EF4-FFF2-40B4-BE49-F238E27FC236}">
                  <a16:creationId xmlns:a16="http://schemas.microsoft.com/office/drawing/2014/main" id="{B771F935-76E5-4CFE-9C6D-1F711DA01F7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489393" y="1851237"/>
              <a:ext cx="2535996" cy="1047932"/>
            </a:xfrm>
            <a:prstGeom prst="rect">
              <a:avLst/>
            </a:prstGeom>
          </p:spPr>
        </p:pic>
        <p:grpSp>
          <p:nvGrpSpPr>
            <p:cNvPr id="19" name="Gruppieren 40">
              <a:extLst>
                <a:ext uri="{FF2B5EF4-FFF2-40B4-BE49-F238E27FC236}">
                  <a16:creationId xmlns:a16="http://schemas.microsoft.com/office/drawing/2014/main" id="{134CC524-A2E2-4AFE-937F-2326A8B25357}"/>
                </a:ext>
              </a:extLst>
            </p:cNvPr>
            <p:cNvGrpSpPr/>
            <p:nvPr/>
          </p:nvGrpSpPr>
          <p:grpSpPr>
            <a:xfrm>
              <a:off x="4425737" y="1761957"/>
              <a:ext cx="2663309" cy="1382389"/>
              <a:chOff x="3504538" y="3257207"/>
              <a:chExt cx="3933061" cy="2041454"/>
            </a:xfrm>
          </p:grpSpPr>
          <p:pic>
            <p:nvPicPr>
              <p:cNvPr id="20" name="Picture 13">
                <a:extLst>
                  <a:ext uri="{FF2B5EF4-FFF2-40B4-BE49-F238E27FC236}">
                    <a16:creationId xmlns:a16="http://schemas.microsoft.com/office/drawing/2014/main" id="{8E8565F0-5828-49F6-A204-63E1C5164A7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4486080" y="2275665"/>
                <a:ext cx="1969978" cy="3933061"/>
              </a:xfrm>
              <a:prstGeom prst="rect">
                <a:avLst/>
              </a:prstGeom>
            </p:spPr>
          </p:pic>
          <p:sp>
            <p:nvSpPr>
              <p:cNvPr id="21" name="Ellipse 39">
                <a:extLst>
                  <a:ext uri="{FF2B5EF4-FFF2-40B4-BE49-F238E27FC236}">
                    <a16:creationId xmlns:a16="http://schemas.microsoft.com/office/drawing/2014/main" id="{A16CBC72-219A-4FAB-AA38-ECF8D79488EE}"/>
                  </a:ext>
                </a:extLst>
              </p:cNvPr>
              <p:cNvSpPr/>
              <p:nvPr/>
            </p:nvSpPr>
            <p:spPr>
              <a:xfrm>
                <a:off x="3563888" y="5148518"/>
                <a:ext cx="3744419" cy="150143"/>
              </a:xfrm>
              <a:prstGeom prst="ellipse">
                <a:avLst/>
              </a:prstGeom>
              <a:gradFill flip="none" rotWithShape="1">
                <a:gsLst>
                  <a:gs pos="0">
                    <a:schemeClr val="tx1">
                      <a:alpha val="66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grpSp>
      <p:grpSp>
        <p:nvGrpSpPr>
          <p:cNvPr id="22" name="Gruppieren 59">
            <a:extLst>
              <a:ext uri="{FF2B5EF4-FFF2-40B4-BE49-F238E27FC236}">
                <a16:creationId xmlns:a16="http://schemas.microsoft.com/office/drawing/2014/main" id="{6FFCCFFC-1656-4359-8511-21AD7AD47E5C}"/>
              </a:ext>
            </a:extLst>
          </p:cNvPr>
          <p:cNvGrpSpPr/>
          <p:nvPr/>
        </p:nvGrpSpPr>
        <p:grpSpPr>
          <a:xfrm>
            <a:off x="4079193" y="4765715"/>
            <a:ext cx="2292958" cy="1190157"/>
            <a:chOff x="4425737" y="4872752"/>
            <a:chExt cx="2663309" cy="1382389"/>
          </a:xfrm>
        </p:grpSpPr>
        <p:grpSp>
          <p:nvGrpSpPr>
            <p:cNvPr id="23" name="Gruppieren 57">
              <a:extLst>
                <a:ext uri="{FF2B5EF4-FFF2-40B4-BE49-F238E27FC236}">
                  <a16:creationId xmlns:a16="http://schemas.microsoft.com/office/drawing/2014/main" id="{BC540D05-D7E7-442E-83E9-CCAD33E859C6}"/>
                </a:ext>
              </a:extLst>
            </p:cNvPr>
            <p:cNvGrpSpPr/>
            <p:nvPr/>
          </p:nvGrpSpPr>
          <p:grpSpPr>
            <a:xfrm>
              <a:off x="4501893" y="4943006"/>
              <a:ext cx="2510441" cy="1189603"/>
              <a:chOff x="4513264" y="5233601"/>
              <a:chExt cx="2885279" cy="1367224"/>
            </a:xfrm>
          </p:grpSpPr>
          <p:pic>
            <p:nvPicPr>
              <p:cNvPr id="27" name="Grafik 54">
                <a:extLst>
                  <a:ext uri="{FF2B5EF4-FFF2-40B4-BE49-F238E27FC236}">
                    <a16:creationId xmlns:a16="http://schemas.microsoft.com/office/drawing/2014/main" id="{82A2BC9D-5F3B-44D6-AE01-8EF271F7F4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640580" y="5233601"/>
                <a:ext cx="2255520" cy="1367224"/>
              </a:xfrm>
              <a:prstGeom prst="rect">
                <a:avLst/>
              </a:prstGeom>
            </p:spPr>
          </p:pic>
          <p:pic>
            <p:nvPicPr>
              <p:cNvPr id="28" name="Grafik 55">
                <a:extLst>
                  <a:ext uri="{FF2B5EF4-FFF2-40B4-BE49-F238E27FC236}">
                    <a16:creationId xmlns:a16="http://schemas.microsoft.com/office/drawing/2014/main" id="{DD5F41BB-4E34-419E-8F94-FC1D2A3A9BED}"/>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6891338" y="5233601"/>
                <a:ext cx="507205" cy="1362462"/>
              </a:xfrm>
              <a:prstGeom prst="rect">
                <a:avLst/>
              </a:prstGeom>
            </p:spPr>
          </p:pic>
          <p:pic>
            <p:nvPicPr>
              <p:cNvPr id="29" name="Grafik 56">
                <a:extLst>
                  <a:ext uri="{FF2B5EF4-FFF2-40B4-BE49-F238E27FC236}">
                    <a16:creationId xmlns:a16="http://schemas.microsoft.com/office/drawing/2014/main" id="{6695D64B-C73D-4835-AAEC-C781DD210E49}"/>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4513264" y="5233601"/>
                <a:ext cx="150812" cy="1362462"/>
              </a:xfrm>
              <a:prstGeom prst="rect">
                <a:avLst/>
              </a:prstGeom>
            </p:spPr>
          </p:pic>
        </p:grpSp>
        <p:grpSp>
          <p:nvGrpSpPr>
            <p:cNvPr id="24" name="Gruppieren 50">
              <a:extLst>
                <a:ext uri="{FF2B5EF4-FFF2-40B4-BE49-F238E27FC236}">
                  <a16:creationId xmlns:a16="http://schemas.microsoft.com/office/drawing/2014/main" id="{CC588D24-1891-4B7F-A611-A88A7898509A}"/>
                </a:ext>
              </a:extLst>
            </p:cNvPr>
            <p:cNvGrpSpPr/>
            <p:nvPr/>
          </p:nvGrpSpPr>
          <p:grpSpPr>
            <a:xfrm>
              <a:off x="4425737" y="4872752"/>
              <a:ext cx="2663309" cy="1382389"/>
              <a:chOff x="3504538" y="3257207"/>
              <a:chExt cx="3933061" cy="2041454"/>
            </a:xfrm>
          </p:grpSpPr>
          <p:pic>
            <p:nvPicPr>
              <p:cNvPr id="25" name="Picture 13">
                <a:extLst>
                  <a:ext uri="{FF2B5EF4-FFF2-40B4-BE49-F238E27FC236}">
                    <a16:creationId xmlns:a16="http://schemas.microsoft.com/office/drawing/2014/main" id="{4625E7FA-B64F-484D-98F0-47FEDAC11F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4486080" y="2275665"/>
                <a:ext cx="1969978" cy="3933061"/>
              </a:xfrm>
              <a:prstGeom prst="rect">
                <a:avLst/>
              </a:prstGeom>
            </p:spPr>
          </p:pic>
          <p:sp>
            <p:nvSpPr>
              <p:cNvPr id="26" name="Ellipse 52">
                <a:extLst>
                  <a:ext uri="{FF2B5EF4-FFF2-40B4-BE49-F238E27FC236}">
                    <a16:creationId xmlns:a16="http://schemas.microsoft.com/office/drawing/2014/main" id="{01810AF3-E676-4075-9C01-59FB66E53C64}"/>
                  </a:ext>
                </a:extLst>
              </p:cNvPr>
              <p:cNvSpPr/>
              <p:nvPr/>
            </p:nvSpPr>
            <p:spPr>
              <a:xfrm>
                <a:off x="3563888" y="5148518"/>
                <a:ext cx="3744419" cy="150143"/>
              </a:xfrm>
              <a:prstGeom prst="ellipse">
                <a:avLst/>
              </a:prstGeom>
              <a:gradFill flip="none" rotWithShape="1">
                <a:gsLst>
                  <a:gs pos="0">
                    <a:schemeClr val="tx1">
                      <a:alpha val="66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grpSp>
      <p:sp>
        <p:nvSpPr>
          <p:cNvPr id="30" name="Textfeld 63">
            <a:extLst>
              <a:ext uri="{FF2B5EF4-FFF2-40B4-BE49-F238E27FC236}">
                <a16:creationId xmlns:a16="http://schemas.microsoft.com/office/drawing/2014/main" id="{19F8052D-6864-4697-939E-5D32A933D487}"/>
              </a:ext>
            </a:extLst>
          </p:cNvPr>
          <p:cNvSpPr txBox="1"/>
          <p:nvPr/>
        </p:nvSpPr>
        <p:spPr>
          <a:xfrm>
            <a:off x="6536304" y="2503840"/>
            <a:ext cx="5133800" cy="432939"/>
          </a:xfrm>
          <a:prstGeom prst="rect">
            <a:avLst/>
          </a:prstGeom>
          <a:noFill/>
        </p:spPr>
        <p:txBody>
          <a:bodyPr wrap="square" lIns="0" tIns="0" rIns="0" bIns="0" rtlCol="0" anchor="ctr">
            <a:spAutoFit/>
          </a:bodyPr>
          <a:lstStyle/>
          <a:p>
            <a:pPr>
              <a:lnSpc>
                <a:spcPct val="104000"/>
              </a:lnSpc>
              <a:spcBef>
                <a:spcPts val="600"/>
              </a:spcBef>
            </a:pPr>
            <a:r>
              <a:rPr lang="de-DE" sz="1400" dirty="0"/>
              <a:t>Anzeige der häufigsten Ursachen zum Verlust </a:t>
            </a:r>
            <a:br>
              <a:rPr lang="de-DE" sz="1400" dirty="0"/>
            </a:br>
            <a:r>
              <a:rPr lang="de-DE" sz="1400" dirty="0"/>
              <a:t>der Arbeitskraft </a:t>
            </a:r>
          </a:p>
        </p:txBody>
      </p:sp>
      <p:sp>
        <p:nvSpPr>
          <p:cNvPr id="31" name="Textfeld 42">
            <a:extLst>
              <a:ext uri="{FF2B5EF4-FFF2-40B4-BE49-F238E27FC236}">
                <a16:creationId xmlns:a16="http://schemas.microsoft.com/office/drawing/2014/main" id="{DBA9791C-6C10-40BC-AF61-35C2A8DA5530}"/>
              </a:ext>
            </a:extLst>
          </p:cNvPr>
          <p:cNvSpPr txBox="1"/>
          <p:nvPr/>
        </p:nvSpPr>
        <p:spPr>
          <a:xfrm>
            <a:off x="6536305" y="3824082"/>
            <a:ext cx="5133800" cy="432939"/>
          </a:xfrm>
          <a:prstGeom prst="rect">
            <a:avLst/>
          </a:prstGeom>
          <a:noFill/>
        </p:spPr>
        <p:txBody>
          <a:bodyPr wrap="square" lIns="0" tIns="0" rIns="0" bIns="0" rtlCol="0" anchor="ctr">
            <a:spAutoFit/>
          </a:bodyPr>
          <a:lstStyle/>
          <a:p>
            <a:pPr>
              <a:lnSpc>
                <a:spcPct val="104000"/>
              </a:lnSpc>
              <a:spcBef>
                <a:spcPts val="600"/>
              </a:spcBef>
            </a:pPr>
            <a:r>
              <a:rPr lang="de-DE" sz="1400" dirty="0"/>
              <a:t>Anzeige des berufsabhängigen individuellen Berufsunfähigkeitsrisikos</a:t>
            </a:r>
          </a:p>
        </p:txBody>
      </p:sp>
      <p:sp>
        <p:nvSpPr>
          <p:cNvPr id="32" name="Textfeld 43">
            <a:extLst>
              <a:ext uri="{FF2B5EF4-FFF2-40B4-BE49-F238E27FC236}">
                <a16:creationId xmlns:a16="http://schemas.microsoft.com/office/drawing/2014/main" id="{7F4F0D4D-5592-4B91-87A0-26205748B6E0}"/>
              </a:ext>
            </a:extLst>
          </p:cNvPr>
          <p:cNvSpPr txBox="1"/>
          <p:nvPr/>
        </p:nvSpPr>
        <p:spPr>
          <a:xfrm>
            <a:off x="6536304" y="5144324"/>
            <a:ext cx="5133800" cy="432939"/>
          </a:xfrm>
          <a:prstGeom prst="rect">
            <a:avLst/>
          </a:prstGeom>
          <a:noFill/>
        </p:spPr>
        <p:txBody>
          <a:bodyPr wrap="square" lIns="0" tIns="0" rIns="0" bIns="0" rtlCol="0" anchor="ctr">
            <a:spAutoFit/>
          </a:bodyPr>
          <a:lstStyle/>
          <a:p>
            <a:pPr>
              <a:lnSpc>
                <a:spcPct val="104000"/>
              </a:lnSpc>
              <a:spcBef>
                <a:spcPts val="600"/>
              </a:spcBef>
            </a:pPr>
            <a:r>
              <a:rPr lang="de-DE" sz="1400" dirty="0"/>
              <a:t>Möglichkeit zur Berechnung und Darstellung der persönlichen Versorgungssituation</a:t>
            </a:r>
          </a:p>
        </p:txBody>
      </p:sp>
      <p:grpSp>
        <p:nvGrpSpPr>
          <p:cNvPr id="33" name="Gruppieren 21">
            <a:extLst>
              <a:ext uri="{FF2B5EF4-FFF2-40B4-BE49-F238E27FC236}">
                <a16:creationId xmlns:a16="http://schemas.microsoft.com/office/drawing/2014/main" id="{2AD1E2EA-B9B2-4438-890A-55799AF25A22}"/>
              </a:ext>
            </a:extLst>
          </p:cNvPr>
          <p:cNvGrpSpPr/>
          <p:nvPr/>
        </p:nvGrpSpPr>
        <p:grpSpPr>
          <a:xfrm>
            <a:off x="600673" y="2121628"/>
            <a:ext cx="2855070" cy="3920460"/>
            <a:chOff x="1369316" y="2071868"/>
            <a:chExt cx="2891308" cy="3970220"/>
          </a:xfrm>
        </p:grpSpPr>
        <p:sp>
          <p:nvSpPr>
            <p:cNvPr id="36" name="Rechteck 20">
              <a:extLst>
                <a:ext uri="{FF2B5EF4-FFF2-40B4-BE49-F238E27FC236}">
                  <a16:creationId xmlns:a16="http://schemas.microsoft.com/office/drawing/2014/main" id="{E39632CD-3F60-4994-AFD1-AA68165ED7B0}"/>
                </a:ext>
              </a:extLst>
            </p:cNvPr>
            <p:cNvSpPr/>
            <p:nvPr/>
          </p:nvSpPr>
          <p:spPr>
            <a:xfrm>
              <a:off x="1562100" y="2303479"/>
              <a:ext cx="2468633" cy="3357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nvGrpSpPr>
            <p:cNvPr id="37" name="Gruppieren 18">
              <a:extLst>
                <a:ext uri="{FF2B5EF4-FFF2-40B4-BE49-F238E27FC236}">
                  <a16:creationId xmlns:a16="http://schemas.microsoft.com/office/drawing/2014/main" id="{3F4E564E-715A-49C4-BFE1-1AAC451A3ECF}"/>
                </a:ext>
              </a:extLst>
            </p:cNvPr>
            <p:cNvGrpSpPr/>
            <p:nvPr/>
          </p:nvGrpSpPr>
          <p:grpSpPr>
            <a:xfrm>
              <a:off x="1369316" y="2071868"/>
              <a:ext cx="2891308" cy="3970220"/>
              <a:chOff x="1502941" y="1965212"/>
              <a:chExt cx="2891308" cy="3970220"/>
            </a:xfrm>
          </p:grpSpPr>
          <p:pic>
            <p:nvPicPr>
              <p:cNvPr id="38" name="Grafik 11">
                <a:extLst>
                  <a:ext uri="{FF2B5EF4-FFF2-40B4-BE49-F238E27FC236}">
                    <a16:creationId xmlns:a16="http://schemas.microsoft.com/office/drawing/2014/main" id="{CF9A50AB-4423-4878-905E-927C495BF3B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657645" y="2571493"/>
                <a:ext cx="2497046" cy="2252041"/>
              </a:xfrm>
              <a:prstGeom prst="rect">
                <a:avLst/>
              </a:prstGeom>
            </p:spPr>
          </p:pic>
          <p:pic>
            <p:nvPicPr>
              <p:cNvPr id="39" name="Picture 2 - 1">
                <a:extLst>
                  <a:ext uri="{FF2B5EF4-FFF2-40B4-BE49-F238E27FC236}">
                    <a16:creationId xmlns:a16="http://schemas.microsoft.com/office/drawing/2014/main" id="{82C43716-A58B-42F6-8F28-BF33DD0E4F4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502941" y="1965212"/>
                <a:ext cx="2891308" cy="3970220"/>
              </a:xfrm>
              <a:prstGeom prst="rect">
                <a:avLst/>
              </a:prstGeom>
            </p:spPr>
          </p:pic>
          <p:sp>
            <p:nvSpPr>
              <p:cNvPr id="40" name="Rechteck 12">
                <a:extLst>
                  <a:ext uri="{FF2B5EF4-FFF2-40B4-BE49-F238E27FC236}">
                    <a16:creationId xmlns:a16="http://schemas.microsoft.com/office/drawing/2014/main" id="{B5992A67-991D-4731-A457-DC98DCEAFF8C}"/>
                  </a:ext>
                </a:extLst>
              </p:cNvPr>
              <p:cNvSpPr/>
              <p:nvPr/>
            </p:nvSpPr>
            <p:spPr>
              <a:xfrm>
                <a:off x="2760117" y="4047836"/>
                <a:ext cx="1420563" cy="205931"/>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1" name="Rechteck 13">
                <a:extLst>
                  <a:ext uri="{FF2B5EF4-FFF2-40B4-BE49-F238E27FC236}">
                    <a16:creationId xmlns:a16="http://schemas.microsoft.com/office/drawing/2014/main" id="{318BABA8-80D5-4613-A80C-F851D5079C38}"/>
                  </a:ext>
                </a:extLst>
              </p:cNvPr>
              <p:cNvSpPr/>
              <p:nvPr/>
            </p:nvSpPr>
            <p:spPr>
              <a:xfrm>
                <a:off x="1679080" y="3937001"/>
                <a:ext cx="1006499" cy="15360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grpSp>
      <p:sp>
        <p:nvSpPr>
          <p:cNvPr id="42" name="Textplatzhalter 4">
            <a:extLst>
              <a:ext uri="{FF2B5EF4-FFF2-40B4-BE49-F238E27FC236}">
                <a16:creationId xmlns:a16="http://schemas.microsoft.com/office/drawing/2014/main" id="{A466F6A5-0402-4800-91B8-8C2127B3DBFD}"/>
              </a:ext>
            </a:extLst>
          </p:cNvPr>
          <p:cNvSpPr>
            <a:spLocks noGrp="1"/>
          </p:cNvSpPr>
          <p:nvPr>
            <p:ph type="body" sz="quarter" idx="13"/>
          </p:nvPr>
        </p:nvSpPr>
        <p:spPr>
          <a:xfrm>
            <a:off x="523713" y="1402513"/>
            <a:ext cx="3008991" cy="504056"/>
          </a:xfrm>
        </p:spPr>
        <p:txBody>
          <a:bodyPr/>
          <a:lstStyle/>
          <a:p>
            <a:r>
              <a:rPr lang="de-DE" dirty="0">
                <a:latin typeface="Arial" panose="020B0604020202020204" pitchFamily="34" charset="0"/>
              </a:rPr>
              <a:t>EGO Beratung aufrufbar</a:t>
            </a:r>
            <a:br>
              <a:rPr lang="de-DE" dirty="0">
                <a:latin typeface="Arial" panose="020B0604020202020204" pitchFamily="34" charset="0"/>
              </a:rPr>
            </a:br>
            <a:r>
              <a:rPr lang="de-DE" dirty="0">
                <a:latin typeface="Arial" panose="020B0604020202020204" pitchFamily="34" charset="0"/>
              </a:rPr>
              <a:t>in der easy Angebotssoftware.</a:t>
            </a:r>
            <a:endParaRPr lang="de-DE" dirty="0"/>
          </a:p>
        </p:txBody>
      </p:sp>
      <p:sp>
        <p:nvSpPr>
          <p:cNvPr id="43" name="Textplatzhalter 4">
            <a:extLst>
              <a:ext uri="{FF2B5EF4-FFF2-40B4-BE49-F238E27FC236}">
                <a16:creationId xmlns:a16="http://schemas.microsoft.com/office/drawing/2014/main" id="{4951B82C-8FB6-48BC-82DE-BEEF63321D3D}"/>
              </a:ext>
            </a:extLst>
          </p:cNvPr>
          <p:cNvSpPr txBox="1">
            <a:spLocks/>
          </p:cNvSpPr>
          <p:nvPr/>
        </p:nvSpPr>
        <p:spPr bwMode="gray">
          <a:xfrm>
            <a:off x="4063114" y="1402513"/>
            <a:ext cx="7600343" cy="504056"/>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latin typeface="Arial" panose="020B0604020202020204" pitchFamily="34" charset="0"/>
              </a:rPr>
              <a:t>Mehrwerte in der Beratung.</a:t>
            </a:r>
          </a:p>
        </p:txBody>
      </p:sp>
      <p:sp>
        <p:nvSpPr>
          <p:cNvPr id="35" name="Foliennummernplatzhalter 34">
            <a:extLst>
              <a:ext uri="{FF2B5EF4-FFF2-40B4-BE49-F238E27FC236}">
                <a16:creationId xmlns:a16="http://schemas.microsoft.com/office/drawing/2014/main" id="{8FF8AC1F-753D-4469-A37A-BE702F31F16C}"/>
              </a:ext>
            </a:extLst>
          </p:cNvPr>
          <p:cNvSpPr>
            <a:spLocks noGrp="1"/>
          </p:cNvSpPr>
          <p:nvPr>
            <p:ph type="sldNum" sz="quarter" idx="12"/>
          </p:nvPr>
        </p:nvSpPr>
        <p:spPr/>
        <p:txBody>
          <a:bodyPr/>
          <a:lstStyle/>
          <a:p>
            <a:fld id="{7EC6429F-8EBA-4254-B9C8-295228AFE7F1}" type="slidenum">
              <a:rPr lang="de-DE" smtClean="0"/>
              <a:pPr/>
              <a:t>120</a:t>
            </a:fld>
            <a:endParaRPr lang="de-DE" dirty="0"/>
          </a:p>
        </p:txBody>
      </p:sp>
      <p:sp>
        <p:nvSpPr>
          <p:cNvPr id="44" name="Fußzeilenplatzhalter 2">
            <a:extLst>
              <a:ext uri="{FF2B5EF4-FFF2-40B4-BE49-F238E27FC236}">
                <a16:creationId xmlns:a16="http://schemas.microsoft.com/office/drawing/2014/main" id="{FD138BA9-156F-46A2-8C00-D7457AC7E7B3}"/>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5479555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In der Beratung Bedarfslücken aufzeigen leicht</a:t>
            </a:r>
            <a:br>
              <a:rPr lang="de-DE" dirty="0"/>
            </a:br>
            <a:r>
              <a:rPr lang="de-DE" dirty="0"/>
              <a:t>gemacht – mit der HDI App </a:t>
            </a:r>
            <a:r>
              <a:rPr lang="de-DE"/>
              <a:t>VorsorgeNow.</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569565"/>
          </a:xfrm>
        </p:spPr>
        <p:txBody>
          <a:bodyPr/>
          <a:lstStyle/>
          <a:p>
            <a:r>
              <a:rPr lang="de-DE" b="0" dirty="0"/>
              <a:t>Auf spielerische Art und Weise </a:t>
            </a:r>
            <a:r>
              <a:rPr lang="de-DE" dirty="0">
                <a:solidFill>
                  <a:schemeClr val="accent1"/>
                </a:solidFill>
              </a:rPr>
              <a:t>vor Ort die Renten- oder BU-Lücke Ihrer Kunden ermitteln</a:t>
            </a:r>
            <a:r>
              <a:rPr lang="de-DE" b="0" dirty="0"/>
              <a:t> und Möglichkeiten zur Schließung der Versorgungslücke aufzeigen.</a:t>
            </a:r>
          </a:p>
        </p:txBody>
      </p:sp>
      <p:grpSp>
        <p:nvGrpSpPr>
          <p:cNvPr id="4" name="Group 40">
            <a:extLst>
              <a:ext uri="{FF2B5EF4-FFF2-40B4-BE49-F238E27FC236}">
                <a16:creationId xmlns:a16="http://schemas.microsoft.com/office/drawing/2014/main" id="{EB0FD3D3-C060-4C2F-A668-8B827BE19213}"/>
              </a:ext>
            </a:extLst>
          </p:cNvPr>
          <p:cNvGrpSpPr/>
          <p:nvPr/>
        </p:nvGrpSpPr>
        <p:grpSpPr>
          <a:xfrm>
            <a:off x="10774273" y="314154"/>
            <a:ext cx="1081087" cy="684855"/>
            <a:chOff x="5645956" y="2994919"/>
            <a:chExt cx="937957" cy="594185"/>
          </a:xfrm>
        </p:grpSpPr>
        <p:grpSp>
          <p:nvGrpSpPr>
            <p:cNvPr id="5" name="Graphic 1">
              <a:extLst>
                <a:ext uri="{FF2B5EF4-FFF2-40B4-BE49-F238E27FC236}">
                  <a16:creationId xmlns:a16="http://schemas.microsoft.com/office/drawing/2014/main" id="{801AC8B8-F623-4D3F-BEA6-A9481ECD9127}"/>
                </a:ext>
              </a:extLst>
            </p:cNvPr>
            <p:cNvGrpSpPr/>
            <p:nvPr/>
          </p:nvGrpSpPr>
          <p:grpSpPr>
            <a:xfrm rot="3600000">
              <a:off x="5809584" y="2994919"/>
              <a:ext cx="594185" cy="594185"/>
              <a:chOff x="2214562" y="1071562"/>
              <a:chExt cx="4714875" cy="4714875"/>
            </a:xfrm>
            <a:solidFill>
              <a:srgbClr val="006729"/>
            </a:solidFill>
          </p:grpSpPr>
          <p:sp>
            <p:nvSpPr>
              <p:cNvPr id="7" name="Freeform: Shape 45">
                <a:extLst>
                  <a:ext uri="{FF2B5EF4-FFF2-40B4-BE49-F238E27FC236}">
                    <a16:creationId xmlns:a16="http://schemas.microsoft.com/office/drawing/2014/main" id="{1F1B97B1-1B30-470A-A05F-08FE20F67826}"/>
                  </a:ext>
                </a:extLst>
              </p:cNvPr>
              <p:cNvSpPr/>
              <p:nvPr/>
            </p:nvSpPr>
            <p:spPr>
              <a:xfrm>
                <a:off x="3621404" y="2480309"/>
                <a:ext cx="3295650" cy="3305175"/>
              </a:xfrm>
              <a:custGeom>
                <a:avLst/>
                <a:gdLst>
                  <a:gd name="connsiteX0" fmla="*/ 2339340 w 3295650"/>
                  <a:gd name="connsiteY0" fmla="*/ 627698 h 3305175"/>
                  <a:gd name="connsiteX1" fmla="*/ 1959293 w 3295650"/>
                  <a:gd name="connsiteY1" fmla="*/ 1957388 h 3305175"/>
                  <a:gd name="connsiteX2" fmla="*/ 629603 w 3295650"/>
                  <a:gd name="connsiteY2" fmla="*/ 2337435 h 3305175"/>
                  <a:gd name="connsiteX3" fmla="*/ 2339340 w 3295650"/>
                  <a:gd name="connsiteY3" fmla="*/ 627698 h 3305175"/>
                  <a:gd name="connsiteX4" fmla="*/ 493395 w 3295650"/>
                  <a:gd name="connsiteY4" fmla="*/ 2473643 h 3305175"/>
                  <a:gd name="connsiteX5" fmla="*/ 955358 w 3295650"/>
                  <a:gd name="connsiteY5" fmla="*/ 2543175 h 3305175"/>
                  <a:gd name="connsiteX6" fmla="*/ 2230755 w 3295650"/>
                  <a:gd name="connsiteY6" fmla="*/ 1898333 h 3305175"/>
                  <a:gd name="connsiteX7" fmla="*/ 2476500 w 3295650"/>
                  <a:gd name="connsiteY7" fmla="*/ 490538 h 3305175"/>
                  <a:gd name="connsiteX8" fmla="*/ 2610803 w 3295650"/>
                  <a:gd name="connsiteY8" fmla="*/ 356235 h 3305175"/>
                  <a:gd name="connsiteX9" fmla="*/ 2196465 w 3295650"/>
                  <a:gd name="connsiteY9" fmla="*/ 2194560 h 3305175"/>
                  <a:gd name="connsiteX10" fmla="*/ 358140 w 3295650"/>
                  <a:gd name="connsiteY10" fmla="*/ 2608898 h 3305175"/>
                  <a:gd name="connsiteX11" fmla="*/ 493395 w 3295650"/>
                  <a:gd name="connsiteY11" fmla="*/ 2473643 h 3305175"/>
                  <a:gd name="connsiteX12" fmla="*/ 3176588 w 3295650"/>
                  <a:gd name="connsiteY12" fmla="*/ 1376363 h 3305175"/>
                  <a:gd name="connsiteX13" fmla="*/ 3096578 w 3295650"/>
                  <a:gd name="connsiteY13" fmla="*/ 1665923 h 3305175"/>
                  <a:gd name="connsiteX14" fmla="*/ 3088005 w 3295650"/>
                  <a:gd name="connsiteY14" fmla="*/ 1933575 h 3305175"/>
                  <a:gd name="connsiteX15" fmla="*/ 2885123 w 3295650"/>
                  <a:gd name="connsiteY15" fmla="*/ 2114550 h 3305175"/>
                  <a:gd name="connsiteX16" fmla="*/ 2711768 w 3295650"/>
                  <a:gd name="connsiteY16" fmla="*/ 2360295 h 3305175"/>
                  <a:gd name="connsiteX17" fmla="*/ 2613660 w 3295650"/>
                  <a:gd name="connsiteY17" fmla="*/ 2607945 h 3305175"/>
                  <a:gd name="connsiteX18" fmla="*/ 2367915 w 3295650"/>
                  <a:gd name="connsiteY18" fmla="*/ 2710815 h 3305175"/>
                  <a:gd name="connsiteX19" fmla="*/ 2356485 w 3295650"/>
                  <a:gd name="connsiteY19" fmla="*/ 2710815 h 3305175"/>
                  <a:gd name="connsiteX20" fmla="*/ 2115503 w 3295650"/>
                  <a:gd name="connsiteY20" fmla="*/ 2883218 h 3305175"/>
                  <a:gd name="connsiteX21" fmla="*/ 1934527 w 3295650"/>
                  <a:gd name="connsiteY21" fmla="*/ 3086100 h 3305175"/>
                  <a:gd name="connsiteX22" fmla="*/ 1665923 w 3295650"/>
                  <a:gd name="connsiteY22" fmla="*/ 3094673 h 3305175"/>
                  <a:gd name="connsiteX23" fmla="*/ 1377315 w 3295650"/>
                  <a:gd name="connsiteY23" fmla="*/ 3174683 h 3305175"/>
                  <a:gd name="connsiteX24" fmla="*/ 1140143 w 3295650"/>
                  <a:gd name="connsiteY24" fmla="*/ 3304223 h 3305175"/>
                  <a:gd name="connsiteX25" fmla="*/ 886778 w 3295650"/>
                  <a:gd name="connsiteY25" fmla="*/ 3222308 h 3305175"/>
                  <a:gd name="connsiteX26" fmla="*/ 721043 w 3295650"/>
                  <a:gd name="connsiteY26" fmla="*/ 3158490 h 3305175"/>
                  <a:gd name="connsiteX27" fmla="*/ 587693 w 3295650"/>
                  <a:gd name="connsiteY27" fmla="*/ 3196590 h 3305175"/>
                  <a:gd name="connsiteX28" fmla="*/ 321945 w 3295650"/>
                  <a:gd name="connsiteY28" fmla="*/ 3237548 h 3305175"/>
                  <a:gd name="connsiteX29" fmla="*/ 113348 w 3295650"/>
                  <a:gd name="connsiteY29" fmla="*/ 3073718 h 3305175"/>
                  <a:gd name="connsiteX30" fmla="*/ 0 w 3295650"/>
                  <a:gd name="connsiteY30" fmla="*/ 2967038 h 3305175"/>
                  <a:gd name="connsiteX31" fmla="*/ 226695 w 3295650"/>
                  <a:gd name="connsiteY31" fmla="*/ 2739390 h 3305175"/>
                  <a:gd name="connsiteX32" fmla="*/ 2313623 w 3295650"/>
                  <a:gd name="connsiteY32" fmla="*/ 2314575 h 3305175"/>
                  <a:gd name="connsiteX33" fmla="*/ 2738438 w 3295650"/>
                  <a:gd name="connsiteY33" fmla="*/ 227648 h 3305175"/>
                  <a:gd name="connsiteX34" fmla="*/ 2966085 w 3295650"/>
                  <a:gd name="connsiteY34" fmla="*/ 0 h 3305175"/>
                  <a:gd name="connsiteX35" fmla="*/ 3072765 w 3295650"/>
                  <a:gd name="connsiteY35" fmla="*/ 112395 h 3305175"/>
                  <a:gd name="connsiteX36" fmla="*/ 3236595 w 3295650"/>
                  <a:gd name="connsiteY36" fmla="*/ 320993 h 3305175"/>
                  <a:gd name="connsiteX37" fmla="*/ 3195638 w 3295650"/>
                  <a:gd name="connsiteY37" fmla="*/ 586740 h 3305175"/>
                  <a:gd name="connsiteX38" fmla="*/ 3220403 w 3295650"/>
                  <a:gd name="connsiteY38" fmla="*/ 884873 h 3305175"/>
                  <a:gd name="connsiteX39" fmla="*/ 3303270 w 3295650"/>
                  <a:gd name="connsiteY39" fmla="*/ 1138238 h 3305175"/>
                  <a:gd name="connsiteX40" fmla="*/ 3176588 w 3295650"/>
                  <a:gd name="connsiteY40" fmla="*/ 1376363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95650" h="3305175">
                    <a:moveTo>
                      <a:pt x="2339340" y="627698"/>
                    </a:moveTo>
                    <a:cubicBezTo>
                      <a:pt x="2450783" y="1106805"/>
                      <a:pt x="2306955" y="1609725"/>
                      <a:pt x="1959293" y="1957388"/>
                    </a:cubicBezTo>
                    <a:cubicBezTo>
                      <a:pt x="1611630" y="2305050"/>
                      <a:pt x="1108710" y="2448878"/>
                      <a:pt x="629603" y="2337435"/>
                    </a:cubicBezTo>
                    <a:lnTo>
                      <a:pt x="2339340" y="627698"/>
                    </a:lnTo>
                    <a:close/>
                    <a:moveTo>
                      <a:pt x="493395" y="2473643"/>
                    </a:moveTo>
                    <a:cubicBezTo>
                      <a:pt x="642938" y="2519363"/>
                      <a:pt x="799148" y="2543175"/>
                      <a:pt x="955358" y="2543175"/>
                    </a:cubicBezTo>
                    <a:cubicBezTo>
                      <a:pt x="1458277" y="2541270"/>
                      <a:pt x="1930718" y="2302193"/>
                      <a:pt x="2230755" y="1898333"/>
                    </a:cubicBezTo>
                    <a:cubicBezTo>
                      <a:pt x="2530793" y="1494473"/>
                      <a:pt x="2621280" y="972503"/>
                      <a:pt x="2476500" y="490538"/>
                    </a:cubicBezTo>
                    <a:lnTo>
                      <a:pt x="2610803" y="356235"/>
                    </a:lnTo>
                    <a:cubicBezTo>
                      <a:pt x="2839403" y="997268"/>
                      <a:pt x="2678430" y="1712595"/>
                      <a:pt x="2196465" y="2194560"/>
                    </a:cubicBezTo>
                    <a:cubicBezTo>
                      <a:pt x="1715452" y="2675573"/>
                      <a:pt x="999173" y="2837498"/>
                      <a:pt x="358140" y="2608898"/>
                    </a:cubicBezTo>
                    <a:lnTo>
                      <a:pt x="493395" y="2473643"/>
                    </a:lnTo>
                    <a:close/>
                    <a:moveTo>
                      <a:pt x="3176588" y="1376363"/>
                    </a:moveTo>
                    <a:cubicBezTo>
                      <a:pt x="3088958" y="1444943"/>
                      <a:pt x="3056573" y="1562100"/>
                      <a:pt x="3096578" y="1665923"/>
                    </a:cubicBezTo>
                    <a:cubicBezTo>
                      <a:pt x="3130868" y="1752600"/>
                      <a:pt x="3128010" y="1849755"/>
                      <a:pt x="3088005" y="1933575"/>
                    </a:cubicBezTo>
                    <a:cubicBezTo>
                      <a:pt x="3048000" y="2019300"/>
                      <a:pt x="2974658" y="2084070"/>
                      <a:pt x="2885123" y="2114550"/>
                    </a:cubicBezTo>
                    <a:cubicBezTo>
                      <a:pt x="2780348" y="2149793"/>
                      <a:pt x="2710815" y="2248853"/>
                      <a:pt x="2711768" y="2360295"/>
                    </a:cubicBezTo>
                    <a:cubicBezTo>
                      <a:pt x="2713673" y="2452688"/>
                      <a:pt x="2678430" y="2542223"/>
                      <a:pt x="2613660" y="2607945"/>
                    </a:cubicBezTo>
                    <a:cubicBezTo>
                      <a:pt x="2548890" y="2673668"/>
                      <a:pt x="2460308" y="2710815"/>
                      <a:pt x="2367915" y="2710815"/>
                    </a:cubicBezTo>
                    <a:lnTo>
                      <a:pt x="2356485" y="2710815"/>
                    </a:lnTo>
                    <a:cubicBezTo>
                      <a:pt x="2247900" y="2710815"/>
                      <a:pt x="2150745" y="2780348"/>
                      <a:pt x="2115503" y="2883218"/>
                    </a:cubicBezTo>
                    <a:cubicBezTo>
                      <a:pt x="2085023" y="2972753"/>
                      <a:pt x="2020252" y="3046095"/>
                      <a:pt x="1934527" y="3086100"/>
                    </a:cubicBezTo>
                    <a:cubicBezTo>
                      <a:pt x="1849755" y="3126105"/>
                      <a:pt x="1752600" y="3128963"/>
                      <a:pt x="1665923" y="3094673"/>
                    </a:cubicBezTo>
                    <a:cubicBezTo>
                      <a:pt x="1563052" y="3055620"/>
                      <a:pt x="1445895" y="3088005"/>
                      <a:pt x="1377315" y="3174683"/>
                    </a:cubicBezTo>
                    <a:cubicBezTo>
                      <a:pt x="1319213" y="3248025"/>
                      <a:pt x="1233488" y="3295650"/>
                      <a:pt x="1140143" y="3304223"/>
                    </a:cubicBezTo>
                    <a:cubicBezTo>
                      <a:pt x="1047750" y="3312795"/>
                      <a:pt x="956310" y="3283268"/>
                      <a:pt x="886778" y="3222308"/>
                    </a:cubicBezTo>
                    <a:cubicBezTo>
                      <a:pt x="841058" y="3181350"/>
                      <a:pt x="782003" y="3158490"/>
                      <a:pt x="721043" y="3158490"/>
                    </a:cubicBezTo>
                    <a:cubicBezTo>
                      <a:pt x="674370" y="3158490"/>
                      <a:pt x="627698" y="3171825"/>
                      <a:pt x="587693" y="3196590"/>
                    </a:cubicBezTo>
                    <a:cubicBezTo>
                      <a:pt x="508635" y="3246120"/>
                      <a:pt x="412433" y="3261360"/>
                      <a:pt x="321945" y="3237548"/>
                    </a:cubicBezTo>
                    <a:cubicBezTo>
                      <a:pt x="232410" y="3214688"/>
                      <a:pt x="156210" y="3155633"/>
                      <a:pt x="113348" y="3073718"/>
                    </a:cubicBezTo>
                    <a:cubicBezTo>
                      <a:pt x="88583" y="3027045"/>
                      <a:pt x="48578" y="2988945"/>
                      <a:pt x="0" y="2967038"/>
                    </a:cubicBezTo>
                    <a:lnTo>
                      <a:pt x="226695" y="2739390"/>
                    </a:lnTo>
                    <a:cubicBezTo>
                      <a:pt x="944880" y="3028950"/>
                      <a:pt x="1765935" y="2862263"/>
                      <a:pt x="2313623" y="2314575"/>
                    </a:cubicBezTo>
                    <a:cubicBezTo>
                      <a:pt x="2861310" y="1766888"/>
                      <a:pt x="3027998" y="945833"/>
                      <a:pt x="2738438" y="227648"/>
                    </a:cubicBezTo>
                    <a:lnTo>
                      <a:pt x="2966085" y="0"/>
                    </a:lnTo>
                    <a:cubicBezTo>
                      <a:pt x="2988945" y="48578"/>
                      <a:pt x="3026093" y="87630"/>
                      <a:pt x="3072765" y="112395"/>
                    </a:cubicBezTo>
                    <a:cubicBezTo>
                      <a:pt x="3154680" y="155258"/>
                      <a:pt x="3213735" y="231458"/>
                      <a:pt x="3236595" y="320993"/>
                    </a:cubicBezTo>
                    <a:cubicBezTo>
                      <a:pt x="3260408" y="411480"/>
                      <a:pt x="3245168" y="507683"/>
                      <a:pt x="3195638" y="586740"/>
                    </a:cubicBezTo>
                    <a:cubicBezTo>
                      <a:pt x="3137535" y="681038"/>
                      <a:pt x="3147060" y="802005"/>
                      <a:pt x="3220403" y="884873"/>
                    </a:cubicBezTo>
                    <a:cubicBezTo>
                      <a:pt x="3282315" y="954405"/>
                      <a:pt x="3311843" y="1045845"/>
                      <a:pt x="3303270" y="1138238"/>
                    </a:cubicBezTo>
                    <a:cubicBezTo>
                      <a:pt x="3297555" y="1231583"/>
                      <a:pt x="3250883" y="1317308"/>
                      <a:pt x="3176588" y="137636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sp>
            <p:nvSpPr>
              <p:cNvPr id="8" name="Freeform: Shape 47">
                <a:extLst>
                  <a:ext uri="{FF2B5EF4-FFF2-40B4-BE49-F238E27FC236}">
                    <a16:creationId xmlns:a16="http://schemas.microsoft.com/office/drawing/2014/main" id="{F2836727-51BD-4D36-B409-0A15F69C8263}"/>
                  </a:ext>
                </a:extLst>
              </p:cNvPr>
              <p:cNvSpPr/>
              <p:nvPr/>
            </p:nvSpPr>
            <p:spPr>
              <a:xfrm>
                <a:off x="2216917" y="1072011"/>
                <a:ext cx="3295650" cy="3305175"/>
              </a:xfrm>
              <a:custGeom>
                <a:avLst/>
                <a:gdLst>
                  <a:gd name="connsiteX0" fmla="*/ 966337 w 3295650"/>
                  <a:gd name="connsiteY0" fmla="*/ 2677029 h 3305175"/>
                  <a:gd name="connsiteX1" fmla="*/ 1346385 w 3295650"/>
                  <a:gd name="connsiteY1" fmla="*/ 1347339 h 3305175"/>
                  <a:gd name="connsiteX2" fmla="*/ 2676075 w 3295650"/>
                  <a:gd name="connsiteY2" fmla="*/ 967291 h 3305175"/>
                  <a:gd name="connsiteX3" fmla="*/ 966337 w 3295650"/>
                  <a:gd name="connsiteY3" fmla="*/ 2677029 h 3305175"/>
                  <a:gd name="connsiteX4" fmla="*/ 2812282 w 3295650"/>
                  <a:gd name="connsiteY4" fmla="*/ 831084 h 3305175"/>
                  <a:gd name="connsiteX5" fmla="*/ 1227322 w 3295650"/>
                  <a:gd name="connsiteY5" fmla="*/ 1229229 h 3305175"/>
                  <a:gd name="connsiteX6" fmla="*/ 829177 w 3295650"/>
                  <a:gd name="connsiteY6" fmla="*/ 2814189 h 3305175"/>
                  <a:gd name="connsiteX7" fmla="*/ 694875 w 3295650"/>
                  <a:gd name="connsiteY7" fmla="*/ 2948491 h 3305175"/>
                  <a:gd name="connsiteX8" fmla="*/ 1108260 w 3295650"/>
                  <a:gd name="connsiteY8" fmla="*/ 1110166 h 3305175"/>
                  <a:gd name="connsiteX9" fmla="*/ 2946585 w 3295650"/>
                  <a:gd name="connsiteY9" fmla="*/ 696781 h 3305175"/>
                  <a:gd name="connsiteX10" fmla="*/ 2812282 w 3295650"/>
                  <a:gd name="connsiteY10" fmla="*/ 831084 h 3305175"/>
                  <a:gd name="connsiteX11" fmla="*/ 128137 w 3295650"/>
                  <a:gd name="connsiteY11" fmla="*/ 1929316 h 3305175"/>
                  <a:gd name="connsiteX12" fmla="*/ 208147 w 3295650"/>
                  <a:gd name="connsiteY12" fmla="*/ 1639756 h 3305175"/>
                  <a:gd name="connsiteX13" fmla="*/ 216720 w 3295650"/>
                  <a:gd name="connsiteY13" fmla="*/ 1372104 h 3305175"/>
                  <a:gd name="connsiteX14" fmla="*/ 419602 w 3295650"/>
                  <a:gd name="connsiteY14" fmla="*/ 1191129 h 3305175"/>
                  <a:gd name="connsiteX15" fmla="*/ 592957 w 3295650"/>
                  <a:gd name="connsiteY15" fmla="*/ 945384 h 3305175"/>
                  <a:gd name="connsiteX16" fmla="*/ 691065 w 3295650"/>
                  <a:gd name="connsiteY16" fmla="*/ 697734 h 3305175"/>
                  <a:gd name="connsiteX17" fmla="*/ 936810 w 3295650"/>
                  <a:gd name="connsiteY17" fmla="*/ 594864 h 3305175"/>
                  <a:gd name="connsiteX18" fmla="*/ 948240 w 3295650"/>
                  <a:gd name="connsiteY18" fmla="*/ 594864 h 3305175"/>
                  <a:gd name="connsiteX19" fmla="*/ 1189222 w 3295650"/>
                  <a:gd name="connsiteY19" fmla="*/ 422461 h 3305175"/>
                  <a:gd name="connsiteX20" fmla="*/ 1370197 w 3295650"/>
                  <a:gd name="connsiteY20" fmla="*/ 219579 h 3305175"/>
                  <a:gd name="connsiteX21" fmla="*/ 1638802 w 3295650"/>
                  <a:gd name="connsiteY21" fmla="*/ 211006 h 3305175"/>
                  <a:gd name="connsiteX22" fmla="*/ 1927410 w 3295650"/>
                  <a:gd name="connsiteY22" fmla="*/ 130996 h 3305175"/>
                  <a:gd name="connsiteX23" fmla="*/ 2164582 w 3295650"/>
                  <a:gd name="connsiteY23" fmla="*/ 1456 h 3305175"/>
                  <a:gd name="connsiteX24" fmla="*/ 2417948 w 3295650"/>
                  <a:gd name="connsiteY24" fmla="*/ 83371 h 3305175"/>
                  <a:gd name="connsiteX25" fmla="*/ 2717032 w 3295650"/>
                  <a:gd name="connsiteY25" fmla="*/ 109089 h 3305175"/>
                  <a:gd name="connsiteX26" fmla="*/ 2982780 w 3295650"/>
                  <a:gd name="connsiteY26" fmla="*/ 68131 h 3305175"/>
                  <a:gd name="connsiteX27" fmla="*/ 3191377 w 3295650"/>
                  <a:gd name="connsiteY27" fmla="*/ 231961 h 3305175"/>
                  <a:gd name="connsiteX28" fmla="*/ 3304725 w 3295650"/>
                  <a:gd name="connsiteY28" fmla="*/ 338641 h 3305175"/>
                  <a:gd name="connsiteX29" fmla="*/ 3077077 w 3295650"/>
                  <a:gd name="connsiteY29" fmla="*/ 566289 h 3305175"/>
                  <a:gd name="connsiteX30" fmla="*/ 990150 w 3295650"/>
                  <a:gd name="connsiteY30" fmla="*/ 991104 h 3305175"/>
                  <a:gd name="connsiteX31" fmla="*/ 566287 w 3295650"/>
                  <a:gd name="connsiteY31" fmla="*/ 3078031 h 3305175"/>
                  <a:gd name="connsiteX32" fmla="*/ 338640 w 3295650"/>
                  <a:gd name="connsiteY32" fmla="*/ 3305679 h 3305175"/>
                  <a:gd name="connsiteX33" fmla="*/ 231960 w 3295650"/>
                  <a:gd name="connsiteY33" fmla="*/ 3193284 h 3305175"/>
                  <a:gd name="connsiteX34" fmla="*/ 68130 w 3295650"/>
                  <a:gd name="connsiteY34" fmla="*/ 2984686 h 3305175"/>
                  <a:gd name="connsiteX35" fmla="*/ 109087 w 3295650"/>
                  <a:gd name="connsiteY35" fmla="*/ 2718939 h 3305175"/>
                  <a:gd name="connsiteX36" fmla="*/ 84322 w 3295650"/>
                  <a:gd name="connsiteY36" fmla="*/ 2420806 h 3305175"/>
                  <a:gd name="connsiteX37" fmla="*/ 1455 w 3295650"/>
                  <a:gd name="connsiteY37" fmla="*/ 2167441 h 3305175"/>
                  <a:gd name="connsiteX38" fmla="*/ 128137 w 3295650"/>
                  <a:gd name="connsiteY38" fmla="*/ 1929316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95650" h="3305175">
                    <a:moveTo>
                      <a:pt x="966337" y="2677029"/>
                    </a:moveTo>
                    <a:cubicBezTo>
                      <a:pt x="854895" y="2197921"/>
                      <a:pt x="998722" y="1695001"/>
                      <a:pt x="1346385" y="1347339"/>
                    </a:cubicBezTo>
                    <a:cubicBezTo>
                      <a:pt x="1694047" y="999676"/>
                      <a:pt x="2196967" y="855849"/>
                      <a:pt x="2676075" y="967291"/>
                    </a:cubicBezTo>
                    <a:lnTo>
                      <a:pt x="966337" y="2677029"/>
                    </a:lnTo>
                    <a:close/>
                    <a:moveTo>
                      <a:pt x="2812282" y="831084"/>
                    </a:moveTo>
                    <a:cubicBezTo>
                      <a:pt x="2251260" y="661539"/>
                      <a:pt x="1641660" y="814891"/>
                      <a:pt x="1227322" y="1229229"/>
                    </a:cubicBezTo>
                    <a:cubicBezTo>
                      <a:pt x="812985" y="1643566"/>
                      <a:pt x="659632" y="2253166"/>
                      <a:pt x="829177" y="2814189"/>
                    </a:cubicBezTo>
                    <a:lnTo>
                      <a:pt x="694875" y="2948491"/>
                    </a:lnTo>
                    <a:cubicBezTo>
                      <a:pt x="466275" y="2307459"/>
                      <a:pt x="627247" y="1591179"/>
                      <a:pt x="1108260" y="1110166"/>
                    </a:cubicBezTo>
                    <a:cubicBezTo>
                      <a:pt x="1590225" y="628201"/>
                      <a:pt x="2305553" y="467229"/>
                      <a:pt x="2946585" y="696781"/>
                    </a:cubicBezTo>
                    <a:lnTo>
                      <a:pt x="2812282" y="831084"/>
                    </a:lnTo>
                    <a:close/>
                    <a:moveTo>
                      <a:pt x="128137" y="1929316"/>
                    </a:moveTo>
                    <a:cubicBezTo>
                      <a:pt x="215767" y="1860736"/>
                      <a:pt x="248152" y="1743579"/>
                      <a:pt x="208147" y="1639756"/>
                    </a:cubicBezTo>
                    <a:cubicBezTo>
                      <a:pt x="173857" y="1553079"/>
                      <a:pt x="176715" y="1455924"/>
                      <a:pt x="216720" y="1372104"/>
                    </a:cubicBezTo>
                    <a:cubicBezTo>
                      <a:pt x="256725" y="1286379"/>
                      <a:pt x="330067" y="1221609"/>
                      <a:pt x="419602" y="1191129"/>
                    </a:cubicBezTo>
                    <a:cubicBezTo>
                      <a:pt x="524377" y="1155886"/>
                      <a:pt x="593910" y="1056826"/>
                      <a:pt x="592957" y="945384"/>
                    </a:cubicBezTo>
                    <a:cubicBezTo>
                      <a:pt x="591052" y="852991"/>
                      <a:pt x="626295" y="763456"/>
                      <a:pt x="691065" y="697734"/>
                    </a:cubicBezTo>
                    <a:cubicBezTo>
                      <a:pt x="755835" y="632011"/>
                      <a:pt x="844417" y="594864"/>
                      <a:pt x="936810" y="594864"/>
                    </a:cubicBezTo>
                    <a:lnTo>
                      <a:pt x="948240" y="594864"/>
                    </a:lnTo>
                    <a:cubicBezTo>
                      <a:pt x="1056825" y="594864"/>
                      <a:pt x="1153980" y="525331"/>
                      <a:pt x="1189222" y="422461"/>
                    </a:cubicBezTo>
                    <a:cubicBezTo>
                      <a:pt x="1219702" y="332926"/>
                      <a:pt x="1285425" y="259584"/>
                      <a:pt x="1370197" y="219579"/>
                    </a:cubicBezTo>
                    <a:cubicBezTo>
                      <a:pt x="1454970" y="179574"/>
                      <a:pt x="1552125" y="176716"/>
                      <a:pt x="1638802" y="211006"/>
                    </a:cubicBezTo>
                    <a:cubicBezTo>
                      <a:pt x="1741672" y="250059"/>
                      <a:pt x="1858830" y="217674"/>
                      <a:pt x="1927410" y="130996"/>
                    </a:cubicBezTo>
                    <a:cubicBezTo>
                      <a:pt x="1985512" y="57654"/>
                      <a:pt x="2071237" y="10029"/>
                      <a:pt x="2164582" y="1456"/>
                    </a:cubicBezTo>
                    <a:cubicBezTo>
                      <a:pt x="2256975" y="-7116"/>
                      <a:pt x="2348415" y="22411"/>
                      <a:pt x="2417948" y="83371"/>
                    </a:cubicBezTo>
                    <a:cubicBezTo>
                      <a:pt x="2500815" y="157666"/>
                      <a:pt x="2622735" y="168144"/>
                      <a:pt x="2717032" y="109089"/>
                    </a:cubicBezTo>
                    <a:cubicBezTo>
                      <a:pt x="2796090" y="59559"/>
                      <a:pt x="2892292" y="44319"/>
                      <a:pt x="2982780" y="68131"/>
                    </a:cubicBezTo>
                    <a:cubicBezTo>
                      <a:pt x="3072315" y="90991"/>
                      <a:pt x="3148515" y="150046"/>
                      <a:pt x="3191377" y="231961"/>
                    </a:cubicBezTo>
                    <a:cubicBezTo>
                      <a:pt x="3216142" y="278634"/>
                      <a:pt x="3256148" y="316734"/>
                      <a:pt x="3304725" y="338641"/>
                    </a:cubicBezTo>
                    <a:lnTo>
                      <a:pt x="3077077" y="566289"/>
                    </a:lnTo>
                    <a:cubicBezTo>
                      <a:pt x="2358892" y="276729"/>
                      <a:pt x="1537837" y="443416"/>
                      <a:pt x="990150" y="991104"/>
                    </a:cubicBezTo>
                    <a:cubicBezTo>
                      <a:pt x="442462" y="1538791"/>
                      <a:pt x="275775" y="2359846"/>
                      <a:pt x="566287" y="3078031"/>
                    </a:cubicBezTo>
                    <a:lnTo>
                      <a:pt x="338640" y="3305679"/>
                    </a:lnTo>
                    <a:cubicBezTo>
                      <a:pt x="315780" y="3257101"/>
                      <a:pt x="278632" y="3218049"/>
                      <a:pt x="231960" y="3193284"/>
                    </a:cubicBezTo>
                    <a:cubicBezTo>
                      <a:pt x="150045" y="3150421"/>
                      <a:pt x="90990" y="3074221"/>
                      <a:pt x="68130" y="2984686"/>
                    </a:cubicBezTo>
                    <a:cubicBezTo>
                      <a:pt x="44317" y="2894199"/>
                      <a:pt x="59557" y="2797996"/>
                      <a:pt x="109087" y="2718939"/>
                    </a:cubicBezTo>
                    <a:cubicBezTo>
                      <a:pt x="167190" y="2624641"/>
                      <a:pt x="157665" y="2503674"/>
                      <a:pt x="84322" y="2420806"/>
                    </a:cubicBezTo>
                    <a:cubicBezTo>
                      <a:pt x="22410" y="2351274"/>
                      <a:pt x="-7118" y="2259834"/>
                      <a:pt x="1455" y="2167441"/>
                    </a:cubicBezTo>
                    <a:cubicBezTo>
                      <a:pt x="8122" y="2073144"/>
                      <a:pt x="54795" y="1987419"/>
                      <a:pt x="128137" y="192931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grpSp>
        <p:sp>
          <p:nvSpPr>
            <p:cNvPr id="6" name="TextBox 43">
              <a:extLst>
                <a:ext uri="{FF2B5EF4-FFF2-40B4-BE49-F238E27FC236}">
                  <a16:creationId xmlns:a16="http://schemas.microsoft.com/office/drawing/2014/main" id="{1007EF76-F746-4D8E-8639-D50E2902071A}"/>
                </a:ext>
              </a:extLst>
            </p:cNvPr>
            <p:cNvSpPr txBox="1"/>
            <p:nvPr/>
          </p:nvSpPr>
          <p:spPr>
            <a:xfrm rot="898977">
              <a:off x="5645956" y="3234058"/>
              <a:ext cx="937957" cy="116492"/>
            </a:xfrm>
            <a:prstGeom prst="rect">
              <a:avLst/>
            </a:prstGeom>
            <a:solidFill>
              <a:srgbClr val="79B530"/>
            </a:solidFill>
          </p:spPr>
          <p:txBody>
            <a:bodyPr wrap="square" lIns="0" tIns="0" rIns="0" bIns="0" rtlCol="0">
              <a:spAutoFit/>
            </a:bodyPr>
            <a:lstStyle/>
            <a:p>
              <a:pPr marL="0" marR="0" lvl="0" indent="0" algn="ctr" defTabSz="914400" eaLnBrk="1" fontAlgn="auto" latinLnBrk="0" hangingPunct="1">
                <a:lnSpc>
                  <a:spcPct val="104000"/>
                </a:lnSpc>
                <a:spcBef>
                  <a:spcPts val="600"/>
                </a:spcBef>
                <a:spcAft>
                  <a:spcPts val="0"/>
                </a:spcAft>
                <a:buClrTx/>
                <a:buSzTx/>
                <a:buFontTx/>
                <a:buNone/>
                <a:tabLst/>
                <a:defRPr/>
              </a:pPr>
              <a:r>
                <a:rPr kumimoji="0" lang="de-DE" sz="900" b="1" i="0" u="none" strike="noStrike" kern="0" cap="none" spc="0" normalizeH="0" baseline="0" noProof="0" dirty="0">
                  <a:ln>
                    <a:noFill/>
                  </a:ln>
                  <a:solidFill>
                    <a:prstClr val="white"/>
                  </a:solidFill>
                  <a:effectLst/>
                  <a:uLnTx/>
                  <a:uFillTx/>
                </a:rPr>
                <a:t>Einfach </a:t>
              </a:r>
              <a:r>
                <a:rPr kumimoji="0" lang="de-DE" sz="900" b="1" i="0" u="none" strike="noStrike" kern="0" cap="none" spc="0" normalizeH="0" baseline="0" noProof="0">
                  <a:ln>
                    <a:noFill/>
                  </a:ln>
                  <a:solidFill>
                    <a:prstClr val="white"/>
                  </a:solidFill>
                  <a:effectLst/>
                  <a:uLnTx/>
                  <a:uFillTx/>
                </a:rPr>
                <a:t>machen!</a:t>
              </a:r>
              <a:endParaRPr kumimoji="0" lang="de-DE" sz="900" b="1" i="0" u="none" strike="noStrike" kern="0" cap="none" spc="0" normalizeH="0" baseline="0" noProof="0" dirty="0" err="1">
                <a:ln>
                  <a:noFill/>
                </a:ln>
                <a:solidFill>
                  <a:prstClr val="white"/>
                </a:solidFill>
                <a:effectLst/>
                <a:uLnTx/>
                <a:uFillTx/>
              </a:endParaRPr>
            </a:p>
          </p:txBody>
        </p:sp>
      </p:grpSp>
      <p:grpSp>
        <p:nvGrpSpPr>
          <p:cNvPr id="28" name="Gruppieren 11">
            <a:extLst>
              <a:ext uri="{FF2B5EF4-FFF2-40B4-BE49-F238E27FC236}">
                <a16:creationId xmlns:a16="http://schemas.microsoft.com/office/drawing/2014/main" id="{4EE6DE62-5528-40DE-85C7-2AB03ABF58ED}"/>
              </a:ext>
            </a:extLst>
          </p:cNvPr>
          <p:cNvGrpSpPr/>
          <p:nvPr/>
        </p:nvGrpSpPr>
        <p:grpSpPr>
          <a:xfrm>
            <a:off x="6543098" y="2140603"/>
            <a:ext cx="2207345" cy="4162062"/>
            <a:chOff x="4436635" y="2223532"/>
            <a:chExt cx="2128811" cy="4013982"/>
          </a:xfrm>
        </p:grpSpPr>
        <p:pic>
          <p:nvPicPr>
            <p:cNvPr id="29" name="Grafik 9">
              <a:extLst>
                <a:ext uri="{FF2B5EF4-FFF2-40B4-BE49-F238E27FC236}">
                  <a16:creationId xmlns:a16="http://schemas.microsoft.com/office/drawing/2014/main" id="{BDD07A4B-26B0-4EB2-BFA3-1D697E9BE94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93662" y="2797947"/>
              <a:ext cx="1759062" cy="3267625"/>
            </a:xfrm>
            <a:prstGeom prst="rect">
              <a:avLst/>
            </a:prstGeom>
          </p:spPr>
        </p:pic>
        <p:sp>
          <p:nvSpPr>
            <p:cNvPr id="30" name="Rechteck 24">
              <a:extLst>
                <a:ext uri="{FF2B5EF4-FFF2-40B4-BE49-F238E27FC236}">
                  <a16:creationId xmlns:a16="http://schemas.microsoft.com/office/drawing/2014/main" id="{697BFBC3-DDB8-41EC-BA78-8855F7ABEB82}"/>
                </a:ext>
              </a:extLst>
            </p:cNvPr>
            <p:cNvSpPr/>
            <p:nvPr/>
          </p:nvSpPr>
          <p:spPr>
            <a:xfrm>
              <a:off x="4566500" y="5822395"/>
              <a:ext cx="1761732" cy="217067"/>
            </a:xfrm>
            <a:prstGeom prst="rect">
              <a:avLst/>
            </a:prstGeom>
            <a:solidFill>
              <a:srgbClr val="EEEEEE"/>
            </a:solidFill>
            <a:ln w="254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marR="0" lvl="0" indent="-234000" defTabSz="91440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0" cap="none" spc="0" normalizeH="0" baseline="0" noProof="0" dirty="0" err="1">
                <a:ln>
                  <a:noFill/>
                </a:ln>
                <a:solidFill>
                  <a:prstClr val="white"/>
                </a:solidFill>
                <a:effectLst/>
                <a:uLnTx/>
                <a:uFillTx/>
                <a:latin typeface="Arial"/>
                <a:ea typeface="+mn-ea"/>
                <a:cs typeface="+mn-cs"/>
              </a:endParaRPr>
            </a:p>
          </p:txBody>
        </p:sp>
        <p:sp>
          <p:nvSpPr>
            <p:cNvPr id="31" name="Rechteck 25">
              <a:extLst>
                <a:ext uri="{FF2B5EF4-FFF2-40B4-BE49-F238E27FC236}">
                  <a16:creationId xmlns:a16="http://schemas.microsoft.com/office/drawing/2014/main" id="{23E75C41-C487-4A4D-B680-AD164277142C}"/>
                </a:ext>
              </a:extLst>
            </p:cNvPr>
            <p:cNvSpPr/>
            <p:nvPr/>
          </p:nvSpPr>
          <p:spPr>
            <a:xfrm>
              <a:off x="4566500" y="2330241"/>
              <a:ext cx="1761732" cy="389147"/>
            </a:xfrm>
            <a:prstGeom prst="rect">
              <a:avLst/>
            </a:prstGeom>
            <a:solidFill>
              <a:sysClr val="window" lastClr="FFFFFF"/>
            </a:solidFill>
            <a:ln w="254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marR="0" lvl="0" indent="-234000" defTabSz="91440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0" cap="none" spc="0" normalizeH="0" baseline="0" noProof="0" dirty="0" err="1">
                <a:ln>
                  <a:noFill/>
                </a:ln>
                <a:solidFill>
                  <a:prstClr val="white"/>
                </a:solidFill>
                <a:effectLst/>
                <a:uLnTx/>
                <a:uFillTx/>
                <a:latin typeface="Arial"/>
                <a:ea typeface="+mn-ea"/>
                <a:cs typeface="+mn-cs"/>
              </a:endParaRPr>
            </a:p>
          </p:txBody>
        </p:sp>
        <p:pic>
          <p:nvPicPr>
            <p:cNvPr id="32" name="Picture 13">
              <a:extLst>
                <a:ext uri="{FF2B5EF4-FFF2-40B4-BE49-F238E27FC236}">
                  <a16:creationId xmlns:a16="http://schemas.microsoft.com/office/drawing/2014/main" id="{5E7B2A8D-A93A-4880-8ABC-5EE0B5169C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6079" y="2223532"/>
              <a:ext cx="1969978" cy="3933061"/>
            </a:xfrm>
            <a:prstGeom prst="rect">
              <a:avLst/>
            </a:prstGeom>
          </p:spPr>
        </p:pic>
        <p:sp>
          <p:nvSpPr>
            <p:cNvPr id="33" name="Rechteck 18">
              <a:extLst>
                <a:ext uri="{FF2B5EF4-FFF2-40B4-BE49-F238E27FC236}">
                  <a16:creationId xmlns:a16="http://schemas.microsoft.com/office/drawing/2014/main" id="{AFC2C057-8FD6-4953-AE65-338E673D28E1}"/>
                </a:ext>
              </a:extLst>
            </p:cNvPr>
            <p:cNvSpPr/>
            <p:nvPr/>
          </p:nvSpPr>
          <p:spPr>
            <a:xfrm>
              <a:off x="4671438" y="5579571"/>
              <a:ext cx="1595110" cy="217067"/>
            </a:xfrm>
            <a:prstGeom prst="rect">
              <a:avLst/>
            </a:prstGeom>
            <a:noFill/>
            <a:ln w="38100" cap="flat" cmpd="sng" algn="ctr">
              <a:solidFill>
                <a:srgbClr val="DB6301"/>
              </a:solid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marR="0" lvl="0" indent="-234000" defTabSz="91440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0" cap="none" spc="0" normalizeH="0" baseline="0" noProof="0" dirty="0" err="1">
                <a:ln>
                  <a:noFill/>
                </a:ln>
                <a:solidFill>
                  <a:prstClr val="white"/>
                </a:solidFill>
                <a:effectLst/>
                <a:uLnTx/>
                <a:uFillTx/>
                <a:latin typeface="Arial"/>
                <a:ea typeface="+mn-ea"/>
                <a:cs typeface="+mn-cs"/>
              </a:endParaRPr>
            </a:p>
          </p:txBody>
        </p:sp>
        <p:sp>
          <p:nvSpPr>
            <p:cNvPr id="36" name="Ellipse 22">
              <a:extLst>
                <a:ext uri="{FF2B5EF4-FFF2-40B4-BE49-F238E27FC236}">
                  <a16:creationId xmlns:a16="http://schemas.microsoft.com/office/drawing/2014/main" id="{5217EC77-CB7A-4A1D-9014-61D7A2F8835D}"/>
                </a:ext>
              </a:extLst>
            </p:cNvPr>
            <p:cNvSpPr/>
            <p:nvPr/>
          </p:nvSpPr>
          <p:spPr>
            <a:xfrm>
              <a:off x="4436635" y="6087371"/>
              <a:ext cx="2128811" cy="150143"/>
            </a:xfrm>
            <a:prstGeom prst="ellipse">
              <a:avLst/>
            </a:prstGeom>
            <a:gradFill flip="none" rotWithShape="1">
              <a:gsLst>
                <a:gs pos="0">
                  <a:sysClr val="windowText" lastClr="000000">
                    <a:alpha val="66000"/>
                  </a:sysClr>
                </a:gs>
                <a:gs pos="100000">
                  <a:sysClr val="windowText" lastClr="000000">
                    <a:alpha val="0"/>
                  </a:sysClr>
                </a:gs>
              </a:gsLst>
              <a:path path="shape">
                <a:fillToRect l="50000" t="50000" r="50000" b="50000"/>
              </a:path>
              <a:tileRect/>
            </a:gradFill>
            <a:ln w="254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marR="0" lvl="0" indent="-234000" defTabSz="91440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0" cap="none" spc="0" normalizeH="0" baseline="0" noProof="0" dirty="0" err="1">
                <a:ln>
                  <a:noFill/>
                </a:ln>
                <a:solidFill>
                  <a:prstClr val="white"/>
                </a:solidFill>
                <a:effectLst/>
                <a:uLnTx/>
                <a:uFillTx/>
                <a:latin typeface="Arial"/>
                <a:ea typeface="+mn-ea"/>
                <a:cs typeface="+mn-cs"/>
              </a:endParaRPr>
            </a:p>
          </p:txBody>
        </p:sp>
        <p:sp>
          <p:nvSpPr>
            <p:cNvPr id="37" name="Textfeld 30">
              <a:extLst>
                <a:ext uri="{FF2B5EF4-FFF2-40B4-BE49-F238E27FC236}">
                  <a16:creationId xmlns:a16="http://schemas.microsoft.com/office/drawing/2014/main" id="{0ABD9437-CFCB-442E-A2C9-E118C6507D80}"/>
                </a:ext>
              </a:extLst>
            </p:cNvPr>
            <p:cNvSpPr txBox="1"/>
            <p:nvPr/>
          </p:nvSpPr>
          <p:spPr>
            <a:xfrm>
              <a:off x="4687415" y="2517388"/>
              <a:ext cx="1706589" cy="371192"/>
            </a:xfrm>
            <a:prstGeom prst="rect">
              <a:avLst/>
            </a:prstGeom>
            <a:noFill/>
          </p:spPr>
          <p:txBody>
            <a:bodyPr wrap="square" lIns="0" tIns="0" rIns="0" bIns="0" rtlCol="0">
              <a:spAutoFit/>
            </a:bodyPr>
            <a:lstStyle/>
            <a:p>
              <a:pPr marL="0" marR="0" lvl="0" indent="0" defTabSz="914400" eaLnBrk="1" fontAlgn="auto" latinLnBrk="0" hangingPunct="1">
                <a:lnSpc>
                  <a:spcPct val="104000"/>
                </a:lnSpc>
                <a:spcBef>
                  <a:spcPts val="600"/>
                </a:spcBef>
                <a:spcAft>
                  <a:spcPts val="0"/>
                </a:spcAft>
                <a:buClrTx/>
                <a:buSzTx/>
                <a:buFontTx/>
                <a:buNone/>
                <a:tabLst/>
                <a:defRPr/>
              </a:pPr>
              <a:r>
                <a:rPr kumimoji="0" lang="de-DE" sz="1200" b="0" i="0" u="none" strike="noStrike" kern="0" cap="none" spc="0" normalizeH="0" baseline="0" noProof="0" dirty="0">
                  <a:ln>
                    <a:noFill/>
                  </a:ln>
                  <a:solidFill>
                    <a:srgbClr val="006729"/>
                  </a:solidFill>
                  <a:effectLst/>
                  <a:uLnTx/>
                  <a:uFillTx/>
                </a:rPr>
                <a:t>Die Komponenten der</a:t>
              </a:r>
              <a:br>
                <a:rPr kumimoji="0" lang="de-DE" sz="1200" b="0" i="0" u="none" strike="noStrike" kern="0" cap="none" spc="0" normalizeH="0" baseline="0" noProof="0" dirty="0">
                  <a:ln>
                    <a:noFill/>
                  </a:ln>
                  <a:solidFill>
                    <a:srgbClr val="006729"/>
                  </a:solidFill>
                  <a:effectLst/>
                  <a:uLnTx/>
                  <a:uFillTx/>
                </a:rPr>
              </a:br>
              <a:r>
                <a:rPr kumimoji="0" lang="de-DE" sz="1200" b="0" i="0" u="none" strike="noStrike" kern="0" cap="none" spc="0" normalizeH="0" baseline="0" noProof="0" dirty="0">
                  <a:ln>
                    <a:noFill/>
                  </a:ln>
                  <a:solidFill>
                    <a:srgbClr val="006729"/>
                  </a:solidFill>
                  <a:effectLst/>
                  <a:uLnTx/>
                  <a:uFillTx/>
                </a:rPr>
                <a:t>App HDI </a:t>
              </a:r>
              <a:r>
                <a:rPr kumimoji="0" lang="de-DE" sz="1200" b="0" i="0" u="none" strike="noStrike" kern="0" cap="none" spc="0" normalizeH="0" baseline="0" noProof="0" dirty="0" err="1">
                  <a:ln>
                    <a:noFill/>
                  </a:ln>
                  <a:solidFill>
                    <a:srgbClr val="006729"/>
                  </a:solidFill>
                  <a:effectLst/>
                  <a:uLnTx/>
                  <a:uFillTx/>
                </a:rPr>
                <a:t>VorsorgeNow</a:t>
              </a:r>
              <a:endParaRPr kumimoji="0" lang="de-DE" sz="1200" b="0" i="0" u="none" strike="noStrike" kern="0" cap="none" spc="0" normalizeH="0" baseline="0" noProof="0" dirty="0">
                <a:ln>
                  <a:noFill/>
                </a:ln>
                <a:solidFill>
                  <a:srgbClr val="006729"/>
                </a:solidFill>
                <a:effectLst/>
                <a:uLnTx/>
                <a:uFillTx/>
              </a:endParaRPr>
            </a:p>
          </p:txBody>
        </p:sp>
      </p:grpSp>
      <p:grpSp>
        <p:nvGrpSpPr>
          <p:cNvPr id="38" name="Gruppieren 12">
            <a:extLst>
              <a:ext uri="{FF2B5EF4-FFF2-40B4-BE49-F238E27FC236}">
                <a16:creationId xmlns:a16="http://schemas.microsoft.com/office/drawing/2014/main" id="{AEDC10EA-A17B-4FFD-AE56-937769119DD1}"/>
              </a:ext>
            </a:extLst>
          </p:cNvPr>
          <p:cNvGrpSpPr/>
          <p:nvPr/>
        </p:nvGrpSpPr>
        <p:grpSpPr>
          <a:xfrm>
            <a:off x="3469440" y="2121246"/>
            <a:ext cx="3076320" cy="4224269"/>
            <a:chOff x="1282355" y="2204864"/>
            <a:chExt cx="2966869" cy="4073976"/>
          </a:xfrm>
        </p:grpSpPr>
        <p:grpSp>
          <p:nvGrpSpPr>
            <p:cNvPr id="39" name="Gruppieren 10">
              <a:extLst>
                <a:ext uri="{FF2B5EF4-FFF2-40B4-BE49-F238E27FC236}">
                  <a16:creationId xmlns:a16="http://schemas.microsoft.com/office/drawing/2014/main" id="{5819BB38-8393-4792-809D-5031A0880D0D}"/>
                </a:ext>
              </a:extLst>
            </p:cNvPr>
            <p:cNvGrpSpPr/>
            <p:nvPr/>
          </p:nvGrpSpPr>
          <p:grpSpPr>
            <a:xfrm>
              <a:off x="1282355" y="2204864"/>
              <a:ext cx="2966869" cy="4073976"/>
              <a:chOff x="1282355" y="2204864"/>
              <a:chExt cx="2966869" cy="4073976"/>
            </a:xfrm>
          </p:grpSpPr>
          <p:pic>
            <p:nvPicPr>
              <p:cNvPr id="41" name="Grafik 6">
                <a:extLst>
                  <a:ext uri="{FF2B5EF4-FFF2-40B4-BE49-F238E27FC236}">
                    <a16:creationId xmlns:a16="http://schemas.microsoft.com/office/drawing/2014/main" id="{C9511070-4237-406B-856B-83542ADDF7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42699" y="2604407"/>
                <a:ext cx="2616196" cy="2465532"/>
              </a:xfrm>
              <a:prstGeom prst="rect">
                <a:avLst/>
              </a:prstGeom>
            </p:spPr>
          </p:pic>
          <p:pic>
            <p:nvPicPr>
              <p:cNvPr id="42" name="Picture 2 - 1">
                <a:extLst>
                  <a:ext uri="{FF2B5EF4-FFF2-40B4-BE49-F238E27FC236}">
                    <a16:creationId xmlns:a16="http://schemas.microsoft.com/office/drawing/2014/main" id="{930627A4-D123-460C-8980-A70374E092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2355" y="2204864"/>
                <a:ext cx="2966869" cy="4073976"/>
              </a:xfrm>
              <a:prstGeom prst="rect">
                <a:avLst/>
              </a:prstGeom>
            </p:spPr>
          </p:pic>
        </p:grpSp>
        <p:sp>
          <p:nvSpPr>
            <p:cNvPr id="40" name="Ellipse 33">
              <a:extLst>
                <a:ext uri="{FF2B5EF4-FFF2-40B4-BE49-F238E27FC236}">
                  <a16:creationId xmlns:a16="http://schemas.microsoft.com/office/drawing/2014/main" id="{DAFAEE7A-FBBA-43D3-AA18-CC9963E6C54B}"/>
                </a:ext>
              </a:extLst>
            </p:cNvPr>
            <p:cNvSpPr/>
            <p:nvPr/>
          </p:nvSpPr>
          <p:spPr>
            <a:xfrm>
              <a:off x="1287096" y="6087371"/>
              <a:ext cx="2924864" cy="150143"/>
            </a:xfrm>
            <a:prstGeom prst="ellipse">
              <a:avLst/>
            </a:prstGeom>
            <a:gradFill flip="none" rotWithShape="1">
              <a:gsLst>
                <a:gs pos="0">
                  <a:sysClr val="windowText" lastClr="000000">
                    <a:alpha val="66000"/>
                  </a:sysClr>
                </a:gs>
                <a:gs pos="100000">
                  <a:sysClr val="windowText" lastClr="000000">
                    <a:alpha val="0"/>
                  </a:sysClr>
                </a:gs>
              </a:gsLst>
              <a:path path="shape">
                <a:fillToRect l="50000" t="50000" r="50000" b="50000"/>
              </a:path>
              <a:tileRect/>
            </a:gradFill>
            <a:ln w="254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marR="0" lvl="0" indent="-234000" defTabSz="91440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0" cap="none" spc="0" normalizeH="0" baseline="0" noProof="0" dirty="0" err="1">
                <a:ln>
                  <a:noFill/>
                </a:ln>
                <a:solidFill>
                  <a:prstClr val="white"/>
                </a:solidFill>
                <a:effectLst/>
                <a:uLnTx/>
                <a:uFillTx/>
                <a:latin typeface="Arial"/>
                <a:ea typeface="+mn-ea"/>
                <a:cs typeface="+mn-cs"/>
              </a:endParaRPr>
            </a:p>
          </p:txBody>
        </p:sp>
      </p:grpSp>
      <p:sp>
        <p:nvSpPr>
          <p:cNvPr id="49" name="Textfeld 23">
            <a:extLst>
              <a:ext uri="{FF2B5EF4-FFF2-40B4-BE49-F238E27FC236}">
                <a16:creationId xmlns:a16="http://schemas.microsoft.com/office/drawing/2014/main" id="{BB0DFE08-A166-4BE0-AFCC-FBE7A19BA6EB}"/>
              </a:ext>
            </a:extLst>
          </p:cNvPr>
          <p:cNvSpPr txBox="1"/>
          <p:nvPr/>
        </p:nvSpPr>
        <p:spPr>
          <a:xfrm>
            <a:off x="9048750" y="2737339"/>
            <a:ext cx="2806609" cy="1739411"/>
          </a:xfrm>
          <a:prstGeom prst="rect">
            <a:avLst/>
          </a:prstGeom>
          <a:solidFill>
            <a:srgbClr val="D0E4B9"/>
          </a:solidFill>
        </p:spPr>
        <p:txBody>
          <a:bodyPr wrap="square" lIns="108000" tIns="180000" rIns="72000" bIns="180000" rtlCol="0" anchor="t">
            <a:noAutofit/>
          </a:bodyPr>
          <a:lstStyle/>
          <a:p>
            <a:pPr>
              <a:lnSpc>
                <a:spcPct val="104000"/>
              </a:lnSpc>
              <a:spcBef>
                <a:spcPts val="600"/>
              </a:spcBef>
            </a:pPr>
            <a:r>
              <a:rPr lang="de-DE" sz="1400" b="1" dirty="0"/>
              <a:t>   Berufsunfähigkeit.</a:t>
            </a:r>
            <a:br>
              <a:rPr lang="de-DE" sz="1400" dirty="0"/>
            </a:br>
            <a:r>
              <a:rPr lang="de-DE" sz="1400" dirty="0"/>
              <a:t>Ermittlung der vollen und teil-</a:t>
            </a:r>
            <a:br>
              <a:rPr lang="de-DE" sz="1400" dirty="0"/>
            </a:br>
            <a:r>
              <a:rPr lang="de-DE" sz="1400" dirty="0"/>
              <a:t>weisen Erwerbsminderungsrente sowie der Versorgungslücke. Schließung der Lücke mit EGO Top.</a:t>
            </a:r>
          </a:p>
        </p:txBody>
      </p:sp>
      <p:sp>
        <p:nvSpPr>
          <p:cNvPr id="50" name="Textfeld 31">
            <a:extLst>
              <a:ext uri="{FF2B5EF4-FFF2-40B4-BE49-F238E27FC236}">
                <a16:creationId xmlns:a16="http://schemas.microsoft.com/office/drawing/2014/main" id="{B5C31C7E-ED0C-4821-B375-AD0DF22D7B9A}"/>
              </a:ext>
            </a:extLst>
          </p:cNvPr>
          <p:cNvSpPr txBox="1"/>
          <p:nvPr/>
        </p:nvSpPr>
        <p:spPr>
          <a:xfrm>
            <a:off x="334562" y="2737339"/>
            <a:ext cx="2812981" cy="786417"/>
          </a:xfrm>
          <a:prstGeom prst="rect">
            <a:avLst/>
          </a:prstGeom>
          <a:solidFill>
            <a:srgbClr val="D0E4B9"/>
          </a:solidFill>
        </p:spPr>
        <p:txBody>
          <a:bodyPr wrap="square" lIns="180000" tIns="180000" rIns="108000" bIns="180000" rtlCol="0" anchor="ctr">
            <a:noAutofit/>
          </a:bodyPr>
          <a:lstStyle/>
          <a:p>
            <a:pPr>
              <a:lnSpc>
                <a:spcPct val="104000"/>
              </a:lnSpc>
              <a:spcBef>
                <a:spcPts val="600"/>
              </a:spcBef>
            </a:pPr>
            <a:r>
              <a:rPr lang="de-DE" sz="1400" b="1" dirty="0"/>
              <a:t>Kostenfrei über den App Store und Google Play</a:t>
            </a:r>
          </a:p>
        </p:txBody>
      </p:sp>
      <p:sp>
        <p:nvSpPr>
          <p:cNvPr id="3" name="Foliennummernplatzhalter 2">
            <a:extLst>
              <a:ext uri="{FF2B5EF4-FFF2-40B4-BE49-F238E27FC236}">
                <a16:creationId xmlns:a16="http://schemas.microsoft.com/office/drawing/2014/main" id="{8B8F1B8C-CBC0-4C51-B9DF-89B38F98E1C4}"/>
              </a:ext>
            </a:extLst>
          </p:cNvPr>
          <p:cNvSpPr>
            <a:spLocks noGrp="1"/>
          </p:cNvSpPr>
          <p:nvPr>
            <p:ph type="sldNum" sz="quarter" idx="12"/>
          </p:nvPr>
        </p:nvSpPr>
        <p:spPr/>
        <p:txBody>
          <a:bodyPr/>
          <a:lstStyle/>
          <a:p>
            <a:fld id="{7EC6429F-8EBA-4254-B9C8-295228AFE7F1}" type="slidenum">
              <a:rPr lang="de-DE" smtClean="0"/>
              <a:pPr/>
              <a:t>121</a:t>
            </a:fld>
            <a:endParaRPr lang="de-DE" dirty="0"/>
          </a:p>
        </p:txBody>
      </p:sp>
      <p:sp>
        <p:nvSpPr>
          <p:cNvPr id="47" name="Rechteck 41">
            <a:extLst>
              <a:ext uri="{FF2B5EF4-FFF2-40B4-BE49-F238E27FC236}">
                <a16:creationId xmlns:a16="http://schemas.microsoft.com/office/drawing/2014/main" id="{BE82359A-249A-4792-86FA-6448EEC39247}"/>
              </a:ext>
            </a:extLst>
          </p:cNvPr>
          <p:cNvSpPr/>
          <p:nvPr/>
        </p:nvSpPr>
        <p:spPr>
          <a:xfrm>
            <a:off x="2782667" y="2709203"/>
            <a:ext cx="459019" cy="459019"/>
          </a:xfrm>
          <a:prstGeom prst="rect">
            <a:avLst/>
          </a:prstGeom>
          <a:solidFill>
            <a:srgbClr val="006729"/>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4000"/>
              </a:lnSpc>
              <a:spcBef>
                <a:spcPts val="600"/>
              </a:spcBef>
              <a:spcAft>
                <a:spcPts val="0"/>
              </a:spcAft>
              <a:buClrTx/>
              <a:buSzTx/>
              <a:buFontTx/>
              <a:buNone/>
              <a:tabLst/>
              <a:defRPr/>
            </a:pPr>
            <a:endParaRPr kumimoji="0" lang="de-DE" sz="1600" b="1" i="0" u="none" strike="noStrike" kern="0" cap="none" spc="0" normalizeH="0" baseline="0" noProof="0" dirty="0">
              <a:ln>
                <a:noFill/>
              </a:ln>
              <a:solidFill>
                <a:prstClr val="white"/>
              </a:solidFill>
              <a:effectLst/>
              <a:uLnTx/>
              <a:uFillTx/>
              <a:latin typeface="Arial"/>
              <a:ea typeface="+mn-ea"/>
              <a:cs typeface="+mn-cs"/>
            </a:endParaRPr>
          </a:p>
        </p:txBody>
      </p:sp>
      <p:grpSp>
        <p:nvGrpSpPr>
          <p:cNvPr id="43" name="Gruppieren 37">
            <a:extLst>
              <a:ext uri="{FF2B5EF4-FFF2-40B4-BE49-F238E27FC236}">
                <a16:creationId xmlns:a16="http://schemas.microsoft.com/office/drawing/2014/main" id="{08BF9CCE-C152-48EA-B23D-B5E216462462}"/>
              </a:ext>
            </a:extLst>
          </p:cNvPr>
          <p:cNvGrpSpPr/>
          <p:nvPr/>
        </p:nvGrpSpPr>
        <p:grpSpPr>
          <a:xfrm>
            <a:off x="8683034" y="2709203"/>
            <a:ext cx="459019" cy="459019"/>
            <a:chOff x="6873328" y="3941582"/>
            <a:chExt cx="442688" cy="442688"/>
          </a:xfrm>
        </p:grpSpPr>
        <p:sp>
          <p:nvSpPr>
            <p:cNvPr id="44" name="Rechteck 38">
              <a:extLst>
                <a:ext uri="{FF2B5EF4-FFF2-40B4-BE49-F238E27FC236}">
                  <a16:creationId xmlns:a16="http://schemas.microsoft.com/office/drawing/2014/main" id="{0AE645AA-B253-4DE7-9B8F-EFE0ACB736CC}"/>
                </a:ext>
              </a:extLst>
            </p:cNvPr>
            <p:cNvSpPr/>
            <p:nvPr/>
          </p:nvSpPr>
          <p:spPr>
            <a:xfrm>
              <a:off x="6873328" y="3941582"/>
              <a:ext cx="442688" cy="442688"/>
            </a:xfrm>
            <a:prstGeom prst="rect">
              <a:avLst/>
            </a:prstGeom>
            <a:solidFill>
              <a:srgbClr val="006729"/>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4000"/>
                </a:lnSpc>
                <a:spcBef>
                  <a:spcPts val="600"/>
                </a:spcBef>
                <a:spcAft>
                  <a:spcPts val="0"/>
                </a:spcAft>
                <a:buClrTx/>
                <a:buSzTx/>
                <a:buFontTx/>
                <a:buNone/>
                <a:tabLst/>
                <a:defRPr/>
              </a:pPr>
              <a:endParaRPr kumimoji="0" lang="de-DE" sz="1600" b="1" i="0" u="none" strike="noStrike" kern="0" cap="none" spc="0" normalizeH="0" baseline="0" noProof="0" dirty="0">
                <a:ln>
                  <a:noFill/>
                </a:ln>
                <a:solidFill>
                  <a:prstClr val="white"/>
                </a:solidFill>
                <a:effectLst/>
                <a:uLnTx/>
                <a:uFillTx/>
                <a:latin typeface="Arial"/>
                <a:ea typeface="+mn-ea"/>
                <a:cs typeface="+mn-cs"/>
              </a:endParaRPr>
            </a:p>
          </p:txBody>
        </p:sp>
        <p:pic>
          <p:nvPicPr>
            <p:cNvPr id="45" name="Grafik 39">
              <a:extLst>
                <a:ext uri="{FF2B5EF4-FFF2-40B4-BE49-F238E27FC236}">
                  <a16:creationId xmlns:a16="http://schemas.microsoft.com/office/drawing/2014/main" id="{E287A3E5-E548-4FC1-A083-FF1855E6397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6973740" y="4024580"/>
              <a:ext cx="241865" cy="276693"/>
            </a:xfrm>
            <a:prstGeom prst="rect">
              <a:avLst/>
            </a:prstGeom>
          </p:spPr>
        </p:pic>
      </p:grpSp>
      <p:sp>
        <p:nvSpPr>
          <p:cNvPr id="51" name="Fußzeilenplatzhalter 2">
            <a:extLst>
              <a:ext uri="{FF2B5EF4-FFF2-40B4-BE49-F238E27FC236}">
                <a16:creationId xmlns:a16="http://schemas.microsoft.com/office/drawing/2014/main" id="{C584BCA5-299F-4B0F-BEE9-AE48BDBB1D58}"/>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pic>
        <p:nvPicPr>
          <p:cNvPr id="52" name="Grafik 42">
            <a:extLst>
              <a:ext uri="{FF2B5EF4-FFF2-40B4-BE49-F238E27FC236}">
                <a16:creationId xmlns:a16="http://schemas.microsoft.com/office/drawing/2014/main" id="{DE0F9BA0-B557-4FA7-858A-9CBDF3B13661}"/>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a:off x="2853065" y="2797444"/>
            <a:ext cx="318224" cy="282536"/>
          </a:xfrm>
          <a:prstGeom prst="rect">
            <a:avLst/>
          </a:prstGeom>
        </p:spPr>
      </p:pic>
    </p:spTree>
    <p:extLst>
      <p:ext uri="{BB962C8B-B14F-4D97-AF65-F5344CB8AC3E}">
        <p14:creationId xmlns:p14="http://schemas.microsoft.com/office/powerpoint/2010/main" val="27626332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Kurz und knackig – Erklärvideos </a:t>
            </a:r>
            <a:r>
              <a:rPr lang="de-DE"/>
              <a:t>für Kunden</a:t>
            </a:r>
            <a:endParaRPr lang="de-DE" dirty="0"/>
          </a:p>
        </p:txBody>
      </p:sp>
      <p:grpSp>
        <p:nvGrpSpPr>
          <p:cNvPr id="4" name="Group 40">
            <a:extLst>
              <a:ext uri="{FF2B5EF4-FFF2-40B4-BE49-F238E27FC236}">
                <a16:creationId xmlns:a16="http://schemas.microsoft.com/office/drawing/2014/main" id="{1B687352-5D8B-43B1-A8FA-F0652195D351}"/>
              </a:ext>
            </a:extLst>
          </p:cNvPr>
          <p:cNvGrpSpPr/>
          <p:nvPr/>
        </p:nvGrpSpPr>
        <p:grpSpPr>
          <a:xfrm>
            <a:off x="10774273" y="314154"/>
            <a:ext cx="1081087" cy="684855"/>
            <a:chOff x="5645956" y="2994919"/>
            <a:chExt cx="937957" cy="594185"/>
          </a:xfrm>
        </p:grpSpPr>
        <p:grpSp>
          <p:nvGrpSpPr>
            <p:cNvPr id="5" name="Graphic 1">
              <a:extLst>
                <a:ext uri="{FF2B5EF4-FFF2-40B4-BE49-F238E27FC236}">
                  <a16:creationId xmlns:a16="http://schemas.microsoft.com/office/drawing/2014/main" id="{A5CB55BF-68C5-415F-9090-6FBCFEAB5EF5}"/>
                </a:ext>
              </a:extLst>
            </p:cNvPr>
            <p:cNvGrpSpPr/>
            <p:nvPr/>
          </p:nvGrpSpPr>
          <p:grpSpPr>
            <a:xfrm rot="3600000">
              <a:off x="5809584" y="2994919"/>
              <a:ext cx="594185" cy="594185"/>
              <a:chOff x="2214562" y="1071562"/>
              <a:chExt cx="4714875" cy="4714875"/>
            </a:xfrm>
            <a:solidFill>
              <a:srgbClr val="006729"/>
            </a:solidFill>
          </p:grpSpPr>
          <p:sp>
            <p:nvSpPr>
              <p:cNvPr id="7" name="Freeform: Shape 45">
                <a:extLst>
                  <a:ext uri="{FF2B5EF4-FFF2-40B4-BE49-F238E27FC236}">
                    <a16:creationId xmlns:a16="http://schemas.microsoft.com/office/drawing/2014/main" id="{6C2889E6-9F97-4F5C-A10A-6D0F606576EC}"/>
                  </a:ext>
                </a:extLst>
              </p:cNvPr>
              <p:cNvSpPr/>
              <p:nvPr/>
            </p:nvSpPr>
            <p:spPr>
              <a:xfrm>
                <a:off x="3621404" y="2480309"/>
                <a:ext cx="3295650" cy="3305175"/>
              </a:xfrm>
              <a:custGeom>
                <a:avLst/>
                <a:gdLst>
                  <a:gd name="connsiteX0" fmla="*/ 2339340 w 3295650"/>
                  <a:gd name="connsiteY0" fmla="*/ 627698 h 3305175"/>
                  <a:gd name="connsiteX1" fmla="*/ 1959293 w 3295650"/>
                  <a:gd name="connsiteY1" fmla="*/ 1957388 h 3305175"/>
                  <a:gd name="connsiteX2" fmla="*/ 629603 w 3295650"/>
                  <a:gd name="connsiteY2" fmla="*/ 2337435 h 3305175"/>
                  <a:gd name="connsiteX3" fmla="*/ 2339340 w 3295650"/>
                  <a:gd name="connsiteY3" fmla="*/ 627698 h 3305175"/>
                  <a:gd name="connsiteX4" fmla="*/ 493395 w 3295650"/>
                  <a:gd name="connsiteY4" fmla="*/ 2473643 h 3305175"/>
                  <a:gd name="connsiteX5" fmla="*/ 955358 w 3295650"/>
                  <a:gd name="connsiteY5" fmla="*/ 2543175 h 3305175"/>
                  <a:gd name="connsiteX6" fmla="*/ 2230755 w 3295650"/>
                  <a:gd name="connsiteY6" fmla="*/ 1898333 h 3305175"/>
                  <a:gd name="connsiteX7" fmla="*/ 2476500 w 3295650"/>
                  <a:gd name="connsiteY7" fmla="*/ 490538 h 3305175"/>
                  <a:gd name="connsiteX8" fmla="*/ 2610803 w 3295650"/>
                  <a:gd name="connsiteY8" fmla="*/ 356235 h 3305175"/>
                  <a:gd name="connsiteX9" fmla="*/ 2196465 w 3295650"/>
                  <a:gd name="connsiteY9" fmla="*/ 2194560 h 3305175"/>
                  <a:gd name="connsiteX10" fmla="*/ 358140 w 3295650"/>
                  <a:gd name="connsiteY10" fmla="*/ 2608898 h 3305175"/>
                  <a:gd name="connsiteX11" fmla="*/ 493395 w 3295650"/>
                  <a:gd name="connsiteY11" fmla="*/ 2473643 h 3305175"/>
                  <a:gd name="connsiteX12" fmla="*/ 3176588 w 3295650"/>
                  <a:gd name="connsiteY12" fmla="*/ 1376363 h 3305175"/>
                  <a:gd name="connsiteX13" fmla="*/ 3096578 w 3295650"/>
                  <a:gd name="connsiteY13" fmla="*/ 1665923 h 3305175"/>
                  <a:gd name="connsiteX14" fmla="*/ 3088005 w 3295650"/>
                  <a:gd name="connsiteY14" fmla="*/ 1933575 h 3305175"/>
                  <a:gd name="connsiteX15" fmla="*/ 2885123 w 3295650"/>
                  <a:gd name="connsiteY15" fmla="*/ 2114550 h 3305175"/>
                  <a:gd name="connsiteX16" fmla="*/ 2711768 w 3295650"/>
                  <a:gd name="connsiteY16" fmla="*/ 2360295 h 3305175"/>
                  <a:gd name="connsiteX17" fmla="*/ 2613660 w 3295650"/>
                  <a:gd name="connsiteY17" fmla="*/ 2607945 h 3305175"/>
                  <a:gd name="connsiteX18" fmla="*/ 2367915 w 3295650"/>
                  <a:gd name="connsiteY18" fmla="*/ 2710815 h 3305175"/>
                  <a:gd name="connsiteX19" fmla="*/ 2356485 w 3295650"/>
                  <a:gd name="connsiteY19" fmla="*/ 2710815 h 3305175"/>
                  <a:gd name="connsiteX20" fmla="*/ 2115503 w 3295650"/>
                  <a:gd name="connsiteY20" fmla="*/ 2883218 h 3305175"/>
                  <a:gd name="connsiteX21" fmla="*/ 1934527 w 3295650"/>
                  <a:gd name="connsiteY21" fmla="*/ 3086100 h 3305175"/>
                  <a:gd name="connsiteX22" fmla="*/ 1665923 w 3295650"/>
                  <a:gd name="connsiteY22" fmla="*/ 3094673 h 3305175"/>
                  <a:gd name="connsiteX23" fmla="*/ 1377315 w 3295650"/>
                  <a:gd name="connsiteY23" fmla="*/ 3174683 h 3305175"/>
                  <a:gd name="connsiteX24" fmla="*/ 1140143 w 3295650"/>
                  <a:gd name="connsiteY24" fmla="*/ 3304223 h 3305175"/>
                  <a:gd name="connsiteX25" fmla="*/ 886778 w 3295650"/>
                  <a:gd name="connsiteY25" fmla="*/ 3222308 h 3305175"/>
                  <a:gd name="connsiteX26" fmla="*/ 721043 w 3295650"/>
                  <a:gd name="connsiteY26" fmla="*/ 3158490 h 3305175"/>
                  <a:gd name="connsiteX27" fmla="*/ 587693 w 3295650"/>
                  <a:gd name="connsiteY27" fmla="*/ 3196590 h 3305175"/>
                  <a:gd name="connsiteX28" fmla="*/ 321945 w 3295650"/>
                  <a:gd name="connsiteY28" fmla="*/ 3237548 h 3305175"/>
                  <a:gd name="connsiteX29" fmla="*/ 113348 w 3295650"/>
                  <a:gd name="connsiteY29" fmla="*/ 3073718 h 3305175"/>
                  <a:gd name="connsiteX30" fmla="*/ 0 w 3295650"/>
                  <a:gd name="connsiteY30" fmla="*/ 2967038 h 3305175"/>
                  <a:gd name="connsiteX31" fmla="*/ 226695 w 3295650"/>
                  <a:gd name="connsiteY31" fmla="*/ 2739390 h 3305175"/>
                  <a:gd name="connsiteX32" fmla="*/ 2313623 w 3295650"/>
                  <a:gd name="connsiteY32" fmla="*/ 2314575 h 3305175"/>
                  <a:gd name="connsiteX33" fmla="*/ 2738438 w 3295650"/>
                  <a:gd name="connsiteY33" fmla="*/ 227648 h 3305175"/>
                  <a:gd name="connsiteX34" fmla="*/ 2966085 w 3295650"/>
                  <a:gd name="connsiteY34" fmla="*/ 0 h 3305175"/>
                  <a:gd name="connsiteX35" fmla="*/ 3072765 w 3295650"/>
                  <a:gd name="connsiteY35" fmla="*/ 112395 h 3305175"/>
                  <a:gd name="connsiteX36" fmla="*/ 3236595 w 3295650"/>
                  <a:gd name="connsiteY36" fmla="*/ 320993 h 3305175"/>
                  <a:gd name="connsiteX37" fmla="*/ 3195638 w 3295650"/>
                  <a:gd name="connsiteY37" fmla="*/ 586740 h 3305175"/>
                  <a:gd name="connsiteX38" fmla="*/ 3220403 w 3295650"/>
                  <a:gd name="connsiteY38" fmla="*/ 884873 h 3305175"/>
                  <a:gd name="connsiteX39" fmla="*/ 3303270 w 3295650"/>
                  <a:gd name="connsiteY39" fmla="*/ 1138238 h 3305175"/>
                  <a:gd name="connsiteX40" fmla="*/ 3176588 w 3295650"/>
                  <a:gd name="connsiteY40" fmla="*/ 1376363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95650" h="3305175">
                    <a:moveTo>
                      <a:pt x="2339340" y="627698"/>
                    </a:moveTo>
                    <a:cubicBezTo>
                      <a:pt x="2450783" y="1106805"/>
                      <a:pt x="2306955" y="1609725"/>
                      <a:pt x="1959293" y="1957388"/>
                    </a:cubicBezTo>
                    <a:cubicBezTo>
                      <a:pt x="1611630" y="2305050"/>
                      <a:pt x="1108710" y="2448878"/>
                      <a:pt x="629603" y="2337435"/>
                    </a:cubicBezTo>
                    <a:lnTo>
                      <a:pt x="2339340" y="627698"/>
                    </a:lnTo>
                    <a:close/>
                    <a:moveTo>
                      <a:pt x="493395" y="2473643"/>
                    </a:moveTo>
                    <a:cubicBezTo>
                      <a:pt x="642938" y="2519363"/>
                      <a:pt x="799148" y="2543175"/>
                      <a:pt x="955358" y="2543175"/>
                    </a:cubicBezTo>
                    <a:cubicBezTo>
                      <a:pt x="1458277" y="2541270"/>
                      <a:pt x="1930718" y="2302193"/>
                      <a:pt x="2230755" y="1898333"/>
                    </a:cubicBezTo>
                    <a:cubicBezTo>
                      <a:pt x="2530793" y="1494473"/>
                      <a:pt x="2621280" y="972503"/>
                      <a:pt x="2476500" y="490538"/>
                    </a:cubicBezTo>
                    <a:lnTo>
                      <a:pt x="2610803" y="356235"/>
                    </a:lnTo>
                    <a:cubicBezTo>
                      <a:pt x="2839403" y="997268"/>
                      <a:pt x="2678430" y="1712595"/>
                      <a:pt x="2196465" y="2194560"/>
                    </a:cubicBezTo>
                    <a:cubicBezTo>
                      <a:pt x="1715452" y="2675573"/>
                      <a:pt x="999173" y="2837498"/>
                      <a:pt x="358140" y="2608898"/>
                    </a:cubicBezTo>
                    <a:lnTo>
                      <a:pt x="493395" y="2473643"/>
                    </a:lnTo>
                    <a:close/>
                    <a:moveTo>
                      <a:pt x="3176588" y="1376363"/>
                    </a:moveTo>
                    <a:cubicBezTo>
                      <a:pt x="3088958" y="1444943"/>
                      <a:pt x="3056573" y="1562100"/>
                      <a:pt x="3096578" y="1665923"/>
                    </a:cubicBezTo>
                    <a:cubicBezTo>
                      <a:pt x="3130868" y="1752600"/>
                      <a:pt x="3128010" y="1849755"/>
                      <a:pt x="3088005" y="1933575"/>
                    </a:cubicBezTo>
                    <a:cubicBezTo>
                      <a:pt x="3048000" y="2019300"/>
                      <a:pt x="2974658" y="2084070"/>
                      <a:pt x="2885123" y="2114550"/>
                    </a:cubicBezTo>
                    <a:cubicBezTo>
                      <a:pt x="2780348" y="2149793"/>
                      <a:pt x="2710815" y="2248853"/>
                      <a:pt x="2711768" y="2360295"/>
                    </a:cubicBezTo>
                    <a:cubicBezTo>
                      <a:pt x="2713673" y="2452688"/>
                      <a:pt x="2678430" y="2542223"/>
                      <a:pt x="2613660" y="2607945"/>
                    </a:cubicBezTo>
                    <a:cubicBezTo>
                      <a:pt x="2548890" y="2673668"/>
                      <a:pt x="2460308" y="2710815"/>
                      <a:pt x="2367915" y="2710815"/>
                    </a:cubicBezTo>
                    <a:lnTo>
                      <a:pt x="2356485" y="2710815"/>
                    </a:lnTo>
                    <a:cubicBezTo>
                      <a:pt x="2247900" y="2710815"/>
                      <a:pt x="2150745" y="2780348"/>
                      <a:pt x="2115503" y="2883218"/>
                    </a:cubicBezTo>
                    <a:cubicBezTo>
                      <a:pt x="2085023" y="2972753"/>
                      <a:pt x="2020252" y="3046095"/>
                      <a:pt x="1934527" y="3086100"/>
                    </a:cubicBezTo>
                    <a:cubicBezTo>
                      <a:pt x="1849755" y="3126105"/>
                      <a:pt x="1752600" y="3128963"/>
                      <a:pt x="1665923" y="3094673"/>
                    </a:cubicBezTo>
                    <a:cubicBezTo>
                      <a:pt x="1563052" y="3055620"/>
                      <a:pt x="1445895" y="3088005"/>
                      <a:pt x="1377315" y="3174683"/>
                    </a:cubicBezTo>
                    <a:cubicBezTo>
                      <a:pt x="1319213" y="3248025"/>
                      <a:pt x="1233488" y="3295650"/>
                      <a:pt x="1140143" y="3304223"/>
                    </a:cubicBezTo>
                    <a:cubicBezTo>
                      <a:pt x="1047750" y="3312795"/>
                      <a:pt x="956310" y="3283268"/>
                      <a:pt x="886778" y="3222308"/>
                    </a:cubicBezTo>
                    <a:cubicBezTo>
                      <a:pt x="841058" y="3181350"/>
                      <a:pt x="782003" y="3158490"/>
                      <a:pt x="721043" y="3158490"/>
                    </a:cubicBezTo>
                    <a:cubicBezTo>
                      <a:pt x="674370" y="3158490"/>
                      <a:pt x="627698" y="3171825"/>
                      <a:pt x="587693" y="3196590"/>
                    </a:cubicBezTo>
                    <a:cubicBezTo>
                      <a:pt x="508635" y="3246120"/>
                      <a:pt x="412433" y="3261360"/>
                      <a:pt x="321945" y="3237548"/>
                    </a:cubicBezTo>
                    <a:cubicBezTo>
                      <a:pt x="232410" y="3214688"/>
                      <a:pt x="156210" y="3155633"/>
                      <a:pt x="113348" y="3073718"/>
                    </a:cubicBezTo>
                    <a:cubicBezTo>
                      <a:pt x="88583" y="3027045"/>
                      <a:pt x="48578" y="2988945"/>
                      <a:pt x="0" y="2967038"/>
                    </a:cubicBezTo>
                    <a:lnTo>
                      <a:pt x="226695" y="2739390"/>
                    </a:lnTo>
                    <a:cubicBezTo>
                      <a:pt x="944880" y="3028950"/>
                      <a:pt x="1765935" y="2862263"/>
                      <a:pt x="2313623" y="2314575"/>
                    </a:cubicBezTo>
                    <a:cubicBezTo>
                      <a:pt x="2861310" y="1766888"/>
                      <a:pt x="3027998" y="945833"/>
                      <a:pt x="2738438" y="227648"/>
                    </a:cubicBezTo>
                    <a:lnTo>
                      <a:pt x="2966085" y="0"/>
                    </a:lnTo>
                    <a:cubicBezTo>
                      <a:pt x="2988945" y="48578"/>
                      <a:pt x="3026093" y="87630"/>
                      <a:pt x="3072765" y="112395"/>
                    </a:cubicBezTo>
                    <a:cubicBezTo>
                      <a:pt x="3154680" y="155258"/>
                      <a:pt x="3213735" y="231458"/>
                      <a:pt x="3236595" y="320993"/>
                    </a:cubicBezTo>
                    <a:cubicBezTo>
                      <a:pt x="3260408" y="411480"/>
                      <a:pt x="3245168" y="507683"/>
                      <a:pt x="3195638" y="586740"/>
                    </a:cubicBezTo>
                    <a:cubicBezTo>
                      <a:pt x="3137535" y="681038"/>
                      <a:pt x="3147060" y="802005"/>
                      <a:pt x="3220403" y="884873"/>
                    </a:cubicBezTo>
                    <a:cubicBezTo>
                      <a:pt x="3282315" y="954405"/>
                      <a:pt x="3311843" y="1045845"/>
                      <a:pt x="3303270" y="1138238"/>
                    </a:cubicBezTo>
                    <a:cubicBezTo>
                      <a:pt x="3297555" y="1231583"/>
                      <a:pt x="3250883" y="1317308"/>
                      <a:pt x="3176588" y="137636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sp>
            <p:nvSpPr>
              <p:cNvPr id="8" name="Freeform: Shape 47">
                <a:extLst>
                  <a:ext uri="{FF2B5EF4-FFF2-40B4-BE49-F238E27FC236}">
                    <a16:creationId xmlns:a16="http://schemas.microsoft.com/office/drawing/2014/main" id="{93079F0F-72C3-4689-B540-8CDEF8CA6477}"/>
                  </a:ext>
                </a:extLst>
              </p:cNvPr>
              <p:cNvSpPr/>
              <p:nvPr/>
            </p:nvSpPr>
            <p:spPr>
              <a:xfrm>
                <a:off x="2216917" y="1072011"/>
                <a:ext cx="3295650" cy="3305175"/>
              </a:xfrm>
              <a:custGeom>
                <a:avLst/>
                <a:gdLst>
                  <a:gd name="connsiteX0" fmla="*/ 966337 w 3295650"/>
                  <a:gd name="connsiteY0" fmla="*/ 2677029 h 3305175"/>
                  <a:gd name="connsiteX1" fmla="*/ 1346385 w 3295650"/>
                  <a:gd name="connsiteY1" fmla="*/ 1347339 h 3305175"/>
                  <a:gd name="connsiteX2" fmla="*/ 2676075 w 3295650"/>
                  <a:gd name="connsiteY2" fmla="*/ 967291 h 3305175"/>
                  <a:gd name="connsiteX3" fmla="*/ 966337 w 3295650"/>
                  <a:gd name="connsiteY3" fmla="*/ 2677029 h 3305175"/>
                  <a:gd name="connsiteX4" fmla="*/ 2812282 w 3295650"/>
                  <a:gd name="connsiteY4" fmla="*/ 831084 h 3305175"/>
                  <a:gd name="connsiteX5" fmla="*/ 1227322 w 3295650"/>
                  <a:gd name="connsiteY5" fmla="*/ 1229229 h 3305175"/>
                  <a:gd name="connsiteX6" fmla="*/ 829177 w 3295650"/>
                  <a:gd name="connsiteY6" fmla="*/ 2814189 h 3305175"/>
                  <a:gd name="connsiteX7" fmla="*/ 694875 w 3295650"/>
                  <a:gd name="connsiteY7" fmla="*/ 2948491 h 3305175"/>
                  <a:gd name="connsiteX8" fmla="*/ 1108260 w 3295650"/>
                  <a:gd name="connsiteY8" fmla="*/ 1110166 h 3305175"/>
                  <a:gd name="connsiteX9" fmla="*/ 2946585 w 3295650"/>
                  <a:gd name="connsiteY9" fmla="*/ 696781 h 3305175"/>
                  <a:gd name="connsiteX10" fmla="*/ 2812282 w 3295650"/>
                  <a:gd name="connsiteY10" fmla="*/ 831084 h 3305175"/>
                  <a:gd name="connsiteX11" fmla="*/ 128137 w 3295650"/>
                  <a:gd name="connsiteY11" fmla="*/ 1929316 h 3305175"/>
                  <a:gd name="connsiteX12" fmla="*/ 208147 w 3295650"/>
                  <a:gd name="connsiteY12" fmla="*/ 1639756 h 3305175"/>
                  <a:gd name="connsiteX13" fmla="*/ 216720 w 3295650"/>
                  <a:gd name="connsiteY13" fmla="*/ 1372104 h 3305175"/>
                  <a:gd name="connsiteX14" fmla="*/ 419602 w 3295650"/>
                  <a:gd name="connsiteY14" fmla="*/ 1191129 h 3305175"/>
                  <a:gd name="connsiteX15" fmla="*/ 592957 w 3295650"/>
                  <a:gd name="connsiteY15" fmla="*/ 945384 h 3305175"/>
                  <a:gd name="connsiteX16" fmla="*/ 691065 w 3295650"/>
                  <a:gd name="connsiteY16" fmla="*/ 697734 h 3305175"/>
                  <a:gd name="connsiteX17" fmla="*/ 936810 w 3295650"/>
                  <a:gd name="connsiteY17" fmla="*/ 594864 h 3305175"/>
                  <a:gd name="connsiteX18" fmla="*/ 948240 w 3295650"/>
                  <a:gd name="connsiteY18" fmla="*/ 594864 h 3305175"/>
                  <a:gd name="connsiteX19" fmla="*/ 1189222 w 3295650"/>
                  <a:gd name="connsiteY19" fmla="*/ 422461 h 3305175"/>
                  <a:gd name="connsiteX20" fmla="*/ 1370197 w 3295650"/>
                  <a:gd name="connsiteY20" fmla="*/ 219579 h 3305175"/>
                  <a:gd name="connsiteX21" fmla="*/ 1638802 w 3295650"/>
                  <a:gd name="connsiteY21" fmla="*/ 211006 h 3305175"/>
                  <a:gd name="connsiteX22" fmla="*/ 1927410 w 3295650"/>
                  <a:gd name="connsiteY22" fmla="*/ 130996 h 3305175"/>
                  <a:gd name="connsiteX23" fmla="*/ 2164582 w 3295650"/>
                  <a:gd name="connsiteY23" fmla="*/ 1456 h 3305175"/>
                  <a:gd name="connsiteX24" fmla="*/ 2417948 w 3295650"/>
                  <a:gd name="connsiteY24" fmla="*/ 83371 h 3305175"/>
                  <a:gd name="connsiteX25" fmla="*/ 2717032 w 3295650"/>
                  <a:gd name="connsiteY25" fmla="*/ 109089 h 3305175"/>
                  <a:gd name="connsiteX26" fmla="*/ 2982780 w 3295650"/>
                  <a:gd name="connsiteY26" fmla="*/ 68131 h 3305175"/>
                  <a:gd name="connsiteX27" fmla="*/ 3191377 w 3295650"/>
                  <a:gd name="connsiteY27" fmla="*/ 231961 h 3305175"/>
                  <a:gd name="connsiteX28" fmla="*/ 3304725 w 3295650"/>
                  <a:gd name="connsiteY28" fmla="*/ 338641 h 3305175"/>
                  <a:gd name="connsiteX29" fmla="*/ 3077077 w 3295650"/>
                  <a:gd name="connsiteY29" fmla="*/ 566289 h 3305175"/>
                  <a:gd name="connsiteX30" fmla="*/ 990150 w 3295650"/>
                  <a:gd name="connsiteY30" fmla="*/ 991104 h 3305175"/>
                  <a:gd name="connsiteX31" fmla="*/ 566287 w 3295650"/>
                  <a:gd name="connsiteY31" fmla="*/ 3078031 h 3305175"/>
                  <a:gd name="connsiteX32" fmla="*/ 338640 w 3295650"/>
                  <a:gd name="connsiteY32" fmla="*/ 3305679 h 3305175"/>
                  <a:gd name="connsiteX33" fmla="*/ 231960 w 3295650"/>
                  <a:gd name="connsiteY33" fmla="*/ 3193284 h 3305175"/>
                  <a:gd name="connsiteX34" fmla="*/ 68130 w 3295650"/>
                  <a:gd name="connsiteY34" fmla="*/ 2984686 h 3305175"/>
                  <a:gd name="connsiteX35" fmla="*/ 109087 w 3295650"/>
                  <a:gd name="connsiteY35" fmla="*/ 2718939 h 3305175"/>
                  <a:gd name="connsiteX36" fmla="*/ 84322 w 3295650"/>
                  <a:gd name="connsiteY36" fmla="*/ 2420806 h 3305175"/>
                  <a:gd name="connsiteX37" fmla="*/ 1455 w 3295650"/>
                  <a:gd name="connsiteY37" fmla="*/ 2167441 h 3305175"/>
                  <a:gd name="connsiteX38" fmla="*/ 128137 w 3295650"/>
                  <a:gd name="connsiteY38" fmla="*/ 1929316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95650" h="3305175">
                    <a:moveTo>
                      <a:pt x="966337" y="2677029"/>
                    </a:moveTo>
                    <a:cubicBezTo>
                      <a:pt x="854895" y="2197921"/>
                      <a:pt x="998722" y="1695001"/>
                      <a:pt x="1346385" y="1347339"/>
                    </a:cubicBezTo>
                    <a:cubicBezTo>
                      <a:pt x="1694047" y="999676"/>
                      <a:pt x="2196967" y="855849"/>
                      <a:pt x="2676075" y="967291"/>
                    </a:cubicBezTo>
                    <a:lnTo>
                      <a:pt x="966337" y="2677029"/>
                    </a:lnTo>
                    <a:close/>
                    <a:moveTo>
                      <a:pt x="2812282" y="831084"/>
                    </a:moveTo>
                    <a:cubicBezTo>
                      <a:pt x="2251260" y="661539"/>
                      <a:pt x="1641660" y="814891"/>
                      <a:pt x="1227322" y="1229229"/>
                    </a:cubicBezTo>
                    <a:cubicBezTo>
                      <a:pt x="812985" y="1643566"/>
                      <a:pt x="659632" y="2253166"/>
                      <a:pt x="829177" y="2814189"/>
                    </a:cubicBezTo>
                    <a:lnTo>
                      <a:pt x="694875" y="2948491"/>
                    </a:lnTo>
                    <a:cubicBezTo>
                      <a:pt x="466275" y="2307459"/>
                      <a:pt x="627247" y="1591179"/>
                      <a:pt x="1108260" y="1110166"/>
                    </a:cubicBezTo>
                    <a:cubicBezTo>
                      <a:pt x="1590225" y="628201"/>
                      <a:pt x="2305553" y="467229"/>
                      <a:pt x="2946585" y="696781"/>
                    </a:cubicBezTo>
                    <a:lnTo>
                      <a:pt x="2812282" y="831084"/>
                    </a:lnTo>
                    <a:close/>
                    <a:moveTo>
                      <a:pt x="128137" y="1929316"/>
                    </a:moveTo>
                    <a:cubicBezTo>
                      <a:pt x="215767" y="1860736"/>
                      <a:pt x="248152" y="1743579"/>
                      <a:pt x="208147" y="1639756"/>
                    </a:cubicBezTo>
                    <a:cubicBezTo>
                      <a:pt x="173857" y="1553079"/>
                      <a:pt x="176715" y="1455924"/>
                      <a:pt x="216720" y="1372104"/>
                    </a:cubicBezTo>
                    <a:cubicBezTo>
                      <a:pt x="256725" y="1286379"/>
                      <a:pt x="330067" y="1221609"/>
                      <a:pt x="419602" y="1191129"/>
                    </a:cubicBezTo>
                    <a:cubicBezTo>
                      <a:pt x="524377" y="1155886"/>
                      <a:pt x="593910" y="1056826"/>
                      <a:pt x="592957" y="945384"/>
                    </a:cubicBezTo>
                    <a:cubicBezTo>
                      <a:pt x="591052" y="852991"/>
                      <a:pt x="626295" y="763456"/>
                      <a:pt x="691065" y="697734"/>
                    </a:cubicBezTo>
                    <a:cubicBezTo>
                      <a:pt x="755835" y="632011"/>
                      <a:pt x="844417" y="594864"/>
                      <a:pt x="936810" y="594864"/>
                    </a:cubicBezTo>
                    <a:lnTo>
                      <a:pt x="948240" y="594864"/>
                    </a:lnTo>
                    <a:cubicBezTo>
                      <a:pt x="1056825" y="594864"/>
                      <a:pt x="1153980" y="525331"/>
                      <a:pt x="1189222" y="422461"/>
                    </a:cubicBezTo>
                    <a:cubicBezTo>
                      <a:pt x="1219702" y="332926"/>
                      <a:pt x="1285425" y="259584"/>
                      <a:pt x="1370197" y="219579"/>
                    </a:cubicBezTo>
                    <a:cubicBezTo>
                      <a:pt x="1454970" y="179574"/>
                      <a:pt x="1552125" y="176716"/>
                      <a:pt x="1638802" y="211006"/>
                    </a:cubicBezTo>
                    <a:cubicBezTo>
                      <a:pt x="1741672" y="250059"/>
                      <a:pt x="1858830" y="217674"/>
                      <a:pt x="1927410" y="130996"/>
                    </a:cubicBezTo>
                    <a:cubicBezTo>
                      <a:pt x="1985512" y="57654"/>
                      <a:pt x="2071237" y="10029"/>
                      <a:pt x="2164582" y="1456"/>
                    </a:cubicBezTo>
                    <a:cubicBezTo>
                      <a:pt x="2256975" y="-7116"/>
                      <a:pt x="2348415" y="22411"/>
                      <a:pt x="2417948" y="83371"/>
                    </a:cubicBezTo>
                    <a:cubicBezTo>
                      <a:pt x="2500815" y="157666"/>
                      <a:pt x="2622735" y="168144"/>
                      <a:pt x="2717032" y="109089"/>
                    </a:cubicBezTo>
                    <a:cubicBezTo>
                      <a:pt x="2796090" y="59559"/>
                      <a:pt x="2892292" y="44319"/>
                      <a:pt x="2982780" y="68131"/>
                    </a:cubicBezTo>
                    <a:cubicBezTo>
                      <a:pt x="3072315" y="90991"/>
                      <a:pt x="3148515" y="150046"/>
                      <a:pt x="3191377" y="231961"/>
                    </a:cubicBezTo>
                    <a:cubicBezTo>
                      <a:pt x="3216142" y="278634"/>
                      <a:pt x="3256148" y="316734"/>
                      <a:pt x="3304725" y="338641"/>
                    </a:cubicBezTo>
                    <a:lnTo>
                      <a:pt x="3077077" y="566289"/>
                    </a:lnTo>
                    <a:cubicBezTo>
                      <a:pt x="2358892" y="276729"/>
                      <a:pt x="1537837" y="443416"/>
                      <a:pt x="990150" y="991104"/>
                    </a:cubicBezTo>
                    <a:cubicBezTo>
                      <a:pt x="442462" y="1538791"/>
                      <a:pt x="275775" y="2359846"/>
                      <a:pt x="566287" y="3078031"/>
                    </a:cubicBezTo>
                    <a:lnTo>
                      <a:pt x="338640" y="3305679"/>
                    </a:lnTo>
                    <a:cubicBezTo>
                      <a:pt x="315780" y="3257101"/>
                      <a:pt x="278632" y="3218049"/>
                      <a:pt x="231960" y="3193284"/>
                    </a:cubicBezTo>
                    <a:cubicBezTo>
                      <a:pt x="150045" y="3150421"/>
                      <a:pt x="90990" y="3074221"/>
                      <a:pt x="68130" y="2984686"/>
                    </a:cubicBezTo>
                    <a:cubicBezTo>
                      <a:pt x="44317" y="2894199"/>
                      <a:pt x="59557" y="2797996"/>
                      <a:pt x="109087" y="2718939"/>
                    </a:cubicBezTo>
                    <a:cubicBezTo>
                      <a:pt x="167190" y="2624641"/>
                      <a:pt x="157665" y="2503674"/>
                      <a:pt x="84322" y="2420806"/>
                    </a:cubicBezTo>
                    <a:cubicBezTo>
                      <a:pt x="22410" y="2351274"/>
                      <a:pt x="-7118" y="2259834"/>
                      <a:pt x="1455" y="2167441"/>
                    </a:cubicBezTo>
                    <a:cubicBezTo>
                      <a:pt x="8122" y="2073144"/>
                      <a:pt x="54795" y="1987419"/>
                      <a:pt x="128137" y="192931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grpSp>
        <p:sp>
          <p:nvSpPr>
            <p:cNvPr id="6" name="TextBox 43">
              <a:extLst>
                <a:ext uri="{FF2B5EF4-FFF2-40B4-BE49-F238E27FC236}">
                  <a16:creationId xmlns:a16="http://schemas.microsoft.com/office/drawing/2014/main" id="{120042EE-C464-4157-B7ED-906D153CA1E3}"/>
                </a:ext>
              </a:extLst>
            </p:cNvPr>
            <p:cNvSpPr txBox="1"/>
            <p:nvPr/>
          </p:nvSpPr>
          <p:spPr>
            <a:xfrm rot="898977">
              <a:off x="5645956" y="3234058"/>
              <a:ext cx="937957" cy="116492"/>
            </a:xfrm>
            <a:prstGeom prst="rect">
              <a:avLst/>
            </a:prstGeom>
            <a:solidFill>
              <a:srgbClr val="79B530"/>
            </a:solidFill>
          </p:spPr>
          <p:txBody>
            <a:bodyPr wrap="square" lIns="0" tIns="0" rIns="0" bIns="0" rtlCol="0">
              <a:spAutoFit/>
            </a:bodyPr>
            <a:lstStyle/>
            <a:p>
              <a:pPr marL="0" marR="0" lvl="0" indent="0" algn="ctr" defTabSz="914400" eaLnBrk="1" fontAlgn="auto" latinLnBrk="0" hangingPunct="1">
                <a:lnSpc>
                  <a:spcPct val="104000"/>
                </a:lnSpc>
                <a:spcBef>
                  <a:spcPts val="600"/>
                </a:spcBef>
                <a:spcAft>
                  <a:spcPts val="0"/>
                </a:spcAft>
                <a:buClrTx/>
                <a:buSzTx/>
                <a:buFontTx/>
                <a:buNone/>
                <a:tabLst/>
                <a:defRPr/>
              </a:pPr>
              <a:r>
                <a:rPr kumimoji="0" lang="de-DE" sz="900" b="1" i="0" u="none" strike="noStrike" kern="0" cap="none" spc="0" normalizeH="0" baseline="0" noProof="0" dirty="0">
                  <a:ln>
                    <a:noFill/>
                  </a:ln>
                  <a:solidFill>
                    <a:prstClr val="white"/>
                  </a:solidFill>
                  <a:effectLst/>
                  <a:uLnTx/>
                  <a:uFillTx/>
                </a:rPr>
                <a:t>Einfach machen!</a:t>
              </a:r>
            </a:p>
          </p:txBody>
        </p:sp>
      </p:grpSp>
      <p:sp>
        <p:nvSpPr>
          <p:cNvPr id="9" name="Textplatzhalter 4 - 1">
            <a:extLst>
              <a:ext uri="{FF2B5EF4-FFF2-40B4-BE49-F238E27FC236}">
                <a16:creationId xmlns:a16="http://schemas.microsoft.com/office/drawing/2014/main" id="{84FDC0F3-8B4D-48C0-A4CF-5CB6B4E59FF2}"/>
              </a:ext>
            </a:extLst>
          </p:cNvPr>
          <p:cNvSpPr txBox="1">
            <a:spLocks/>
          </p:cNvSpPr>
          <p:nvPr/>
        </p:nvSpPr>
        <p:spPr bwMode="gray">
          <a:xfrm>
            <a:off x="335360" y="5463621"/>
            <a:ext cx="11521678" cy="730444"/>
          </a:xfrm>
          <a:prstGeom prst="rect">
            <a:avLst/>
          </a:prstGeom>
          <a:solidFill>
            <a:schemeClr val="accent2"/>
          </a:solidFill>
        </p:spPr>
        <p:txBody>
          <a:bodyPr vert="horz" wrap="square" lIns="180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endParaRPr lang="de-DE" b="0" baseline="30000" dirty="0"/>
          </a:p>
        </p:txBody>
      </p:sp>
      <p:sp>
        <p:nvSpPr>
          <p:cNvPr id="10" name="Freihandform 16">
            <a:extLst>
              <a:ext uri="{FF2B5EF4-FFF2-40B4-BE49-F238E27FC236}">
                <a16:creationId xmlns:a16="http://schemas.microsoft.com/office/drawing/2014/main" id="{0195240A-32D6-4C9D-A3FE-ACB4BEDA2597}"/>
              </a:ext>
            </a:extLst>
          </p:cNvPr>
          <p:cNvSpPr>
            <a:spLocks noChangeAspect="1"/>
          </p:cNvSpPr>
          <p:nvPr/>
        </p:nvSpPr>
        <p:spPr>
          <a:xfrm>
            <a:off x="531475" y="5631673"/>
            <a:ext cx="243373" cy="394341"/>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11" name="Textplatzhalter 4">
            <a:extLst>
              <a:ext uri="{FF2B5EF4-FFF2-40B4-BE49-F238E27FC236}">
                <a16:creationId xmlns:a16="http://schemas.microsoft.com/office/drawing/2014/main" id="{89D7B298-14D0-436B-9120-969008818825}"/>
              </a:ext>
            </a:extLst>
          </p:cNvPr>
          <p:cNvSpPr txBox="1">
            <a:spLocks/>
          </p:cNvSpPr>
          <p:nvPr/>
        </p:nvSpPr>
        <p:spPr bwMode="gray">
          <a:xfrm>
            <a:off x="923282" y="5548826"/>
            <a:ext cx="10932077" cy="560034"/>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dirty="0">
                <a:solidFill>
                  <a:schemeClr val="bg1"/>
                </a:solidFill>
              </a:rPr>
              <a:t>Kolleginnen aus der HDI Leistungsprüfung stellen sich gängigen Vorurteilen zur Berufsunfähigkeit. </a:t>
            </a:r>
            <a:endParaRPr lang="de-DE" b="1" dirty="0">
              <a:solidFill>
                <a:schemeClr val="bg1"/>
              </a:solidFill>
            </a:endParaRPr>
          </a:p>
        </p:txBody>
      </p:sp>
      <p:sp>
        <p:nvSpPr>
          <p:cNvPr id="12" name="Rechteck 15">
            <a:extLst>
              <a:ext uri="{FF2B5EF4-FFF2-40B4-BE49-F238E27FC236}">
                <a16:creationId xmlns:a16="http://schemas.microsoft.com/office/drawing/2014/main" id="{A3E162B4-5CD4-4090-A47E-E6340EF55C3D}"/>
              </a:ext>
            </a:extLst>
          </p:cNvPr>
          <p:cNvSpPr/>
          <p:nvPr/>
        </p:nvSpPr>
        <p:spPr>
          <a:xfrm>
            <a:off x="1018446" y="1268413"/>
            <a:ext cx="10838592" cy="598016"/>
          </a:xfrm>
          <a:prstGeom prst="rect">
            <a:avLst/>
          </a:prstGeom>
          <a:solidFill>
            <a:srgbClr val="B2E3E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solidFill>
                <a:schemeClr val="accent3"/>
              </a:solidFill>
            </a:endParaRPr>
          </a:p>
        </p:txBody>
      </p:sp>
      <p:sp>
        <p:nvSpPr>
          <p:cNvPr id="13" name="Rechteck 27">
            <a:extLst>
              <a:ext uri="{FF2B5EF4-FFF2-40B4-BE49-F238E27FC236}">
                <a16:creationId xmlns:a16="http://schemas.microsoft.com/office/drawing/2014/main" id="{53B0B010-1251-45AD-86BC-406D6C36E413}"/>
              </a:ext>
            </a:extLst>
          </p:cNvPr>
          <p:cNvSpPr/>
          <p:nvPr/>
        </p:nvSpPr>
        <p:spPr>
          <a:xfrm>
            <a:off x="335360" y="1268413"/>
            <a:ext cx="599756" cy="5997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sp>
        <p:nvSpPr>
          <p:cNvPr id="15" name="Textplatzhalter 4">
            <a:extLst>
              <a:ext uri="{FF2B5EF4-FFF2-40B4-BE49-F238E27FC236}">
                <a16:creationId xmlns:a16="http://schemas.microsoft.com/office/drawing/2014/main" id="{B91478E3-581A-4538-BA0B-9888CB8ECB98}"/>
              </a:ext>
            </a:extLst>
          </p:cNvPr>
          <p:cNvSpPr txBox="1">
            <a:spLocks/>
          </p:cNvSpPr>
          <p:nvPr/>
        </p:nvSpPr>
        <p:spPr bwMode="gray">
          <a:xfrm>
            <a:off x="1141896" y="1443334"/>
            <a:ext cx="10528208" cy="24817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3"/>
                </a:solidFill>
              </a:rPr>
              <a:t>Kurzclips für Ihre Kunden und Ihre </a:t>
            </a:r>
            <a:r>
              <a:rPr lang="de-DE" b="1" dirty="0" err="1">
                <a:solidFill>
                  <a:schemeClr val="accent3"/>
                </a:solidFill>
              </a:rPr>
              <a:t>Social</a:t>
            </a:r>
            <a:r>
              <a:rPr lang="de-DE" b="1" dirty="0">
                <a:solidFill>
                  <a:schemeClr val="accent3"/>
                </a:solidFill>
              </a:rPr>
              <a:t> Media-Kanäle</a:t>
            </a:r>
          </a:p>
        </p:txBody>
      </p:sp>
      <p:sp>
        <p:nvSpPr>
          <p:cNvPr id="16" name="Rechteck 21">
            <a:extLst>
              <a:ext uri="{FF2B5EF4-FFF2-40B4-BE49-F238E27FC236}">
                <a16:creationId xmlns:a16="http://schemas.microsoft.com/office/drawing/2014/main" id="{33570BF3-7F70-4E1B-BE6F-5E865272F822}"/>
              </a:ext>
            </a:extLst>
          </p:cNvPr>
          <p:cNvSpPr/>
          <p:nvPr/>
        </p:nvSpPr>
        <p:spPr>
          <a:xfrm>
            <a:off x="334962" y="1945422"/>
            <a:ext cx="11519999" cy="34392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251999" rIns="0" bIns="72000" numCol="1" spcCol="0" rtlCol="0" fromWordArt="0" anchor="t" anchorCtr="0" forceAA="0" compatLnSpc="1">
            <a:prstTxWarp prst="textNoShape">
              <a:avLst/>
            </a:prstTxWarp>
            <a:noAutofit/>
          </a:bodyPr>
          <a:lstStyle/>
          <a:p>
            <a:pPr lvl="1">
              <a:spcBef>
                <a:spcPts val="1600"/>
              </a:spcBef>
              <a:buSzPct val="110000"/>
            </a:pPr>
            <a:r>
              <a:rPr lang="de-DE" sz="1400" u="sng" dirty="0">
                <a:solidFill>
                  <a:schemeClr val="tx1"/>
                </a:solidFill>
                <a:latin typeface="Helvetica Neue"/>
                <a:hlinkClick r:id="rId2">
                  <a:extLst>
                    <a:ext uri="{A12FA001-AC4F-418D-AE19-62706E023703}">
                      <ahyp:hlinkClr xmlns:ahyp="http://schemas.microsoft.com/office/drawing/2018/hyperlinkcolor" val="tx"/>
                    </a:ext>
                  </a:extLst>
                </a:hlinkClick>
              </a:rPr>
              <a:t>Berufsunfähig werden nur körperlich Tätige und alte Menschen. </a:t>
            </a:r>
            <a:endParaRPr lang="de-DE" sz="1400" u="sng" dirty="0">
              <a:solidFill>
                <a:schemeClr val="tx1"/>
              </a:solidFill>
              <a:latin typeface="Helvetica Neue"/>
            </a:endParaRPr>
          </a:p>
          <a:p>
            <a:pPr lvl="1">
              <a:spcBef>
                <a:spcPts val="1600"/>
              </a:spcBef>
              <a:buSzPct val="110000"/>
            </a:pPr>
            <a:r>
              <a:rPr lang="de-DE" sz="1400" u="sng" dirty="0">
                <a:solidFill>
                  <a:schemeClr val="tx1"/>
                </a:solidFill>
                <a:latin typeface="Helvetica Neue"/>
                <a:hlinkClick r:id="rId3">
                  <a:extLst>
                    <a:ext uri="{A12FA001-AC4F-418D-AE19-62706E023703}">
                      <ahyp:hlinkClr xmlns:ahyp="http://schemas.microsoft.com/office/drawing/2018/hyperlinkcolor" val="tx"/>
                    </a:ext>
                  </a:extLst>
                </a:hlinkClick>
              </a:rPr>
              <a:t>In einem Bürojob kann man doch gar nicht berufsunfähig werden</a:t>
            </a:r>
            <a:endParaRPr lang="de-DE" sz="1400" u="sng" dirty="0">
              <a:solidFill>
                <a:schemeClr val="tx1"/>
              </a:solidFill>
              <a:latin typeface="Helvetica Neue"/>
            </a:endParaRPr>
          </a:p>
          <a:p>
            <a:pPr lvl="1">
              <a:spcBef>
                <a:spcPts val="1600"/>
              </a:spcBef>
              <a:buSzPct val="110000"/>
            </a:pPr>
            <a:r>
              <a:rPr lang="de-DE" sz="1400" i="0" u="sng" dirty="0">
                <a:solidFill>
                  <a:schemeClr val="tx1"/>
                </a:solidFill>
                <a:effectLst/>
                <a:latin typeface="Helvetica Neue"/>
                <a:hlinkClick r:id="rId4">
                  <a:extLst>
                    <a:ext uri="{A12FA001-AC4F-418D-AE19-62706E023703}">
                      <ahyp:hlinkClr xmlns:ahyp="http://schemas.microsoft.com/office/drawing/2018/hyperlinkcolor" val="tx"/>
                    </a:ext>
                  </a:extLst>
                </a:hlinkClick>
              </a:rPr>
              <a:t>Berufsunfähig ist man doch erst, wenn man gar nicht mehr </a:t>
            </a:r>
            <a:br>
              <a:rPr lang="de-DE" sz="1400" i="0" u="sng" dirty="0">
                <a:solidFill>
                  <a:schemeClr val="tx1"/>
                </a:solidFill>
                <a:effectLst/>
                <a:latin typeface="Helvetica Neue"/>
                <a:hlinkClick r:id="rId4">
                  <a:extLst>
                    <a:ext uri="{A12FA001-AC4F-418D-AE19-62706E023703}">
                      <ahyp:hlinkClr xmlns:ahyp="http://schemas.microsoft.com/office/drawing/2018/hyperlinkcolor" val="tx"/>
                    </a:ext>
                  </a:extLst>
                </a:hlinkClick>
              </a:rPr>
            </a:br>
            <a:r>
              <a:rPr lang="de-DE" sz="1400" i="0" u="sng" dirty="0">
                <a:solidFill>
                  <a:schemeClr val="tx1"/>
                </a:solidFill>
                <a:effectLst/>
                <a:latin typeface="Helvetica Neue"/>
                <a:hlinkClick r:id="rId4">
                  <a:extLst>
                    <a:ext uri="{A12FA001-AC4F-418D-AE19-62706E023703}">
                      <ahyp:hlinkClr xmlns:ahyp="http://schemas.microsoft.com/office/drawing/2018/hyperlinkcolor" val="tx"/>
                    </a:ext>
                  </a:extLst>
                </a:hlinkClick>
              </a:rPr>
              <a:t>arbeiten kann.</a:t>
            </a:r>
            <a:endParaRPr lang="de-DE" sz="1400" i="0" u="sng" dirty="0">
              <a:solidFill>
                <a:schemeClr val="tx1"/>
              </a:solidFill>
              <a:effectLst/>
              <a:latin typeface="Helvetica Neue"/>
            </a:endParaRPr>
          </a:p>
          <a:p>
            <a:pPr lvl="1">
              <a:spcBef>
                <a:spcPts val="1600"/>
              </a:spcBef>
              <a:buSzPct val="110000"/>
            </a:pPr>
            <a:r>
              <a:rPr lang="de-DE" sz="1400" i="0" u="sng" dirty="0">
                <a:solidFill>
                  <a:schemeClr val="tx1"/>
                </a:solidFill>
                <a:effectLst/>
                <a:latin typeface="Helvetica Neue"/>
                <a:hlinkClick r:id="" action="ppaction://noaction">
                  <a:extLst>
                    <a:ext uri="{A12FA001-AC4F-418D-AE19-62706E023703}">
                      <ahyp:hlinkClr xmlns:ahyp="http://schemas.microsoft.com/office/drawing/2018/hyperlinkcolor" val="tx"/>
                    </a:ext>
                  </a:extLst>
                </a:hlinkClick>
              </a:rPr>
              <a:t>Bei einer Berufsunfähigkeit steht man mit seinem Papierberg </a:t>
            </a:r>
            <a:br>
              <a:rPr lang="de-DE" sz="1400" i="0" u="sng" dirty="0">
                <a:solidFill>
                  <a:schemeClr val="tx1"/>
                </a:solidFill>
                <a:effectLst/>
                <a:latin typeface="Helvetica Neue"/>
                <a:hlinkClick r:id="" action="ppaction://noaction">
                  <a:extLst>
                    <a:ext uri="{A12FA001-AC4F-418D-AE19-62706E023703}">
                      <ahyp:hlinkClr xmlns:ahyp="http://schemas.microsoft.com/office/drawing/2018/hyperlinkcolor" val="tx"/>
                    </a:ext>
                  </a:extLst>
                </a:hlinkClick>
              </a:rPr>
            </a:br>
            <a:r>
              <a:rPr lang="de-DE" sz="1400" i="0" u="sng" dirty="0">
                <a:solidFill>
                  <a:schemeClr val="tx1"/>
                </a:solidFill>
                <a:effectLst/>
                <a:latin typeface="Helvetica Neue"/>
                <a:hlinkClick r:id="" action="ppaction://noaction">
                  <a:extLst>
                    <a:ext uri="{A12FA001-AC4F-418D-AE19-62706E023703}">
                      <ahyp:hlinkClr xmlns:ahyp="http://schemas.microsoft.com/office/drawing/2018/hyperlinkcolor" val="tx"/>
                    </a:ext>
                  </a:extLst>
                </a:hlinkClick>
              </a:rPr>
              <a:t>ganz alleine da.</a:t>
            </a:r>
          </a:p>
          <a:p>
            <a:pPr lvl="1">
              <a:spcBef>
                <a:spcPts val="1600"/>
              </a:spcBef>
              <a:buSzPct val="110000"/>
            </a:pPr>
            <a:r>
              <a:rPr lang="de-DE" sz="1400" i="0" u="sng" dirty="0">
                <a:solidFill>
                  <a:schemeClr val="tx1"/>
                </a:solidFill>
                <a:effectLst/>
                <a:latin typeface="Helvetica Neue"/>
                <a:hlinkClick r:id="" action="ppaction://noaction">
                  <a:extLst>
                    <a:ext uri="{A12FA001-AC4F-418D-AE19-62706E023703}">
                      <ahyp:hlinkClr xmlns:ahyp="http://schemas.microsoft.com/office/drawing/2018/hyperlinkcolor" val="tx"/>
                    </a:ext>
                  </a:extLst>
                </a:hlinkClick>
              </a:rPr>
              <a:t>Der Versicherer zahlt im Fall der Fälle eh nicht.</a:t>
            </a:r>
            <a:endParaRPr lang="de-DE" sz="1400" u="sng" dirty="0">
              <a:solidFill>
                <a:schemeClr val="tx1"/>
              </a:solidFill>
              <a:latin typeface="Helvetica Neue"/>
            </a:endParaRPr>
          </a:p>
          <a:p>
            <a:pPr lvl="1">
              <a:spcBef>
                <a:spcPts val="1600"/>
              </a:spcBef>
              <a:buSzPct val="110000"/>
            </a:pPr>
            <a:r>
              <a:rPr lang="de-DE" sz="1400" i="0" u="sng" dirty="0">
                <a:solidFill>
                  <a:schemeClr val="tx1"/>
                </a:solidFill>
                <a:effectLst/>
                <a:latin typeface="Helvetica Neue"/>
                <a:hlinkClick r:id="rId5">
                  <a:extLst>
                    <a:ext uri="{A12FA001-AC4F-418D-AE19-62706E023703}">
                      <ahyp:hlinkClr xmlns:ahyp="http://schemas.microsoft.com/office/drawing/2018/hyperlinkcolor" val="tx"/>
                    </a:ext>
                  </a:extLst>
                </a:hlinkClick>
              </a:rPr>
              <a:t>Wer Leistungen erhält, muss dem Versicherer ständig melden, </a:t>
            </a:r>
            <a:br>
              <a:rPr lang="de-DE" sz="1400" i="0" u="sng" dirty="0">
                <a:solidFill>
                  <a:schemeClr val="tx1"/>
                </a:solidFill>
                <a:effectLst/>
                <a:latin typeface="Helvetica Neue"/>
                <a:hlinkClick r:id="rId5">
                  <a:extLst>
                    <a:ext uri="{A12FA001-AC4F-418D-AE19-62706E023703}">
                      <ahyp:hlinkClr xmlns:ahyp="http://schemas.microsoft.com/office/drawing/2018/hyperlinkcolor" val="tx"/>
                    </a:ext>
                  </a:extLst>
                </a:hlinkClick>
              </a:rPr>
            </a:br>
            <a:r>
              <a:rPr lang="de-DE" sz="1400" i="0" u="sng" dirty="0">
                <a:solidFill>
                  <a:schemeClr val="tx1"/>
                </a:solidFill>
                <a:effectLst/>
                <a:latin typeface="Helvetica Neue"/>
                <a:hlinkClick r:id="rId5">
                  <a:extLst>
                    <a:ext uri="{A12FA001-AC4F-418D-AE19-62706E023703}">
                      <ahyp:hlinkClr xmlns:ahyp="http://schemas.microsoft.com/office/drawing/2018/hyperlinkcolor" val="tx"/>
                    </a:ext>
                  </a:extLst>
                </a:hlinkClick>
              </a:rPr>
              <a:t>wie es ihm geht und ob man wieder arbeitet.</a:t>
            </a:r>
            <a:endParaRPr lang="de-DE" sz="1400" u="sng" dirty="0">
              <a:solidFill>
                <a:schemeClr val="tx1"/>
              </a:solidFill>
              <a:latin typeface="Helvetica Neue"/>
            </a:endParaRPr>
          </a:p>
        </p:txBody>
      </p:sp>
      <p:pic>
        <p:nvPicPr>
          <p:cNvPr id="17" name="Grafik 26" descr="Ein Bild, das Text, Schild enthält.&#10;&#10;Automatisch generierte Beschreibung">
            <a:extLst>
              <a:ext uri="{FF2B5EF4-FFF2-40B4-BE49-F238E27FC236}">
                <a16:creationId xmlns:a16="http://schemas.microsoft.com/office/drawing/2014/main" id="{B673E72B-B50B-4759-87ED-8026A07B33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238" y="2172382"/>
            <a:ext cx="288000" cy="288000"/>
          </a:xfrm>
          <a:prstGeom prst="rect">
            <a:avLst/>
          </a:prstGeom>
        </p:spPr>
      </p:pic>
      <p:pic>
        <p:nvPicPr>
          <p:cNvPr id="18" name="Grafik 26" descr="Ein Bild, das Text, Schild enthält.&#10;&#10;Automatisch generierte Beschreibung">
            <a:extLst>
              <a:ext uri="{FF2B5EF4-FFF2-40B4-BE49-F238E27FC236}">
                <a16:creationId xmlns:a16="http://schemas.microsoft.com/office/drawing/2014/main" id="{CF02B852-96D8-43B1-8A94-53725FD65D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238" y="2588614"/>
            <a:ext cx="288000" cy="288000"/>
          </a:xfrm>
          <a:prstGeom prst="rect">
            <a:avLst/>
          </a:prstGeom>
        </p:spPr>
      </p:pic>
      <p:pic>
        <p:nvPicPr>
          <p:cNvPr id="19" name="Grafik 26" descr="Ein Bild, das Text, Schild enthält.&#10;&#10;Automatisch generierte Beschreibung">
            <a:extLst>
              <a:ext uri="{FF2B5EF4-FFF2-40B4-BE49-F238E27FC236}">
                <a16:creationId xmlns:a16="http://schemas.microsoft.com/office/drawing/2014/main" id="{AD3070A4-86AB-4A46-AB7C-B6F0BED583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238" y="2985339"/>
            <a:ext cx="288000" cy="288000"/>
          </a:xfrm>
          <a:prstGeom prst="rect">
            <a:avLst/>
          </a:prstGeom>
        </p:spPr>
      </p:pic>
      <p:pic>
        <p:nvPicPr>
          <p:cNvPr id="20" name="Grafik 26" descr="Ein Bild, das Text, Schild enthält.&#10;&#10;Automatisch generierte Beschreibung">
            <a:extLst>
              <a:ext uri="{FF2B5EF4-FFF2-40B4-BE49-F238E27FC236}">
                <a16:creationId xmlns:a16="http://schemas.microsoft.com/office/drawing/2014/main" id="{C4DC5659-95E3-4375-ABD2-9AF9FB81B9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238" y="3651315"/>
            <a:ext cx="288000" cy="288000"/>
          </a:xfrm>
          <a:prstGeom prst="rect">
            <a:avLst/>
          </a:prstGeom>
        </p:spPr>
      </p:pic>
      <p:pic>
        <p:nvPicPr>
          <p:cNvPr id="21" name="Grafik 26" descr="Ein Bild, das Text, Schild enthält.&#10;&#10;Automatisch generierte Beschreibung">
            <a:extLst>
              <a:ext uri="{FF2B5EF4-FFF2-40B4-BE49-F238E27FC236}">
                <a16:creationId xmlns:a16="http://schemas.microsoft.com/office/drawing/2014/main" id="{1F96E162-06AA-4DC5-A3A8-2302FF4BC1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238" y="4245618"/>
            <a:ext cx="288000" cy="288000"/>
          </a:xfrm>
          <a:prstGeom prst="rect">
            <a:avLst/>
          </a:prstGeom>
        </p:spPr>
      </p:pic>
      <p:pic>
        <p:nvPicPr>
          <p:cNvPr id="22" name="Grafik 26" descr="Ein Bild, das Text, Schild enthält.&#10;&#10;Automatisch generierte Beschreibung">
            <a:extLst>
              <a:ext uri="{FF2B5EF4-FFF2-40B4-BE49-F238E27FC236}">
                <a16:creationId xmlns:a16="http://schemas.microsoft.com/office/drawing/2014/main" id="{1F52852D-7166-43A1-957E-34530169400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238" y="4670396"/>
            <a:ext cx="288000" cy="288000"/>
          </a:xfrm>
          <a:prstGeom prst="rect">
            <a:avLst/>
          </a:prstGeom>
        </p:spPr>
      </p:pic>
      <p:pic>
        <p:nvPicPr>
          <p:cNvPr id="23" name="Grafik 7">
            <a:extLst>
              <a:ext uri="{FF2B5EF4-FFF2-40B4-BE49-F238E27FC236}">
                <a16:creationId xmlns:a16="http://schemas.microsoft.com/office/drawing/2014/main" id="{6B443E03-34E1-4EA6-9192-9A86B6978AA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738425" y="2172705"/>
            <a:ext cx="4959594" cy="3014540"/>
          </a:xfrm>
          <a:prstGeom prst="rect">
            <a:avLst/>
          </a:prstGeom>
        </p:spPr>
      </p:pic>
      <p:sp>
        <p:nvSpPr>
          <p:cNvPr id="3" name="Foliennummernplatzhalter 2">
            <a:extLst>
              <a:ext uri="{FF2B5EF4-FFF2-40B4-BE49-F238E27FC236}">
                <a16:creationId xmlns:a16="http://schemas.microsoft.com/office/drawing/2014/main" id="{D374699D-1AC3-4028-8602-FED7259CE990}"/>
              </a:ext>
            </a:extLst>
          </p:cNvPr>
          <p:cNvSpPr>
            <a:spLocks noGrp="1"/>
          </p:cNvSpPr>
          <p:nvPr>
            <p:ph type="sldNum" sz="quarter" idx="12"/>
          </p:nvPr>
        </p:nvSpPr>
        <p:spPr/>
        <p:txBody>
          <a:bodyPr/>
          <a:lstStyle/>
          <a:p>
            <a:fld id="{7EC6429F-8EBA-4254-B9C8-295228AFE7F1}" type="slidenum">
              <a:rPr lang="de-DE" smtClean="0"/>
              <a:pPr/>
              <a:t>122</a:t>
            </a:fld>
            <a:endParaRPr lang="de-DE" dirty="0"/>
          </a:p>
        </p:txBody>
      </p:sp>
      <p:sp>
        <p:nvSpPr>
          <p:cNvPr id="25" name="Fußzeilenplatzhalter 2">
            <a:extLst>
              <a:ext uri="{FF2B5EF4-FFF2-40B4-BE49-F238E27FC236}">
                <a16:creationId xmlns:a16="http://schemas.microsoft.com/office/drawing/2014/main" id="{50AEBE54-4312-4302-8EF1-D62027F46491}"/>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pic>
        <p:nvPicPr>
          <p:cNvPr id="26" name="Grafik 34">
            <a:extLst>
              <a:ext uri="{FF2B5EF4-FFF2-40B4-BE49-F238E27FC236}">
                <a16:creationId xmlns:a16="http://schemas.microsoft.com/office/drawing/2014/main" id="{2EE4C124-09FD-4DF2-9F5A-8C357334A6AE}"/>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a:off x="418690" y="1423926"/>
            <a:ext cx="433096" cy="288731"/>
          </a:xfrm>
          <a:prstGeom prst="rect">
            <a:avLst/>
          </a:prstGeom>
        </p:spPr>
      </p:pic>
    </p:spTree>
    <p:extLst>
      <p:ext uri="{BB962C8B-B14F-4D97-AF65-F5344CB8AC3E}">
        <p14:creationId xmlns:p14="http://schemas.microsoft.com/office/powerpoint/2010/main" val="13677101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Von starker Reichweite profitieren – jetzt das Thema BU</a:t>
            </a:r>
            <a:br>
              <a:rPr lang="de-DE" dirty="0"/>
            </a:br>
            <a:r>
              <a:rPr lang="de-DE" dirty="0"/>
              <a:t>auf Social Media </a:t>
            </a:r>
            <a:r>
              <a:rPr lang="de-DE"/>
              <a:t>bewerben!</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6509940" cy="1295163"/>
          </a:xfrm>
        </p:spPr>
        <p:txBody>
          <a:bodyPr>
            <a:spAutoFit/>
          </a:bodyPr>
          <a:lstStyle/>
          <a:p>
            <a:r>
              <a:rPr lang="de-DE" sz="1800" dirty="0"/>
              <a:t>Einfach posten! </a:t>
            </a:r>
            <a:br>
              <a:rPr lang="de-DE" dirty="0"/>
            </a:br>
            <a:r>
              <a:rPr lang="de-DE" b="0" dirty="0"/>
              <a:t>Über die </a:t>
            </a:r>
            <a:r>
              <a:rPr lang="de-DE" dirty="0">
                <a:solidFill>
                  <a:schemeClr val="accent1"/>
                </a:solidFill>
              </a:rPr>
              <a:t>Social Share App </a:t>
            </a:r>
            <a:r>
              <a:rPr lang="de-DE" b="0" dirty="0"/>
              <a:t>erhalten Sie fertige Posts, die Sie schnell und unkompliziert auf Ihren eigenen Social-Media-Kanälen teilen können. Da die </a:t>
            </a:r>
            <a:r>
              <a:rPr lang="de-DE" dirty="0"/>
              <a:t>HDI Accounts </a:t>
            </a:r>
            <a:r>
              <a:rPr lang="de-DE" b="0" dirty="0"/>
              <a:t>das Thema BU zusätzlich zentral bewerben, sprechen Sie eine hohe Anzahl von Nutzern an. </a:t>
            </a:r>
          </a:p>
        </p:txBody>
      </p:sp>
      <p:grpSp>
        <p:nvGrpSpPr>
          <p:cNvPr id="9" name="Group 40">
            <a:extLst>
              <a:ext uri="{FF2B5EF4-FFF2-40B4-BE49-F238E27FC236}">
                <a16:creationId xmlns:a16="http://schemas.microsoft.com/office/drawing/2014/main" id="{B94AA306-BDD4-4C07-83E0-AACE12DDC39B}"/>
              </a:ext>
            </a:extLst>
          </p:cNvPr>
          <p:cNvGrpSpPr/>
          <p:nvPr/>
        </p:nvGrpSpPr>
        <p:grpSpPr>
          <a:xfrm>
            <a:off x="10774273" y="314154"/>
            <a:ext cx="1081087" cy="684855"/>
            <a:chOff x="5645956" y="2994919"/>
            <a:chExt cx="937957" cy="594185"/>
          </a:xfrm>
        </p:grpSpPr>
        <p:grpSp>
          <p:nvGrpSpPr>
            <p:cNvPr id="10" name="Graphic 1">
              <a:extLst>
                <a:ext uri="{FF2B5EF4-FFF2-40B4-BE49-F238E27FC236}">
                  <a16:creationId xmlns:a16="http://schemas.microsoft.com/office/drawing/2014/main" id="{C87ED698-56B5-4F48-9320-2F8B7C21A267}"/>
                </a:ext>
              </a:extLst>
            </p:cNvPr>
            <p:cNvGrpSpPr/>
            <p:nvPr/>
          </p:nvGrpSpPr>
          <p:grpSpPr>
            <a:xfrm rot="3600000">
              <a:off x="5809584" y="2994919"/>
              <a:ext cx="594185" cy="594185"/>
              <a:chOff x="2214562" y="1071562"/>
              <a:chExt cx="4714875" cy="4714875"/>
            </a:xfrm>
            <a:solidFill>
              <a:srgbClr val="006729"/>
            </a:solidFill>
          </p:grpSpPr>
          <p:sp>
            <p:nvSpPr>
              <p:cNvPr id="12" name="Freeform: Shape 45">
                <a:extLst>
                  <a:ext uri="{FF2B5EF4-FFF2-40B4-BE49-F238E27FC236}">
                    <a16:creationId xmlns:a16="http://schemas.microsoft.com/office/drawing/2014/main" id="{4F9539C4-BA56-4BA8-9AFA-503311D9F587}"/>
                  </a:ext>
                </a:extLst>
              </p:cNvPr>
              <p:cNvSpPr/>
              <p:nvPr/>
            </p:nvSpPr>
            <p:spPr>
              <a:xfrm>
                <a:off x="3621404" y="2480309"/>
                <a:ext cx="3295650" cy="3305175"/>
              </a:xfrm>
              <a:custGeom>
                <a:avLst/>
                <a:gdLst>
                  <a:gd name="connsiteX0" fmla="*/ 2339340 w 3295650"/>
                  <a:gd name="connsiteY0" fmla="*/ 627698 h 3305175"/>
                  <a:gd name="connsiteX1" fmla="*/ 1959293 w 3295650"/>
                  <a:gd name="connsiteY1" fmla="*/ 1957388 h 3305175"/>
                  <a:gd name="connsiteX2" fmla="*/ 629603 w 3295650"/>
                  <a:gd name="connsiteY2" fmla="*/ 2337435 h 3305175"/>
                  <a:gd name="connsiteX3" fmla="*/ 2339340 w 3295650"/>
                  <a:gd name="connsiteY3" fmla="*/ 627698 h 3305175"/>
                  <a:gd name="connsiteX4" fmla="*/ 493395 w 3295650"/>
                  <a:gd name="connsiteY4" fmla="*/ 2473643 h 3305175"/>
                  <a:gd name="connsiteX5" fmla="*/ 955358 w 3295650"/>
                  <a:gd name="connsiteY5" fmla="*/ 2543175 h 3305175"/>
                  <a:gd name="connsiteX6" fmla="*/ 2230755 w 3295650"/>
                  <a:gd name="connsiteY6" fmla="*/ 1898333 h 3305175"/>
                  <a:gd name="connsiteX7" fmla="*/ 2476500 w 3295650"/>
                  <a:gd name="connsiteY7" fmla="*/ 490538 h 3305175"/>
                  <a:gd name="connsiteX8" fmla="*/ 2610803 w 3295650"/>
                  <a:gd name="connsiteY8" fmla="*/ 356235 h 3305175"/>
                  <a:gd name="connsiteX9" fmla="*/ 2196465 w 3295650"/>
                  <a:gd name="connsiteY9" fmla="*/ 2194560 h 3305175"/>
                  <a:gd name="connsiteX10" fmla="*/ 358140 w 3295650"/>
                  <a:gd name="connsiteY10" fmla="*/ 2608898 h 3305175"/>
                  <a:gd name="connsiteX11" fmla="*/ 493395 w 3295650"/>
                  <a:gd name="connsiteY11" fmla="*/ 2473643 h 3305175"/>
                  <a:gd name="connsiteX12" fmla="*/ 3176588 w 3295650"/>
                  <a:gd name="connsiteY12" fmla="*/ 1376363 h 3305175"/>
                  <a:gd name="connsiteX13" fmla="*/ 3096578 w 3295650"/>
                  <a:gd name="connsiteY13" fmla="*/ 1665923 h 3305175"/>
                  <a:gd name="connsiteX14" fmla="*/ 3088005 w 3295650"/>
                  <a:gd name="connsiteY14" fmla="*/ 1933575 h 3305175"/>
                  <a:gd name="connsiteX15" fmla="*/ 2885123 w 3295650"/>
                  <a:gd name="connsiteY15" fmla="*/ 2114550 h 3305175"/>
                  <a:gd name="connsiteX16" fmla="*/ 2711768 w 3295650"/>
                  <a:gd name="connsiteY16" fmla="*/ 2360295 h 3305175"/>
                  <a:gd name="connsiteX17" fmla="*/ 2613660 w 3295650"/>
                  <a:gd name="connsiteY17" fmla="*/ 2607945 h 3305175"/>
                  <a:gd name="connsiteX18" fmla="*/ 2367915 w 3295650"/>
                  <a:gd name="connsiteY18" fmla="*/ 2710815 h 3305175"/>
                  <a:gd name="connsiteX19" fmla="*/ 2356485 w 3295650"/>
                  <a:gd name="connsiteY19" fmla="*/ 2710815 h 3305175"/>
                  <a:gd name="connsiteX20" fmla="*/ 2115503 w 3295650"/>
                  <a:gd name="connsiteY20" fmla="*/ 2883218 h 3305175"/>
                  <a:gd name="connsiteX21" fmla="*/ 1934527 w 3295650"/>
                  <a:gd name="connsiteY21" fmla="*/ 3086100 h 3305175"/>
                  <a:gd name="connsiteX22" fmla="*/ 1665923 w 3295650"/>
                  <a:gd name="connsiteY22" fmla="*/ 3094673 h 3305175"/>
                  <a:gd name="connsiteX23" fmla="*/ 1377315 w 3295650"/>
                  <a:gd name="connsiteY23" fmla="*/ 3174683 h 3305175"/>
                  <a:gd name="connsiteX24" fmla="*/ 1140143 w 3295650"/>
                  <a:gd name="connsiteY24" fmla="*/ 3304223 h 3305175"/>
                  <a:gd name="connsiteX25" fmla="*/ 886778 w 3295650"/>
                  <a:gd name="connsiteY25" fmla="*/ 3222308 h 3305175"/>
                  <a:gd name="connsiteX26" fmla="*/ 721043 w 3295650"/>
                  <a:gd name="connsiteY26" fmla="*/ 3158490 h 3305175"/>
                  <a:gd name="connsiteX27" fmla="*/ 587693 w 3295650"/>
                  <a:gd name="connsiteY27" fmla="*/ 3196590 h 3305175"/>
                  <a:gd name="connsiteX28" fmla="*/ 321945 w 3295650"/>
                  <a:gd name="connsiteY28" fmla="*/ 3237548 h 3305175"/>
                  <a:gd name="connsiteX29" fmla="*/ 113348 w 3295650"/>
                  <a:gd name="connsiteY29" fmla="*/ 3073718 h 3305175"/>
                  <a:gd name="connsiteX30" fmla="*/ 0 w 3295650"/>
                  <a:gd name="connsiteY30" fmla="*/ 2967038 h 3305175"/>
                  <a:gd name="connsiteX31" fmla="*/ 226695 w 3295650"/>
                  <a:gd name="connsiteY31" fmla="*/ 2739390 h 3305175"/>
                  <a:gd name="connsiteX32" fmla="*/ 2313623 w 3295650"/>
                  <a:gd name="connsiteY32" fmla="*/ 2314575 h 3305175"/>
                  <a:gd name="connsiteX33" fmla="*/ 2738438 w 3295650"/>
                  <a:gd name="connsiteY33" fmla="*/ 227648 h 3305175"/>
                  <a:gd name="connsiteX34" fmla="*/ 2966085 w 3295650"/>
                  <a:gd name="connsiteY34" fmla="*/ 0 h 3305175"/>
                  <a:gd name="connsiteX35" fmla="*/ 3072765 w 3295650"/>
                  <a:gd name="connsiteY35" fmla="*/ 112395 h 3305175"/>
                  <a:gd name="connsiteX36" fmla="*/ 3236595 w 3295650"/>
                  <a:gd name="connsiteY36" fmla="*/ 320993 h 3305175"/>
                  <a:gd name="connsiteX37" fmla="*/ 3195638 w 3295650"/>
                  <a:gd name="connsiteY37" fmla="*/ 586740 h 3305175"/>
                  <a:gd name="connsiteX38" fmla="*/ 3220403 w 3295650"/>
                  <a:gd name="connsiteY38" fmla="*/ 884873 h 3305175"/>
                  <a:gd name="connsiteX39" fmla="*/ 3303270 w 3295650"/>
                  <a:gd name="connsiteY39" fmla="*/ 1138238 h 3305175"/>
                  <a:gd name="connsiteX40" fmla="*/ 3176588 w 3295650"/>
                  <a:gd name="connsiteY40" fmla="*/ 1376363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95650" h="3305175">
                    <a:moveTo>
                      <a:pt x="2339340" y="627698"/>
                    </a:moveTo>
                    <a:cubicBezTo>
                      <a:pt x="2450783" y="1106805"/>
                      <a:pt x="2306955" y="1609725"/>
                      <a:pt x="1959293" y="1957388"/>
                    </a:cubicBezTo>
                    <a:cubicBezTo>
                      <a:pt x="1611630" y="2305050"/>
                      <a:pt x="1108710" y="2448878"/>
                      <a:pt x="629603" y="2337435"/>
                    </a:cubicBezTo>
                    <a:lnTo>
                      <a:pt x="2339340" y="627698"/>
                    </a:lnTo>
                    <a:close/>
                    <a:moveTo>
                      <a:pt x="493395" y="2473643"/>
                    </a:moveTo>
                    <a:cubicBezTo>
                      <a:pt x="642938" y="2519363"/>
                      <a:pt x="799148" y="2543175"/>
                      <a:pt x="955358" y="2543175"/>
                    </a:cubicBezTo>
                    <a:cubicBezTo>
                      <a:pt x="1458277" y="2541270"/>
                      <a:pt x="1930718" y="2302193"/>
                      <a:pt x="2230755" y="1898333"/>
                    </a:cubicBezTo>
                    <a:cubicBezTo>
                      <a:pt x="2530793" y="1494473"/>
                      <a:pt x="2621280" y="972503"/>
                      <a:pt x="2476500" y="490538"/>
                    </a:cubicBezTo>
                    <a:lnTo>
                      <a:pt x="2610803" y="356235"/>
                    </a:lnTo>
                    <a:cubicBezTo>
                      <a:pt x="2839403" y="997268"/>
                      <a:pt x="2678430" y="1712595"/>
                      <a:pt x="2196465" y="2194560"/>
                    </a:cubicBezTo>
                    <a:cubicBezTo>
                      <a:pt x="1715452" y="2675573"/>
                      <a:pt x="999173" y="2837498"/>
                      <a:pt x="358140" y="2608898"/>
                    </a:cubicBezTo>
                    <a:lnTo>
                      <a:pt x="493395" y="2473643"/>
                    </a:lnTo>
                    <a:close/>
                    <a:moveTo>
                      <a:pt x="3176588" y="1376363"/>
                    </a:moveTo>
                    <a:cubicBezTo>
                      <a:pt x="3088958" y="1444943"/>
                      <a:pt x="3056573" y="1562100"/>
                      <a:pt x="3096578" y="1665923"/>
                    </a:cubicBezTo>
                    <a:cubicBezTo>
                      <a:pt x="3130868" y="1752600"/>
                      <a:pt x="3128010" y="1849755"/>
                      <a:pt x="3088005" y="1933575"/>
                    </a:cubicBezTo>
                    <a:cubicBezTo>
                      <a:pt x="3048000" y="2019300"/>
                      <a:pt x="2974658" y="2084070"/>
                      <a:pt x="2885123" y="2114550"/>
                    </a:cubicBezTo>
                    <a:cubicBezTo>
                      <a:pt x="2780348" y="2149793"/>
                      <a:pt x="2710815" y="2248853"/>
                      <a:pt x="2711768" y="2360295"/>
                    </a:cubicBezTo>
                    <a:cubicBezTo>
                      <a:pt x="2713673" y="2452688"/>
                      <a:pt x="2678430" y="2542223"/>
                      <a:pt x="2613660" y="2607945"/>
                    </a:cubicBezTo>
                    <a:cubicBezTo>
                      <a:pt x="2548890" y="2673668"/>
                      <a:pt x="2460308" y="2710815"/>
                      <a:pt x="2367915" y="2710815"/>
                    </a:cubicBezTo>
                    <a:lnTo>
                      <a:pt x="2356485" y="2710815"/>
                    </a:lnTo>
                    <a:cubicBezTo>
                      <a:pt x="2247900" y="2710815"/>
                      <a:pt x="2150745" y="2780348"/>
                      <a:pt x="2115503" y="2883218"/>
                    </a:cubicBezTo>
                    <a:cubicBezTo>
                      <a:pt x="2085023" y="2972753"/>
                      <a:pt x="2020252" y="3046095"/>
                      <a:pt x="1934527" y="3086100"/>
                    </a:cubicBezTo>
                    <a:cubicBezTo>
                      <a:pt x="1849755" y="3126105"/>
                      <a:pt x="1752600" y="3128963"/>
                      <a:pt x="1665923" y="3094673"/>
                    </a:cubicBezTo>
                    <a:cubicBezTo>
                      <a:pt x="1563052" y="3055620"/>
                      <a:pt x="1445895" y="3088005"/>
                      <a:pt x="1377315" y="3174683"/>
                    </a:cubicBezTo>
                    <a:cubicBezTo>
                      <a:pt x="1319213" y="3248025"/>
                      <a:pt x="1233488" y="3295650"/>
                      <a:pt x="1140143" y="3304223"/>
                    </a:cubicBezTo>
                    <a:cubicBezTo>
                      <a:pt x="1047750" y="3312795"/>
                      <a:pt x="956310" y="3283268"/>
                      <a:pt x="886778" y="3222308"/>
                    </a:cubicBezTo>
                    <a:cubicBezTo>
                      <a:pt x="841058" y="3181350"/>
                      <a:pt x="782003" y="3158490"/>
                      <a:pt x="721043" y="3158490"/>
                    </a:cubicBezTo>
                    <a:cubicBezTo>
                      <a:pt x="674370" y="3158490"/>
                      <a:pt x="627698" y="3171825"/>
                      <a:pt x="587693" y="3196590"/>
                    </a:cubicBezTo>
                    <a:cubicBezTo>
                      <a:pt x="508635" y="3246120"/>
                      <a:pt x="412433" y="3261360"/>
                      <a:pt x="321945" y="3237548"/>
                    </a:cubicBezTo>
                    <a:cubicBezTo>
                      <a:pt x="232410" y="3214688"/>
                      <a:pt x="156210" y="3155633"/>
                      <a:pt x="113348" y="3073718"/>
                    </a:cubicBezTo>
                    <a:cubicBezTo>
                      <a:pt x="88583" y="3027045"/>
                      <a:pt x="48578" y="2988945"/>
                      <a:pt x="0" y="2967038"/>
                    </a:cubicBezTo>
                    <a:lnTo>
                      <a:pt x="226695" y="2739390"/>
                    </a:lnTo>
                    <a:cubicBezTo>
                      <a:pt x="944880" y="3028950"/>
                      <a:pt x="1765935" y="2862263"/>
                      <a:pt x="2313623" y="2314575"/>
                    </a:cubicBezTo>
                    <a:cubicBezTo>
                      <a:pt x="2861310" y="1766888"/>
                      <a:pt x="3027998" y="945833"/>
                      <a:pt x="2738438" y="227648"/>
                    </a:cubicBezTo>
                    <a:lnTo>
                      <a:pt x="2966085" y="0"/>
                    </a:lnTo>
                    <a:cubicBezTo>
                      <a:pt x="2988945" y="48578"/>
                      <a:pt x="3026093" y="87630"/>
                      <a:pt x="3072765" y="112395"/>
                    </a:cubicBezTo>
                    <a:cubicBezTo>
                      <a:pt x="3154680" y="155258"/>
                      <a:pt x="3213735" y="231458"/>
                      <a:pt x="3236595" y="320993"/>
                    </a:cubicBezTo>
                    <a:cubicBezTo>
                      <a:pt x="3260408" y="411480"/>
                      <a:pt x="3245168" y="507683"/>
                      <a:pt x="3195638" y="586740"/>
                    </a:cubicBezTo>
                    <a:cubicBezTo>
                      <a:pt x="3137535" y="681038"/>
                      <a:pt x="3147060" y="802005"/>
                      <a:pt x="3220403" y="884873"/>
                    </a:cubicBezTo>
                    <a:cubicBezTo>
                      <a:pt x="3282315" y="954405"/>
                      <a:pt x="3311843" y="1045845"/>
                      <a:pt x="3303270" y="1138238"/>
                    </a:cubicBezTo>
                    <a:cubicBezTo>
                      <a:pt x="3297555" y="1231583"/>
                      <a:pt x="3250883" y="1317308"/>
                      <a:pt x="3176588" y="137636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sp>
            <p:nvSpPr>
              <p:cNvPr id="13" name="Freeform: Shape 47">
                <a:extLst>
                  <a:ext uri="{FF2B5EF4-FFF2-40B4-BE49-F238E27FC236}">
                    <a16:creationId xmlns:a16="http://schemas.microsoft.com/office/drawing/2014/main" id="{F86F313B-4583-42EC-8479-AD86A7948180}"/>
                  </a:ext>
                </a:extLst>
              </p:cNvPr>
              <p:cNvSpPr/>
              <p:nvPr/>
            </p:nvSpPr>
            <p:spPr>
              <a:xfrm>
                <a:off x="2216917" y="1072011"/>
                <a:ext cx="3295650" cy="3305175"/>
              </a:xfrm>
              <a:custGeom>
                <a:avLst/>
                <a:gdLst>
                  <a:gd name="connsiteX0" fmla="*/ 966337 w 3295650"/>
                  <a:gd name="connsiteY0" fmla="*/ 2677029 h 3305175"/>
                  <a:gd name="connsiteX1" fmla="*/ 1346385 w 3295650"/>
                  <a:gd name="connsiteY1" fmla="*/ 1347339 h 3305175"/>
                  <a:gd name="connsiteX2" fmla="*/ 2676075 w 3295650"/>
                  <a:gd name="connsiteY2" fmla="*/ 967291 h 3305175"/>
                  <a:gd name="connsiteX3" fmla="*/ 966337 w 3295650"/>
                  <a:gd name="connsiteY3" fmla="*/ 2677029 h 3305175"/>
                  <a:gd name="connsiteX4" fmla="*/ 2812282 w 3295650"/>
                  <a:gd name="connsiteY4" fmla="*/ 831084 h 3305175"/>
                  <a:gd name="connsiteX5" fmla="*/ 1227322 w 3295650"/>
                  <a:gd name="connsiteY5" fmla="*/ 1229229 h 3305175"/>
                  <a:gd name="connsiteX6" fmla="*/ 829177 w 3295650"/>
                  <a:gd name="connsiteY6" fmla="*/ 2814189 h 3305175"/>
                  <a:gd name="connsiteX7" fmla="*/ 694875 w 3295650"/>
                  <a:gd name="connsiteY7" fmla="*/ 2948491 h 3305175"/>
                  <a:gd name="connsiteX8" fmla="*/ 1108260 w 3295650"/>
                  <a:gd name="connsiteY8" fmla="*/ 1110166 h 3305175"/>
                  <a:gd name="connsiteX9" fmla="*/ 2946585 w 3295650"/>
                  <a:gd name="connsiteY9" fmla="*/ 696781 h 3305175"/>
                  <a:gd name="connsiteX10" fmla="*/ 2812282 w 3295650"/>
                  <a:gd name="connsiteY10" fmla="*/ 831084 h 3305175"/>
                  <a:gd name="connsiteX11" fmla="*/ 128137 w 3295650"/>
                  <a:gd name="connsiteY11" fmla="*/ 1929316 h 3305175"/>
                  <a:gd name="connsiteX12" fmla="*/ 208147 w 3295650"/>
                  <a:gd name="connsiteY12" fmla="*/ 1639756 h 3305175"/>
                  <a:gd name="connsiteX13" fmla="*/ 216720 w 3295650"/>
                  <a:gd name="connsiteY13" fmla="*/ 1372104 h 3305175"/>
                  <a:gd name="connsiteX14" fmla="*/ 419602 w 3295650"/>
                  <a:gd name="connsiteY14" fmla="*/ 1191129 h 3305175"/>
                  <a:gd name="connsiteX15" fmla="*/ 592957 w 3295650"/>
                  <a:gd name="connsiteY15" fmla="*/ 945384 h 3305175"/>
                  <a:gd name="connsiteX16" fmla="*/ 691065 w 3295650"/>
                  <a:gd name="connsiteY16" fmla="*/ 697734 h 3305175"/>
                  <a:gd name="connsiteX17" fmla="*/ 936810 w 3295650"/>
                  <a:gd name="connsiteY17" fmla="*/ 594864 h 3305175"/>
                  <a:gd name="connsiteX18" fmla="*/ 948240 w 3295650"/>
                  <a:gd name="connsiteY18" fmla="*/ 594864 h 3305175"/>
                  <a:gd name="connsiteX19" fmla="*/ 1189222 w 3295650"/>
                  <a:gd name="connsiteY19" fmla="*/ 422461 h 3305175"/>
                  <a:gd name="connsiteX20" fmla="*/ 1370197 w 3295650"/>
                  <a:gd name="connsiteY20" fmla="*/ 219579 h 3305175"/>
                  <a:gd name="connsiteX21" fmla="*/ 1638802 w 3295650"/>
                  <a:gd name="connsiteY21" fmla="*/ 211006 h 3305175"/>
                  <a:gd name="connsiteX22" fmla="*/ 1927410 w 3295650"/>
                  <a:gd name="connsiteY22" fmla="*/ 130996 h 3305175"/>
                  <a:gd name="connsiteX23" fmla="*/ 2164582 w 3295650"/>
                  <a:gd name="connsiteY23" fmla="*/ 1456 h 3305175"/>
                  <a:gd name="connsiteX24" fmla="*/ 2417948 w 3295650"/>
                  <a:gd name="connsiteY24" fmla="*/ 83371 h 3305175"/>
                  <a:gd name="connsiteX25" fmla="*/ 2717032 w 3295650"/>
                  <a:gd name="connsiteY25" fmla="*/ 109089 h 3305175"/>
                  <a:gd name="connsiteX26" fmla="*/ 2982780 w 3295650"/>
                  <a:gd name="connsiteY26" fmla="*/ 68131 h 3305175"/>
                  <a:gd name="connsiteX27" fmla="*/ 3191377 w 3295650"/>
                  <a:gd name="connsiteY27" fmla="*/ 231961 h 3305175"/>
                  <a:gd name="connsiteX28" fmla="*/ 3304725 w 3295650"/>
                  <a:gd name="connsiteY28" fmla="*/ 338641 h 3305175"/>
                  <a:gd name="connsiteX29" fmla="*/ 3077077 w 3295650"/>
                  <a:gd name="connsiteY29" fmla="*/ 566289 h 3305175"/>
                  <a:gd name="connsiteX30" fmla="*/ 990150 w 3295650"/>
                  <a:gd name="connsiteY30" fmla="*/ 991104 h 3305175"/>
                  <a:gd name="connsiteX31" fmla="*/ 566287 w 3295650"/>
                  <a:gd name="connsiteY31" fmla="*/ 3078031 h 3305175"/>
                  <a:gd name="connsiteX32" fmla="*/ 338640 w 3295650"/>
                  <a:gd name="connsiteY32" fmla="*/ 3305679 h 3305175"/>
                  <a:gd name="connsiteX33" fmla="*/ 231960 w 3295650"/>
                  <a:gd name="connsiteY33" fmla="*/ 3193284 h 3305175"/>
                  <a:gd name="connsiteX34" fmla="*/ 68130 w 3295650"/>
                  <a:gd name="connsiteY34" fmla="*/ 2984686 h 3305175"/>
                  <a:gd name="connsiteX35" fmla="*/ 109087 w 3295650"/>
                  <a:gd name="connsiteY35" fmla="*/ 2718939 h 3305175"/>
                  <a:gd name="connsiteX36" fmla="*/ 84322 w 3295650"/>
                  <a:gd name="connsiteY36" fmla="*/ 2420806 h 3305175"/>
                  <a:gd name="connsiteX37" fmla="*/ 1455 w 3295650"/>
                  <a:gd name="connsiteY37" fmla="*/ 2167441 h 3305175"/>
                  <a:gd name="connsiteX38" fmla="*/ 128137 w 3295650"/>
                  <a:gd name="connsiteY38" fmla="*/ 1929316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95650" h="3305175">
                    <a:moveTo>
                      <a:pt x="966337" y="2677029"/>
                    </a:moveTo>
                    <a:cubicBezTo>
                      <a:pt x="854895" y="2197921"/>
                      <a:pt x="998722" y="1695001"/>
                      <a:pt x="1346385" y="1347339"/>
                    </a:cubicBezTo>
                    <a:cubicBezTo>
                      <a:pt x="1694047" y="999676"/>
                      <a:pt x="2196967" y="855849"/>
                      <a:pt x="2676075" y="967291"/>
                    </a:cubicBezTo>
                    <a:lnTo>
                      <a:pt x="966337" y="2677029"/>
                    </a:lnTo>
                    <a:close/>
                    <a:moveTo>
                      <a:pt x="2812282" y="831084"/>
                    </a:moveTo>
                    <a:cubicBezTo>
                      <a:pt x="2251260" y="661539"/>
                      <a:pt x="1641660" y="814891"/>
                      <a:pt x="1227322" y="1229229"/>
                    </a:cubicBezTo>
                    <a:cubicBezTo>
                      <a:pt x="812985" y="1643566"/>
                      <a:pt x="659632" y="2253166"/>
                      <a:pt x="829177" y="2814189"/>
                    </a:cubicBezTo>
                    <a:lnTo>
                      <a:pt x="694875" y="2948491"/>
                    </a:lnTo>
                    <a:cubicBezTo>
                      <a:pt x="466275" y="2307459"/>
                      <a:pt x="627247" y="1591179"/>
                      <a:pt x="1108260" y="1110166"/>
                    </a:cubicBezTo>
                    <a:cubicBezTo>
                      <a:pt x="1590225" y="628201"/>
                      <a:pt x="2305553" y="467229"/>
                      <a:pt x="2946585" y="696781"/>
                    </a:cubicBezTo>
                    <a:lnTo>
                      <a:pt x="2812282" y="831084"/>
                    </a:lnTo>
                    <a:close/>
                    <a:moveTo>
                      <a:pt x="128137" y="1929316"/>
                    </a:moveTo>
                    <a:cubicBezTo>
                      <a:pt x="215767" y="1860736"/>
                      <a:pt x="248152" y="1743579"/>
                      <a:pt x="208147" y="1639756"/>
                    </a:cubicBezTo>
                    <a:cubicBezTo>
                      <a:pt x="173857" y="1553079"/>
                      <a:pt x="176715" y="1455924"/>
                      <a:pt x="216720" y="1372104"/>
                    </a:cubicBezTo>
                    <a:cubicBezTo>
                      <a:pt x="256725" y="1286379"/>
                      <a:pt x="330067" y="1221609"/>
                      <a:pt x="419602" y="1191129"/>
                    </a:cubicBezTo>
                    <a:cubicBezTo>
                      <a:pt x="524377" y="1155886"/>
                      <a:pt x="593910" y="1056826"/>
                      <a:pt x="592957" y="945384"/>
                    </a:cubicBezTo>
                    <a:cubicBezTo>
                      <a:pt x="591052" y="852991"/>
                      <a:pt x="626295" y="763456"/>
                      <a:pt x="691065" y="697734"/>
                    </a:cubicBezTo>
                    <a:cubicBezTo>
                      <a:pt x="755835" y="632011"/>
                      <a:pt x="844417" y="594864"/>
                      <a:pt x="936810" y="594864"/>
                    </a:cubicBezTo>
                    <a:lnTo>
                      <a:pt x="948240" y="594864"/>
                    </a:lnTo>
                    <a:cubicBezTo>
                      <a:pt x="1056825" y="594864"/>
                      <a:pt x="1153980" y="525331"/>
                      <a:pt x="1189222" y="422461"/>
                    </a:cubicBezTo>
                    <a:cubicBezTo>
                      <a:pt x="1219702" y="332926"/>
                      <a:pt x="1285425" y="259584"/>
                      <a:pt x="1370197" y="219579"/>
                    </a:cubicBezTo>
                    <a:cubicBezTo>
                      <a:pt x="1454970" y="179574"/>
                      <a:pt x="1552125" y="176716"/>
                      <a:pt x="1638802" y="211006"/>
                    </a:cubicBezTo>
                    <a:cubicBezTo>
                      <a:pt x="1741672" y="250059"/>
                      <a:pt x="1858830" y="217674"/>
                      <a:pt x="1927410" y="130996"/>
                    </a:cubicBezTo>
                    <a:cubicBezTo>
                      <a:pt x="1985512" y="57654"/>
                      <a:pt x="2071237" y="10029"/>
                      <a:pt x="2164582" y="1456"/>
                    </a:cubicBezTo>
                    <a:cubicBezTo>
                      <a:pt x="2256975" y="-7116"/>
                      <a:pt x="2348415" y="22411"/>
                      <a:pt x="2417948" y="83371"/>
                    </a:cubicBezTo>
                    <a:cubicBezTo>
                      <a:pt x="2500815" y="157666"/>
                      <a:pt x="2622735" y="168144"/>
                      <a:pt x="2717032" y="109089"/>
                    </a:cubicBezTo>
                    <a:cubicBezTo>
                      <a:pt x="2796090" y="59559"/>
                      <a:pt x="2892292" y="44319"/>
                      <a:pt x="2982780" y="68131"/>
                    </a:cubicBezTo>
                    <a:cubicBezTo>
                      <a:pt x="3072315" y="90991"/>
                      <a:pt x="3148515" y="150046"/>
                      <a:pt x="3191377" y="231961"/>
                    </a:cubicBezTo>
                    <a:cubicBezTo>
                      <a:pt x="3216142" y="278634"/>
                      <a:pt x="3256148" y="316734"/>
                      <a:pt x="3304725" y="338641"/>
                    </a:cubicBezTo>
                    <a:lnTo>
                      <a:pt x="3077077" y="566289"/>
                    </a:lnTo>
                    <a:cubicBezTo>
                      <a:pt x="2358892" y="276729"/>
                      <a:pt x="1537837" y="443416"/>
                      <a:pt x="990150" y="991104"/>
                    </a:cubicBezTo>
                    <a:cubicBezTo>
                      <a:pt x="442462" y="1538791"/>
                      <a:pt x="275775" y="2359846"/>
                      <a:pt x="566287" y="3078031"/>
                    </a:cubicBezTo>
                    <a:lnTo>
                      <a:pt x="338640" y="3305679"/>
                    </a:lnTo>
                    <a:cubicBezTo>
                      <a:pt x="315780" y="3257101"/>
                      <a:pt x="278632" y="3218049"/>
                      <a:pt x="231960" y="3193284"/>
                    </a:cubicBezTo>
                    <a:cubicBezTo>
                      <a:pt x="150045" y="3150421"/>
                      <a:pt x="90990" y="3074221"/>
                      <a:pt x="68130" y="2984686"/>
                    </a:cubicBezTo>
                    <a:cubicBezTo>
                      <a:pt x="44317" y="2894199"/>
                      <a:pt x="59557" y="2797996"/>
                      <a:pt x="109087" y="2718939"/>
                    </a:cubicBezTo>
                    <a:cubicBezTo>
                      <a:pt x="167190" y="2624641"/>
                      <a:pt x="157665" y="2503674"/>
                      <a:pt x="84322" y="2420806"/>
                    </a:cubicBezTo>
                    <a:cubicBezTo>
                      <a:pt x="22410" y="2351274"/>
                      <a:pt x="-7118" y="2259834"/>
                      <a:pt x="1455" y="2167441"/>
                    </a:cubicBezTo>
                    <a:cubicBezTo>
                      <a:pt x="8122" y="2073144"/>
                      <a:pt x="54795" y="1987419"/>
                      <a:pt x="128137" y="192931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grpSp>
        <p:sp>
          <p:nvSpPr>
            <p:cNvPr id="11" name="TextBox 43">
              <a:extLst>
                <a:ext uri="{FF2B5EF4-FFF2-40B4-BE49-F238E27FC236}">
                  <a16:creationId xmlns:a16="http://schemas.microsoft.com/office/drawing/2014/main" id="{1930C086-1915-4309-8331-DB76AADEBD68}"/>
                </a:ext>
              </a:extLst>
            </p:cNvPr>
            <p:cNvSpPr txBox="1"/>
            <p:nvPr/>
          </p:nvSpPr>
          <p:spPr>
            <a:xfrm rot="898977">
              <a:off x="5645956" y="3234058"/>
              <a:ext cx="937957" cy="116492"/>
            </a:xfrm>
            <a:prstGeom prst="rect">
              <a:avLst/>
            </a:prstGeom>
            <a:solidFill>
              <a:srgbClr val="79B530"/>
            </a:solidFill>
          </p:spPr>
          <p:txBody>
            <a:bodyPr wrap="square" lIns="0" tIns="0" rIns="0" bIns="0" rtlCol="0">
              <a:spAutoFit/>
            </a:bodyPr>
            <a:lstStyle/>
            <a:p>
              <a:pPr marL="0" marR="0" lvl="0" indent="0" algn="ctr" defTabSz="914400" eaLnBrk="1" fontAlgn="auto" latinLnBrk="0" hangingPunct="1">
                <a:lnSpc>
                  <a:spcPct val="104000"/>
                </a:lnSpc>
                <a:spcBef>
                  <a:spcPts val="600"/>
                </a:spcBef>
                <a:spcAft>
                  <a:spcPts val="0"/>
                </a:spcAft>
                <a:buClrTx/>
                <a:buSzTx/>
                <a:buFontTx/>
                <a:buNone/>
                <a:tabLst/>
                <a:defRPr/>
              </a:pPr>
              <a:r>
                <a:rPr kumimoji="0" lang="de-DE" sz="900" b="1" i="0" u="none" strike="noStrike" kern="0" cap="none" spc="0" normalizeH="0" baseline="0" noProof="0" dirty="0">
                  <a:ln>
                    <a:noFill/>
                  </a:ln>
                  <a:solidFill>
                    <a:prstClr val="white"/>
                  </a:solidFill>
                  <a:effectLst/>
                  <a:uLnTx/>
                  <a:uFillTx/>
                </a:rPr>
                <a:t>Einfach </a:t>
              </a:r>
              <a:r>
                <a:rPr kumimoji="0" lang="de-DE" sz="900" b="1" i="0" u="none" strike="noStrike" kern="0" cap="none" spc="0" normalizeH="0" baseline="0" noProof="0">
                  <a:ln>
                    <a:noFill/>
                  </a:ln>
                  <a:solidFill>
                    <a:prstClr val="white"/>
                  </a:solidFill>
                  <a:effectLst/>
                  <a:uLnTx/>
                  <a:uFillTx/>
                </a:rPr>
                <a:t>machen!</a:t>
              </a:r>
              <a:endParaRPr kumimoji="0" lang="de-DE" sz="900" b="1" i="0" u="none" strike="noStrike" kern="0" cap="none" spc="0" normalizeH="0" baseline="0" noProof="0" dirty="0" err="1">
                <a:ln>
                  <a:noFill/>
                </a:ln>
                <a:solidFill>
                  <a:prstClr val="white"/>
                </a:solidFill>
                <a:effectLst/>
                <a:uLnTx/>
                <a:uFillTx/>
              </a:endParaRPr>
            </a:p>
          </p:txBody>
        </p:sp>
      </p:grpSp>
      <p:sp>
        <p:nvSpPr>
          <p:cNvPr id="14" name="Text Placeholder 34">
            <a:extLst>
              <a:ext uri="{FF2B5EF4-FFF2-40B4-BE49-F238E27FC236}">
                <a16:creationId xmlns:a16="http://schemas.microsoft.com/office/drawing/2014/main" id="{C2A66D77-6A90-4C82-A516-DA2C9344CAB3}"/>
              </a:ext>
            </a:extLst>
          </p:cNvPr>
          <p:cNvSpPr txBox="1">
            <a:spLocks/>
          </p:cNvSpPr>
          <p:nvPr/>
        </p:nvSpPr>
        <p:spPr bwMode="gray">
          <a:xfrm>
            <a:off x="335360" y="3742433"/>
            <a:ext cx="6509940" cy="1039067"/>
          </a:xfrm>
          <a:prstGeom prst="rect">
            <a:avLst/>
          </a:prstGeom>
        </p:spPr>
        <p:txBody>
          <a:bodyPr vert="horz" lIns="0" tIns="0" rIns="0" bIns="0" rtlCol="0">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800" dirty="0"/>
              <a:t>Mehr Aufmerksamkeit generieren! </a:t>
            </a:r>
            <a:br>
              <a:rPr lang="de-DE" dirty="0"/>
            </a:br>
            <a:r>
              <a:rPr lang="de-DE" b="0" dirty="0"/>
              <a:t>Mit unseren </a:t>
            </a:r>
            <a:r>
              <a:rPr lang="de-DE" dirty="0">
                <a:solidFill>
                  <a:schemeClr val="accent1"/>
                </a:solidFill>
              </a:rPr>
              <a:t>Storygrüßen</a:t>
            </a:r>
            <a:r>
              <a:rPr lang="de-DE" b="0" dirty="0"/>
              <a:t> erreichen Sie jede Zielgruppe – von Medienberufen bis zu Medizinern: einfach bei WhatsApp &amp; Co. in Status/Story teilen und schnell die Benefits unserer BU vermitteln.</a:t>
            </a:r>
          </a:p>
        </p:txBody>
      </p:sp>
      <p:sp>
        <p:nvSpPr>
          <p:cNvPr id="15" name="Text Placeholder 4">
            <a:extLst>
              <a:ext uri="{FF2B5EF4-FFF2-40B4-BE49-F238E27FC236}">
                <a16:creationId xmlns:a16="http://schemas.microsoft.com/office/drawing/2014/main" id="{288962CD-EB91-4D20-AAED-3102DDD78CBE}"/>
              </a:ext>
            </a:extLst>
          </p:cNvPr>
          <p:cNvSpPr txBox="1">
            <a:spLocks/>
          </p:cNvSpPr>
          <p:nvPr/>
        </p:nvSpPr>
        <p:spPr>
          <a:xfrm>
            <a:off x="335360" y="6243127"/>
            <a:ext cx="11520000" cy="141064"/>
          </a:xfrm>
          <a:prstGeom prst="rect">
            <a:avLst/>
          </a:prstGeom>
        </p:spPr>
        <p:txBody>
          <a:bodyPr vert="horz" lIns="0" tIns="0" rIns="0" bIns="0" rtlCol="0" anchor="b">
            <a:noAutofit/>
          </a:bodyPr>
          <a:lstStyle>
            <a:lvl1pPr indent="0" algn="r">
              <a:lnSpc>
                <a:spcPts val="1080"/>
              </a:lnSpc>
              <a:spcBef>
                <a:spcPts val="0"/>
              </a:spcBef>
              <a:buSzPct val="110000"/>
              <a:buFont typeface="Wingdings" panose="05000000000000000000" pitchFamily="2" charset="2"/>
              <a:buNone/>
              <a:defRPr sz="900" b="0">
                <a:solidFill>
                  <a:schemeClr val="accent1"/>
                </a:solidFill>
              </a:defRPr>
            </a:lvl1pPr>
            <a:lvl2pPr marL="0" indent="0">
              <a:lnSpc>
                <a:spcPts val="1080"/>
              </a:lnSpc>
              <a:spcBef>
                <a:spcPts val="800"/>
              </a:spcBef>
              <a:buSzPct val="110000"/>
              <a:buFont typeface="Wingdings" panose="05000000000000000000" pitchFamily="2" charset="2"/>
              <a:buNone/>
              <a:defRPr sz="900">
                <a:solidFill>
                  <a:schemeClr val="accent1"/>
                </a:solidFill>
              </a:defRPr>
            </a:lvl2pPr>
            <a:lvl3pPr marL="234000" indent="-234000">
              <a:lnSpc>
                <a:spcPts val="1080"/>
              </a:lnSpc>
              <a:spcBef>
                <a:spcPts val="600"/>
              </a:spcBef>
              <a:buSzPct val="110000"/>
              <a:buFont typeface="Wingdings" panose="05000000000000000000" pitchFamily="2" charset="2"/>
              <a:buChar char="§"/>
              <a:defRPr sz="900">
                <a:solidFill>
                  <a:schemeClr val="accent1"/>
                </a:solidFill>
              </a:defRPr>
            </a:lvl3pPr>
            <a:lvl4pPr marL="468000" indent="-234000">
              <a:lnSpc>
                <a:spcPts val="1080"/>
              </a:lnSpc>
              <a:spcBef>
                <a:spcPts val="300"/>
              </a:spcBef>
              <a:buSzPct val="110000"/>
              <a:buFont typeface="Wingdings" panose="05000000000000000000" pitchFamily="2" charset="2"/>
              <a:buChar char="§"/>
              <a:defRPr sz="900">
                <a:solidFill>
                  <a:schemeClr val="accent1"/>
                </a:solidFill>
              </a:defRPr>
            </a:lvl4pPr>
            <a:lvl5pPr marL="702000" indent="-234000">
              <a:lnSpc>
                <a:spcPts val="1080"/>
              </a:lnSpc>
              <a:spcBef>
                <a:spcPts val="300"/>
              </a:spcBef>
              <a:buSzPct val="110000"/>
              <a:buFont typeface="Wingdings" panose="05000000000000000000" pitchFamily="2" charset="2"/>
              <a:buChar char="§"/>
              <a:defRPr sz="900">
                <a:solidFill>
                  <a:schemeClr val="accent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Beispielhafte Darstellung von Social Media-Assets aus 2021</a:t>
            </a:r>
          </a:p>
        </p:txBody>
      </p:sp>
      <p:pic>
        <p:nvPicPr>
          <p:cNvPr id="16" name="Grafik 19">
            <a:extLst>
              <a:ext uri="{FF2B5EF4-FFF2-40B4-BE49-F238E27FC236}">
                <a16:creationId xmlns:a16="http://schemas.microsoft.com/office/drawing/2014/main" id="{137A62CF-BC26-47E0-A0CD-CE08E293A17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34121" y="1268761"/>
            <a:ext cx="1986672" cy="1915940"/>
          </a:xfrm>
          <a:prstGeom prst="rect">
            <a:avLst/>
          </a:prstGeom>
        </p:spPr>
      </p:pic>
      <p:pic>
        <p:nvPicPr>
          <p:cNvPr id="17" name="Grafik 25">
            <a:extLst>
              <a:ext uri="{FF2B5EF4-FFF2-40B4-BE49-F238E27FC236}">
                <a16:creationId xmlns:a16="http://schemas.microsoft.com/office/drawing/2014/main" id="{A58918E1-2086-4A34-8395-28BCFA2CE3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05546" y="3690237"/>
            <a:ext cx="1293262" cy="2427880"/>
          </a:xfrm>
          <a:prstGeom prst="rect">
            <a:avLst/>
          </a:prstGeom>
        </p:spPr>
      </p:pic>
      <p:pic>
        <p:nvPicPr>
          <p:cNvPr id="18" name="Grafik 27">
            <a:extLst>
              <a:ext uri="{FF2B5EF4-FFF2-40B4-BE49-F238E27FC236}">
                <a16:creationId xmlns:a16="http://schemas.microsoft.com/office/drawing/2014/main" id="{017B2E75-B61E-477B-8898-FE1E8D2243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85148" y="3690237"/>
            <a:ext cx="1293262" cy="2427879"/>
          </a:xfrm>
          <a:prstGeom prst="rect">
            <a:avLst/>
          </a:prstGeom>
        </p:spPr>
      </p:pic>
      <p:pic>
        <p:nvPicPr>
          <p:cNvPr id="19" name="Grafik 28">
            <a:extLst>
              <a:ext uri="{FF2B5EF4-FFF2-40B4-BE49-F238E27FC236}">
                <a16:creationId xmlns:a16="http://schemas.microsoft.com/office/drawing/2014/main" id="{2F7969C6-D624-43D0-ADB7-5A4303BE0A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64749" y="3690239"/>
            <a:ext cx="1306578" cy="2397397"/>
          </a:xfrm>
          <a:prstGeom prst="rect">
            <a:avLst/>
          </a:prstGeom>
        </p:spPr>
      </p:pic>
      <p:pic>
        <p:nvPicPr>
          <p:cNvPr id="20" name="Grafik 29">
            <a:extLst>
              <a:ext uri="{FF2B5EF4-FFF2-40B4-BE49-F238E27FC236}">
                <a16:creationId xmlns:a16="http://schemas.microsoft.com/office/drawing/2014/main" id="{965B8A0D-6671-45A4-817C-9DE19F67CB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914386" y="1268760"/>
            <a:ext cx="1942652" cy="1915191"/>
          </a:xfrm>
          <a:prstGeom prst="rect">
            <a:avLst/>
          </a:prstGeom>
        </p:spPr>
      </p:pic>
      <p:grpSp>
        <p:nvGrpSpPr>
          <p:cNvPr id="28" name="Group 27">
            <a:extLst>
              <a:ext uri="{FF2B5EF4-FFF2-40B4-BE49-F238E27FC236}">
                <a16:creationId xmlns:a16="http://schemas.microsoft.com/office/drawing/2014/main" id="{389D1B9B-D927-459A-8F30-6DB2D47E1AA0}"/>
              </a:ext>
            </a:extLst>
          </p:cNvPr>
          <p:cNvGrpSpPr/>
          <p:nvPr/>
        </p:nvGrpSpPr>
        <p:grpSpPr>
          <a:xfrm>
            <a:off x="335360" y="2725790"/>
            <a:ext cx="4697627" cy="369296"/>
            <a:chOff x="335360" y="2847645"/>
            <a:chExt cx="4697627" cy="369296"/>
          </a:xfrm>
        </p:grpSpPr>
        <p:pic>
          <p:nvPicPr>
            <p:cNvPr id="24" name="Grafik 30">
              <a:extLst>
                <a:ext uri="{FF2B5EF4-FFF2-40B4-BE49-F238E27FC236}">
                  <a16:creationId xmlns:a16="http://schemas.microsoft.com/office/drawing/2014/main" id="{39F194E2-DBD3-4F6A-9D8C-4D56454E4ADE}"/>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8793" t="19751" r="6614" b="22205"/>
            <a:stretch/>
          </p:blipFill>
          <p:spPr>
            <a:xfrm>
              <a:off x="2003760" y="2866038"/>
              <a:ext cx="1288840" cy="332510"/>
            </a:xfrm>
            <a:prstGeom prst="rect">
              <a:avLst/>
            </a:prstGeom>
          </p:spPr>
        </p:pic>
        <p:pic>
          <p:nvPicPr>
            <p:cNvPr id="25" name="Grafik 32">
              <a:extLst>
                <a:ext uri="{FF2B5EF4-FFF2-40B4-BE49-F238E27FC236}">
                  <a16:creationId xmlns:a16="http://schemas.microsoft.com/office/drawing/2014/main" id="{E76C0326-1106-42D2-9417-ED7B2A61F3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35360" y="2847645"/>
              <a:ext cx="1186298" cy="369296"/>
            </a:xfrm>
            <a:prstGeom prst="rect">
              <a:avLst/>
            </a:prstGeom>
          </p:spPr>
        </p:pic>
        <p:pic>
          <p:nvPicPr>
            <p:cNvPr id="26" name="Grafik 10">
              <a:extLst>
                <a:ext uri="{FF2B5EF4-FFF2-40B4-BE49-F238E27FC236}">
                  <a16:creationId xmlns:a16="http://schemas.microsoft.com/office/drawing/2014/main" id="{239E8AE0-9B29-4CD8-981C-949FD32B59B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811"/>
            <a:stretch/>
          </p:blipFill>
          <p:spPr>
            <a:xfrm>
              <a:off x="3774701" y="2866684"/>
              <a:ext cx="1258286" cy="331217"/>
            </a:xfrm>
            <a:prstGeom prst="rect">
              <a:avLst/>
            </a:prstGeom>
          </p:spPr>
        </p:pic>
      </p:grpSp>
      <p:grpSp>
        <p:nvGrpSpPr>
          <p:cNvPr id="23" name="Group 22">
            <a:extLst>
              <a:ext uri="{FF2B5EF4-FFF2-40B4-BE49-F238E27FC236}">
                <a16:creationId xmlns:a16="http://schemas.microsoft.com/office/drawing/2014/main" id="{65CD806D-AB26-4D49-A5BD-385CD2A54284}"/>
              </a:ext>
            </a:extLst>
          </p:cNvPr>
          <p:cNvGrpSpPr/>
          <p:nvPr/>
        </p:nvGrpSpPr>
        <p:grpSpPr>
          <a:xfrm>
            <a:off x="335360" y="4943368"/>
            <a:ext cx="6509940" cy="369296"/>
            <a:chOff x="335360" y="5121519"/>
            <a:chExt cx="6509940" cy="369296"/>
          </a:xfrm>
        </p:grpSpPr>
        <p:pic>
          <p:nvPicPr>
            <p:cNvPr id="29" name="Grafik 30">
              <a:extLst>
                <a:ext uri="{FF2B5EF4-FFF2-40B4-BE49-F238E27FC236}">
                  <a16:creationId xmlns:a16="http://schemas.microsoft.com/office/drawing/2014/main" id="{156FFA7F-F037-4CB2-8B35-4CCC1E652534}"/>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8793" t="19751" r="6614" b="22205"/>
            <a:stretch/>
          </p:blipFill>
          <p:spPr>
            <a:xfrm>
              <a:off x="2003760" y="5139912"/>
              <a:ext cx="1288840" cy="332510"/>
            </a:xfrm>
            <a:prstGeom prst="rect">
              <a:avLst/>
            </a:prstGeom>
          </p:spPr>
        </p:pic>
        <p:pic>
          <p:nvPicPr>
            <p:cNvPr id="30" name="Grafik 32">
              <a:extLst>
                <a:ext uri="{FF2B5EF4-FFF2-40B4-BE49-F238E27FC236}">
                  <a16:creationId xmlns:a16="http://schemas.microsoft.com/office/drawing/2014/main" id="{A9A9354A-20FB-4EB0-8429-344CF585483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35360" y="5121519"/>
              <a:ext cx="1186298" cy="369296"/>
            </a:xfrm>
            <a:prstGeom prst="rect">
              <a:avLst/>
            </a:prstGeom>
          </p:spPr>
        </p:pic>
        <p:pic>
          <p:nvPicPr>
            <p:cNvPr id="31" name="Grafik 10">
              <a:extLst>
                <a:ext uri="{FF2B5EF4-FFF2-40B4-BE49-F238E27FC236}">
                  <a16:creationId xmlns:a16="http://schemas.microsoft.com/office/drawing/2014/main" id="{83BBCE3E-7E0D-4110-B1F5-ACBC4FD4D96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811"/>
            <a:stretch/>
          </p:blipFill>
          <p:spPr>
            <a:xfrm>
              <a:off x="3774701" y="5140558"/>
              <a:ext cx="1258286" cy="331217"/>
            </a:xfrm>
            <a:prstGeom prst="rect">
              <a:avLst/>
            </a:prstGeom>
          </p:spPr>
        </p:pic>
        <p:pic>
          <p:nvPicPr>
            <p:cNvPr id="32" name="Grafik 4">
              <a:extLst>
                <a:ext uri="{FF2B5EF4-FFF2-40B4-BE49-F238E27FC236}">
                  <a16:creationId xmlns:a16="http://schemas.microsoft.com/office/drawing/2014/main" id="{6F71E6AA-BA36-483F-BDD9-7A2AEFCAFD0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15090" y="5140558"/>
              <a:ext cx="1330210" cy="331217"/>
            </a:xfrm>
            <a:prstGeom prst="rect">
              <a:avLst/>
            </a:prstGeom>
          </p:spPr>
        </p:pic>
      </p:grpSp>
      <p:sp>
        <p:nvSpPr>
          <p:cNvPr id="3" name="Foliennummernplatzhalter 2">
            <a:extLst>
              <a:ext uri="{FF2B5EF4-FFF2-40B4-BE49-F238E27FC236}">
                <a16:creationId xmlns:a16="http://schemas.microsoft.com/office/drawing/2014/main" id="{E84D5A31-8D57-4FF0-9543-B6745DDCA124}"/>
              </a:ext>
            </a:extLst>
          </p:cNvPr>
          <p:cNvSpPr>
            <a:spLocks noGrp="1"/>
          </p:cNvSpPr>
          <p:nvPr>
            <p:ph type="sldNum" sz="quarter" idx="12"/>
          </p:nvPr>
        </p:nvSpPr>
        <p:spPr/>
        <p:txBody>
          <a:bodyPr/>
          <a:lstStyle/>
          <a:p>
            <a:fld id="{7EC6429F-8EBA-4254-B9C8-295228AFE7F1}" type="slidenum">
              <a:rPr lang="de-DE" smtClean="0"/>
              <a:pPr/>
              <a:t>123</a:t>
            </a:fld>
            <a:endParaRPr lang="de-DE" dirty="0"/>
          </a:p>
        </p:txBody>
      </p:sp>
      <p:sp>
        <p:nvSpPr>
          <p:cNvPr id="27" name="Fußzeilenplatzhalter 2">
            <a:extLst>
              <a:ext uri="{FF2B5EF4-FFF2-40B4-BE49-F238E27FC236}">
                <a16:creationId xmlns:a16="http://schemas.microsoft.com/office/drawing/2014/main" id="{B8231935-A76C-4798-9647-CEA2C016D22C}"/>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1728010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a:t>Disclaimer.</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p:txBody>
          <a:bodyPr/>
          <a:lstStyle/>
          <a:p>
            <a:r>
              <a:rPr lang="de-DE" b="0" dirty="0"/>
              <a:t>Die im Rahmen dieser Präsentation verwendeten Folien und sonstigen Unterlagen geben unsere aktuelle Einschätzung auf der Basis der derzeit geltenden Gesetze und ihrer Auslegung wieder. </a:t>
            </a:r>
            <a:br>
              <a:rPr lang="de-DE" b="0" dirty="0"/>
            </a:br>
            <a:br>
              <a:rPr lang="de-DE" b="0" dirty="0"/>
            </a:br>
            <a:r>
              <a:rPr lang="de-DE" b="0" dirty="0"/>
              <a:t>Die Präsentation ist unter vortragsdidaktischen Aspekten erstellt und erhebt keinen Anspruch auf Vollständigkeit. Sie ist damit weder geeignet, eine Beurteilung im konkreten Einzelfall abzuleiten, noch kann sie als Basis für vertragliche Vereinbarungen herangezogen werden. </a:t>
            </a:r>
            <a:br>
              <a:rPr lang="de-DE" b="0" dirty="0"/>
            </a:br>
            <a:br>
              <a:rPr lang="de-DE" b="0" dirty="0"/>
            </a:br>
            <a:r>
              <a:rPr lang="de-DE" b="0" dirty="0"/>
              <a:t>Durch die Überlassung der Präsentation wird eine Haftung unseres Unternehmens gegenüber dem Teilnehmer der Präsentation oder dritten Personen in keiner Weise begründet. Die Inhalte dieser Präsentation sind das geistige und wirtschaftliche Eigentum unseres Unternehmens und unterliegen unserem Copyright. Das bedeutet, dass sie vom Empfänger nur für eigene Zwecke verwendet werden dürfen. </a:t>
            </a:r>
            <a:br>
              <a:rPr lang="de-DE" b="0" dirty="0"/>
            </a:br>
            <a:br>
              <a:rPr lang="de-DE" b="0" dirty="0"/>
            </a:br>
            <a:r>
              <a:rPr lang="de-DE" b="0" dirty="0"/>
              <a:t>Jede weitere Verwendung, insbesondere die Weitergabe an dritte Personen im Original, als Kopie, in Auszügen oder auf elektronischem Weg, bedarf der ausdrücklichen schriftlichen Zustimmung des Eigentümers.</a:t>
            </a:r>
          </a:p>
        </p:txBody>
      </p:sp>
      <p:sp>
        <p:nvSpPr>
          <p:cNvPr id="3" name="Foliennummernplatzhalter 2">
            <a:extLst>
              <a:ext uri="{FF2B5EF4-FFF2-40B4-BE49-F238E27FC236}">
                <a16:creationId xmlns:a16="http://schemas.microsoft.com/office/drawing/2014/main" id="{457FCE74-D0DF-4786-9FB5-CE2A5F296D6B}"/>
              </a:ext>
            </a:extLst>
          </p:cNvPr>
          <p:cNvSpPr>
            <a:spLocks noGrp="1"/>
          </p:cNvSpPr>
          <p:nvPr>
            <p:ph type="sldNum" sz="quarter" idx="12"/>
          </p:nvPr>
        </p:nvSpPr>
        <p:spPr/>
        <p:txBody>
          <a:bodyPr/>
          <a:lstStyle/>
          <a:p>
            <a:fld id="{7EC6429F-8EBA-4254-B9C8-295228AFE7F1}" type="slidenum">
              <a:rPr lang="de-DE" smtClean="0"/>
              <a:pPr/>
              <a:t>124</a:t>
            </a:fld>
            <a:endParaRPr lang="de-DE" dirty="0"/>
          </a:p>
        </p:txBody>
      </p:sp>
      <p:sp>
        <p:nvSpPr>
          <p:cNvPr id="6" name="Fußzeilenplatzhalter 2">
            <a:extLst>
              <a:ext uri="{FF2B5EF4-FFF2-40B4-BE49-F238E27FC236}">
                <a16:creationId xmlns:a16="http://schemas.microsoft.com/office/drawing/2014/main" id="{CDD9316B-B72D-4D98-AF4F-6BADCC850091}"/>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35053197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a:t>Backup: </a:t>
            </a:r>
            <a:br>
              <a:rPr lang="de-DE"/>
            </a:br>
            <a:r>
              <a:rPr lang="de-DE"/>
              <a:t>Finanzielle Angemessenheit.</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327811"/>
          </a:xfrm>
        </p:spPr>
        <p:txBody>
          <a:bodyPr/>
          <a:lstStyle/>
          <a:p>
            <a:r>
              <a:rPr lang="de-DE"/>
              <a:t>Was ist versicherbar?</a:t>
            </a:r>
            <a:endParaRPr lang="de-DE" dirty="0"/>
          </a:p>
        </p:txBody>
      </p:sp>
      <p:sp>
        <p:nvSpPr>
          <p:cNvPr id="6" name="Text Placeholder 4">
            <a:extLst>
              <a:ext uri="{FF2B5EF4-FFF2-40B4-BE49-F238E27FC236}">
                <a16:creationId xmlns:a16="http://schemas.microsoft.com/office/drawing/2014/main" id="{01A67D79-B89D-4251-9C65-64639FF1E80C}"/>
              </a:ext>
            </a:extLst>
          </p:cNvPr>
          <p:cNvSpPr txBox="1">
            <a:spLocks/>
          </p:cNvSpPr>
          <p:nvPr/>
        </p:nvSpPr>
        <p:spPr>
          <a:xfrm>
            <a:off x="335360" y="6060244"/>
            <a:ext cx="11520000" cy="141064"/>
          </a:xfrm>
          <a:prstGeom prst="rect">
            <a:avLst/>
          </a:prstGeom>
        </p:spPr>
        <p:txBody>
          <a:bodyPr vert="horz" lIns="0" tIns="0" rIns="0" bIns="0" rtlCol="0" anchor="b">
            <a:noAutofit/>
          </a:bodyPr>
          <a:lstStyle>
            <a:lvl1pPr indent="0" algn="r">
              <a:lnSpc>
                <a:spcPts val="1080"/>
              </a:lnSpc>
              <a:spcBef>
                <a:spcPts val="0"/>
              </a:spcBef>
              <a:buSzPct val="110000"/>
              <a:buFont typeface="Wingdings" panose="05000000000000000000" pitchFamily="2" charset="2"/>
              <a:buNone/>
              <a:defRPr sz="900" b="0">
                <a:solidFill>
                  <a:schemeClr val="accent1"/>
                </a:solidFill>
              </a:defRPr>
            </a:lvl1pPr>
            <a:lvl2pPr marL="0" indent="0">
              <a:lnSpc>
                <a:spcPts val="1080"/>
              </a:lnSpc>
              <a:spcBef>
                <a:spcPts val="800"/>
              </a:spcBef>
              <a:buSzPct val="110000"/>
              <a:buFont typeface="Wingdings" panose="05000000000000000000" pitchFamily="2" charset="2"/>
              <a:buNone/>
              <a:defRPr sz="900">
                <a:solidFill>
                  <a:schemeClr val="accent1"/>
                </a:solidFill>
              </a:defRPr>
            </a:lvl2pPr>
            <a:lvl3pPr marL="234000" indent="-234000">
              <a:lnSpc>
                <a:spcPts val="1080"/>
              </a:lnSpc>
              <a:spcBef>
                <a:spcPts val="600"/>
              </a:spcBef>
              <a:buSzPct val="110000"/>
              <a:buFont typeface="Wingdings" panose="05000000000000000000" pitchFamily="2" charset="2"/>
              <a:buChar char="§"/>
              <a:defRPr sz="900">
                <a:solidFill>
                  <a:schemeClr val="accent1"/>
                </a:solidFill>
              </a:defRPr>
            </a:lvl3pPr>
            <a:lvl4pPr marL="468000" indent="-234000">
              <a:lnSpc>
                <a:spcPts val="1080"/>
              </a:lnSpc>
              <a:spcBef>
                <a:spcPts val="300"/>
              </a:spcBef>
              <a:buSzPct val="110000"/>
              <a:buFont typeface="Wingdings" panose="05000000000000000000" pitchFamily="2" charset="2"/>
              <a:buChar char="§"/>
              <a:defRPr sz="900">
                <a:solidFill>
                  <a:schemeClr val="accent1"/>
                </a:solidFill>
              </a:defRPr>
            </a:lvl4pPr>
            <a:lvl5pPr marL="702000" indent="-234000">
              <a:lnSpc>
                <a:spcPts val="1080"/>
              </a:lnSpc>
              <a:spcBef>
                <a:spcPts val="300"/>
              </a:spcBef>
              <a:buSzPct val="110000"/>
              <a:buFont typeface="Wingdings" panose="05000000000000000000" pitchFamily="2" charset="2"/>
              <a:buChar char="§"/>
              <a:defRPr sz="900">
                <a:solidFill>
                  <a:schemeClr val="accent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Quelle: Handout Risikoprüfung, Stand: 2020.</a:t>
            </a:r>
          </a:p>
        </p:txBody>
      </p:sp>
      <p:pic>
        <p:nvPicPr>
          <p:cNvPr id="7" name="Grafik 2">
            <a:extLst>
              <a:ext uri="{FF2B5EF4-FFF2-40B4-BE49-F238E27FC236}">
                <a16:creationId xmlns:a16="http://schemas.microsoft.com/office/drawing/2014/main" id="{18E17863-8140-491D-B3F6-C6BD9B3E23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5359" y="1695450"/>
            <a:ext cx="11519999" cy="3238719"/>
          </a:xfrm>
          <a:prstGeom prst="rect">
            <a:avLst/>
          </a:prstGeom>
        </p:spPr>
      </p:pic>
      <p:sp>
        <p:nvSpPr>
          <p:cNvPr id="3" name="Foliennummernplatzhalter 2">
            <a:extLst>
              <a:ext uri="{FF2B5EF4-FFF2-40B4-BE49-F238E27FC236}">
                <a16:creationId xmlns:a16="http://schemas.microsoft.com/office/drawing/2014/main" id="{75A5D2C6-C5A9-4FC9-9933-F47E31D36C4A}"/>
              </a:ext>
            </a:extLst>
          </p:cNvPr>
          <p:cNvSpPr>
            <a:spLocks noGrp="1"/>
          </p:cNvSpPr>
          <p:nvPr>
            <p:ph type="sldNum" sz="quarter" idx="12"/>
          </p:nvPr>
        </p:nvSpPr>
        <p:spPr/>
        <p:txBody>
          <a:bodyPr/>
          <a:lstStyle/>
          <a:p>
            <a:fld id="{7EC6429F-8EBA-4254-B9C8-295228AFE7F1}" type="slidenum">
              <a:rPr lang="de-DE" smtClean="0"/>
              <a:pPr/>
              <a:t>125</a:t>
            </a:fld>
            <a:endParaRPr lang="de-DE" dirty="0"/>
          </a:p>
        </p:txBody>
      </p:sp>
      <p:sp>
        <p:nvSpPr>
          <p:cNvPr id="8" name="Fußzeilenplatzhalter 2">
            <a:extLst>
              <a:ext uri="{FF2B5EF4-FFF2-40B4-BE49-F238E27FC236}">
                <a16:creationId xmlns:a16="http://schemas.microsoft.com/office/drawing/2014/main" id="{C4000214-01D5-4CFC-B362-E7BC347ED6BB}"/>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7786661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878ADE6-B397-41FC-8DAF-FC2C93A54C45}"/>
              </a:ext>
            </a:extLst>
          </p:cNvPr>
          <p:cNvGraphicFramePr>
            <a:graphicFrameLocks noChangeAspect="1"/>
          </p:cNvGraphicFramePr>
          <p:nvPr>
            <p:custDataLst>
              <p:tags r:id="rId2"/>
            </p:custDataLst>
            <p:extLst>
              <p:ext uri="{D42A27DB-BD31-4B8C-83A1-F6EECF244321}">
                <p14:modId xmlns:p14="http://schemas.microsoft.com/office/powerpoint/2010/main" val="4073901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32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vert="horz"/>
          <a:lstStyle/>
          <a:p>
            <a:r>
              <a:rPr lang="de-DE" dirty="0"/>
              <a:t>Backup: Steuerliche Behandlung privater BU-Renten </a:t>
            </a:r>
            <a:br>
              <a:rPr lang="de-DE" dirty="0"/>
            </a:br>
            <a:r>
              <a:rPr lang="de-DE" dirty="0"/>
              <a:t>und gesetzlicher BU-/</a:t>
            </a:r>
            <a:r>
              <a:rPr lang="de-DE"/>
              <a:t>EU-Renten.</a:t>
            </a:r>
            <a:endParaRPr lang="de-DE" dirty="0"/>
          </a:p>
        </p:txBody>
      </p:sp>
      <p:graphicFrame>
        <p:nvGraphicFramePr>
          <p:cNvPr id="4" name="Inhaltsplatzhalter 5">
            <a:extLst>
              <a:ext uri="{FF2B5EF4-FFF2-40B4-BE49-F238E27FC236}">
                <a16:creationId xmlns:a16="http://schemas.microsoft.com/office/drawing/2014/main" id="{DE261482-8CCD-4138-A4DC-5854E198B3D5}"/>
              </a:ext>
            </a:extLst>
          </p:cNvPr>
          <p:cNvGraphicFramePr>
            <a:graphicFrameLocks/>
          </p:cNvGraphicFramePr>
          <p:nvPr>
            <p:extLst>
              <p:ext uri="{D42A27DB-BD31-4B8C-83A1-F6EECF244321}">
                <p14:modId xmlns:p14="http://schemas.microsoft.com/office/powerpoint/2010/main" val="2475360607"/>
              </p:ext>
            </p:extLst>
          </p:nvPr>
        </p:nvGraphicFramePr>
        <p:xfrm>
          <a:off x="334964" y="1268413"/>
          <a:ext cx="11520396" cy="4300725"/>
        </p:xfrm>
        <a:graphic>
          <a:graphicData uri="http://schemas.openxmlformats.org/drawingml/2006/table">
            <a:tbl>
              <a:tblPr firstRow="1" bandRow="1">
                <a:tableStyleId>{5C22544A-7EE6-4342-B048-85BDC9FD1C3A}</a:tableStyleId>
              </a:tblPr>
              <a:tblGrid>
                <a:gridCol w="2690018">
                  <a:extLst>
                    <a:ext uri="{9D8B030D-6E8A-4147-A177-3AD203B41FA5}">
                      <a16:colId xmlns:a16="http://schemas.microsoft.com/office/drawing/2014/main" val="20000"/>
                    </a:ext>
                  </a:extLst>
                </a:gridCol>
                <a:gridCol w="3651589">
                  <a:extLst>
                    <a:ext uri="{9D8B030D-6E8A-4147-A177-3AD203B41FA5}">
                      <a16:colId xmlns:a16="http://schemas.microsoft.com/office/drawing/2014/main" val="20001"/>
                    </a:ext>
                  </a:extLst>
                </a:gridCol>
                <a:gridCol w="5178789">
                  <a:extLst>
                    <a:ext uri="{9D8B030D-6E8A-4147-A177-3AD203B41FA5}">
                      <a16:colId xmlns:a16="http://schemas.microsoft.com/office/drawing/2014/main" val="20002"/>
                    </a:ext>
                  </a:extLst>
                </a:gridCol>
              </a:tblGrid>
              <a:tr h="443990">
                <a:tc>
                  <a:txBody>
                    <a:body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sz="1400" b="1" i="0" u="none" strike="noStrike" kern="1200" cap="none" normalizeH="0" baseline="0" dirty="0">
                          <a:ln>
                            <a:noFill/>
                          </a:ln>
                          <a:solidFill>
                            <a:srgbClr val="FFFFFF"/>
                          </a:solidFill>
                          <a:effectLst/>
                          <a:latin typeface="Arial" pitchFamily="34" charset="0"/>
                          <a:ea typeface="MS PGothic" pitchFamily="34" charset="-128"/>
                          <a:cs typeface="+mn-cs"/>
                        </a:rPr>
                        <a:t>Situation vor Rentenbezug</a:t>
                      </a:r>
                    </a:p>
                  </a:txBody>
                  <a:tcPr marL="144000" marR="144000" marT="72000" marB="72000" anchor="ctr">
                    <a:lnL w="12700" cmpd="sng">
                      <a:noFill/>
                    </a:lnL>
                    <a:lnR w="12700" cmpd="sng">
                      <a:noFill/>
                    </a:lnR>
                    <a:lnT w="12700" cmpd="sng">
                      <a:noFill/>
                    </a:lnT>
                    <a:lnB w="38100" cmpd="sng">
                      <a:noFill/>
                    </a:lnB>
                    <a:solidFill>
                      <a:schemeClr val="accent2"/>
                    </a:solidFill>
                  </a:tcPr>
                </a:tc>
                <a:tc>
                  <a:txBody>
                    <a:body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sz="1400" b="1" i="0" u="none" strike="noStrike" kern="1200" cap="none" normalizeH="0" baseline="0" dirty="0">
                          <a:ln>
                            <a:noFill/>
                          </a:ln>
                          <a:solidFill>
                            <a:srgbClr val="FFFFFF"/>
                          </a:solidFill>
                          <a:effectLst/>
                          <a:latin typeface="Arial" pitchFamily="34" charset="0"/>
                          <a:ea typeface="MS PGothic" pitchFamily="34" charset="-128"/>
                          <a:cs typeface="+mn-cs"/>
                        </a:rPr>
                        <a:t>Steuerliche Betrachtung</a:t>
                      </a:r>
                    </a:p>
                  </a:txBody>
                  <a:tcPr marL="144000" marR="144000" marT="72000" marB="72000" anchor="ctr">
                    <a:lnL w="12700" cmpd="sng">
                      <a:noFill/>
                    </a:lnL>
                    <a:lnR w="12700" cmpd="sng">
                      <a:noFill/>
                    </a:lnR>
                    <a:lnT w="12700" cmpd="sng">
                      <a:noFill/>
                    </a:lnT>
                    <a:lnB w="38100" cmpd="sng">
                      <a:noFill/>
                    </a:lnB>
                    <a:solidFill>
                      <a:schemeClr val="accent2"/>
                    </a:solidFill>
                  </a:tcPr>
                </a:tc>
                <a:tc>
                  <a:txBody>
                    <a:body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sz="1400" b="1" i="0" u="none" strike="noStrike" kern="1200" cap="none" normalizeH="0" baseline="0" dirty="0">
                          <a:ln>
                            <a:noFill/>
                          </a:ln>
                          <a:solidFill>
                            <a:srgbClr val="FFFFFF"/>
                          </a:solidFill>
                          <a:effectLst/>
                          <a:latin typeface="Arial" pitchFamily="34" charset="0"/>
                          <a:ea typeface="MS PGothic" pitchFamily="34" charset="-128"/>
                          <a:cs typeface="+mn-cs"/>
                        </a:rPr>
                        <a:t>Bemessungsgrundlage</a:t>
                      </a:r>
                    </a:p>
                  </a:txBody>
                  <a:tcPr marL="144000" marR="144000" marT="72000" marB="72000" anchor="ctr">
                    <a:lnL w="12700" cmpd="sng">
                      <a:noFill/>
                    </a:lnL>
                    <a:lnR w="12700" cmpd="sng">
                      <a:noFill/>
                    </a:lnR>
                    <a:lnT w="12700" cmpd="sng">
                      <a:noFill/>
                    </a:lnT>
                    <a:lnB w="38100" cmpd="sng">
                      <a:noFill/>
                    </a:lnB>
                    <a:solidFill>
                      <a:schemeClr val="accent2"/>
                    </a:solidFill>
                  </a:tcPr>
                </a:tc>
                <a:extLst>
                  <a:ext uri="{0D108BD9-81ED-4DB2-BD59-A6C34878D82A}">
                    <a16:rowId xmlns:a16="http://schemas.microsoft.com/office/drawing/2014/main" val="10000"/>
                  </a:ext>
                </a:extLst>
              </a:tr>
              <a:tr h="972000">
                <a:tc>
                  <a:txBody>
                    <a:bodyPr/>
                    <a:lstStyle>
                      <a:lvl1pPr defTabSz="457200" eaLnBrk="0" hangingPunct="0">
                        <a:spcBef>
                          <a:spcPct val="100000"/>
                        </a:spcBef>
                        <a:buFont typeface="Arial" pitchFamily="34" charset="0"/>
                        <a:defRPr sz="1400" b="1">
                          <a:solidFill>
                            <a:schemeClr val="tx1"/>
                          </a:solidFill>
                          <a:latin typeface="Arial" pitchFamily="34" charset="0"/>
                          <a:ea typeface="MS PGothic" pitchFamily="34" charset="-128"/>
                        </a:defRPr>
                      </a:lvl1pPr>
                      <a:lvl2pPr marL="742950" indent="-285750" defTabSz="457200" eaLnBrk="0" hangingPunct="0">
                        <a:spcBef>
                          <a:spcPct val="50000"/>
                        </a:spcBef>
                        <a:buClr>
                          <a:srgbClr val="D50018"/>
                        </a:buClr>
                        <a:buSzPct val="120000"/>
                        <a:buFont typeface="Wingdings" pitchFamily="2" charset="2"/>
                        <a:defRPr sz="1400">
                          <a:solidFill>
                            <a:schemeClr val="tx1"/>
                          </a:solidFill>
                          <a:latin typeface="Arial" pitchFamily="34" charset="0"/>
                          <a:ea typeface="MS PGothic" pitchFamily="34" charset="-128"/>
                        </a:defRPr>
                      </a:lvl2pPr>
                      <a:lvl3pPr marL="1143000" indent="-228600" defTabSz="457200" eaLnBrk="0" hangingPunct="0">
                        <a:spcBef>
                          <a:spcPct val="50000"/>
                        </a:spcBef>
                        <a:buClr>
                          <a:schemeClr val="accent2"/>
                        </a:buClr>
                        <a:buSzPct val="120000"/>
                        <a:buFont typeface="Wingdings" pitchFamily="2" charset="2"/>
                        <a:defRPr sz="1400">
                          <a:solidFill>
                            <a:schemeClr val="tx1"/>
                          </a:solidFill>
                          <a:latin typeface="Arial" pitchFamily="34" charset="0"/>
                          <a:ea typeface="MS PGothic" pitchFamily="34" charset="-128"/>
                        </a:defRPr>
                      </a:lvl3pPr>
                      <a:lvl4pPr marL="16002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4pPr>
                      <a:lvl5pPr marL="20574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altLang="de-DE" sz="1200" b="0" i="0" u="none" strike="noStrike" cap="none" normalizeH="0" baseline="0" dirty="0">
                          <a:ln>
                            <a:noFill/>
                          </a:ln>
                          <a:solidFill>
                            <a:schemeClr val="bg1"/>
                          </a:solidFill>
                          <a:effectLst/>
                          <a:latin typeface="Arial" pitchFamily="34" charset="0"/>
                          <a:ea typeface="MS PGothic" pitchFamily="34" charset="-128"/>
                        </a:rPr>
                        <a:t>1. Schicht</a:t>
                      </a:r>
                    </a:p>
                  </a:txBody>
                  <a:tcPr marL="144000" marR="144000" marT="72000" marB="72000" horzOverflow="overflow">
                    <a:lnL w="12700" cmpd="sng">
                      <a:noFill/>
                    </a:lnL>
                    <a:lnR w="12700" cmpd="sng">
                      <a:noFill/>
                    </a:lnR>
                    <a:lnT w="38100" cmpd="sng">
                      <a:noFill/>
                    </a:lnT>
                    <a:lnB w="12700" cmpd="sng">
                      <a:noFill/>
                    </a:lnB>
                    <a:solidFill>
                      <a:schemeClr val="accent1"/>
                    </a:solidFill>
                  </a:tcPr>
                </a:tc>
                <a:tc>
                  <a:txBody>
                    <a:bodyPr/>
                    <a:lstStyle>
                      <a:lvl1pPr marL="182563" indent="-182563" defTabSz="457200" eaLnBrk="0" hangingPunct="0">
                        <a:spcBef>
                          <a:spcPct val="100000"/>
                        </a:spcBef>
                        <a:buFont typeface="Arial" pitchFamily="34" charset="0"/>
                        <a:tabLst>
                          <a:tab pos="182563" algn="l"/>
                        </a:tabLst>
                        <a:defRPr sz="1400" b="1">
                          <a:solidFill>
                            <a:schemeClr val="tx1"/>
                          </a:solidFill>
                          <a:latin typeface="Arial" pitchFamily="34" charset="0"/>
                          <a:ea typeface="MS PGothic" pitchFamily="34" charset="-128"/>
                        </a:defRPr>
                      </a:lvl1pPr>
                      <a:lvl2pPr marL="742950" indent="-285750" defTabSz="457200" eaLnBrk="0" hangingPunct="0">
                        <a:spcBef>
                          <a:spcPct val="50000"/>
                        </a:spcBef>
                        <a:buClr>
                          <a:srgbClr val="D50018"/>
                        </a:buClr>
                        <a:buSzPct val="120000"/>
                        <a:buFont typeface="Wingdings" pitchFamily="2" charset="2"/>
                        <a:tabLst>
                          <a:tab pos="182563" algn="l"/>
                        </a:tabLst>
                        <a:defRPr sz="1400">
                          <a:solidFill>
                            <a:schemeClr val="tx1"/>
                          </a:solidFill>
                          <a:latin typeface="Arial" pitchFamily="34" charset="0"/>
                          <a:ea typeface="MS PGothic" pitchFamily="34" charset="-128"/>
                        </a:defRPr>
                      </a:lvl2pPr>
                      <a:lvl3pPr marL="1143000" indent="-228600" defTabSz="457200" eaLnBrk="0" hangingPunct="0">
                        <a:spcBef>
                          <a:spcPct val="50000"/>
                        </a:spcBef>
                        <a:buClr>
                          <a:schemeClr val="accent2"/>
                        </a:buClr>
                        <a:buSzPct val="120000"/>
                        <a:buFont typeface="Wingdings" pitchFamily="2" charset="2"/>
                        <a:tabLst>
                          <a:tab pos="182563" algn="l"/>
                        </a:tabLst>
                        <a:defRPr sz="1400">
                          <a:solidFill>
                            <a:schemeClr val="tx1"/>
                          </a:solidFill>
                          <a:latin typeface="Arial" pitchFamily="34" charset="0"/>
                          <a:ea typeface="MS PGothic" pitchFamily="34" charset="-128"/>
                        </a:defRPr>
                      </a:lvl3pPr>
                      <a:lvl4pPr marL="1600200" indent="-228600" defTabSz="457200" eaLnBrk="0" hangingPunct="0">
                        <a:spcBef>
                          <a:spcPct val="50000"/>
                        </a:spcBef>
                        <a:buFont typeface="Arial" pitchFamily="34" charset="0"/>
                        <a:tabLst>
                          <a:tab pos="182563" algn="l"/>
                        </a:tabLst>
                        <a:defRPr sz="1400">
                          <a:solidFill>
                            <a:schemeClr val="tx1"/>
                          </a:solidFill>
                          <a:latin typeface="Arial" pitchFamily="34" charset="0"/>
                          <a:ea typeface="MS PGothic" pitchFamily="34" charset="-128"/>
                        </a:defRPr>
                      </a:lvl4pPr>
                      <a:lvl5pPr marL="2057400" indent="-228600" defTabSz="457200" eaLnBrk="0" hangingPunct="0">
                        <a:spcBef>
                          <a:spcPct val="50000"/>
                        </a:spcBef>
                        <a:buFont typeface="Arial" pitchFamily="34" charset="0"/>
                        <a:tabLst>
                          <a:tab pos="182563" algn="l"/>
                        </a:tabLst>
                        <a:defRPr sz="1400">
                          <a:solidFill>
                            <a:schemeClr val="tx1"/>
                          </a:solidFill>
                          <a:latin typeface="Arial" pitchFamily="34" charset="0"/>
                          <a:ea typeface="MS PGothic" pitchFamily="34" charset="-128"/>
                        </a:defRPr>
                      </a:lvl5pPr>
                      <a:lvl6pPr marL="2514600" indent="-228600" defTabSz="457200" eaLnBrk="0" fontAlgn="base" hangingPunct="0">
                        <a:spcBef>
                          <a:spcPct val="50000"/>
                        </a:spcBef>
                        <a:spcAft>
                          <a:spcPct val="0"/>
                        </a:spcAft>
                        <a:buFont typeface="Arial" pitchFamily="34" charset="0"/>
                        <a:tabLst>
                          <a:tab pos="182563" algn="l"/>
                        </a:tabLst>
                        <a:defRPr sz="1400">
                          <a:solidFill>
                            <a:schemeClr val="tx1"/>
                          </a:solidFill>
                          <a:latin typeface="Arial" pitchFamily="34" charset="0"/>
                          <a:ea typeface="MS PGothic" pitchFamily="34" charset="-128"/>
                        </a:defRPr>
                      </a:lvl6pPr>
                      <a:lvl7pPr marL="2971800" indent="-228600" defTabSz="457200" eaLnBrk="0" fontAlgn="base" hangingPunct="0">
                        <a:spcBef>
                          <a:spcPct val="50000"/>
                        </a:spcBef>
                        <a:spcAft>
                          <a:spcPct val="0"/>
                        </a:spcAft>
                        <a:buFont typeface="Arial" pitchFamily="34" charset="0"/>
                        <a:tabLst>
                          <a:tab pos="182563" algn="l"/>
                        </a:tabLst>
                        <a:defRPr sz="1400">
                          <a:solidFill>
                            <a:schemeClr val="tx1"/>
                          </a:solidFill>
                          <a:latin typeface="Arial" pitchFamily="34" charset="0"/>
                          <a:ea typeface="MS PGothic" pitchFamily="34" charset="-128"/>
                        </a:defRPr>
                      </a:lvl7pPr>
                      <a:lvl8pPr marL="3429000" indent="-228600" defTabSz="457200" eaLnBrk="0" fontAlgn="base" hangingPunct="0">
                        <a:spcBef>
                          <a:spcPct val="50000"/>
                        </a:spcBef>
                        <a:spcAft>
                          <a:spcPct val="0"/>
                        </a:spcAft>
                        <a:buFont typeface="Arial" pitchFamily="34" charset="0"/>
                        <a:tabLst>
                          <a:tab pos="182563" algn="l"/>
                        </a:tabLst>
                        <a:defRPr sz="1400">
                          <a:solidFill>
                            <a:schemeClr val="tx1"/>
                          </a:solidFill>
                          <a:latin typeface="Arial" pitchFamily="34" charset="0"/>
                          <a:ea typeface="MS PGothic" pitchFamily="34" charset="-128"/>
                        </a:defRPr>
                      </a:lvl8pPr>
                      <a:lvl9pPr marL="3886200" indent="-228600" defTabSz="457200" eaLnBrk="0" fontAlgn="base" hangingPunct="0">
                        <a:spcBef>
                          <a:spcPct val="50000"/>
                        </a:spcBef>
                        <a:spcAft>
                          <a:spcPct val="0"/>
                        </a:spcAft>
                        <a:buFont typeface="Arial" pitchFamily="34" charset="0"/>
                        <a:tabLst>
                          <a:tab pos="182563" algn="l"/>
                        </a:tabLst>
                        <a:defRPr sz="1400">
                          <a:solidFill>
                            <a:schemeClr val="tx1"/>
                          </a:solidFill>
                          <a:latin typeface="Arial" pitchFamily="34" charset="0"/>
                          <a:ea typeface="MS PGothic" pitchFamily="34" charset="-128"/>
                        </a:defRPr>
                      </a:lvl9pPr>
                    </a:lstStyle>
                    <a:p>
                      <a:pPr marL="180000" marR="0" lvl="0" indent="-180000" algn="l" defTabSz="457200" rtl="0" eaLnBrk="1" fontAlgn="base" latinLnBrk="0" hangingPunct="1">
                        <a:lnSpc>
                          <a:spcPts val="1600"/>
                        </a:lnSpc>
                        <a:spcBef>
                          <a:spcPct val="0"/>
                        </a:spcBef>
                        <a:spcAft>
                          <a:spcPct val="0"/>
                        </a:spcAft>
                        <a:buClr>
                          <a:schemeClr val="accent2"/>
                        </a:buClr>
                        <a:buSzPct val="120000"/>
                        <a:buFont typeface="Wingdings" pitchFamily="2" charset="2"/>
                        <a:buChar char="§"/>
                        <a:tabLst>
                          <a:tab pos="182563" algn="l"/>
                        </a:tabLst>
                      </a:pPr>
                      <a:r>
                        <a:rPr kumimoji="0" lang="de-DE" altLang="de-DE" sz="1200" b="0" i="0" u="none" strike="noStrike" cap="none" normalizeH="0" baseline="0" dirty="0">
                          <a:ln>
                            <a:noFill/>
                          </a:ln>
                          <a:solidFill>
                            <a:schemeClr val="bg1"/>
                          </a:solidFill>
                          <a:effectLst/>
                          <a:latin typeface="Arial" pitchFamily="34" charset="0"/>
                          <a:ea typeface="MS PGothic" pitchFamily="34" charset="-128"/>
                        </a:rPr>
                        <a:t>Leistungen fallen unter die sog. Kohorten-versteuerung (Besteuerung nach §22 Nr. 1 Satz 3 a </a:t>
                      </a:r>
                      <a:r>
                        <a:rPr kumimoji="0" lang="de-DE" altLang="de-DE" sz="1200" b="0" i="0" u="none" strike="noStrike" cap="none" normalizeH="0" baseline="0" dirty="0" err="1">
                          <a:ln>
                            <a:noFill/>
                          </a:ln>
                          <a:solidFill>
                            <a:schemeClr val="bg1"/>
                          </a:solidFill>
                          <a:effectLst/>
                          <a:latin typeface="Arial" pitchFamily="34" charset="0"/>
                          <a:ea typeface="MS PGothic" pitchFamily="34" charset="-128"/>
                        </a:rPr>
                        <a:t>aa</a:t>
                      </a:r>
                      <a:r>
                        <a:rPr kumimoji="0" lang="de-DE" altLang="de-DE" sz="1200" b="0" i="0" u="none" strike="noStrike" cap="none" normalizeH="0" baseline="0" dirty="0">
                          <a:ln>
                            <a:noFill/>
                          </a:ln>
                          <a:solidFill>
                            <a:schemeClr val="bg1"/>
                          </a:solidFill>
                          <a:effectLst/>
                          <a:latin typeface="Arial" pitchFamily="34" charset="0"/>
                          <a:ea typeface="MS PGothic" pitchFamily="34" charset="-128"/>
                        </a:rPr>
                        <a:t> EStG, gestaffelt nach dem Eintrittsjahr der Erwerbsminderung).</a:t>
                      </a:r>
                    </a:p>
                  </a:txBody>
                  <a:tcPr marL="144000" marR="144000" marT="72000" marB="72000" horzOverflow="overflow">
                    <a:lnL w="12700" cmpd="sng">
                      <a:noFill/>
                    </a:lnL>
                    <a:lnR w="12700" cmpd="sng">
                      <a:noFill/>
                    </a:lnR>
                    <a:lnT w="38100" cmpd="sng">
                      <a:noFill/>
                    </a:lnT>
                    <a:lnB w="12700" cmpd="sng">
                      <a:noFill/>
                    </a:lnB>
                    <a:solidFill>
                      <a:schemeClr val="accent1"/>
                    </a:solidFill>
                  </a:tcPr>
                </a:tc>
                <a:tc>
                  <a:txBody>
                    <a:bodyPr/>
                    <a:lstStyle>
                      <a:lvl1pPr defTabSz="457200" eaLnBrk="0" hangingPunct="0">
                        <a:spcBef>
                          <a:spcPct val="100000"/>
                        </a:spcBef>
                        <a:buFont typeface="Arial" pitchFamily="34" charset="0"/>
                        <a:defRPr sz="1400" b="1">
                          <a:solidFill>
                            <a:schemeClr val="tx1"/>
                          </a:solidFill>
                          <a:latin typeface="Arial" pitchFamily="34" charset="0"/>
                          <a:ea typeface="MS PGothic" pitchFamily="34" charset="-128"/>
                        </a:defRPr>
                      </a:lvl1pPr>
                      <a:lvl2pPr marL="742950" indent="-285750" defTabSz="457200" eaLnBrk="0" hangingPunct="0">
                        <a:spcBef>
                          <a:spcPct val="50000"/>
                        </a:spcBef>
                        <a:buClr>
                          <a:srgbClr val="D50018"/>
                        </a:buClr>
                        <a:buSzPct val="120000"/>
                        <a:buFont typeface="Wingdings" pitchFamily="2" charset="2"/>
                        <a:defRPr sz="1400">
                          <a:solidFill>
                            <a:schemeClr val="tx1"/>
                          </a:solidFill>
                          <a:latin typeface="Arial" pitchFamily="34" charset="0"/>
                          <a:ea typeface="MS PGothic" pitchFamily="34" charset="-128"/>
                        </a:defRPr>
                      </a:lvl2pPr>
                      <a:lvl3pPr marL="1143000" indent="-228600" defTabSz="457200" eaLnBrk="0" hangingPunct="0">
                        <a:spcBef>
                          <a:spcPct val="50000"/>
                        </a:spcBef>
                        <a:buClr>
                          <a:schemeClr val="accent2"/>
                        </a:buClr>
                        <a:buSzPct val="120000"/>
                        <a:buFont typeface="Wingdings" pitchFamily="2" charset="2"/>
                        <a:defRPr sz="1400">
                          <a:solidFill>
                            <a:schemeClr val="tx1"/>
                          </a:solidFill>
                          <a:latin typeface="Arial" pitchFamily="34" charset="0"/>
                          <a:ea typeface="MS PGothic" pitchFamily="34" charset="-128"/>
                        </a:defRPr>
                      </a:lvl3pPr>
                      <a:lvl4pPr marL="16002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4pPr>
                      <a:lvl5pPr marL="20574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altLang="de-DE" sz="1200" b="0" i="0" u="none" strike="noStrike" cap="none" normalizeH="0" baseline="0" dirty="0">
                          <a:ln>
                            <a:noFill/>
                          </a:ln>
                          <a:solidFill>
                            <a:schemeClr val="bg1"/>
                          </a:solidFill>
                          <a:effectLst/>
                          <a:latin typeface="Arial" pitchFamily="34" charset="0"/>
                          <a:ea typeface="MS PGothic" pitchFamily="34" charset="-128"/>
                        </a:rPr>
                        <a:t>Bei Renteneintritt im Jahr 2018 liegt der Besteuerungsanteil bei 76%, </a:t>
                      </a:r>
                      <a:br>
                        <a:rPr kumimoji="0" lang="de-DE" altLang="de-DE" sz="1200" b="0" i="0" u="none" strike="noStrike" cap="none" normalizeH="0" baseline="0" dirty="0">
                          <a:ln>
                            <a:noFill/>
                          </a:ln>
                          <a:solidFill>
                            <a:schemeClr val="bg1"/>
                          </a:solidFill>
                          <a:effectLst/>
                          <a:latin typeface="Arial" pitchFamily="34" charset="0"/>
                          <a:ea typeface="MS PGothic" pitchFamily="34" charset="-128"/>
                        </a:rPr>
                      </a:br>
                      <a:r>
                        <a:rPr kumimoji="0" lang="de-DE" altLang="de-DE" sz="1200" b="0" i="0" u="none" strike="noStrike" cap="none" normalizeH="0" baseline="0" dirty="0">
                          <a:ln>
                            <a:noFill/>
                          </a:ln>
                          <a:solidFill>
                            <a:schemeClr val="bg1"/>
                          </a:solidFill>
                          <a:effectLst/>
                          <a:latin typeface="Arial" pitchFamily="34" charset="0"/>
                          <a:ea typeface="MS PGothic" pitchFamily="34" charset="-128"/>
                        </a:rPr>
                        <a:t>ab dann jährlich steigend um 2% bis 2020 (80%). </a:t>
                      </a:r>
                      <a:br>
                        <a:rPr kumimoji="0" lang="de-DE" altLang="de-DE" sz="1200" b="0" i="0" u="none" strike="noStrike" cap="none" normalizeH="0" baseline="0" dirty="0">
                          <a:ln>
                            <a:noFill/>
                          </a:ln>
                          <a:solidFill>
                            <a:schemeClr val="bg1"/>
                          </a:solidFill>
                          <a:effectLst/>
                          <a:latin typeface="Arial" pitchFamily="34" charset="0"/>
                          <a:ea typeface="MS PGothic" pitchFamily="34" charset="-128"/>
                        </a:rPr>
                      </a:br>
                      <a:r>
                        <a:rPr kumimoji="0" lang="de-DE" altLang="de-DE" sz="1200" b="0" i="0" u="none" strike="noStrike" cap="none" normalizeH="0" baseline="0" dirty="0">
                          <a:ln>
                            <a:noFill/>
                          </a:ln>
                          <a:solidFill>
                            <a:schemeClr val="bg1"/>
                          </a:solidFill>
                          <a:effectLst/>
                          <a:latin typeface="Arial" pitchFamily="34" charset="0"/>
                          <a:ea typeface="MS PGothic" pitchFamily="34" charset="-128"/>
                        </a:rPr>
                        <a:t>Ab 2021 (81%) steigt der Besteuerungsanteil um jährlich 1%, bis 2040 100% erreicht sind.</a:t>
                      </a:r>
                    </a:p>
                  </a:txBody>
                  <a:tcPr marL="144000" marR="144000" marT="72000" marB="72000" horzOverflow="overflow">
                    <a:lnL w="12700" cmpd="sng">
                      <a:noFill/>
                    </a:lnL>
                    <a:lnR w="12700" cmpd="sng">
                      <a:noFill/>
                    </a:lnR>
                    <a:lnT w="38100" cmpd="sng">
                      <a:noFill/>
                    </a:lnT>
                    <a:lnB w="12700" cmpd="sng">
                      <a:noFill/>
                    </a:lnB>
                    <a:solidFill>
                      <a:schemeClr val="accent1"/>
                    </a:solidFill>
                  </a:tcPr>
                </a:tc>
                <a:extLst>
                  <a:ext uri="{0D108BD9-81ED-4DB2-BD59-A6C34878D82A}">
                    <a16:rowId xmlns:a16="http://schemas.microsoft.com/office/drawing/2014/main" val="10001"/>
                  </a:ext>
                </a:extLst>
              </a:tr>
              <a:tr h="756000">
                <a:tc>
                  <a:txBody>
                    <a:body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altLang="de-DE" sz="1200" b="1" i="0" u="none" strike="noStrike" cap="none" normalizeH="0" baseline="0" dirty="0">
                          <a:ln>
                            <a:noFill/>
                          </a:ln>
                          <a:solidFill>
                            <a:schemeClr val="tx1"/>
                          </a:solidFill>
                          <a:effectLst/>
                          <a:latin typeface="Arial" pitchFamily="34" charset="0"/>
                          <a:ea typeface="MS PGothic" pitchFamily="34" charset="-128"/>
                        </a:rPr>
                        <a:t>2. Schicht (</a:t>
                      </a:r>
                      <a:r>
                        <a:rPr kumimoji="0" lang="de-DE" altLang="de-DE" sz="1200" b="1" i="0" u="none" strike="noStrike" cap="none" normalizeH="0" baseline="0" dirty="0" err="1">
                          <a:ln>
                            <a:noFill/>
                          </a:ln>
                          <a:solidFill>
                            <a:schemeClr val="tx1"/>
                          </a:solidFill>
                          <a:effectLst/>
                          <a:latin typeface="Arial" pitchFamily="34" charset="0"/>
                          <a:ea typeface="MS PGothic" pitchFamily="34" charset="-128"/>
                        </a:rPr>
                        <a:t>bAV</a:t>
                      </a:r>
                      <a:r>
                        <a:rPr kumimoji="0" lang="de-DE" altLang="de-DE" sz="1200" b="1" i="0" u="none" strike="noStrike" cap="none" normalizeH="0" baseline="0" dirty="0">
                          <a:ln>
                            <a:noFill/>
                          </a:ln>
                          <a:solidFill>
                            <a:schemeClr val="tx1"/>
                          </a:solidFill>
                          <a:effectLst/>
                          <a:latin typeface="Arial" pitchFamily="34" charset="0"/>
                          <a:ea typeface="MS PGothic" pitchFamily="34" charset="-128"/>
                        </a:rPr>
                        <a:t>)</a:t>
                      </a:r>
                    </a:p>
                  </a:txBody>
                  <a:tcPr marL="144000" marR="144000" marT="72000" marB="72000">
                    <a:lnL w="12700" cmpd="sng">
                      <a:noFill/>
                    </a:lnL>
                    <a:lnR w="12700" cmpd="sng">
                      <a:noFill/>
                    </a:lnR>
                    <a:lnT w="12700" cmpd="sng">
                      <a:noFill/>
                    </a:lnT>
                    <a:lnB w="12700" cmpd="sng">
                      <a:noFill/>
                    </a:lnB>
                    <a:solidFill>
                      <a:schemeClr val="bg1"/>
                    </a:solidFill>
                  </a:tcPr>
                </a:tc>
                <a:tc>
                  <a:txBody>
                    <a:bodyPr/>
                    <a:lstStyle/>
                    <a:p>
                      <a:pPr marL="182563" marR="0" lvl="0" indent="-182563" algn="l" defTabSz="457200" rtl="0" eaLnBrk="1" fontAlgn="base" latinLnBrk="0" hangingPunct="1">
                        <a:lnSpc>
                          <a:spcPts val="1600"/>
                        </a:lnSpc>
                        <a:spcBef>
                          <a:spcPct val="0"/>
                        </a:spcBef>
                        <a:spcAft>
                          <a:spcPct val="0"/>
                        </a:spcAft>
                        <a:buClr>
                          <a:schemeClr val="accent2"/>
                        </a:buClr>
                        <a:buSzPct val="120000"/>
                        <a:buFont typeface="Wingdings" pitchFamily="2" charset="2"/>
                        <a:buChar char="§"/>
                        <a:tabLst/>
                      </a:pPr>
                      <a:r>
                        <a:rPr kumimoji="0" lang="de-DE" altLang="de-DE" sz="1200" b="0" i="0" u="none" strike="noStrike" cap="none" normalizeH="0" baseline="0" dirty="0">
                          <a:ln>
                            <a:noFill/>
                          </a:ln>
                          <a:solidFill>
                            <a:schemeClr val="tx1"/>
                          </a:solidFill>
                          <a:effectLst/>
                          <a:latin typeface="Arial" pitchFamily="34" charset="0"/>
                          <a:ea typeface="MS PGothic" pitchFamily="34" charset="-128"/>
                        </a:rPr>
                        <a:t>Leistungen werden voll versteuert </a:t>
                      </a:r>
                      <a:br>
                        <a:rPr kumimoji="0" lang="de-DE" altLang="de-DE" sz="1200" b="0" i="0" u="none" strike="noStrike" cap="none" normalizeH="0" baseline="0" dirty="0">
                          <a:ln>
                            <a:noFill/>
                          </a:ln>
                          <a:solidFill>
                            <a:schemeClr val="tx1"/>
                          </a:solidFill>
                          <a:effectLst/>
                          <a:latin typeface="Arial" pitchFamily="34" charset="0"/>
                          <a:ea typeface="MS PGothic" pitchFamily="34" charset="-128"/>
                        </a:rPr>
                      </a:br>
                      <a:r>
                        <a:rPr kumimoji="0" lang="de-DE" altLang="de-DE" sz="1200" b="0" i="0" u="none" strike="noStrike" cap="none" normalizeH="0" baseline="0" dirty="0">
                          <a:ln>
                            <a:noFill/>
                          </a:ln>
                          <a:solidFill>
                            <a:schemeClr val="tx1"/>
                          </a:solidFill>
                          <a:effectLst/>
                          <a:latin typeface="Arial" pitchFamily="34" charset="0"/>
                          <a:ea typeface="MS PGothic" pitchFamily="34" charset="-128"/>
                        </a:rPr>
                        <a:t>(gem. § 22 Nr. 5 S. 1 EStG), sofern die Beiträge dafür steuerfrei gestellt wurden.</a:t>
                      </a:r>
                    </a:p>
                  </a:txBody>
                  <a:tcPr marL="144000" marR="144000" marT="72000" marB="72000">
                    <a:lnL w="12700" cmpd="sng">
                      <a:noFill/>
                    </a:lnL>
                    <a:lnR w="12700" cmpd="sng">
                      <a:noFill/>
                    </a:lnR>
                    <a:lnT w="12700" cmpd="sng">
                      <a:noFill/>
                    </a:lnT>
                    <a:lnB w="12700" cmpd="sng">
                      <a:noFill/>
                    </a:lnB>
                    <a:solidFill>
                      <a:schemeClr val="bg1"/>
                    </a:solidFill>
                  </a:tcPr>
                </a:tc>
                <a:tc>
                  <a:txBody>
                    <a:bodyPr/>
                    <a:lstStyle/>
                    <a:p>
                      <a:pPr>
                        <a:lnSpc>
                          <a:spcPts val="1600"/>
                        </a:lnSpc>
                      </a:pPr>
                      <a:r>
                        <a:rPr kumimoji="0" lang="de-DE" altLang="de-DE" sz="1200" b="0" i="0" u="none" strike="noStrike" cap="none" normalizeH="0" baseline="0" dirty="0">
                          <a:ln>
                            <a:noFill/>
                          </a:ln>
                          <a:solidFill>
                            <a:schemeClr val="tx1"/>
                          </a:solidFill>
                          <a:effectLst/>
                          <a:latin typeface="Arial" pitchFamily="34" charset="0"/>
                          <a:ea typeface="MS PGothic" pitchFamily="34" charset="-128"/>
                        </a:rPr>
                        <a:t>Steuerbemessungsgrundlage = 100%</a:t>
                      </a:r>
                      <a:endParaRPr lang="de-DE" sz="1200" b="0" dirty="0">
                        <a:solidFill>
                          <a:schemeClr val="tx1"/>
                        </a:solidFill>
                        <a:latin typeface="Arial" panose="020B0604020202020204" pitchFamily="34" charset="0"/>
                        <a:cs typeface="Arial" panose="020B0604020202020204" pitchFamily="34" charset="0"/>
                      </a:endParaRPr>
                    </a:p>
                  </a:txBody>
                  <a:tcPr marL="144000" marR="144000" marT="72000" marB="72000">
                    <a:lnL w="12700" cmpd="sng">
                      <a:noFill/>
                    </a:lnL>
                    <a:lnR w="12700" cmpd="sng">
                      <a:noFill/>
                    </a:lnR>
                    <a:lnT w="12700" cmpd="sng">
                      <a:noFill/>
                    </a:lnT>
                    <a:lnB w="12700" cmpd="sng">
                      <a:noFill/>
                    </a:lnB>
                    <a:solidFill>
                      <a:schemeClr val="bg1"/>
                    </a:solidFill>
                  </a:tcPr>
                </a:tc>
                <a:extLst>
                  <a:ext uri="{0D108BD9-81ED-4DB2-BD59-A6C34878D82A}">
                    <a16:rowId xmlns:a16="http://schemas.microsoft.com/office/drawing/2014/main" val="10002"/>
                  </a:ext>
                </a:extLst>
              </a:tr>
              <a:tr h="1188000">
                <a:tc>
                  <a:txBody>
                    <a:bodyPr/>
                    <a:lstStyle>
                      <a:lvl1pPr defTabSz="457200" eaLnBrk="0" hangingPunct="0">
                        <a:spcBef>
                          <a:spcPct val="100000"/>
                        </a:spcBef>
                        <a:buFont typeface="Arial" pitchFamily="34" charset="0"/>
                        <a:defRPr sz="1400" b="1">
                          <a:solidFill>
                            <a:schemeClr val="tx1"/>
                          </a:solidFill>
                          <a:latin typeface="Arial" pitchFamily="34" charset="0"/>
                          <a:ea typeface="MS PGothic" pitchFamily="34" charset="-128"/>
                        </a:defRPr>
                      </a:lvl1pPr>
                      <a:lvl2pPr marL="742950" indent="-285750" defTabSz="457200" eaLnBrk="0" hangingPunct="0">
                        <a:spcBef>
                          <a:spcPct val="50000"/>
                        </a:spcBef>
                        <a:buClr>
                          <a:srgbClr val="D50018"/>
                        </a:buClr>
                        <a:buSzPct val="120000"/>
                        <a:buFont typeface="Wingdings" pitchFamily="2" charset="2"/>
                        <a:defRPr sz="1400">
                          <a:solidFill>
                            <a:schemeClr val="tx1"/>
                          </a:solidFill>
                          <a:latin typeface="Arial" pitchFamily="34" charset="0"/>
                          <a:ea typeface="MS PGothic" pitchFamily="34" charset="-128"/>
                        </a:defRPr>
                      </a:lvl2pPr>
                      <a:lvl3pPr marL="1143000" indent="-228600" defTabSz="457200" eaLnBrk="0" hangingPunct="0">
                        <a:spcBef>
                          <a:spcPct val="50000"/>
                        </a:spcBef>
                        <a:buClr>
                          <a:schemeClr val="accent2"/>
                        </a:buClr>
                        <a:buSzPct val="120000"/>
                        <a:buFont typeface="Wingdings" pitchFamily="2" charset="2"/>
                        <a:defRPr sz="1400">
                          <a:solidFill>
                            <a:schemeClr val="tx1"/>
                          </a:solidFill>
                          <a:latin typeface="Arial" pitchFamily="34" charset="0"/>
                          <a:ea typeface="MS PGothic" pitchFamily="34" charset="-128"/>
                        </a:defRPr>
                      </a:lvl3pPr>
                      <a:lvl4pPr marL="16002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4pPr>
                      <a:lvl5pPr marL="20574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altLang="de-DE" sz="1200" b="0" i="0" u="none" strike="noStrike" cap="none" normalizeH="0" baseline="0" dirty="0">
                          <a:ln>
                            <a:noFill/>
                          </a:ln>
                          <a:solidFill>
                            <a:schemeClr val="bg1"/>
                          </a:solidFill>
                          <a:effectLst/>
                          <a:latin typeface="Arial" pitchFamily="34" charset="0"/>
                          <a:ea typeface="MS PGothic" pitchFamily="34" charset="-128"/>
                        </a:rPr>
                        <a:t>3. Schicht</a:t>
                      </a:r>
                    </a:p>
                  </a:txBody>
                  <a:tcPr marL="144000" marR="144000" marT="72000" marB="72000" horzOverflow="overflow">
                    <a:lnL w="12700" cmpd="sng">
                      <a:noFill/>
                    </a:lnL>
                    <a:lnR w="12700" cmpd="sng">
                      <a:noFill/>
                    </a:lnR>
                    <a:lnT w="12700" cmpd="sng">
                      <a:noFill/>
                    </a:lnT>
                    <a:lnB w="12700" cmpd="sng">
                      <a:noFill/>
                    </a:lnB>
                    <a:solidFill>
                      <a:schemeClr val="accent1"/>
                    </a:solidFill>
                  </a:tcPr>
                </a:tc>
                <a:tc>
                  <a:txBody>
                    <a:bodyPr/>
                    <a:lstStyle>
                      <a:lvl1pPr marL="182563" indent="-182563" defTabSz="457200" eaLnBrk="0" hangingPunct="0">
                        <a:spcBef>
                          <a:spcPct val="100000"/>
                        </a:spcBef>
                        <a:buFont typeface="Arial" pitchFamily="34" charset="0"/>
                        <a:defRPr sz="1400" b="1">
                          <a:solidFill>
                            <a:schemeClr val="tx1"/>
                          </a:solidFill>
                          <a:latin typeface="Arial" pitchFamily="34" charset="0"/>
                          <a:ea typeface="MS PGothic" pitchFamily="34" charset="-128"/>
                        </a:defRPr>
                      </a:lvl1pPr>
                      <a:lvl2pPr marL="742950" indent="-285750" defTabSz="457200" eaLnBrk="0" hangingPunct="0">
                        <a:spcBef>
                          <a:spcPct val="50000"/>
                        </a:spcBef>
                        <a:buClr>
                          <a:srgbClr val="D50018"/>
                        </a:buClr>
                        <a:buSzPct val="120000"/>
                        <a:buFont typeface="Wingdings" pitchFamily="2" charset="2"/>
                        <a:defRPr sz="1400">
                          <a:solidFill>
                            <a:schemeClr val="tx1"/>
                          </a:solidFill>
                          <a:latin typeface="Arial" pitchFamily="34" charset="0"/>
                          <a:ea typeface="MS PGothic" pitchFamily="34" charset="-128"/>
                        </a:defRPr>
                      </a:lvl2pPr>
                      <a:lvl3pPr marL="1143000" indent="-228600" defTabSz="457200" eaLnBrk="0" hangingPunct="0">
                        <a:spcBef>
                          <a:spcPct val="50000"/>
                        </a:spcBef>
                        <a:buClr>
                          <a:schemeClr val="accent2"/>
                        </a:buClr>
                        <a:buSzPct val="120000"/>
                        <a:buFont typeface="Wingdings" pitchFamily="2" charset="2"/>
                        <a:defRPr sz="1400">
                          <a:solidFill>
                            <a:schemeClr val="tx1"/>
                          </a:solidFill>
                          <a:latin typeface="Arial" pitchFamily="34" charset="0"/>
                          <a:ea typeface="MS PGothic" pitchFamily="34" charset="-128"/>
                        </a:defRPr>
                      </a:lvl3pPr>
                      <a:lvl4pPr marL="16002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4pPr>
                      <a:lvl5pPr marL="20574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9pPr>
                    </a:lstStyle>
                    <a:p>
                      <a:pPr marL="180000" marR="0" lvl="0" indent="-180000" algn="l" defTabSz="457200" rtl="0" eaLnBrk="1" fontAlgn="base" latinLnBrk="0" hangingPunct="1">
                        <a:lnSpc>
                          <a:spcPts val="1600"/>
                        </a:lnSpc>
                        <a:spcBef>
                          <a:spcPct val="0"/>
                        </a:spcBef>
                        <a:spcAft>
                          <a:spcPct val="0"/>
                        </a:spcAft>
                        <a:buClr>
                          <a:schemeClr val="accent2"/>
                        </a:buClr>
                        <a:buSzPct val="120000"/>
                        <a:buFont typeface="Wingdings" pitchFamily="2" charset="2"/>
                        <a:buChar char="§"/>
                        <a:tabLst/>
                      </a:pPr>
                      <a:r>
                        <a:rPr kumimoji="0" lang="de-DE" altLang="de-DE" sz="1200" b="0" i="0" u="none" strike="noStrike" cap="none" normalizeH="0" baseline="0" dirty="0">
                          <a:ln>
                            <a:noFill/>
                          </a:ln>
                          <a:solidFill>
                            <a:schemeClr val="bg1"/>
                          </a:solidFill>
                          <a:effectLst/>
                          <a:latin typeface="Arial" pitchFamily="34" charset="0"/>
                          <a:ea typeface="MS PGothic" pitchFamily="34" charset="-128"/>
                        </a:rPr>
                        <a:t>Leistungen werden mit dem Ertragsanteil</a:t>
                      </a:r>
                      <a:r>
                        <a:rPr kumimoji="0" lang="de-DE" altLang="de-DE" sz="1200" b="0" i="0" u="none" strike="noStrike" cap="none" normalizeH="0" baseline="30000" dirty="0">
                          <a:ln>
                            <a:noFill/>
                          </a:ln>
                          <a:solidFill>
                            <a:schemeClr val="bg1"/>
                          </a:solidFill>
                          <a:effectLst/>
                          <a:latin typeface="Arial" pitchFamily="34" charset="0"/>
                          <a:ea typeface="MS PGothic" pitchFamily="34" charset="-128"/>
                        </a:rPr>
                        <a:t>1)</a:t>
                      </a:r>
                      <a:r>
                        <a:rPr kumimoji="0" lang="de-DE" altLang="de-DE" sz="1200" b="0" i="0" u="none" strike="noStrike" cap="none" normalizeH="0" baseline="0" dirty="0">
                          <a:ln>
                            <a:noFill/>
                          </a:ln>
                          <a:solidFill>
                            <a:schemeClr val="bg1"/>
                          </a:solidFill>
                          <a:effectLst/>
                          <a:latin typeface="Arial" pitchFamily="34" charset="0"/>
                          <a:ea typeface="MS PGothic" pitchFamily="34" charset="-128"/>
                        </a:rPr>
                        <a:t> versteuert unter Berücksichtigung der Dauer der BU-Rentenzahlung.</a:t>
                      </a:r>
                    </a:p>
                    <a:p>
                      <a:pPr marL="180000" marR="0" lvl="0" indent="-180000" algn="l" defTabSz="457200" rtl="0" eaLnBrk="1" fontAlgn="base" latinLnBrk="0" hangingPunct="1">
                        <a:lnSpc>
                          <a:spcPts val="1600"/>
                        </a:lnSpc>
                        <a:spcBef>
                          <a:spcPct val="0"/>
                        </a:spcBef>
                        <a:spcAft>
                          <a:spcPct val="0"/>
                        </a:spcAft>
                        <a:buClr>
                          <a:schemeClr val="accent2"/>
                        </a:buClr>
                        <a:buSzPct val="120000"/>
                        <a:buFont typeface="Wingdings" pitchFamily="2" charset="2"/>
                        <a:buChar char="§"/>
                        <a:tabLst/>
                      </a:pPr>
                      <a:r>
                        <a:rPr kumimoji="0" lang="de-DE" altLang="de-DE" sz="1200" b="0" i="0" u="none" strike="noStrike" cap="none" normalizeH="0" baseline="0" dirty="0">
                          <a:ln>
                            <a:noFill/>
                          </a:ln>
                          <a:solidFill>
                            <a:schemeClr val="bg1"/>
                          </a:solidFill>
                          <a:effectLst/>
                          <a:latin typeface="Arial" pitchFamily="34" charset="0"/>
                          <a:ea typeface="MS PGothic" pitchFamily="34" charset="-128"/>
                        </a:rPr>
                        <a:t>Es gilt: Je eher die BU-Rente beansprucht wird, umso höher der Ertragsanteil.</a:t>
                      </a:r>
                    </a:p>
                  </a:txBody>
                  <a:tcPr marL="144000" marR="144000" marT="72000" marB="72000" horzOverflow="overflow">
                    <a:lnL w="12700" cmpd="sng">
                      <a:noFill/>
                    </a:lnL>
                    <a:lnR w="12700" cmpd="sng">
                      <a:noFill/>
                    </a:lnR>
                    <a:lnT w="12700" cmpd="sng">
                      <a:noFill/>
                    </a:lnT>
                    <a:lnB w="12700" cmpd="sng">
                      <a:noFill/>
                    </a:lnB>
                    <a:solidFill>
                      <a:schemeClr val="accent1"/>
                    </a:solidFill>
                  </a:tcPr>
                </a:tc>
                <a:tc>
                  <a:txBody>
                    <a:bodyPr/>
                    <a:lstStyle>
                      <a:lvl1pPr defTabSz="457200" eaLnBrk="0" hangingPunct="0">
                        <a:spcBef>
                          <a:spcPct val="100000"/>
                        </a:spcBef>
                        <a:buFont typeface="Arial" pitchFamily="34" charset="0"/>
                        <a:defRPr sz="1400" b="1">
                          <a:solidFill>
                            <a:schemeClr val="tx1"/>
                          </a:solidFill>
                          <a:latin typeface="Arial" pitchFamily="34" charset="0"/>
                          <a:ea typeface="MS PGothic" pitchFamily="34" charset="-128"/>
                        </a:defRPr>
                      </a:lvl1pPr>
                      <a:lvl2pPr marL="742950" indent="-285750" defTabSz="457200" eaLnBrk="0" hangingPunct="0">
                        <a:spcBef>
                          <a:spcPct val="50000"/>
                        </a:spcBef>
                        <a:buClr>
                          <a:srgbClr val="D50018"/>
                        </a:buClr>
                        <a:buSzPct val="120000"/>
                        <a:buFont typeface="Wingdings" pitchFamily="2" charset="2"/>
                        <a:defRPr sz="1400">
                          <a:solidFill>
                            <a:schemeClr val="tx1"/>
                          </a:solidFill>
                          <a:latin typeface="Arial" pitchFamily="34" charset="0"/>
                          <a:ea typeface="MS PGothic" pitchFamily="34" charset="-128"/>
                        </a:defRPr>
                      </a:lvl2pPr>
                      <a:lvl3pPr marL="1143000" indent="-228600" defTabSz="457200" eaLnBrk="0" hangingPunct="0">
                        <a:spcBef>
                          <a:spcPct val="50000"/>
                        </a:spcBef>
                        <a:buClr>
                          <a:schemeClr val="accent2"/>
                        </a:buClr>
                        <a:buSzPct val="120000"/>
                        <a:buFont typeface="Wingdings" pitchFamily="2" charset="2"/>
                        <a:defRPr sz="1400">
                          <a:solidFill>
                            <a:schemeClr val="tx1"/>
                          </a:solidFill>
                          <a:latin typeface="Arial" pitchFamily="34" charset="0"/>
                          <a:ea typeface="MS PGothic" pitchFamily="34" charset="-128"/>
                        </a:defRPr>
                      </a:lvl3pPr>
                      <a:lvl4pPr marL="16002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4pPr>
                      <a:lvl5pPr marL="20574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altLang="de-DE" sz="1200" b="0" i="0" u="none" strike="noStrike" cap="none" normalizeH="0" baseline="0" dirty="0">
                          <a:ln>
                            <a:noFill/>
                          </a:ln>
                          <a:solidFill>
                            <a:schemeClr val="bg1"/>
                          </a:solidFill>
                          <a:effectLst/>
                          <a:latin typeface="Arial" pitchFamily="34" charset="0"/>
                          <a:ea typeface="MS PGothic" pitchFamily="34" charset="-128"/>
                        </a:rPr>
                        <a:t>Verbleibende Laufzeit / Ertragsanteil</a:t>
                      </a:r>
                      <a:r>
                        <a:rPr kumimoji="0" lang="de-DE" altLang="de-DE" sz="1200" b="0" i="0" u="none" strike="noStrike" cap="none" normalizeH="0" baseline="30000" dirty="0">
                          <a:ln>
                            <a:noFill/>
                          </a:ln>
                          <a:solidFill>
                            <a:schemeClr val="bg1"/>
                          </a:solidFill>
                          <a:effectLst/>
                          <a:latin typeface="Arial" pitchFamily="34" charset="0"/>
                          <a:ea typeface="MS PGothic" pitchFamily="34" charset="-128"/>
                        </a:rPr>
                        <a:t>1)</a:t>
                      </a:r>
                      <a:r>
                        <a:rPr kumimoji="0" lang="de-DE" altLang="de-DE" sz="1200" b="0" i="0" u="none" strike="noStrike" cap="none" normalizeH="0" baseline="0" dirty="0">
                          <a:ln>
                            <a:noFill/>
                          </a:ln>
                          <a:solidFill>
                            <a:schemeClr val="bg1"/>
                          </a:solidFill>
                          <a:effectLst/>
                          <a:latin typeface="Arial" pitchFamily="34" charset="0"/>
                          <a:ea typeface="MS PGothic" pitchFamily="34" charset="-128"/>
                        </a:rPr>
                        <a:t>:</a:t>
                      </a:r>
                      <a:br>
                        <a:rPr kumimoji="0" lang="de-DE" altLang="de-DE" sz="1200" b="0" i="0" u="none" strike="noStrike" cap="none" normalizeH="0" baseline="0" dirty="0">
                          <a:ln>
                            <a:noFill/>
                          </a:ln>
                          <a:solidFill>
                            <a:schemeClr val="bg1"/>
                          </a:solidFill>
                          <a:effectLst/>
                          <a:latin typeface="Arial" pitchFamily="34" charset="0"/>
                          <a:ea typeface="MS PGothic" pitchFamily="34" charset="-128"/>
                        </a:rPr>
                      </a:br>
                      <a:r>
                        <a:rPr kumimoji="0" lang="de-DE" altLang="de-DE" sz="1200" b="0" i="0" u="none" strike="noStrike" cap="none" normalizeH="0" baseline="0" dirty="0">
                          <a:ln>
                            <a:noFill/>
                          </a:ln>
                          <a:solidFill>
                            <a:schemeClr val="bg1"/>
                          </a:solidFill>
                          <a:effectLst/>
                          <a:latin typeface="Arial" pitchFamily="34" charset="0"/>
                          <a:ea typeface="MS PGothic" pitchFamily="34" charset="-128"/>
                        </a:rPr>
                        <a:t>45 Jahre / 42%</a:t>
                      </a:r>
                      <a:br>
                        <a:rPr kumimoji="0" lang="de-DE" altLang="de-DE" sz="1200" b="0" i="0" u="none" strike="noStrike" cap="none" normalizeH="0" baseline="0" dirty="0">
                          <a:ln>
                            <a:noFill/>
                          </a:ln>
                          <a:solidFill>
                            <a:schemeClr val="bg1"/>
                          </a:solidFill>
                          <a:effectLst/>
                          <a:latin typeface="Arial" pitchFamily="34" charset="0"/>
                          <a:ea typeface="MS PGothic" pitchFamily="34" charset="-128"/>
                        </a:rPr>
                      </a:br>
                      <a:r>
                        <a:rPr kumimoji="0" lang="de-DE" altLang="de-DE" sz="1200" b="0" i="0" u="none" strike="noStrike" cap="none" normalizeH="0" baseline="0" dirty="0">
                          <a:ln>
                            <a:noFill/>
                          </a:ln>
                          <a:solidFill>
                            <a:schemeClr val="bg1"/>
                          </a:solidFill>
                          <a:effectLst/>
                          <a:latin typeface="Arial" pitchFamily="34" charset="0"/>
                          <a:ea typeface="MS PGothic" pitchFamily="34" charset="-128"/>
                        </a:rPr>
                        <a:t>30 Jahre / 30%</a:t>
                      </a:r>
                      <a:br>
                        <a:rPr kumimoji="0" lang="de-DE" altLang="de-DE" sz="1200" b="0" i="0" u="none" strike="noStrike" cap="none" normalizeH="0" baseline="0" dirty="0">
                          <a:ln>
                            <a:noFill/>
                          </a:ln>
                          <a:solidFill>
                            <a:schemeClr val="bg1"/>
                          </a:solidFill>
                          <a:effectLst/>
                          <a:latin typeface="Arial" pitchFamily="34" charset="0"/>
                          <a:ea typeface="MS PGothic" pitchFamily="34" charset="-128"/>
                        </a:rPr>
                      </a:br>
                      <a:r>
                        <a:rPr kumimoji="0" lang="de-DE" altLang="de-DE" sz="1200" b="0" i="0" u="none" strike="noStrike" cap="none" normalizeH="0" baseline="0" dirty="0">
                          <a:ln>
                            <a:noFill/>
                          </a:ln>
                          <a:solidFill>
                            <a:schemeClr val="bg1"/>
                          </a:solidFill>
                          <a:effectLst/>
                          <a:latin typeface="Arial" pitchFamily="34" charset="0"/>
                          <a:ea typeface="MS PGothic" pitchFamily="34" charset="-128"/>
                        </a:rPr>
                        <a:t>15 Jahre / 16%</a:t>
                      </a:r>
                      <a:br>
                        <a:rPr kumimoji="0" lang="de-DE" altLang="de-DE" sz="1200" b="0" i="0" u="none" strike="noStrike" cap="none" normalizeH="0" baseline="0" dirty="0">
                          <a:ln>
                            <a:noFill/>
                          </a:ln>
                          <a:solidFill>
                            <a:schemeClr val="bg1"/>
                          </a:solidFill>
                          <a:effectLst/>
                          <a:latin typeface="Arial" pitchFamily="34" charset="0"/>
                          <a:ea typeface="MS PGothic" pitchFamily="34" charset="-128"/>
                        </a:rPr>
                      </a:br>
                      <a:r>
                        <a:rPr kumimoji="0" lang="de-DE" altLang="de-DE" sz="1200" b="0" i="0" u="none" strike="noStrike" cap="none" normalizeH="0" baseline="0" dirty="0">
                          <a:ln>
                            <a:noFill/>
                          </a:ln>
                          <a:solidFill>
                            <a:schemeClr val="bg1"/>
                          </a:solidFill>
                          <a:effectLst/>
                          <a:latin typeface="Arial" pitchFamily="34" charset="0"/>
                          <a:ea typeface="MS PGothic" pitchFamily="34" charset="-128"/>
                        </a:rPr>
                        <a:t>5 Jahre / 5%</a:t>
                      </a:r>
                    </a:p>
                  </a:txBody>
                  <a:tcPr marL="144000" marR="144000" marT="72000" marB="72000" horzOverflow="overflow">
                    <a:lnL w="12700" cmpd="sng">
                      <a:noFill/>
                    </a:lnL>
                    <a:lnR w="12700" cmpd="sng">
                      <a:noFill/>
                    </a:lnR>
                    <a:lnT w="12700" cmpd="sng">
                      <a:noFill/>
                    </a:lnT>
                    <a:lnB w="12700" cmpd="sng">
                      <a:noFill/>
                    </a:lnB>
                    <a:solidFill>
                      <a:schemeClr val="accent1"/>
                    </a:solidFill>
                  </a:tcPr>
                </a:tc>
                <a:extLst>
                  <a:ext uri="{0D108BD9-81ED-4DB2-BD59-A6C34878D82A}">
                    <a16:rowId xmlns:a16="http://schemas.microsoft.com/office/drawing/2014/main" val="10003"/>
                  </a:ext>
                </a:extLst>
              </a:tr>
              <a:tr h="900000">
                <a:tc>
                  <a:txBody>
                    <a:bodyPr/>
                    <a:lstStyle>
                      <a:lvl1pPr defTabSz="457200" eaLnBrk="0" hangingPunct="0">
                        <a:spcBef>
                          <a:spcPct val="100000"/>
                        </a:spcBef>
                        <a:buFont typeface="Arial" pitchFamily="34" charset="0"/>
                        <a:defRPr sz="1400" b="1">
                          <a:solidFill>
                            <a:schemeClr val="tx1"/>
                          </a:solidFill>
                          <a:latin typeface="Arial" pitchFamily="34" charset="0"/>
                          <a:ea typeface="MS PGothic" pitchFamily="34" charset="-128"/>
                        </a:defRPr>
                      </a:lvl1pPr>
                      <a:lvl2pPr marL="742950" indent="-285750" defTabSz="457200" eaLnBrk="0" hangingPunct="0">
                        <a:spcBef>
                          <a:spcPct val="50000"/>
                        </a:spcBef>
                        <a:buClr>
                          <a:srgbClr val="D50018"/>
                        </a:buClr>
                        <a:buSzPct val="120000"/>
                        <a:buFont typeface="Wingdings" pitchFamily="2" charset="2"/>
                        <a:defRPr sz="1400">
                          <a:solidFill>
                            <a:schemeClr val="tx1"/>
                          </a:solidFill>
                          <a:latin typeface="Arial" pitchFamily="34" charset="0"/>
                          <a:ea typeface="MS PGothic" pitchFamily="34" charset="-128"/>
                        </a:defRPr>
                      </a:lvl2pPr>
                      <a:lvl3pPr marL="1143000" indent="-228600" defTabSz="457200" eaLnBrk="0" hangingPunct="0">
                        <a:spcBef>
                          <a:spcPct val="50000"/>
                        </a:spcBef>
                        <a:buClr>
                          <a:schemeClr val="accent2"/>
                        </a:buClr>
                        <a:buSzPct val="120000"/>
                        <a:buFont typeface="Wingdings" pitchFamily="2" charset="2"/>
                        <a:defRPr sz="1400">
                          <a:solidFill>
                            <a:schemeClr val="tx1"/>
                          </a:solidFill>
                          <a:latin typeface="Arial" pitchFamily="34" charset="0"/>
                          <a:ea typeface="MS PGothic" pitchFamily="34" charset="-128"/>
                        </a:defRPr>
                      </a:lvl3pPr>
                      <a:lvl4pPr marL="16002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4pPr>
                      <a:lvl5pPr marL="20574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MS PGothic" pitchFamily="34" charset="-128"/>
                        </a:rPr>
                        <a:t>Gesetzliche Rentenzahlung</a:t>
                      </a:r>
                    </a:p>
                  </a:txBody>
                  <a:tcPr marL="144000" marR="144000" marT="72000" marB="72000" horzOverflow="overflow">
                    <a:lnL w="12700" cmpd="sng">
                      <a:noFill/>
                    </a:lnL>
                    <a:lnR w="12700" cmpd="sng">
                      <a:noFill/>
                    </a:lnR>
                    <a:lnT w="12700" cmpd="sng">
                      <a:noFill/>
                    </a:lnT>
                    <a:lnB w="12700" cmpd="sng">
                      <a:noFill/>
                    </a:lnB>
                    <a:solidFill>
                      <a:schemeClr val="bg1"/>
                    </a:solidFill>
                  </a:tcPr>
                </a:tc>
                <a:tc>
                  <a:txBody>
                    <a:bodyPr/>
                    <a:lstStyle>
                      <a:lvl1pPr marL="182563" indent="-182563" defTabSz="457200" eaLnBrk="0" hangingPunct="0">
                        <a:spcBef>
                          <a:spcPct val="100000"/>
                        </a:spcBef>
                        <a:buFont typeface="Arial" pitchFamily="34" charset="0"/>
                        <a:defRPr sz="1400" b="1">
                          <a:solidFill>
                            <a:schemeClr val="tx1"/>
                          </a:solidFill>
                          <a:latin typeface="Arial" pitchFamily="34" charset="0"/>
                          <a:ea typeface="MS PGothic" pitchFamily="34" charset="-128"/>
                        </a:defRPr>
                      </a:lvl1pPr>
                      <a:lvl2pPr marL="742950" indent="-285750" defTabSz="457200" eaLnBrk="0" hangingPunct="0">
                        <a:spcBef>
                          <a:spcPct val="50000"/>
                        </a:spcBef>
                        <a:buClr>
                          <a:srgbClr val="D50018"/>
                        </a:buClr>
                        <a:buSzPct val="120000"/>
                        <a:buFont typeface="Wingdings" pitchFamily="2" charset="2"/>
                        <a:defRPr sz="1400">
                          <a:solidFill>
                            <a:schemeClr val="tx1"/>
                          </a:solidFill>
                          <a:latin typeface="Arial" pitchFamily="34" charset="0"/>
                          <a:ea typeface="MS PGothic" pitchFamily="34" charset="-128"/>
                        </a:defRPr>
                      </a:lvl2pPr>
                      <a:lvl3pPr marL="1143000" indent="-228600" defTabSz="457200" eaLnBrk="0" hangingPunct="0">
                        <a:spcBef>
                          <a:spcPct val="50000"/>
                        </a:spcBef>
                        <a:buClr>
                          <a:schemeClr val="accent2"/>
                        </a:buClr>
                        <a:buSzPct val="120000"/>
                        <a:buFont typeface="Wingdings" pitchFamily="2" charset="2"/>
                        <a:defRPr sz="1400">
                          <a:solidFill>
                            <a:schemeClr val="tx1"/>
                          </a:solidFill>
                          <a:latin typeface="Arial" pitchFamily="34" charset="0"/>
                          <a:ea typeface="MS PGothic" pitchFamily="34" charset="-128"/>
                        </a:defRPr>
                      </a:lvl3pPr>
                      <a:lvl4pPr marL="16002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4pPr>
                      <a:lvl5pPr marL="20574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9pPr>
                    </a:lstStyle>
                    <a:p>
                      <a:pPr marL="180000" marR="0" lvl="0" indent="-180000" algn="l" defTabSz="457200" rtl="0" eaLnBrk="1" fontAlgn="base" latinLnBrk="0" hangingPunct="1">
                        <a:lnSpc>
                          <a:spcPts val="1600"/>
                        </a:lnSpc>
                        <a:spcBef>
                          <a:spcPct val="0"/>
                        </a:spcBef>
                        <a:spcAft>
                          <a:spcPct val="0"/>
                        </a:spcAft>
                        <a:buClr>
                          <a:schemeClr val="accent2"/>
                        </a:buClr>
                        <a:buSzPct val="120000"/>
                        <a:buFont typeface="Wingdings" pitchFamily="2" charset="2"/>
                        <a:buChar char="§"/>
                        <a:tabLst/>
                      </a:pPr>
                      <a:r>
                        <a:rPr kumimoji="0" lang="de-DE" altLang="de-DE" sz="1200" b="0" i="0" u="none" strike="noStrike" cap="none" normalizeH="0" baseline="0" dirty="0">
                          <a:ln>
                            <a:noFill/>
                          </a:ln>
                          <a:solidFill>
                            <a:schemeClr val="tx1"/>
                          </a:solidFill>
                          <a:effectLst/>
                          <a:latin typeface="Arial" pitchFamily="34" charset="0"/>
                          <a:ea typeface="MS PGothic" pitchFamily="34" charset="-128"/>
                        </a:rPr>
                        <a:t>Leistungen fallen unter die sog. Kohortenversteuerung (Besteuerung nach </a:t>
                      </a:r>
                      <a:br>
                        <a:rPr kumimoji="0" lang="de-DE" altLang="de-DE" sz="1200" b="0" i="0" u="none" strike="noStrike" cap="none" normalizeH="0" baseline="0" dirty="0">
                          <a:ln>
                            <a:noFill/>
                          </a:ln>
                          <a:solidFill>
                            <a:schemeClr val="tx1"/>
                          </a:solidFill>
                          <a:effectLst/>
                          <a:latin typeface="Arial" pitchFamily="34" charset="0"/>
                          <a:ea typeface="MS PGothic" pitchFamily="34" charset="-128"/>
                        </a:rPr>
                      </a:br>
                      <a:r>
                        <a:rPr kumimoji="0" lang="de-DE" altLang="de-DE" sz="1200" b="0" i="0" u="none" strike="noStrike" cap="none" normalizeH="0" baseline="0" dirty="0">
                          <a:ln>
                            <a:noFill/>
                          </a:ln>
                          <a:solidFill>
                            <a:schemeClr val="tx1"/>
                          </a:solidFill>
                          <a:effectLst/>
                          <a:latin typeface="Arial" pitchFamily="34" charset="0"/>
                          <a:ea typeface="MS PGothic" pitchFamily="34" charset="-128"/>
                        </a:rPr>
                        <a:t>§22 Nr. 1 Satz 3 a </a:t>
                      </a:r>
                      <a:r>
                        <a:rPr kumimoji="0" lang="de-DE" altLang="de-DE" sz="1200" b="0" i="0" u="none" strike="noStrike" cap="none" normalizeH="0" baseline="0" dirty="0" err="1">
                          <a:ln>
                            <a:noFill/>
                          </a:ln>
                          <a:solidFill>
                            <a:schemeClr val="tx1"/>
                          </a:solidFill>
                          <a:effectLst/>
                          <a:latin typeface="Arial" pitchFamily="34" charset="0"/>
                          <a:ea typeface="MS PGothic" pitchFamily="34" charset="-128"/>
                        </a:rPr>
                        <a:t>aa</a:t>
                      </a:r>
                      <a:r>
                        <a:rPr kumimoji="0" lang="de-DE" altLang="de-DE" sz="1200" b="0" i="0" u="none" strike="noStrike" cap="none" normalizeH="0" baseline="0" dirty="0">
                          <a:ln>
                            <a:noFill/>
                          </a:ln>
                          <a:solidFill>
                            <a:schemeClr val="tx1"/>
                          </a:solidFill>
                          <a:effectLst/>
                          <a:latin typeface="Arial" pitchFamily="34" charset="0"/>
                          <a:ea typeface="MS PGothic" pitchFamily="34" charset="-128"/>
                        </a:rPr>
                        <a:t> EStG, gestaffelt nach dem Eintrittsjahr der Erwerbsminderung).</a:t>
                      </a:r>
                    </a:p>
                  </a:txBody>
                  <a:tcPr marL="144000" marR="144000" marT="72000" marB="72000" horzOverflow="overflow">
                    <a:lnL w="12700" cmpd="sng">
                      <a:noFill/>
                    </a:lnL>
                    <a:lnR w="12700" cmpd="sng">
                      <a:noFill/>
                    </a:lnR>
                    <a:lnT w="12700" cmpd="sng">
                      <a:noFill/>
                    </a:lnT>
                    <a:lnB w="12700" cmpd="sng">
                      <a:noFill/>
                    </a:lnB>
                    <a:solidFill>
                      <a:schemeClr val="bg1"/>
                    </a:solidFill>
                  </a:tcPr>
                </a:tc>
                <a:tc>
                  <a:txBody>
                    <a:bodyPr/>
                    <a:lstStyle>
                      <a:lvl1pPr defTabSz="457200" eaLnBrk="0" hangingPunct="0">
                        <a:spcBef>
                          <a:spcPct val="100000"/>
                        </a:spcBef>
                        <a:buFont typeface="Arial" pitchFamily="34" charset="0"/>
                        <a:defRPr sz="1400" b="1">
                          <a:solidFill>
                            <a:schemeClr val="tx1"/>
                          </a:solidFill>
                          <a:latin typeface="Arial" pitchFamily="34" charset="0"/>
                          <a:ea typeface="MS PGothic" pitchFamily="34" charset="-128"/>
                        </a:defRPr>
                      </a:lvl1pPr>
                      <a:lvl2pPr marL="742950" indent="-285750" defTabSz="457200" eaLnBrk="0" hangingPunct="0">
                        <a:spcBef>
                          <a:spcPct val="50000"/>
                        </a:spcBef>
                        <a:buClr>
                          <a:srgbClr val="D50018"/>
                        </a:buClr>
                        <a:buSzPct val="120000"/>
                        <a:buFont typeface="Wingdings" pitchFamily="2" charset="2"/>
                        <a:defRPr sz="1400">
                          <a:solidFill>
                            <a:schemeClr val="tx1"/>
                          </a:solidFill>
                          <a:latin typeface="Arial" pitchFamily="34" charset="0"/>
                          <a:ea typeface="MS PGothic" pitchFamily="34" charset="-128"/>
                        </a:defRPr>
                      </a:lvl2pPr>
                      <a:lvl3pPr marL="1143000" indent="-228600" defTabSz="457200" eaLnBrk="0" hangingPunct="0">
                        <a:spcBef>
                          <a:spcPct val="50000"/>
                        </a:spcBef>
                        <a:buClr>
                          <a:schemeClr val="accent2"/>
                        </a:buClr>
                        <a:buSzPct val="120000"/>
                        <a:buFont typeface="Wingdings" pitchFamily="2" charset="2"/>
                        <a:defRPr sz="1400">
                          <a:solidFill>
                            <a:schemeClr val="tx1"/>
                          </a:solidFill>
                          <a:latin typeface="Arial" pitchFamily="34" charset="0"/>
                          <a:ea typeface="MS PGothic" pitchFamily="34" charset="-128"/>
                        </a:defRPr>
                      </a:lvl3pPr>
                      <a:lvl4pPr marL="16002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4pPr>
                      <a:lvl5pPr marL="2057400" indent="-228600" defTabSz="457200" eaLnBrk="0" hangingPunct="0">
                        <a:spcBef>
                          <a:spcPct val="5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5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MS PGothic" pitchFamily="34" charset="-128"/>
                        </a:rPr>
                        <a:t>Bei Renteneintritt im Jahr 2018 liegt der Besteuerungsanteil bei 76%, </a:t>
                      </a:r>
                      <a:br>
                        <a:rPr kumimoji="0" lang="de-DE" altLang="de-DE" sz="1200" b="0" i="0" u="none" strike="noStrike" cap="none" normalizeH="0" baseline="0" dirty="0">
                          <a:ln>
                            <a:noFill/>
                          </a:ln>
                          <a:solidFill>
                            <a:schemeClr val="tx1"/>
                          </a:solidFill>
                          <a:effectLst/>
                          <a:latin typeface="Arial" pitchFamily="34" charset="0"/>
                          <a:ea typeface="MS PGothic" pitchFamily="34" charset="-128"/>
                        </a:rPr>
                      </a:br>
                      <a:r>
                        <a:rPr kumimoji="0" lang="de-DE" altLang="de-DE" sz="1200" b="0" i="0" u="none" strike="noStrike" cap="none" normalizeH="0" baseline="0" dirty="0">
                          <a:ln>
                            <a:noFill/>
                          </a:ln>
                          <a:solidFill>
                            <a:schemeClr val="tx1"/>
                          </a:solidFill>
                          <a:effectLst/>
                          <a:latin typeface="Arial" pitchFamily="34" charset="0"/>
                          <a:ea typeface="MS PGothic" pitchFamily="34" charset="-128"/>
                        </a:rPr>
                        <a:t>ab dann jährlich steigend um 2% bis 2020 (80%). </a:t>
                      </a:r>
                      <a:br>
                        <a:rPr kumimoji="0" lang="de-DE" altLang="de-DE" sz="1200" b="0" i="0" u="none" strike="noStrike" cap="none" normalizeH="0" baseline="0" dirty="0">
                          <a:ln>
                            <a:noFill/>
                          </a:ln>
                          <a:solidFill>
                            <a:schemeClr val="tx1"/>
                          </a:solidFill>
                          <a:effectLst/>
                          <a:latin typeface="Arial" pitchFamily="34" charset="0"/>
                          <a:ea typeface="MS PGothic" pitchFamily="34" charset="-128"/>
                        </a:rPr>
                      </a:br>
                      <a:r>
                        <a:rPr kumimoji="0" lang="de-DE" altLang="de-DE" sz="1200" b="0" i="0" u="none" strike="noStrike" cap="none" normalizeH="0" baseline="0" dirty="0">
                          <a:ln>
                            <a:noFill/>
                          </a:ln>
                          <a:solidFill>
                            <a:schemeClr val="tx1"/>
                          </a:solidFill>
                          <a:effectLst/>
                          <a:latin typeface="Arial" pitchFamily="34" charset="0"/>
                          <a:ea typeface="MS PGothic" pitchFamily="34" charset="-128"/>
                        </a:rPr>
                        <a:t>Ab 2021 (81%) steigt der Besteuerungsanteil um jährlich 1%, bis 2040 100% erreicht sind.</a:t>
                      </a:r>
                    </a:p>
                  </a:txBody>
                  <a:tcPr marL="144000" marR="144000" marT="72000" marB="72000" horzOverflow="overflow">
                    <a:lnL w="12700" cmpd="sng">
                      <a:noFill/>
                    </a:lnL>
                    <a:lnR w="12700" cmpd="sng">
                      <a:noFill/>
                    </a:lnR>
                    <a:lnT w="12700" cmpd="sng">
                      <a:noFill/>
                    </a:lnT>
                    <a:lnB w="12700" cmpd="sng">
                      <a:noFill/>
                    </a:lnB>
                    <a:solidFill>
                      <a:schemeClr val="bg1"/>
                    </a:solidFill>
                  </a:tcPr>
                </a:tc>
                <a:extLst>
                  <a:ext uri="{0D108BD9-81ED-4DB2-BD59-A6C34878D82A}">
                    <a16:rowId xmlns:a16="http://schemas.microsoft.com/office/drawing/2014/main" val="1403812422"/>
                  </a:ext>
                </a:extLst>
              </a:tr>
            </a:tbl>
          </a:graphicData>
        </a:graphic>
      </p:graphicFrame>
      <p:sp>
        <p:nvSpPr>
          <p:cNvPr id="5" name="Text Placeholder 4">
            <a:extLst>
              <a:ext uri="{FF2B5EF4-FFF2-40B4-BE49-F238E27FC236}">
                <a16:creationId xmlns:a16="http://schemas.microsoft.com/office/drawing/2014/main" id="{0E23C677-5221-46A6-B92B-87EE015F892E}"/>
              </a:ext>
            </a:extLst>
          </p:cNvPr>
          <p:cNvSpPr txBox="1">
            <a:spLocks/>
          </p:cNvSpPr>
          <p:nvPr/>
        </p:nvSpPr>
        <p:spPr>
          <a:xfrm>
            <a:off x="335360" y="6060244"/>
            <a:ext cx="11520000" cy="141064"/>
          </a:xfrm>
          <a:prstGeom prst="rect">
            <a:avLst/>
          </a:prstGeom>
        </p:spPr>
        <p:txBody>
          <a:bodyPr vert="horz" lIns="0" tIns="0" rIns="0" bIns="0" rtlCol="0" anchor="b">
            <a:noAutofit/>
          </a:bodyPr>
          <a:lstStyle>
            <a:lvl1pPr indent="0" algn="r">
              <a:lnSpc>
                <a:spcPts val="1080"/>
              </a:lnSpc>
              <a:spcBef>
                <a:spcPts val="0"/>
              </a:spcBef>
              <a:buSzPct val="110000"/>
              <a:buFont typeface="Wingdings" panose="05000000000000000000" pitchFamily="2" charset="2"/>
              <a:buNone/>
              <a:defRPr sz="900" b="0">
                <a:solidFill>
                  <a:schemeClr val="accent1"/>
                </a:solidFill>
              </a:defRPr>
            </a:lvl1pPr>
            <a:lvl2pPr marL="0" indent="0">
              <a:lnSpc>
                <a:spcPts val="1080"/>
              </a:lnSpc>
              <a:spcBef>
                <a:spcPts val="800"/>
              </a:spcBef>
              <a:buSzPct val="110000"/>
              <a:buFont typeface="Wingdings" panose="05000000000000000000" pitchFamily="2" charset="2"/>
              <a:buNone/>
              <a:defRPr sz="900">
                <a:solidFill>
                  <a:schemeClr val="accent1"/>
                </a:solidFill>
              </a:defRPr>
            </a:lvl2pPr>
            <a:lvl3pPr marL="234000" indent="-234000">
              <a:lnSpc>
                <a:spcPts val="1080"/>
              </a:lnSpc>
              <a:spcBef>
                <a:spcPts val="600"/>
              </a:spcBef>
              <a:buSzPct val="110000"/>
              <a:buFont typeface="Wingdings" panose="05000000000000000000" pitchFamily="2" charset="2"/>
              <a:buChar char="§"/>
              <a:defRPr sz="900">
                <a:solidFill>
                  <a:schemeClr val="accent1"/>
                </a:solidFill>
              </a:defRPr>
            </a:lvl3pPr>
            <a:lvl4pPr marL="468000" indent="-234000">
              <a:lnSpc>
                <a:spcPts val="1080"/>
              </a:lnSpc>
              <a:spcBef>
                <a:spcPts val="300"/>
              </a:spcBef>
              <a:buSzPct val="110000"/>
              <a:buFont typeface="Wingdings" panose="05000000000000000000" pitchFamily="2" charset="2"/>
              <a:buChar char="§"/>
              <a:defRPr sz="900">
                <a:solidFill>
                  <a:schemeClr val="accent1"/>
                </a:solidFill>
              </a:defRPr>
            </a:lvl4pPr>
            <a:lvl5pPr marL="702000" indent="-234000">
              <a:lnSpc>
                <a:spcPts val="1080"/>
              </a:lnSpc>
              <a:spcBef>
                <a:spcPts val="300"/>
              </a:spcBef>
              <a:buSzPct val="110000"/>
              <a:buFont typeface="Wingdings" panose="05000000000000000000" pitchFamily="2" charset="2"/>
              <a:buChar char="§"/>
              <a:defRPr sz="900">
                <a:solidFill>
                  <a:schemeClr val="accent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1) Gemäß § 55 EStDV im Annex zu § 22 Nr. 1 S. 3 a bb EStG.</a:t>
            </a:r>
          </a:p>
        </p:txBody>
      </p:sp>
      <p:sp>
        <p:nvSpPr>
          <p:cNvPr id="6" name="Foliennummernplatzhalter 5">
            <a:extLst>
              <a:ext uri="{FF2B5EF4-FFF2-40B4-BE49-F238E27FC236}">
                <a16:creationId xmlns:a16="http://schemas.microsoft.com/office/drawing/2014/main" id="{AA16775D-BAB0-48D2-8973-99A87C361605}"/>
              </a:ext>
            </a:extLst>
          </p:cNvPr>
          <p:cNvSpPr>
            <a:spLocks noGrp="1"/>
          </p:cNvSpPr>
          <p:nvPr>
            <p:ph type="sldNum" sz="quarter" idx="12"/>
          </p:nvPr>
        </p:nvSpPr>
        <p:spPr/>
        <p:txBody>
          <a:bodyPr/>
          <a:lstStyle/>
          <a:p>
            <a:fld id="{7EC6429F-8EBA-4254-B9C8-295228AFE7F1}" type="slidenum">
              <a:rPr lang="de-DE" smtClean="0"/>
              <a:pPr/>
              <a:t>126</a:t>
            </a:fld>
            <a:endParaRPr lang="de-DE" dirty="0"/>
          </a:p>
        </p:txBody>
      </p:sp>
      <p:sp>
        <p:nvSpPr>
          <p:cNvPr id="8" name="Fußzeilenplatzhalter 2">
            <a:extLst>
              <a:ext uri="{FF2B5EF4-FFF2-40B4-BE49-F238E27FC236}">
                <a16:creationId xmlns:a16="http://schemas.microsoft.com/office/drawing/2014/main" id="{DB90D326-611D-4187-80F3-32CA1257E42F}"/>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7331859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870DE17-8521-48B8-835C-B47DAB37A403}"/>
              </a:ext>
            </a:extLst>
          </p:cNvPr>
          <p:cNvGraphicFramePr>
            <a:graphicFrameLocks noChangeAspect="1"/>
          </p:cNvGraphicFramePr>
          <p:nvPr>
            <p:custDataLst>
              <p:tags r:id="rId2"/>
            </p:custDataLst>
            <p:extLst>
              <p:ext uri="{D42A27DB-BD31-4B8C-83A1-F6EECF244321}">
                <p14:modId xmlns:p14="http://schemas.microsoft.com/office/powerpoint/2010/main" val="3791034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35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vert="horz"/>
          <a:lstStyle/>
          <a:p>
            <a:r>
              <a:rPr lang="de-DE" dirty="0"/>
              <a:t>Backup: Sozialversicherungsrechtliche Behandlung </a:t>
            </a:r>
            <a:br>
              <a:rPr lang="de-DE" dirty="0"/>
            </a:br>
            <a:r>
              <a:rPr lang="de-DE" dirty="0"/>
              <a:t>privater </a:t>
            </a:r>
            <a:r>
              <a:rPr lang="de-DE"/>
              <a:t>BU-Renten.</a:t>
            </a:r>
            <a:endParaRPr lang="de-DE" dirty="0"/>
          </a:p>
        </p:txBody>
      </p:sp>
      <p:graphicFrame>
        <p:nvGraphicFramePr>
          <p:cNvPr id="6" name="Inhaltsplatzhalter 5">
            <a:extLst>
              <a:ext uri="{FF2B5EF4-FFF2-40B4-BE49-F238E27FC236}">
                <a16:creationId xmlns:a16="http://schemas.microsoft.com/office/drawing/2014/main" id="{1463C482-8D29-4F98-8879-DB965294745B}"/>
              </a:ext>
            </a:extLst>
          </p:cNvPr>
          <p:cNvGraphicFramePr>
            <a:graphicFrameLocks/>
          </p:cNvGraphicFramePr>
          <p:nvPr>
            <p:extLst>
              <p:ext uri="{D42A27DB-BD31-4B8C-83A1-F6EECF244321}">
                <p14:modId xmlns:p14="http://schemas.microsoft.com/office/powerpoint/2010/main" val="1989966499"/>
              </p:ext>
            </p:extLst>
          </p:nvPr>
        </p:nvGraphicFramePr>
        <p:xfrm>
          <a:off x="334964" y="1268413"/>
          <a:ext cx="11520818" cy="4936627"/>
        </p:xfrm>
        <a:graphic>
          <a:graphicData uri="http://schemas.openxmlformats.org/drawingml/2006/table">
            <a:tbl>
              <a:tblPr firstRow="1" bandRow="1">
                <a:tableStyleId>{5C22544A-7EE6-4342-B048-85BDC9FD1C3A}</a:tableStyleId>
              </a:tblPr>
              <a:tblGrid>
                <a:gridCol w="2690018">
                  <a:extLst>
                    <a:ext uri="{9D8B030D-6E8A-4147-A177-3AD203B41FA5}">
                      <a16:colId xmlns:a16="http://schemas.microsoft.com/office/drawing/2014/main" val="20000"/>
                    </a:ext>
                  </a:extLst>
                </a:gridCol>
                <a:gridCol w="3650400">
                  <a:extLst>
                    <a:ext uri="{9D8B030D-6E8A-4147-A177-3AD203B41FA5}">
                      <a16:colId xmlns:a16="http://schemas.microsoft.com/office/drawing/2014/main" val="20001"/>
                    </a:ext>
                  </a:extLst>
                </a:gridCol>
                <a:gridCol w="5180400">
                  <a:extLst>
                    <a:ext uri="{9D8B030D-6E8A-4147-A177-3AD203B41FA5}">
                      <a16:colId xmlns:a16="http://schemas.microsoft.com/office/drawing/2014/main" val="20002"/>
                    </a:ext>
                  </a:extLst>
                </a:gridCol>
              </a:tblGrid>
              <a:tr h="443827">
                <a:tc>
                  <a:txBody>
                    <a:body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sz="1400" b="1" i="0" u="none" strike="noStrike" kern="1200" cap="none" normalizeH="0" baseline="0" dirty="0">
                          <a:ln>
                            <a:noFill/>
                          </a:ln>
                          <a:solidFill>
                            <a:srgbClr val="FFFFFF"/>
                          </a:solidFill>
                          <a:effectLst/>
                          <a:latin typeface="Arial" pitchFamily="34" charset="0"/>
                          <a:ea typeface="MS PGothic" pitchFamily="34" charset="-128"/>
                          <a:cs typeface="+mn-cs"/>
                        </a:rPr>
                        <a:t>Situation vor Rentenbezug</a:t>
                      </a:r>
                    </a:p>
                  </a:txBody>
                  <a:tcPr marL="144000" marR="144000" marT="72000" marB="72000" anchor="ctr">
                    <a:lnL w="12700" cmpd="sng">
                      <a:noFill/>
                    </a:lnL>
                    <a:lnR w="12700" cmpd="sng">
                      <a:noFill/>
                    </a:lnR>
                    <a:lnT w="12700" cmpd="sng">
                      <a:noFill/>
                    </a:lnT>
                    <a:lnB w="38100" cmpd="sng">
                      <a:noFill/>
                    </a:lnB>
                    <a:solidFill>
                      <a:schemeClr val="accent2"/>
                    </a:solidFill>
                  </a:tcPr>
                </a:tc>
                <a:tc>
                  <a:txBody>
                    <a:body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sz="1400" b="1" i="0" u="none" strike="noStrike" kern="1200" cap="none" normalizeH="0" baseline="0" dirty="0">
                          <a:ln>
                            <a:noFill/>
                          </a:ln>
                          <a:solidFill>
                            <a:srgbClr val="FFFFFF"/>
                          </a:solidFill>
                          <a:effectLst/>
                          <a:latin typeface="Arial" pitchFamily="34" charset="0"/>
                          <a:ea typeface="MS PGothic" pitchFamily="34" charset="-128"/>
                          <a:cs typeface="+mn-cs"/>
                        </a:rPr>
                        <a:t>Situation bei Rentenbezug</a:t>
                      </a:r>
                    </a:p>
                  </a:txBody>
                  <a:tcPr marL="144000" marR="144000" marT="72000" marB="72000" anchor="ctr">
                    <a:lnL w="12700" cmpd="sng">
                      <a:noFill/>
                    </a:lnL>
                    <a:lnR w="12700" cmpd="sng">
                      <a:noFill/>
                    </a:lnR>
                    <a:lnT w="12700" cmpd="sng">
                      <a:noFill/>
                    </a:lnT>
                    <a:lnB w="38100" cmpd="sng">
                      <a:noFill/>
                    </a:lnB>
                    <a:solidFill>
                      <a:schemeClr val="accent2"/>
                    </a:solidFill>
                  </a:tcPr>
                </a:tc>
                <a:tc>
                  <a:txBody>
                    <a:body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sz="1400" b="1" i="0" u="none" strike="noStrike" kern="1200" cap="none" normalizeH="0" baseline="0" dirty="0">
                          <a:ln>
                            <a:noFill/>
                          </a:ln>
                          <a:solidFill>
                            <a:srgbClr val="FFFFFF"/>
                          </a:solidFill>
                          <a:effectLst/>
                          <a:latin typeface="Arial" pitchFamily="34" charset="0"/>
                          <a:ea typeface="MS PGothic" pitchFamily="34" charset="-128"/>
                          <a:cs typeface="+mn-cs"/>
                        </a:rPr>
                        <a:t>Bemessungsgrundlage</a:t>
                      </a:r>
                    </a:p>
                  </a:txBody>
                  <a:tcPr marL="144000" marR="144000" marT="72000" marB="72000" anchor="ctr">
                    <a:lnL w="12700" cmpd="sng">
                      <a:noFill/>
                    </a:lnL>
                    <a:lnR w="12700" cmpd="sng">
                      <a:noFill/>
                    </a:lnR>
                    <a:lnT w="12700" cmpd="sng">
                      <a:noFill/>
                    </a:lnT>
                    <a:lnB w="38100" cmpd="sng">
                      <a:noFill/>
                    </a:lnB>
                    <a:solidFill>
                      <a:schemeClr val="accent2"/>
                    </a:solidFill>
                  </a:tcPr>
                </a:tc>
                <a:extLst>
                  <a:ext uri="{0D108BD9-81ED-4DB2-BD59-A6C34878D82A}">
                    <a16:rowId xmlns:a16="http://schemas.microsoft.com/office/drawing/2014/main" val="10000"/>
                  </a:ext>
                </a:extLst>
              </a:tr>
              <a:tr h="1497600">
                <a:tc>
                  <a:txBody>
                    <a:bodyPr/>
                    <a:lstStyle/>
                    <a:p>
                      <a:pPr>
                        <a:lnSpc>
                          <a:spcPts val="1600"/>
                        </a:lnSpc>
                      </a:pPr>
                      <a:r>
                        <a:rPr lang="de-DE" sz="1400" b="0" dirty="0">
                          <a:solidFill>
                            <a:schemeClr val="bg1"/>
                          </a:solidFill>
                          <a:latin typeface="Arial" panose="020B0604020202020204" pitchFamily="34" charset="0"/>
                          <a:cs typeface="Arial" panose="020B0604020202020204" pitchFamily="34" charset="0"/>
                        </a:rPr>
                        <a:t>GKV-pflichtversichert</a:t>
                      </a:r>
                    </a:p>
                  </a:txBody>
                  <a:tcPr marL="144000" marR="144000" marT="72000" marB="72000">
                    <a:lnL w="12700" cmpd="sng">
                      <a:noFill/>
                    </a:lnL>
                    <a:lnR w="12700" cmpd="sng">
                      <a:noFill/>
                    </a:lnR>
                    <a:lnT w="38100" cmpd="sng">
                      <a:noFill/>
                    </a:lnT>
                    <a:lnB w="12700" cmpd="sng">
                      <a:noFill/>
                    </a:lnB>
                    <a:solidFill>
                      <a:schemeClr val="accent1"/>
                    </a:solidFill>
                  </a:tcPr>
                </a:tc>
                <a:tc>
                  <a:txBody>
                    <a:bodyPr/>
                    <a:lstStyle/>
                    <a:p>
                      <a:pPr>
                        <a:lnSpc>
                          <a:spcPts val="1600"/>
                        </a:lnSpc>
                      </a:pPr>
                      <a:r>
                        <a:rPr lang="de-DE" sz="1400" b="0" dirty="0">
                          <a:solidFill>
                            <a:schemeClr val="bg1"/>
                          </a:solidFill>
                          <a:latin typeface="Arial" panose="020B0604020202020204" pitchFamily="34" charset="0"/>
                          <a:cs typeface="Arial" panose="020B0604020202020204" pitchFamily="34" charset="0"/>
                        </a:rPr>
                        <a:t>GKV-pflichtversichert</a:t>
                      </a:r>
                    </a:p>
                  </a:txBody>
                  <a:tcPr marL="144000" marR="144000" marT="72000" marB="72000">
                    <a:lnL w="12700" cmpd="sng">
                      <a:noFill/>
                    </a:lnL>
                    <a:lnR w="12700" cmpd="sng">
                      <a:noFill/>
                    </a:lnR>
                    <a:lnT w="38100" cmpd="sng">
                      <a:noFill/>
                    </a:lnT>
                    <a:lnB w="12700" cmpd="sng">
                      <a:noFill/>
                    </a:lnB>
                    <a:solidFill>
                      <a:schemeClr val="accent1"/>
                    </a:solidFill>
                  </a:tcPr>
                </a:tc>
                <a:tc>
                  <a:txBody>
                    <a:bodyPr/>
                    <a:lstStyle/>
                    <a:p>
                      <a:pPr>
                        <a:lnSpc>
                          <a:spcPts val="1600"/>
                        </a:lnSpc>
                      </a:pPr>
                      <a:r>
                        <a:rPr lang="de-DE" sz="1400" b="0" dirty="0">
                          <a:solidFill>
                            <a:schemeClr val="bg1"/>
                          </a:solidFill>
                          <a:latin typeface="Arial" panose="020B0604020202020204" pitchFamily="34" charset="0"/>
                          <a:cs typeface="Arial" panose="020B0604020202020204" pitchFamily="34" charset="0"/>
                        </a:rPr>
                        <a:t>Es fallen keine Beiträge zur Kranken- und Pflegeversicherung an.</a:t>
                      </a:r>
                    </a:p>
                  </a:txBody>
                  <a:tcPr marL="144000" marR="144000" marT="72000" marB="72000">
                    <a:lnL w="12700" cmpd="sng">
                      <a:noFill/>
                    </a:lnL>
                    <a:lnR w="12700" cmpd="sng">
                      <a:noFill/>
                    </a:lnR>
                    <a:lnT w="38100" cmpd="sng">
                      <a:noFill/>
                    </a:lnT>
                    <a:lnB w="12700" cmpd="sng">
                      <a:noFill/>
                    </a:lnB>
                    <a:solidFill>
                      <a:schemeClr val="accent1"/>
                    </a:solidFill>
                  </a:tcPr>
                </a:tc>
                <a:extLst>
                  <a:ext uri="{0D108BD9-81ED-4DB2-BD59-A6C34878D82A}">
                    <a16:rowId xmlns:a16="http://schemas.microsoft.com/office/drawing/2014/main" val="10001"/>
                  </a:ext>
                </a:extLst>
              </a:tr>
              <a:tr h="1497600">
                <a:tc>
                  <a:txBody>
                    <a:bodyPr/>
                    <a:lstStyle/>
                    <a:p>
                      <a:pPr>
                        <a:lnSpc>
                          <a:spcPts val="1600"/>
                        </a:lnSpc>
                      </a:pPr>
                      <a:r>
                        <a:rPr lang="de-DE" sz="1400" b="0" dirty="0">
                          <a:latin typeface="Arial" panose="020B0604020202020204" pitchFamily="34" charset="0"/>
                          <a:cs typeface="Arial" panose="020B0604020202020204" pitchFamily="34" charset="0"/>
                        </a:rPr>
                        <a:t>Freiwillig </a:t>
                      </a:r>
                    </a:p>
                    <a:p>
                      <a:pPr>
                        <a:lnSpc>
                          <a:spcPts val="1600"/>
                        </a:lnSpc>
                      </a:pPr>
                      <a:r>
                        <a:rPr lang="de-DE" sz="1400" b="0" dirty="0">
                          <a:latin typeface="Arial" panose="020B0604020202020204" pitchFamily="34" charset="0"/>
                          <a:cs typeface="Arial" panose="020B0604020202020204" pitchFamily="34" charset="0"/>
                        </a:rPr>
                        <a:t>GKV-versichert</a:t>
                      </a:r>
                    </a:p>
                  </a:txBody>
                  <a:tcPr marL="144000" marR="144000" marT="72000" marB="72000">
                    <a:lnL w="12700" cmpd="sng">
                      <a:noFill/>
                    </a:lnL>
                    <a:lnR w="12700" cmpd="sng">
                      <a:noFill/>
                    </a:lnR>
                    <a:lnT w="12700" cmpd="sng">
                      <a:noFill/>
                    </a:lnT>
                    <a:lnB w="12700" cmpd="sng">
                      <a:noFill/>
                    </a:lnB>
                    <a:solidFill>
                      <a:schemeClr val="bg1"/>
                    </a:solidFill>
                  </a:tcPr>
                </a:tc>
                <a:tc>
                  <a:txBody>
                    <a:bodyPr/>
                    <a:lstStyle/>
                    <a:p>
                      <a:pPr>
                        <a:lnSpc>
                          <a:spcPts val="1600"/>
                        </a:lnSpc>
                      </a:pPr>
                      <a:r>
                        <a:rPr lang="de-DE" sz="1400" b="0" dirty="0">
                          <a:latin typeface="Arial" panose="020B0604020202020204" pitchFamily="34" charset="0"/>
                          <a:cs typeface="Arial" panose="020B0604020202020204" pitchFamily="34" charset="0"/>
                        </a:rPr>
                        <a:t>Freiwillig </a:t>
                      </a:r>
                    </a:p>
                    <a:p>
                      <a:pPr>
                        <a:lnSpc>
                          <a:spcPts val="1600"/>
                        </a:lnSpc>
                      </a:pPr>
                      <a:r>
                        <a:rPr lang="de-DE" sz="1400" b="0" dirty="0">
                          <a:latin typeface="Arial" panose="020B0604020202020204" pitchFamily="34" charset="0"/>
                          <a:cs typeface="Arial" panose="020B0604020202020204" pitchFamily="34" charset="0"/>
                        </a:rPr>
                        <a:t>GKV-versichert</a:t>
                      </a:r>
                    </a:p>
                  </a:txBody>
                  <a:tcPr marL="144000" marR="144000" marT="72000" marB="72000">
                    <a:lnL w="12700" cmpd="sng">
                      <a:noFill/>
                    </a:lnL>
                    <a:lnR w="12700" cmpd="sng">
                      <a:noFill/>
                    </a:lnR>
                    <a:lnT w="12700" cmpd="sng">
                      <a:noFill/>
                    </a:lnT>
                    <a:lnB w="12700" cmpd="sng">
                      <a:noFill/>
                    </a:lnB>
                    <a:solidFill>
                      <a:schemeClr val="bg1"/>
                    </a:solidFill>
                  </a:tcPr>
                </a:tc>
                <a:tc>
                  <a:txBody>
                    <a:bodyPr/>
                    <a:lstStyle/>
                    <a:p>
                      <a:pPr>
                        <a:lnSpc>
                          <a:spcPts val="1600"/>
                        </a:lnSpc>
                      </a:pPr>
                      <a:r>
                        <a:rPr lang="de-DE" sz="1400" b="0" dirty="0">
                          <a:latin typeface="Arial" panose="020B0604020202020204" pitchFamily="34" charset="0"/>
                          <a:cs typeface="Arial" panose="020B0604020202020204" pitchFamily="34" charset="0"/>
                        </a:rPr>
                        <a:t>Es wird die gesamte wirtschaftliche Leistungsfähigkeit berücksichtigt. Welche Rentenarten zugrunde gelegt werden, regelt die jeweilige Krankenkasse.</a:t>
                      </a:r>
                    </a:p>
                  </a:txBody>
                  <a:tcPr marL="144000" marR="144000" marT="72000" marB="72000">
                    <a:lnL w="12700" cmpd="sng">
                      <a:noFill/>
                    </a:lnL>
                    <a:lnR w="12700" cmpd="sng">
                      <a:noFill/>
                    </a:lnR>
                    <a:lnT w="12700" cmpd="sng">
                      <a:noFill/>
                    </a:lnT>
                    <a:lnB w="12700" cmpd="sng">
                      <a:noFill/>
                    </a:lnB>
                    <a:solidFill>
                      <a:schemeClr val="bg1"/>
                    </a:solidFill>
                  </a:tcPr>
                </a:tc>
                <a:extLst>
                  <a:ext uri="{0D108BD9-81ED-4DB2-BD59-A6C34878D82A}">
                    <a16:rowId xmlns:a16="http://schemas.microsoft.com/office/drawing/2014/main" val="10002"/>
                  </a:ext>
                </a:extLst>
              </a:tr>
              <a:tr h="1497600">
                <a:tc>
                  <a:txBody>
                    <a:bodyPr/>
                    <a:lstStyle/>
                    <a:p>
                      <a:pPr>
                        <a:lnSpc>
                          <a:spcPts val="1600"/>
                        </a:lnSpc>
                      </a:pPr>
                      <a:r>
                        <a:rPr lang="de-DE" sz="1400" b="0" dirty="0">
                          <a:solidFill>
                            <a:schemeClr val="bg1"/>
                          </a:solidFill>
                          <a:latin typeface="Arial" panose="020B0604020202020204" pitchFamily="34" charset="0"/>
                          <a:cs typeface="Arial" panose="020B0604020202020204" pitchFamily="34" charset="0"/>
                        </a:rPr>
                        <a:t>PKV-versichert</a:t>
                      </a:r>
                    </a:p>
                  </a:txBody>
                  <a:tcPr marL="144000" marR="144000" marT="72000" marB="72000">
                    <a:lnL w="12700" cmpd="sng">
                      <a:noFill/>
                    </a:lnL>
                    <a:lnR w="12700" cmpd="sng">
                      <a:noFill/>
                    </a:lnR>
                    <a:lnT w="12700" cmpd="sng">
                      <a:noFill/>
                    </a:lnT>
                    <a:lnB w="12700" cmpd="sng">
                      <a:noFill/>
                    </a:lnB>
                    <a:solidFill>
                      <a:schemeClr val="accent1"/>
                    </a:solidFill>
                  </a:tcPr>
                </a:tc>
                <a:tc>
                  <a:txBody>
                    <a:bodyPr/>
                    <a:lstStyle/>
                    <a:p>
                      <a:pPr marL="0" indent="0">
                        <a:lnSpc>
                          <a:spcPts val="1600"/>
                        </a:lnSpc>
                        <a:buClr>
                          <a:schemeClr val="accent2"/>
                        </a:buClr>
                        <a:buSzPct val="120000"/>
                        <a:buFont typeface="Wingdings" panose="05000000000000000000" pitchFamily="2" charset="2"/>
                        <a:buNone/>
                      </a:pPr>
                      <a:r>
                        <a:rPr lang="de-DE" sz="1400" b="0" dirty="0">
                          <a:solidFill>
                            <a:schemeClr val="bg1"/>
                          </a:solidFill>
                          <a:latin typeface="Arial" panose="020B0604020202020204" pitchFamily="34" charset="0"/>
                          <a:cs typeface="Arial" panose="020B0604020202020204" pitchFamily="34" charset="0"/>
                        </a:rPr>
                        <a:t>PKV-versichert</a:t>
                      </a:r>
                    </a:p>
                  </a:txBody>
                  <a:tcPr marL="144000" marR="144000" marT="72000" marB="72000">
                    <a:lnL w="12700" cmpd="sng">
                      <a:noFill/>
                    </a:lnL>
                    <a:lnR w="12700" cmpd="sng">
                      <a:noFill/>
                    </a:lnR>
                    <a:lnT w="12700" cmpd="sng">
                      <a:noFill/>
                    </a:lnT>
                    <a:lnB w="12700" cmpd="sng">
                      <a:noFill/>
                    </a:lnB>
                    <a:solidFill>
                      <a:schemeClr val="accent1"/>
                    </a:solidFill>
                  </a:tcPr>
                </a:tc>
                <a:tc>
                  <a:txBody>
                    <a:bodyPr/>
                    <a:lstStyle/>
                    <a:p>
                      <a:pPr>
                        <a:lnSpc>
                          <a:spcPts val="1600"/>
                        </a:lnSpc>
                      </a:pPr>
                      <a:r>
                        <a:rPr lang="de-DE" sz="1400" b="0" dirty="0">
                          <a:solidFill>
                            <a:schemeClr val="bg1"/>
                          </a:solidFill>
                          <a:latin typeface="Arial" panose="020B0604020202020204" pitchFamily="34" charset="0"/>
                          <a:cs typeface="Arial" panose="020B0604020202020204" pitchFamily="34" charset="0"/>
                        </a:rPr>
                        <a:t>Es gelten die Beitragsregelungen des jeweiligen privaten Krankenversicherungsunternehmens. Die Beiträge ist in voller Höhe zu entrichten.</a:t>
                      </a:r>
                    </a:p>
                  </a:txBody>
                  <a:tcPr marL="144000" marR="144000" marT="72000" marB="72000">
                    <a:lnL w="12700" cmpd="sng">
                      <a:noFill/>
                    </a:lnL>
                    <a:lnR w="12700" cmpd="sng">
                      <a:noFill/>
                    </a:lnR>
                    <a:lnT w="12700" cmpd="sng">
                      <a:noFill/>
                    </a:lnT>
                    <a:lnB w="12700" cmpd="sng">
                      <a:noFill/>
                    </a:lnB>
                    <a:solidFill>
                      <a:schemeClr val="accent1"/>
                    </a:solidFill>
                  </a:tcPr>
                </a:tc>
                <a:extLst>
                  <a:ext uri="{0D108BD9-81ED-4DB2-BD59-A6C34878D82A}">
                    <a16:rowId xmlns:a16="http://schemas.microsoft.com/office/drawing/2014/main" val="10003"/>
                  </a:ext>
                </a:extLst>
              </a:tr>
            </a:tbl>
          </a:graphicData>
        </a:graphic>
      </p:graphicFrame>
      <p:sp>
        <p:nvSpPr>
          <p:cNvPr id="4" name="Foliennummernplatzhalter 3">
            <a:extLst>
              <a:ext uri="{FF2B5EF4-FFF2-40B4-BE49-F238E27FC236}">
                <a16:creationId xmlns:a16="http://schemas.microsoft.com/office/drawing/2014/main" id="{17DBA220-024B-4A02-8506-C5D98C850290}"/>
              </a:ext>
            </a:extLst>
          </p:cNvPr>
          <p:cNvSpPr>
            <a:spLocks noGrp="1"/>
          </p:cNvSpPr>
          <p:nvPr>
            <p:ph type="sldNum" sz="quarter" idx="12"/>
          </p:nvPr>
        </p:nvSpPr>
        <p:spPr/>
        <p:txBody>
          <a:bodyPr/>
          <a:lstStyle/>
          <a:p>
            <a:fld id="{7EC6429F-8EBA-4254-B9C8-295228AFE7F1}" type="slidenum">
              <a:rPr lang="de-DE" smtClean="0"/>
              <a:pPr/>
              <a:t>127</a:t>
            </a:fld>
            <a:endParaRPr lang="de-DE" dirty="0"/>
          </a:p>
        </p:txBody>
      </p:sp>
      <p:sp>
        <p:nvSpPr>
          <p:cNvPr id="7" name="Fußzeilenplatzhalter 2">
            <a:extLst>
              <a:ext uri="{FF2B5EF4-FFF2-40B4-BE49-F238E27FC236}">
                <a16:creationId xmlns:a16="http://schemas.microsoft.com/office/drawing/2014/main" id="{235735D6-D741-4964-BFEF-CB34A95593D2}"/>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841857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Backup: Sozialversicherungsrechtliche Behandlung gesetzlicher</a:t>
            </a:r>
            <a:br>
              <a:rPr lang="de-DE" dirty="0"/>
            </a:br>
            <a:r>
              <a:rPr lang="de-DE" dirty="0"/>
              <a:t>BU-/</a:t>
            </a:r>
            <a:r>
              <a:rPr lang="de-DE"/>
              <a:t>EU-Renten.</a:t>
            </a:r>
            <a:endParaRPr lang="de-DE" dirty="0"/>
          </a:p>
        </p:txBody>
      </p:sp>
      <p:graphicFrame>
        <p:nvGraphicFramePr>
          <p:cNvPr id="5" name="Inhaltsplatzhalter 5">
            <a:extLst>
              <a:ext uri="{FF2B5EF4-FFF2-40B4-BE49-F238E27FC236}">
                <a16:creationId xmlns:a16="http://schemas.microsoft.com/office/drawing/2014/main" id="{1F6163A4-9E91-4340-AF9B-9C8E236C7FE7}"/>
              </a:ext>
            </a:extLst>
          </p:cNvPr>
          <p:cNvGraphicFramePr>
            <a:graphicFrameLocks/>
          </p:cNvGraphicFramePr>
          <p:nvPr>
            <p:extLst>
              <p:ext uri="{D42A27DB-BD31-4B8C-83A1-F6EECF244321}">
                <p14:modId xmlns:p14="http://schemas.microsoft.com/office/powerpoint/2010/main" val="3409082190"/>
              </p:ext>
            </p:extLst>
          </p:nvPr>
        </p:nvGraphicFramePr>
        <p:xfrm>
          <a:off x="334964" y="1268413"/>
          <a:ext cx="11520818" cy="4937019"/>
        </p:xfrm>
        <a:graphic>
          <a:graphicData uri="http://schemas.openxmlformats.org/drawingml/2006/table">
            <a:tbl>
              <a:tblPr firstRow="1" bandRow="1">
                <a:tableStyleId>{5C22544A-7EE6-4342-B048-85BDC9FD1C3A}</a:tableStyleId>
              </a:tblPr>
              <a:tblGrid>
                <a:gridCol w="2690018">
                  <a:extLst>
                    <a:ext uri="{9D8B030D-6E8A-4147-A177-3AD203B41FA5}">
                      <a16:colId xmlns:a16="http://schemas.microsoft.com/office/drawing/2014/main" val="20000"/>
                    </a:ext>
                  </a:extLst>
                </a:gridCol>
                <a:gridCol w="3650400">
                  <a:extLst>
                    <a:ext uri="{9D8B030D-6E8A-4147-A177-3AD203B41FA5}">
                      <a16:colId xmlns:a16="http://schemas.microsoft.com/office/drawing/2014/main" val="20001"/>
                    </a:ext>
                  </a:extLst>
                </a:gridCol>
                <a:gridCol w="5180400">
                  <a:extLst>
                    <a:ext uri="{9D8B030D-6E8A-4147-A177-3AD203B41FA5}">
                      <a16:colId xmlns:a16="http://schemas.microsoft.com/office/drawing/2014/main" val="20002"/>
                    </a:ext>
                  </a:extLst>
                </a:gridCol>
              </a:tblGrid>
              <a:tr h="444219">
                <a:tc>
                  <a:txBody>
                    <a:body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sz="1400" b="1" i="0" u="none" strike="noStrike" kern="1200" cap="none" normalizeH="0" baseline="0" dirty="0">
                          <a:ln>
                            <a:noFill/>
                          </a:ln>
                          <a:solidFill>
                            <a:srgbClr val="FFFFFF"/>
                          </a:solidFill>
                          <a:effectLst/>
                          <a:latin typeface="Arial" pitchFamily="34" charset="0"/>
                          <a:ea typeface="MS PGothic" pitchFamily="34" charset="-128"/>
                          <a:cs typeface="+mn-cs"/>
                        </a:rPr>
                        <a:t>Situation vor Rentenbezug</a:t>
                      </a:r>
                    </a:p>
                  </a:txBody>
                  <a:tcPr marL="144000" marR="144000" marT="72000" marB="72000" anchor="ctr">
                    <a:lnL w="12700" cmpd="sng">
                      <a:noFill/>
                    </a:lnL>
                    <a:lnR w="12700" cmpd="sng">
                      <a:noFill/>
                    </a:lnR>
                    <a:lnT w="12700" cmpd="sng">
                      <a:noFill/>
                    </a:lnT>
                    <a:lnB w="38100" cmpd="sng">
                      <a:noFill/>
                    </a:lnB>
                    <a:solidFill>
                      <a:schemeClr val="accent2"/>
                    </a:solidFill>
                  </a:tcPr>
                </a:tc>
                <a:tc>
                  <a:txBody>
                    <a:body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sz="1400" b="1" i="0" u="none" strike="noStrike" kern="1200" cap="none" normalizeH="0" baseline="0" dirty="0">
                          <a:ln>
                            <a:noFill/>
                          </a:ln>
                          <a:solidFill>
                            <a:srgbClr val="FFFFFF"/>
                          </a:solidFill>
                          <a:effectLst/>
                          <a:latin typeface="Arial" pitchFamily="34" charset="0"/>
                          <a:ea typeface="MS PGothic" pitchFamily="34" charset="-128"/>
                          <a:cs typeface="+mn-cs"/>
                        </a:rPr>
                        <a:t>Situation bei Rentenbezug</a:t>
                      </a:r>
                    </a:p>
                  </a:txBody>
                  <a:tcPr marL="144000" marR="144000" marT="72000" marB="72000" anchor="ctr">
                    <a:lnL w="12700" cmpd="sng">
                      <a:noFill/>
                    </a:lnL>
                    <a:lnR w="12700" cmpd="sng">
                      <a:noFill/>
                    </a:lnR>
                    <a:lnT w="12700" cmpd="sng">
                      <a:noFill/>
                    </a:lnT>
                    <a:lnB w="38100" cmpd="sng">
                      <a:noFill/>
                    </a:lnB>
                    <a:solidFill>
                      <a:schemeClr val="accent2"/>
                    </a:solidFill>
                  </a:tcPr>
                </a:tc>
                <a:tc>
                  <a:txBody>
                    <a:bodyPr/>
                    <a:lstStyle/>
                    <a:p>
                      <a:pPr marL="0" marR="0" lvl="0" indent="0" algn="l" defTabSz="457200" rtl="0" eaLnBrk="1" fontAlgn="base" latinLnBrk="0" hangingPunct="1">
                        <a:lnSpc>
                          <a:spcPts val="1600"/>
                        </a:lnSpc>
                        <a:spcBef>
                          <a:spcPct val="0"/>
                        </a:spcBef>
                        <a:spcAft>
                          <a:spcPct val="0"/>
                        </a:spcAft>
                        <a:buClrTx/>
                        <a:buSzTx/>
                        <a:buFontTx/>
                        <a:buNone/>
                        <a:tabLst/>
                      </a:pPr>
                      <a:r>
                        <a:rPr kumimoji="0" lang="de-DE" sz="1400" b="1" i="0" u="none" strike="noStrike" kern="1200" cap="none" normalizeH="0" baseline="0" dirty="0">
                          <a:ln>
                            <a:noFill/>
                          </a:ln>
                          <a:solidFill>
                            <a:srgbClr val="FFFFFF"/>
                          </a:solidFill>
                          <a:effectLst/>
                          <a:latin typeface="Arial" pitchFamily="34" charset="0"/>
                          <a:ea typeface="MS PGothic" pitchFamily="34" charset="-128"/>
                          <a:cs typeface="+mn-cs"/>
                        </a:rPr>
                        <a:t>Bemessungsgrundlage</a:t>
                      </a:r>
                    </a:p>
                  </a:txBody>
                  <a:tcPr marL="144000" marR="144000" marT="72000" marB="72000" anchor="ctr">
                    <a:lnL w="12700" cmpd="sng">
                      <a:noFill/>
                    </a:lnL>
                    <a:lnR w="12700" cmpd="sng">
                      <a:noFill/>
                    </a:lnR>
                    <a:lnT w="12700" cmpd="sng">
                      <a:noFill/>
                    </a:lnT>
                    <a:lnB w="38100" cmpd="sng">
                      <a:noFill/>
                    </a:lnB>
                    <a:solidFill>
                      <a:schemeClr val="accent2"/>
                    </a:solidFill>
                  </a:tcPr>
                </a:tc>
                <a:extLst>
                  <a:ext uri="{0D108BD9-81ED-4DB2-BD59-A6C34878D82A}">
                    <a16:rowId xmlns:a16="http://schemas.microsoft.com/office/drawing/2014/main" val="10000"/>
                  </a:ext>
                </a:extLst>
              </a:tr>
              <a:tr h="1497600">
                <a:tc>
                  <a:txBody>
                    <a:bodyPr/>
                    <a:lstStyle/>
                    <a:p>
                      <a:pPr>
                        <a:lnSpc>
                          <a:spcPts val="1600"/>
                        </a:lnSpc>
                      </a:pPr>
                      <a:r>
                        <a:rPr lang="de-DE" sz="1400" b="0" dirty="0">
                          <a:solidFill>
                            <a:schemeClr val="bg1"/>
                          </a:solidFill>
                          <a:latin typeface="+mn-lt"/>
                        </a:rPr>
                        <a:t>GKV-pflichtversichert</a:t>
                      </a:r>
                    </a:p>
                  </a:txBody>
                  <a:tcPr marL="144000" marR="144000" marT="72000" marB="72000">
                    <a:lnL w="12700" cmpd="sng">
                      <a:noFill/>
                    </a:lnL>
                    <a:lnR w="12700" cmpd="sng">
                      <a:noFill/>
                    </a:lnR>
                    <a:lnT w="38100" cmpd="sng">
                      <a:noFill/>
                    </a:lnT>
                    <a:lnB w="12700" cmpd="sng">
                      <a:noFill/>
                    </a:lnB>
                    <a:solidFill>
                      <a:schemeClr val="accent1"/>
                    </a:solidFill>
                  </a:tcPr>
                </a:tc>
                <a:tc>
                  <a:txBody>
                    <a:bodyPr/>
                    <a:lstStyle/>
                    <a:p>
                      <a:pPr>
                        <a:lnSpc>
                          <a:spcPts val="1600"/>
                        </a:lnSpc>
                      </a:pPr>
                      <a:r>
                        <a:rPr lang="de-DE" sz="1400" b="0" dirty="0">
                          <a:solidFill>
                            <a:schemeClr val="bg1"/>
                          </a:solidFill>
                          <a:latin typeface="+mn-lt"/>
                        </a:rPr>
                        <a:t>GKV-pflichtversichert</a:t>
                      </a:r>
                    </a:p>
                  </a:txBody>
                  <a:tcPr marL="144000" marR="144000" marT="72000" marB="72000">
                    <a:lnL w="12700" cmpd="sng">
                      <a:noFill/>
                    </a:lnL>
                    <a:lnR w="12700" cmpd="sng">
                      <a:noFill/>
                    </a:lnR>
                    <a:lnT w="38100" cmpd="sng">
                      <a:noFill/>
                    </a:lnT>
                    <a:lnB w="12700" cmpd="sng">
                      <a:noFill/>
                    </a:lnB>
                    <a:solidFill>
                      <a:schemeClr val="accent1"/>
                    </a:solidFill>
                  </a:tcPr>
                </a:tc>
                <a:tc>
                  <a:txBody>
                    <a:bodyPr/>
                    <a:lstStyle/>
                    <a:p>
                      <a:pPr>
                        <a:lnSpc>
                          <a:spcPts val="1600"/>
                        </a:lnSpc>
                      </a:pPr>
                      <a:r>
                        <a:rPr lang="de-DE" sz="1400" b="0" dirty="0">
                          <a:solidFill>
                            <a:schemeClr val="bg1"/>
                          </a:solidFill>
                          <a:latin typeface="+mn-lt"/>
                        </a:rPr>
                        <a:t>Versicherungsträger überweist einen Betrag in Höhe des vollen Beitragssatzes der Rente an die Krankenkasse. Von diesem Betrag trägt aller-dings der Versicherungsträger 7,3%. Nur die restliche Summe wird der Rentenzahlung entnommen.</a:t>
                      </a:r>
                      <a:r>
                        <a:rPr lang="de-DE" sz="1400" b="0" baseline="0" dirty="0">
                          <a:solidFill>
                            <a:schemeClr val="bg1"/>
                          </a:solidFill>
                          <a:latin typeface="+mn-lt"/>
                        </a:rPr>
                        <a:t> </a:t>
                      </a:r>
                      <a:r>
                        <a:rPr lang="de-DE" sz="1400" b="0" dirty="0">
                          <a:solidFill>
                            <a:schemeClr val="bg1"/>
                          </a:solidFill>
                          <a:latin typeface="+mn-lt"/>
                        </a:rPr>
                        <a:t>Den Beitrag zur Pflegeversicherung trägt der Rentner allein.</a:t>
                      </a:r>
                    </a:p>
                  </a:txBody>
                  <a:tcPr marL="144000" marR="144000" marT="72000" marB="72000">
                    <a:lnL w="12700" cmpd="sng">
                      <a:noFill/>
                    </a:lnL>
                    <a:lnR w="12700" cmpd="sng">
                      <a:noFill/>
                    </a:lnR>
                    <a:lnT w="38100" cmpd="sng">
                      <a:noFill/>
                    </a:lnT>
                    <a:lnB w="12700" cmpd="sng">
                      <a:noFill/>
                    </a:lnB>
                    <a:solidFill>
                      <a:schemeClr val="accent1"/>
                    </a:solidFill>
                  </a:tcPr>
                </a:tc>
                <a:extLst>
                  <a:ext uri="{0D108BD9-81ED-4DB2-BD59-A6C34878D82A}">
                    <a16:rowId xmlns:a16="http://schemas.microsoft.com/office/drawing/2014/main" val="10001"/>
                  </a:ext>
                </a:extLst>
              </a:tr>
              <a:tr h="1497600">
                <a:tc>
                  <a:txBody>
                    <a:bodyPr/>
                    <a:lstStyle/>
                    <a:p>
                      <a:pPr>
                        <a:lnSpc>
                          <a:spcPts val="1600"/>
                        </a:lnSpc>
                      </a:pPr>
                      <a:r>
                        <a:rPr lang="de-DE" sz="1400" b="0" dirty="0">
                          <a:latin typeface="+mn-lt"/>
                        </a:rPr>
                        <a:t>Freiwillig </a:t>
                      </a:r>
                    </a:p>
                    <a:p>
                      <a:pPr>
                        <a:lnSpc>
                          <a:spcPts val="1600"/>
                        </a:lnSpc>
                      </a:pPr>
                      <a:r>
                        <a:rPr lang="de-DE" sz="1400" b="0" dirty="0">
                          <a:latin typeface="+mn-lt"/>
                        </a:rPr>
                        <a:t>GKV-versichert</a:t>
                      </a:r>
                    </a:p>
                  </a:txBody>
                  <a:tcPr marL="144000" marR="144000" marT="72000" marB="72000">
                    <a:lnL w="12700" cmpd="sng">
                      <a:noFill/>
                    </a:lnL>
                    <a:lnR w="12700" cmpd="sng">
                      <a:noFill/>
                    </a:lnR>
                    <a:lnT w="12700" cmpd="sng">
                      <a:noFill/>
                    </a:lnT>
                    <a:lnB w="12700" cmpd="sng">
                      <a:noFill/>
                    </a:lnB>
                    <a:solidFill>
                      <a:schemeClr val="bg1"/>
                    </a:solidFill>
                  </a:tcPr>
                </a:tc>
                <a:tc>
                  <a:txBody>
                    <a:bodyPr/>
                    <a:lstStyle/>
                    <a:p>
                      <a:pPr>
                        <a:lnSpc>
                          <a:spcPts val="1600"/>
                        </a:lnSpc>
                      </a:pPr>
                      <a:r>
                        <a:rPr lang="de-DE" sz="1400" b="0" dirty="0">
                          <a:latin typeface="+mn-lt"/>
                        </a:rPr>
                        <a:t>Freiwillig </a:t>
                      </a:r>
                    </a:p>
                    <a:p>
                      <a:pPr>
                        <a:lnSpc>
                          <a:spcPts val="1600"/>
                        </a:lnSpc>
                      </a:pPr>
                      <a:r>
                        <a:rPr lang="de-DE" sz="1400" b="0" dirty="0">
                          <a:latin typeface="+mn-lt"/>
                        </a:rPr>
                        <a:t>GKV-versichert</a:t>
                      </a:r>
                    </a:p>
                  </a:txBody>
                  <a:tcPr marL="144000" marR="144000" marT="72000" marB="72000">
                    <a:lnL w="12700" cmpd="sng">
                      <a:noFill/>
                    </a:lnL>
                    <a:lnR w="12700" cmpd="sng">
                      <a:noFill/>
                    </a:lnR>
                    <a:lnT w="12700" cmpd="sng">
                      <a:noFill/>
                    </a:lnT>
                    <a:lnB w="12700" cmpd="sng">
                      <a:noFill/>
                    </a:lnB>
                    <a:solidFill>
                      <a:schemeClr val="bg1"/>
                    </a:solidFill>
                  </a:tcPr>
                </a:tc>
                <a:tc>
                  <a:txBody>
                    <a:bodyPr/>
                    <a:lstStyle/>
                    <a:p>
                      <a:pPr>
                        <a:lnSpc>
                          <a:spcPts val="1600"/>
                        </a:lnSpc>
                      </a:pPr>
                      <a:r>
                        <a:rPr lang="de-DE" sz="1400" b="0" dirty="0">
                          <a:latin typeface="+mn-lt"/>
                        </a:rPr>
                        <a:t>Freiwillig krankenversicherte Rentner überweisen ihren Kranken- und Pflegeversicherungsbeitrag (voller Beitragssatz) direkt an ihre Krankenkasse. Sie erhalten von ihrem Rentenversicherungsträger für den Krankenversicherungs-schutz einen Beitragszuschuss in Höhe von 7,3%, der mit der Rente überwiesen wird.</a:t>
                      </a:r>
                    </a:p>
                  </a:txBody>
                  <a:tcPr marL="144000" marR="144000" marT="72000" marB="72000">
                    <a:lnL w="12700" cmpd="sng">
                      <a:noFill/>
                    </a:lnL>
                    <a:lnR w="12700" cmpd="sng">
                      <a:noFill/>
                    </a:lnR>
                    <a:lnT w="12700" cmpd="sng">
                      <a:noFill/>
                    </a:lnT>
                    <a:lnB w="12700" cmpd="sng">
                      <a:noFill/>
                    </a:lnB>
                    <a:solidFill>
                      <a:schemeClr val="bg1"/>
                    </a:solidFill>
                  </a:tcPr>
                </a:tc>
                <a:extLst>
                  <a:ext uri="{0D108BD9-81ED-4DB2-BD59-A6C34878D82A}">
                    <a16:rowId xmlns:a16="http://schemas.microsoft.com/office/drawing/2014/main" val="10002"/>
                  </a:ext>
                </a:extLst>
              </a:tr>
              <a:tr h="1497600">
                <a:tc>
                  <a:txBody>
                    <a:bodyPr/>
                    <a:lstStyle/>
                    <a:p>
                      <a:pPr>
                        <a:lnSpc>
                          <a:spcPts val="1600"/>
                        </a:lnSpc>
                      </a:pPr>
                      <a:r>
                        <a:rPr lang="de-DE" sz="1400" b="0" dirty="0">
                          <a:solidFill>
                            <a:schemeClr val="bg1"/>
                          </a:solidFill>
                          <a:latin typeface="+mn-lt"/>
                        </a:rPr>
                        <a:t>PKV-versichert</a:t>
                      </a:r>
                    </a:p>
                  </a:txBody>
                  <a:tcPr marL="144000" marR="144000" marT="72000" marB="72000">
                    <a:lnL w="12700" cmpd="sng">
                      <a:noFill/>
                    </a:lnL>
                    <a:lnR w="12700" cmpd="sng">
                      <a:noFill/>
                    </a:lnR>
                    <a:lnT w="12700" cmpd="sng">
                      <a:noFill/>
                    </a:lnT>
                    <a:lnB w="12700" cmpd="sng">
                      <a:noFill/>
                    </a:lnB>
                    <a:solidFill>
                      <a:schemeClr val="accent1"/>
                    </a:solidFill>
                  </a:tcPr>
                </a:tc>
                <a:tc>
                  <a:txBody>
                    <a:bodyPr/>
                    <a:lstStyle/>
                    <a:p>
                      <a:pPr marL="0" indent="0">
                        <a:lnSpc>
                          <a:spcPts val="1600"/>
                        </a:lnSpc>
                        <a:buClr>
                          <a:schemeClr val="accent2"/>
                        </a:buClr>
                        <a:buSzPct val="120000"/>
                        <a:buFont typeface="Wingdings" panose="05000000000000000000" pitchFamily="2" charset="2"/>
                        <a:buNone/>
                      </a:pPr>
                      <a:r>
                        <a:rPr lang="de-DE" sz="1400" b="0" dirty="0">
                          <a:solidFill>
                            <a:schemeClr val="bg1"/>
                          </a:solidFill>
                          <a:latin typeface="+mn-lt"/>
                        </a:rPr>
                        <a:t>PKV-versichert</a:t>
                      </a:r>
                    </a:p>
                  </a:txBody>
                  <a:tcPr marL="144000" marR="144000" marT="72000" marB="72000">
                    <a:lnL w="12700" cmpd="sng">
                      <a:noFill/>
                    </a:lnL>
                    <a:lnR w="12700" cmpd="sng">
                      <a:noFill/>
                    </a:lnR>
                    <a:lnT w="12700" cmpd="sng">
                      <a:noFill/>
                    </a:lnT>
                    <a:lnB w="12700" cmpd="sng">
                      <a:noFill/>
                    </a:lnB>
                    <a:solidFill>
                      <a:schemeClr val="accent1"/>
                    </a:solidFill>
                  </a:tcPr>
                </a:tc>
                <a:tc>
                  <a:txBody>
                    <a:bodyPr/>
                    <a:lstStyle/>
                    <a:p>
                      <a:pPr>
                        <a:lnSpc>
                          <a:spcPts val="1600"/>
                        </a:lnSpc>
                      </a:pPr>
                      <a:r>
                        <a:rPr lang="de-DE" sz="1400" b="0" dirty="0">
                          <a:solidFill>
                            <a:schemeClr val="bg1"/>
                          </a:solidFill>
                          <a:latin typeface="+mn-lt"/>
                        </a:rPr>
                        <a:t>Es gelten die Beitragsregelungen des jeweiligen </a:t>
                      </a:r>
                      <a:r>
                        <a:rPr lang="de-DE" sz="1400" b="0">
                          <a:solidFill>
                            <a:schemeClr val="bg1"/>
                          </a:solidFill>
                          <a:latin typeface="+mn-lt"/>
                        </a:rPr>
                        <a:t>privaten Krankenversicherungsunternehmens</a:t>
                      </a:r>
                      <a:r>
                        <a:rPr lang="de-DE" sz="1400" b="0" dirty="0">
                          <a:solidFill>
                            <a:schemeClr val="bg1"/>
                          </a:solidFill>
                          <a:latin typeface="+mn-lt"/>
                        </a:rPr>
                        <a:t>. Die Beiträge hat der Rentner in voller Höhe zu tragen. Auf Antrag gewährt der Rentenversicherungsträger einen Beitragszuschuss in Abhängigkeit von der Höhe der Rente, max. 7,3%. Es wird kein Zuschuss zur PV gezahlt.</a:t>
                      </a:r>
                    </a:p>
                  </a:txBody>
                  <a:tcPr marL="144000" marR="144000" marT="72000" marB="72000">
                    <a:lnL w="12700" cmpd="sng">
                      <a:noFill/>
                    </a:lnL>
                    <a:lnR w="12700" cmpd="sng">
                      <a:noFill/>
                    </a:lnR>
                    <a:lnT w="12700" cmpd="sng">
                      <a:noFill/>
                    </a:lnT>
                    <a:lnB w="12700" cmpd="sng">
                      <a:noFill/>
                    </a:lnB>
                    <a:solidFill>
                      <a:schemeClr val="accent1"/>
                    </a:solidFill>
                  </a:tcPr>
                </a:tc>
                <a:extLst>
                  <a:ext uri="{0D108BD9-81ED-4DB2-BD59-A6C34878D82A}">
                    <a16:rowId xmlns:a16="http://schemas.microsoft.com/office/drawing/2014/main" val="10003"/>
                  </a:ext>
                </a:extLst>
              </a:tr>
            </a:tbl>
          </a:graphicData>
        </a:graphic>
      </p:graphicFrame>
      <p:sp>
        <p:nvSpPr>
          <p:cNvPr id="3" name="Foliennummernplatzhalter 2">
            <a:extLst>
              <a:ext uri="{FF2B5EF4-FFF2-40B4-BE49-F238E27FC236}">
                <a16:creationId xmlns:a16="http://schemas.microsoft.com/office/drawing/2014/main" id="{1AF52BD4-1473-4CE1-9352-8BCB7D84EE89}"/>
              </a:ext>
            </a:extLst>
          </p:cNvPr>
          <p:cNvSpPr>
            <a:spLocks noGrp="1"/>
          </p:cNvSpPr>
          <p:nvPr>
            <p:ph type="sldNum" sz="quarter" idx="12"/>
          </p:nvPr>
        </p:nvSpPr>
        <p:spPr/>
        <p:txBody>
          <a:bodyPr/>
          <a:lstStyle/>
          <a:p>
            <a:fld id="{7EC6429F-8EBA-4254-B9C8-295228AFE7F1}" type="slidenum">
              <a:rPr lang="de-DE" smtClean="0"/>
              <a:pPr/>
              <a:t>128</a:t>
            </a:fld>
            <a:endParaRPr lang="de-DE" dirty="0"/>
          </a:p>
        </p:txBody>
      </p:sp>
      <p:sp>
        <p:nvSpPr>
          <p:cNvPr id="6" name="Fußzeilenplatzhalter 2">
            <a:extLst>
              <a:ext uri="{FF2B5EF4-FFF2-40B4-BE49-F238E27FC236}">
                <a16:creationId xmlns:a16="http://schemas.microsoft.com/office/drawing/2014/main" id="{7D1D078A-D5B5-4B6F-8E4D-16D5C5151FDD}"/>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426255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hteck 195">
            <a:extLst>
              <a:ext uri="{FF2B5EF4-FFF2-40B4-BE49-F238E27FC236}">
                <a16:creationId xmlns:a16="http://schemas.microsoft.com/office/drawing/2014/main" id="{2C6D11D6-DBB6-4390-BA9C-7FBF68C8AB2C}"/>
              </a:ext>
            </a:extLst>
          </p:cNvPr>
          <p:cNvSpPr/>
          <p:nvPr/>
        </p:nvSpPr>
        <p:spPr>
          <a:xfrm>
            <a:off x="335360" y="5559248"/>
            <a:ext cx="5581253" cy="684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61" name="Rechteck 195">
            <a:extLst>
              <a:ext uri="{FF2B5EF4-FFF2-40B4-BE49-F238E27FC236}">
                <a16:creationId xmlns:a16="http://schemas.microsoft.com/office/drawing/2014/main" id="{84BD3856-990C-42CD-9F18-E9BB595FAE03}"/>
              </a:ext>
            </a:extLst>
          </p:cNvPr>
          <p:cNvSpPr/>
          <p:nvPr/>
        </p:nvSpPr>
        <p:spPr>
          <a:xfrm>
            <a:off x="335357" y="4824048"/>
            <a:ext cx="5581253" cy="68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59" name="Rechteck 195">
            <a:extLst>
              <a:ext uri="{FF2B5EF4-FFF2-40B4-BE49-F238E27FC236}">
                <a16:creationId xmlns:a16="http://schemas.microsoft.com/office/drawing/2014/main" id="{3916A9C0-1B1B-4D96-8357-BEC001477FDA}"/>
              </a:ext>
            </a:extLst>
          </p:cNvPr>
          <p:cNvSpPr/>
          <p:nvPr/>
        </p:nvSpPr>
        <p:spPr>
          <a:xfrm>
            <a:off x="335358" y="4093614"/>
            <a:ext cx="5581253" cy="684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56" name="Rechteck 195">
            <a:extLst>
              <a:ext uri="{FF2B5EF4-FFF2-40B4-BE49-F238E27FC236}">
                <a16:creationId xmlns:a16="http://schemas.microsoft.com/office/drawing/2014/main" id="{3BEA32FB-44E4-4D69-B016-49267F605896}"/>
              </a:ext>
            </a:extLst>
          </p:cNvPr>
          <p:cNvSpPr/>
          <p:nvPr/>
        </p:nvSpPr>
        <p:spPr>
          <a:xfrm>
            <a:off x="335359" y="3352230"/>
            <a:ext cx="5581253" cy="68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57" name="Rechteck 195">
            <a:extLst>
              <a:ext uri="{FF2B5EF4-FFF2-40B4-BE49-F238E27FC236}">
                <a16:creationId xmlns:a16="http://schemas.microsoft.com/office/drawing/2014/main" id="{106F0131-B010-4D6B-9F6C-9EBF8C3391EB}"/>
              </a:ext>
            </a:extLst>
          </p:cNvPr>
          <p:cNvSpPr/>
          <p:nvPr/>
        </p:nvSpPr>
        <p:spPr>
          <a:xfrm>
            <a:off x="335360" y="2630833"/>
            <a:ext cx="5581253" cy="684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55" name="Rechteck 195">
            <a:extLst>
              <a:ext uri="{FF2B5EF4-FFF2-40B4-BE49-F238E27FC236}">
                <a16:creationId xmlns:a16="http://schemas.microsoft.com/office/drawing/2014/main" id="{04D32E13-A958-4069-9C26-24E8706DF25C}"/>
              </a:ext>
            </a:extLst>
          </p:cNvPr>
          <p:cNvSpPr/>
          <p:nvPr/>
        </p:nvSpPr>
        <p:spPr>
          <a:xfrm>
            <a:off x="335360" y="1913129"/>
            <a:ext cx="5581253" cy="68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54" name="Rechteck 195">
            <a:extLst>
              <a:ext uri="{FF2B5EF4-FFF2-40B4-BE49-F238E27FC236}">
                <a16:creationId xmlns:a16="http://schemas.microsoft.com/office/drawing/2014/main" id="{C80C4FC1-58BF-41D9-85F7-F9C138646539}"/>
              </a:ext>
            </a:extLst>
          </p:cNvPr>
          <p:cNvSpPr/>
          <p:nvPr/>
        </p:nvSpPr>
        <p:spPr>
          <a:xfrm>
            <a:off x="335630" y="1192871"/>
            <a:ext cx="5581253" cy="684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Die Erwerbsminderungsrente (EMR) in Zahlen.</a:t>
            </a:r>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6300689" y="887266"/>
            <a:ext cx="5581253" cy="255240"/>
          </a:xfrm>
        </p:spPr>
        <p:txBody>
          <a:bodyPr/>
          <a:lstStyle/>
          <a:p>
            <a:r>
              <a:rPr lang="de-DE" sz="1600" b="1" dirty="0">
                <a:solidFill>
                  <a:schemeClr val="accent1"/>
                </a:solidFill>
              </a:rPr>
              <a:t>Hauptursachen für eine EMR 2020:</a:t>
            </a:r>
          </a:p>
        </p:txBody>
      </p:sp>
      <p:pic>
        <p:nvPicPr>
          <p:cNvPr id="17" name="Grafik 312" descr="Ein Bild, das Schild, draußen, sitzend, Straße enthält.&#10;&#10;Automatisch generierte Beschreibung">
            <a:extLst>
              <a:ext uri="{FF2B5EF4-FFF2-40B4-BE49-F238E27FC236}">
                <a16:creationId xmlns:a16="http://schemas.microsoft.com/office/drawing/2014/main" id="{AAF31411-C7D3-460F-8620-5F26395AB1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410" y="4987824"/>
            <a:ext cx="293473" cy="335734"/>
          </a:xfrm>
          <a:prstGeom prst="rect">
            <a:avLst/>
          </a:prstGeom>
        </p:spPr>
      </p:pic>
      <p:pic>
        <p:nvPicPr>
          <p:cNvPr id="22" name="Grafik 332">
            <a:extLst>
              <a:ext uri="{FF2B5EF4-FFF2-40B4-BE49-F238E27FC236}">
                <a16:creationId xmlns:a16="http://schemas.microsoft.com/office/drawing/2014/main" id="{6BF94164-D36D-4F14-ABA3-DD3B4A025B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038" y="3574939"/>
            <a:ext cx="362421" cy="218265"/>
          </a:xfrm>
          <a:prstGeom prst="rect">
            <a:avLst/>
          </a:prstGeom>
        </p:spPr>
      </p:pic>
      <p:sp>
        <p:nvSpPr>
          <p:cNvPr id="27" name="Textplatzhalter 4">
            <a:extLst>
              <a:ext uri="{FF2B5EF4-FFF2-40B4-BE49-F238E27FC236}">
                <a16:creationId xmlns:a16="http://schemas.microsoft.com/office/drawing/2014/main" id="{5365A79B-2519-4122-A637-2E865ADD0B66}"/>
              </a:ext>
            </a:extLst>
          </p:cNvPr>
          <p:cNvSpPr txBox="1">
            <a:spLocks/>
          </p:cNvSpPr>
          <p:nvPr/>
        </p:nvSpPr>
        <p:spPr bwMode="gray">
          <a:xfrm>
            <a:off x="1106705" y="4803214"/>
            <a:ext cx="3891412" cy="704833"/>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de-DE" sz="1400" b="0" dirty="0"/>
              <a:t>2020 bezogen etwa </a:t>
            </a:r>
            <a:r>
              <a:rPr lang="de-DE" sz="1400" dirty="0"/>
              <a:t>1,82 Millionen Menschen </a:t>
            </a:r>
            <a:br>
              <a:rPr lang="de-DE" sz="1400" dirty="0"/>
            </a:br>
            <a:r>
              <a:rPr lang="de-DE" sz="1400" b="0" dirty="0"/>
              <a:t>eine EMR. </a:t>
            </a:r>
          </a:p>
        </p:txBody>
      </p:sp>
      <p:sp>
        <p:nvSpPr>
          <p:cNvPr id="32" name="Textplatzhalter 4">
            <a:extLst>
              <a:ext uri="{FF2B5EF4-FFF2-40B4-BE49-F238E27FC236}">
                <a16:creationId xmlns:a16="http://schemas.microsoft.com/office/drawing/2014/main" id="{87E0E28E-F028-47F1-8C39-026E06CB72EB}"/>
              </a:ext>
            </a:extLst>
          </p:cNvPr>
          <p:cNvSpPr txBox="1">
            <a:spLocks/>
          </p:cNvSpPr>
          <p:nvPr/>
        </p:nvSpPr>
        <p:spPr bwMode="gray">
          <a:xfrm>
            <a:off x="1271107" y="3337045"/>
            <a:ext cx="4320000" cy="684001"/>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de-DE" sz="1400" b="0" dirty="0"/>
              <a:t>Volle EMR (Durchschnitt 2020): </a:t>
            </a:r>
          </a:p>
          <a:p>
            <a:pPr>
              <a:spcBef>
                <a:spcPts val="600"/>
              </a:spcBef>
            </a:pPr>
            <a:r>
              <a:rPr lang="de-DE" sz="1400" dirty="0"/>
              <a:t>936 EUR </a:t>
            </a:r>
            <a:r>
              <a:rPr lang="de-DE" sz="1400" b="0" dirty="0"/>
              <a:t>monatlich </a:t>
            </a:r>
          </a:p>
        </p:txBody>
      </p:sp>
      <p:pic>
        <p:nvPicPr>
          <p:cNvPr id="18" name="Grafik 316" descr="Ein Bild, das Zeichnung, Essen, Teller, Licht enthält.&#10;&#10;Automatisch generierte Beschreibung">
            <a:extLst>
              <a:ext uri="{FF2B5EF4-FFF2-40B4-BE49-F238E27FC236}">
                <a16:creationId xmlns:a16="http://schemas.microsoft.com/office/drawing/2014/main" id="{D73611AB-DDB6-4934-A6AA-DB229EBBE8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038" y="5684516"/>
            <a:ext cx="335606" cy="335606"/>
          </a:xfrm>
          <a:prstGeom prst="rect">
            <a:avLst/>
          </a:prstGeom>
        </p:spPr>
      </p:pic>
      <p:pic>
        <p:nvPicPr>
          <p:cNvPr id="23" name="Grafik 336">
            <a:extLst>
              <a:ext uri="{FF2B5EF4-FFF2-40B4-BE49-F238E27FC236}">
                <a16:creationId xmlns:a16="http://schemas.microsoft.com/office/drawing/2014/main" id="{D2AE7E23-6839-4114-9C77-B11CD775FA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8868" y="4263883"/>
            <a:ext cx="385072" cy="337276"/>
          </a:xfrm>
          <a:prstGeom prst="rect">
            <a:avLst/>
          </a:prstGeom>
        </p:spPr>
      </p:pic>
      <p:sp>
        <p:nvSpPr>
          <p:cNvPr id="28" name="Textplatzhalter 4">
            <a:extLst>
              <a:ext uri="{FF2B5EF4-FFF2-40B4-BE49-F238E27FC236}">
                <a16:creationId xmlns:a16="http://schemas.microsoft.com/office/drawing/2014/main" id="{4E881A0B-E411-47F1-BD57-A4DE76D5A854}"/>
              </a:ext>
            </a:extLst>
          </p:cNvPr>
          <p:cNvSpPr txBox="1">
            <a:spLocks/>
          </p:cNvSpPr>
          <p:nvPr/>
        </p:nvSpPr>
        <p:spPr bwMode="gray">
          <a:xfrm>
            <a:off x="1106705" y="5559249"/>
            <a:ext cx="4151594" cy="683999"/>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de-DE" sz="1400" dirty="0"/>
              <a:t>175.808 </a:t>
            </a:r>
            <a:r>
              <a:rPr lang="de-DE" sz="1400" b="0" dirty="0"/>
              <a:t>EMR-</a:t>
            </a:r>
            <a:r>
              <a:rPr lang="de-DE" sz="1400" dirty="0"/>
              <a:t>Anträge </a:t>
            </a:r>
            <a:r>
              <a:rPr lang="de-DE" sz="1400" b="0" dirty="0"/>
              <a:t>wurden 2020 neu bewilligt.</a:t>
            </a:r>
          </a:p>
        </p:txBody>
      </p:sp>
      <p:sp>
        <p:nvSpPr>
          <p:cNvPr id="33" name="Textplatzhalter 4">
            <a:extLst>
              <a:ext uri="{FF2B5EF4-FFF2-40B4-BE49-F238E27FC236}">
                <a16:creationId xmlns:a16="http://schemas.microsoft.com/office/drawing/2014/main" id="{E74EB2FC-ACA4-4DF2-9652-5A6777BF2FB5}"/>
              </a:ext>
            </a:extLst>
          </p:cNvPr>
          <p:cNvSpPr txBox="1">
            <a:spLocks/>
          </p:cNvSpPr>
          <p:nvPr/>
        </p:nvSpPr>
        <p:spPr bwMode="gray">
          <a:xfrm>
            <a:off x="1271107" y="4103453"/>
            <a:ext cx="4320000" cy="669393"/>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de-DE" sz="1400" b="0" dirty="0"/>
              <a:t>Teilweise EMR (Durchschnitt 2020): </a:t>
            </a:r>
          </a:p>
          <a:p>
            <a:pPr>
              <a:spcBef>
                <a:spcPts val="600"/>
              </a:spcBef>
            </a:pPr>
            <a:r>
              <a:rPr lang="de-DE" sz="1400" dirty="0"/>
              <a:t>524 EUR </a:t>
            </a:r>
            <a:r>
              <a:rPr lang="de-DE" sz="1400" b="0" dirty="0"/>
              <a:t>monatlich</a:t>
            </a:r>
            <a:r>
              <a:rPr lang="de-DE" sz="1400" dirty="0"/>
              <a:t> </a:t>
            </a:r>
          </a:p>
        </p:txBody>
      </p:sp>
      <p:sp>
        <p:nvSpPr>
          <p:cNvPr id="4" name="Rechteck 195">
            <a:extLst>
              <a:ext uri="{FF2B5EF4-FFF2-40B4-BE49-F238E27FC236}">
                <a16:creationId xmlns:a16="http://schemas.microsoft.com/office/drawing/2014/main" id="{335921D6-55DC-4739-B5FC-DAD2D8CA25AF}"/>
              </a:ext>
            </a:extLst>
          </p:cNvPr>
          <p:cNvSpPr/>
          <p:nvPr/>
        </p:nvSpPr>
        <p:spPr>
          <a:xfrm>
            <a:off x="6297826" y="1193540"/>
            <a:ext cx="5581253" cy="6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14" name="Grafik 43">
            <a:extLst>
              <a:ext uri="{FF2B5EF4-FFF2-40B4-BE49-F238E27FC236}">
                <a16:creationId xmlns:a16="http://schemas.microsoft.com/office/drawing/2014/main" id="{875D3528-5ECD-4E88-AEF5-A023BBDB12C5}"/>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6508242" y="1341308"/>
            <a:ext cx="412969" cy="388464"/>
          </a:xfrm>
          <a:prstGeom prst="rect">
            <a:avLst/>
          </a:prstGeom>
        </p:spPr>
      </p:pic>
      <p:pic>
        <p:nvPicPr>
          <p:cNvPr id="19" name="Grafik 320">
            <a:extLst>
              <a:ext uri="{FF2B5EF4-FFF2-40B4-BE49-F238E27FC236}">
                <a16:creationId xmlns:a16="http://schemas.microsoft.com/office/drawing/2014/main" id="{8C3F27DC-CDB4-4124-A30B-6FC341346BC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2486" y="1373813"/>
            <a:ext cx="280397" cy="332280"/>
          </a:xfrm>
          <a:prstGeom prst="rect">
            <a:avLst/>
          </a:prstGeom>
        </p:spPr>
      </p:pic>
      <p:sp>
        <p:nvSpPr>
          <p:cNvPr id="24" name="Textplatzhalter 4">
            <a:extLst>
              <a:ext uri="{FF2B5EF4-FFF2-40B4-BE49-F238E27FC236}">
                <a16:creationId xmlns:a16="http://schemas.microsoft.com/office/drawing/2014/main" id="{AA754F25-04EE-45BB-A84B-8D001FDF7901}"/>
              </a:ext>
            </a:extLst>
          </p:cNvPr>
          <p:cNvSpPr txBox="1">
            <a:spLocks/>
          </p:cNvSpPr>
          <p:nvPr/>
        </p:nvSpPr>
        <p:spPr bwMode="gray">
          <a:xfrm>
            <a:off x="7248395" y="1321315"/>
            <a:ext cx="2732905" cy="432939"/>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de-DE" sz="1400" dirty="0">
                <a:solidFill>
                  <a:schemeClr val="bg1"/>
                </a:solidFill>
              </a:rPr>
              <a:t>Psychische </a:t>
            </a:r>
            <a:br>
              <a:rPr lang="de-DE" sz="1400" dirty="0">
                <a:solidFill>
                  <a:schemeClr val="bg1"/>
                </a:solidFill>
              </a:rPr>
            </a:br>
            <a:r>
              <a:rPr lang="de-DE" sz="1400" dirty="0">
                <a:solidFill>
                  <a:schemeClr val="bg1"/>
                </a:solidFill>
              </a:rPr>
              <a:t>Erkrankungen </a:t>
            </a:r>
            <a:r>
              <a:rPr lang="de-DE" sz="1400" b="0" dirty="0">
                <a:solidFill>
                  <a:schemeClr val="bg1"/>
                </a:solidFill>
              </a:rPr>
              <a:t>(ohne Sucht)</a:t>
            </a:r>
          </a:p>
        </p:txBody>
      </p:sp>
      <p:sp>
        <p:nvSpPr>
          <p:cNvPr id="29" name="Textplatzhalter 4">
            <a:extLst>
              <a:ext uri="{FF2B5EF4-FFF2-40B4-BE49-F238E27FC236}">
                <a16:creationId xmlns:a16="http://schemas.microsoft.com/office/drawing/2014/main" id="{6FAD3E74-2C72-45A2-91C1-44D1748CB4FF}"/>
              </a:ext>
            </a:extLst>
          </p:cNvPr>
          <p:cNvSpPr txBox="1">
            <a:spLocks/>
          </p:cNvSpPr>
          <p:nvPr/>
        </p:nvSpPr>
        <p:spPr bwMode="gray">
          <a:xfrm>
            <a:off x="1271107" y="1214513"/>
            <a:ext cx="4320000" cy="630655"/>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4000"/>
              </a:lnSpc>
              <a:spcBef>
                <a:spcPts val="600"/>
              </a:spcBef>
            </a:pPr>
            <a:r>
              <a:rPr lang="de-DE" sz="1400" b="0" dirty="0"/>
              <a:t>Nach</a:t>
            </a:r>
            <a:r>
              <a:rPr lang="de-DE" sz="1400" dirty="0"/>
              <a:t> </a:t>
            </a:r>
            <a:r>
              <a:rPr lang="de-DE" sz="1400" b="1" dirty="0"/>
              <a:t>fünf Jahren Wartezeit </a:t>
            </a:r>
            <a:r>
              <a:rPr lang="de-DE" sz="1400" b="0" dirty="0"/>
              <a:t>steht Betroffenen die volle EMR zu. </a:t>
            </a:r>
          </a:p>
        </p:txBody>
      </p:sp>
      <p:sp>
        <p:nvSpPr>
          <p:cNvPr id="36" name="Textfeld 201">
            <a:extLst>
              <a:ext uri="{FF2B5EF4-FFF2-40B4-BE49-F238E27FC236}">
                <a16:creationId xmlns:a16="http://schemas.microsoft.com/office/drawing/2014/main" id="{45EDE14B-6E15-451A-9DA4-5B6F0079CE0C}"/>
              </a:ext>
            </a:extLst>
          </p:cNvPr>
          <p:cNvSpPr txBox="1"/>
          <p:nvPr/>
        </p:nvSpPr>
        <p:spPr>
          <a:xfrm>
            <a:off x="11065070" y="1635551"/>
            <a:ext cx="607539" cy="208903"/>
          </a:xfrm>
          <a:prstGeom prst="rect">
            <a:avLst/>
          </a:prstGeom>
          <a:noFill/>
        </p:spPr>
        <p:txBody>
          <a:bodyPr wrap="none" lIns="0" tIns="0" rIns="0" bIns="0" rtlCol="0">
            <a:spAutoFit/>
          </a:bodyPr>
          <a:lstStyle/>
          <a:p>
            <a:pPr algn="ctr">
              <a:lnSpc>
                <a:spcPct val="104000"/>
              </a:lnSpc>
              <a:spcBef>
                <a:spcPts val="600"/>
              </a:spcBef>
            </a:pPr>
            <a:r>
              <a:rPr lang="de-DE" sz="1400" dirty="0">
                <a:solidFill>
                  <a:schemeClr val="bg1"/>
                </a:solidFill>
              </a:rPr>
              <a:t>46,13%</a:t>
            </a:r>
          </a:p>
        </p:txBody>
      </p:sp>
      <p:pic>
        <p:nvPicPr>
          <p:cNvPr id="37" name="Grafik 202">
            <a:extLst>
              <a:ext uri="{FF2B5EF4-FFF2-40B4-BE49-F238E27FC236}">
                <a16:creationId xmlns:a16="http://schemas.microsoft.com/office/drawing/2014/main" id="{E47F2374-D9EA-4DA1-9BBA-EECAF10A78B5}"/>
              </a:ext>
            </a:extLst>
          </p:cNvPr>
          <p:cNvPicPr>
            <a:picLocks noChangeAspect="1"/>
          </p:cNvPicPr>
          <p:nvPr/>
        </p:nvPicPr>
        <p:blipFill>
          <a:blip r:embed="rId9" cstate="email">
            <a:biLevel thresh="25000"/>
            <a:extLst>
              <a:ext uri="{28A0092B-C50C-407E-A947-70E740481C1C}">
                <a14:useLocalDpi xmlns:a14="http://schemas.microsoft.com/office/drawing/2010/main"/>
              </a:ext>
            </a:extLst>
          </a:blip>
          <a:stretch>
            <a:fillRect/>
          </a:stretch>
        </p:blipFill>
        <p:spPr>
          <a:xfrm>
            <a:off x="11285377" y="1232951"/>
            <a:ext cx="166924" cy="333068"/>
          </a:xfrm>
          <a:prstGeom prst="rect">
            <a:avLst/>
          </a:prstGeom>
        </p:spPr>
      </p:pic>
      <p:sp>
        <p:nvSpPr>
          <p:cNvPr id="38" name="Textfeld 204">
            <a:extLst>
              <a:ext uri="{FF2B5EF4-FFF2-40B4-BE49-F238E27FC236}">
                <a16:creationId xmlns:a16="http://schemas.microsoft.com/office/drawing/2014/main" id="{8F48B2A0-E896-4548-8DC1-D59392AB7A17}"/>
              </a:ext>
            </a:extLst>
          </p:cNvPr>
          <p:cNvSpPr txBox="1"/>
          <p:nvPr/>
        </p:nvSpPr>
        <p:spPr>
          <a:xfrm>
            <a:off x="10219416" y="1635551"/>
            <a:ext cx="607539" cy="208903"/>
          </a:xfrm>
          <a:prstGeom prst="rect">
            <a:avLst/>
          </a:prstGeom>
          <a:noFill/>
        </p:spPr>
        <p:txBody>
          <a:bodyPr wrap="none" lIns="0" tIns="0" rIns="0" bIns="0" rtlCol="0">
            <a:spAutoFit/>
          </a:bodyPr>
          <a:lstStyle/>
          <a:p>
            <a:pPr algn="ctr">
              <a:lnSpc>
                <a:spcPct val="104000"/>
              </a:lnSpc>
              <a:spcBef>
                <a:spcPts val="600"/>
              </a:spcBef>
            </a:pPr>
            <a:r>
              <a:rPr lang="de-DE" sz="1400" dirty="0">
                <a:solidFill>
                  <a:schemeClr val="bg1"/>
                </a:solidFill>
              </a:rPr>
              <a:t>29,24%</a:t>
            </a:r>
          </a:p>
        </p:txBody>
      </p:sp>
      <p:pic>
        <p:nvPicPr>
          <p:cNvPr id="39" name="Grafik 205">
            <a:extLst>
              <a:ext uri="{FF2B5EF4-FFF2-40B4-BE49-F238E27FC236}">
                <a16:creationId xmlns:a16="http://schemas.microsoft.com/office/drawing/2014/main" id="{7F020D52-921F-47D3-8026-875F183F3936}"/>
              </a:ext>
            </a:extLst>
          </p:cNvPr>
          <p:cNvPicPr>
            <a:picLocks noChangeAspect="1"/>
          </p:cNvPicPr>
          <p:nvPr/>
        </p:nvPicPr>
        <p:blipFill>
          <a:blip r:embed="rId10" cstate="email">
            <a:biLevel thresh="25000"/>
            <a:extLst>
              <a:ext uri="{28A0092B-C50C-407E-A947-70E740481C1C}">
                <a14:useLocalDpi xmlns:a14="http://schemas.microsoft.com/office/drawing/2010/main"/>
              </a:ext>
            </a:extLst>
          </a:blip>
          <a:stretch>
            <a:fillRect/>
          </a:stretch>
        </p:blipFill>
        <p:spPr>
          <a:xfrm>
            <a:off x="10443649" y="1231115"/>
            <a:ext cx="159073" cy="338327"/>
          </a:xfrm>
          <a:prstGeom prst="rect">
            <a:avLst/>
          </a:prstGeom>
        </p:spPr>
      </p:pic>
      <p:sp>
        <p:nvSpPr>
          <p:cNvPr id="5" name="Rechteck 231">
            <a:extLst>
              <a:ext uri="{FF2B5EF4-FFF2-40B4-BE49-F238E27FC236}">
                <a16:creationId xmlns:a16="http://schemas.microsoft.com/office/drawing/2014/main" id="{1B807AC7-EC31-4C66-8FFE-8DFC06C839D1}"/>
              </a:ext>
            </a:extLst>
          </p:cNvPr>
          <p:cNvSpPr/>
          <p:nvPr/>
        </p:nvSpPr>
        <p:spPr>
          <a:xfrm>
            <a:off x="6297826" y="1916571"/>
            <a:ext cx="5581253" cy="671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15" name="Grafik 47" descr="Ein Bild, das Essen, Teller, Zeichnung, Schild enthält.&#10;&#10;Automatisch generierte Beschreibung">
            <a:extLst>
              <a:ext uri="{FF2B5EF4-FFF2-40B4-BE49-F238E27FC236}">
                <a16:creationId xmlns:a16="http://schemas.microsoft.com/office/drawing/2014/main" id="{8B0BDE8F-5EA5-488E-B907-8757DECBAA32}"/>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a:ext>
            </a:extLst>
          </a:blip>
          <a:stretch>
            <a:fillRect/>
          </a:stretch>
        </p:blipFill>
        <p:spPr>
          <a:xfrm>
            <a:off x="6509882" y="2059481"/>
            <a:ext cx="391458" cy="391458"/>
          </a:xfrm>
          <a:prstGeom prst="rect">
            <a:avLst/>
          </a:prstGeom>
        </p:spPr>
      </p:pic>
      <p:pic>
        <p:nvPicPr>
          <p:cNvPr id="20" name="Grafik 324" descr="Ein Bild, das Licht, Zeichnung enthält.&#10;&#10;Automatisch generierte Beschreibung">
            <a:extLst>
              <a:ext uri="{FF2B5EF4-FFF2-40B4-BE49-F238E27FC236}">
                <a16:creationId xmlns:a16="http://schemas.microsoft.com/office/drawing/2014/main" id="{3CA6CAAF-D7A3-49EC-AA8F-958578DCB65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22486" y="2083613"/>
            <a:ext cx="342738" cy="342738"/>
          </a:xfrm>
          <a:prstGeom prst="rect">
            <a:avLst/>
          </a:prstGeom>
        </p:spPr>
      </p:pic>
      <p:sp>
        <p:nvSpPr>
          <p:cNvPr id="25" name="Textplatzhalter 4">
            <a:extLst>
              <a:ext uri="{FF2B5EF4-FFF2-40B4-BE49-F238E27FC236}">
                <a16:creationId xmlns:a16="http://schemas.microsoft.com/office/drawing/2014/main" id="{F00553DC-9D97-49C5-9C2F-4722756CD385}"/>
              </a:ext>
            </a:extLst>
          </p:cNvPr>
          <p:cNvSpPr txBox="1">
            <a:spLocks/>
          </p:cNvSpPr>
          <p:nvPr/>
        </p:nvSpPr>
        <p:spPr bwMode="gray">
          <a:xfrm>
            <a:off x="7248395" y="2044346"/>
            <a:ext cx="2732905" cy="432939"/>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de-DE" sz="1400" dirty="0">
                <a:solidFill>
                  <a:schemeClr val="bg1"/>
                </a:solidFill>
              </a:rPr>
              <a:t>Neubildungen/</a:t>
            </a:r>
            <a:br>
              <a:rPr lang="de-DE" sz="1400" dirty="0">
                <a:solidFill>
                  <a:schemeClr val="bg1"/>
                </a:solidFill>
              </a:rPr>
            </a:br>
            <a:r>
              <a:rPr lang="de-DE" sz="1400" dirty="0">
                <a:solidFill>
                  <a:schemeClr val="bg1"/>
                </a:solidFill>
              </a:rPr>
              <a:t>bösartige Tumore</a:t>
            </a:r>
          </a:p>
        </p:txBody>
      </p:sp>
      <p:sp>
        <p:nvSpPr>
          <p:cNvPr id="30" name="Textplatzhalter 4">
            <a:extLst>
              <a:ext uri="{FF2B5EF4-FFF2-40B4-BE49-F238E27FC236}">
                <a16:creationId xmlns:a16="http://schemas.microsoft.com/office/drawing/2014/main" id="{3A9E72F1-61BE-4531-B65D-BED6179D82AC}"/>
              </a:ext>
            </a:extLst>
          </p:cNvPr>
          <p:cNvSpPr txBox="1">
            <a:spLocks/>
          </p:cNvSpPr>
          <p:nvPr/>
        </p:nvSpPr>
        <p:spPr bwMode="gray">
          <a:xfrm>
            <a:off x="1271107" y="1913129"/>
            <a:ext cx="4320000" cy="667400"/>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4000"/>
              </a:lnSpc>
              <a:spcBef>
                <a:spcPts val="600"/>
              </a:spcBef>
            </a:pPr>
            <a:r>
              <a:rPr lang="de-DE" sz="1400" b="1" dirty="0"/>
              <a:t>42,17% </a:t>
            </a:r>
            <a:r>
              <a:rPr lang="de-DE" sz="1400" b="0" dirty="0"/>
              <a:t>der Anträge wurden 2020 abgelehnt. </a:t>
            </a:r>
          </a:p>
        </p:txBody>
      </p:sp>
      <p:sp>
        <p:nvSpPr>
          <p:cNvPr id="41" name="Textfeld 201">
            <a:extLst>
              <a:ext uri="{FF2B5EF4-FFF2-40B4-BE49-F238E27FC236}">
                <a16:creationId xmlns:a16="http://schemas.microsoft.com/office/drawing/2014/main" id="{6CD579C1-BB7E-452E-9453-76018568928F}"/>
              </a:ext>
            </a:extLst>
          </p:cNvPr>
          <p:cNvSpPr txBox="1"/>
          <p:nvPr/>
        </p:nvSpPr>
        <p:spPr>
          <a:xfrm>
            <a:off x="11065070" y="2358582"/>
            <a:ext cx="607539" cy="208903"/>
          </a:xfrm>
          <a:prstGeom prst="rect">
            <a:avLst/>
          </a:prstGeom>
          <a:noFill/>
        </p:spPr>
        <p:txBody>
          <a:bodyPr wrap="none" lIns="0" tIns="0" rIns="0" bIns="0" rtlCol="0">
            <a:spAutoFit/>
          </a:bodyPr>
          <a:lstStyle/>
          <a:p>
            <a:pPr algn="ctr">
              <a:lnSpc>
                <a:spcPct val="104000"/>
              </a:lnSpc>
              <a:spcBef>
                <a:spcPts val="600"/>
              </a:spcBef>
            </a:pPr>
            <a:r>
              <a:rPr lang="de-DE" sz="1400" dirty="0">
                <a:solidFill>
                  <a:schemeClr val="bg1"/>
                </a:solidFill>
              </a:rPr>
              <a:t>14,77%</a:t>
            </a:r>
          </a:p>
        </p:txBody>
      </p:sp>
      <p:pic>
        <p:nvPicPr>
          <p:cNvPr id="42" name="Grafik 202">
            <a:extLst>
              <a:ext uri="{FF2B5EF4-FFF2-40B4-BE49-F238E27FC236}">
                <a16:creationId xmlns:a16="http://schemas.microsoft.com/office/drawing/2014/main" id="{2FDFC7DB-003E-4383-8F03-32C04FF382BB}"/>
              </a:ext>
            </a:extLst>
          </p:cNvPr>
          <p:cNvPicPr>
            <a:picLocks noChangeAspect="1"/>
          </p:cNvPicPr>
          <p:nvPr/>
        </p:nvPicPr>
        <p:blipFill>
          <a:blip r:embed="rId9" cstate="email">
            <a:biLevel thresh="25000"/>
            <a:extLst>
              <a:ext uri="{28A0092B-C50C-407E-A947-70E740481C1C}">
                <a14:useLocalDpi xmlns:a14="http://schemas.microsoft.com/office/drawing/2010/main"/>
              </a:ext>
            </a:extLst>
          </a:blip>
          <a:stretch>
            <a:fillRect/>
          </a:stretch>
        </p:blipFill>
        <p:spPr>
          <a:xfrm>
            <a:off x="11285377" y="1955982"/>
            <a:ext cx="166924" cy="333068"/>
          </a:xfrm>
          <a:prstGeom prst="rect">
            <a:avLst/>
          </a:prstGeom>
        </p:spPr>
      </p:pic>
      <p:sp>
        <p:nvSpPr>
          <p:cNvPr id="43" name="Textfeld 204">
            <a:extLst>
              <a:ext uri="{FF2B5EF4-FFF2-40B4-BE49-F238E27FC236}">
                <a16:creationId xmlns:a16="http://schemas.microsoft.com/office/drawing/2014/main" id="{23CC9395-9979-48AD-B9B7-1F6722F66A4B}"/>
              </a:ext>
            </a:extLst>
          </p:cNvPr>
          <p:cNvSpPr txBox="1"/>
          <p:nvPr/>
        </p:nvSpPr>
        <p:spPr>
          <a:xfrm>
            <a:off x="10219416" y="2358582"/>
            <a:ext cx="607539" cy="208903"/>
          </a:xfrm>
          <a:prstGeom prst="rect">
            <a:avLst/>
          </a:prstGeom>
          <a:noFill/>
        </p:spPr>
        <p:txBody>
          <a:bodyPr wrap="none" lIns="0" tIns="0" rIns="0" bIns="0" rtlCol="0">
            <a:spAutoFit/>
          </a:bodyPr>
          <a:lstStyle/>
          <a:p>
            <a:pPr algn="ctr">
              <a:lnSpc>
                <a:spcPct val="104000"/>
              </a:lnSpc>
              <a:spcBef>
                <a:spcPts val="600"/>
              </a:spcBef>
            </a:pPr>
            <a:r>
              <a:rPr lang="de-DE" sz="1400" dirty="0">
                <a:solidFill>
                  <a:schemeClr val="bg1"/>
                </a:solidFill>
              </a:rPr>
              <a:t>14,37%</a:t>
            </a:r>
          </a:p>
        </p:txBody>
      </p:sp>
      <p:pic>
        <p:nvPicPr>
          <p:cNvPr id="44" name="Grafik 205">
            <a:extLst>
              <a:ext uri="{FF2B5EF4-FFF2-40B4-BE49-F238E27FC236}">
                <a16:creationId xmlns:a16="http://schemas.microsoft.com/office/drawing/2014/main" id="{21166650-E985-4A65-B541-621323DF7D74}"/>
              </a:ext>
            </a:extLst>
          </p:cNvPr>
          <p:cNvPicPr>
            <a:picLocks noChangeAspect="1"/>
          </p:cNvPicPr>
          <p:nvPr/>
        </p:nvPicPr>
        <p:blipFill>
          <a:blip r:embed="rId10" cstate="email">
            <a:biLevel thresh="25000"/>
            <a:extLst>
              <a:ext uri="{28A0092B-C50C-407E-A947-70E740481C1C}">
                <a14:useLocalDpi xmlns:a14="http://schemas.microsoft.com/office/drawing/2010/main"/>
              </a:ext>
            </a:extLst>
          </a:blip>
          <a:stretch>
            <a:fillRect/>
          </a:stretch>
        </p:blipFill>
        <p:spPr>
          <a:xfrm>
            <a:off x="10443649" y="1954146"/>
            <a:ext cx="159073" cy="338327"/>
          </a:xfrm>
          <a:prstGeom prst="rect">
            <a:avLst/>
          </a:prstGeom>
        </p:spPr>
      </p:pic>
      <p:sp>
        <p:nvSpPr>
          <p:cNvPr id="6" name="Rechteck 243">
            <a:extLst>
              <a:ext uri="{FF2B5EF4-FFF2-40B4-BE49-F238E27FC236}">
                <a16:creationId xmlns:a16="http://schemas.microsoft.com/office/drawing/2014/main" id="{AD5FD3F8-5BFC-4D01-B1CD-46D3D1DC412A}"/>
              </a:ext>
            </a:extLst>
          </p:cNvPr>
          <p:cNvSpPr/>
          <p:nvPr/>
        </p:nvSpPr>
        <p:spPr>
          <a:xfrm>
            <a:off x="6297826" y="2639602"/>
            <a:ext cx="5581253" cy="6727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16" name="Grafik 49" descr="Ein Bild, das Schild, Teller, Ende, Essen enthält.&#10;&#10;Automatisch generierte Beschreibung">
            <a:extLst>
              <a:ext uri="{FF2B5EF4-FFF2-40B4-BE49-F238E27FC236}">
                <a16:creationId xmlns:a16="http://schemas.microsoft.com/office/drawing/2014/main" id="{457CB38E-6CD5-4CF4-8E1B-B7B587C9D73F}"/>
              </a:ext>
            </a:extLst>
          </p:cNvPr>
          <p:cNvPicPr>
            <a:picLocks noChangeAspect="1"/>
          </p:cNvPicPr>
          <p:nvPr/>
        </p:nvPicPr>
        <p:blipFill>
          <a:blip r:embed="rId14" cstate="email">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a:ext>
            </a:extLst>
          </a:blip>
          <a:stretch>
            <a:fillRect/>
          </a:stretch>
        </p:blipFill>
        <p:spPr>
          <a:xfrm>
            <a:off x="6545751" y="2745572"/>
            <a:ext cx="312987" cy="416341"/>
          </a:xfrm>
          <a:prstGeom prst="rect">
            <a:avLst/>
          </a:prstGeom>
        </p:spPr>
      </p:pic>
      <p:pic>
        <p:nvPicPr>
          <p:cNvPr id="21" name="Grafik 328">
            <a:extLst>
              <a:ext uri="{FF2B5EF4-FFF2-40B4-BE49-F238E27FC236}">
                <a16:creationId xmlns:a16="http://schemas.microsoft.com/office/drawing/2014/main" id="{2FC34CDA-FBD7-44F7-8963-441F4278A7F5}"/>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49512" y="2837871"/>
            <a:ext cx="221506" cy="258769"/>
          </a:xfrm>
          <a:prstGeom prst="rect">
            <a:avLst/>
          </a:prstGeom>
        </p:spPr>
      </p:pic>
      <p:sp>
        <p:nvSpPr>
          <p:cNvPr id="26" name="Textplatzhalter 4">
            <a:extLst>
              <a:ext uri="{FF2B5EF4-FFF2-40B4-BE49-F238E27FC236}">
                <a16:creationId xmlns:a16="http://schemas.microsoft.com/office/drawing/2014/main" id="{7A95E7A6-4451-44FC-90D0-00B2C0E95732}"/>
              </a:ext>
            </a:extLst>
          </p:cNvPr>
          <p:cNvSpPr txBox="1">
            <a:spLocks/>
          </p:cNvSpPr>
          <p:nvPr/>
        </p:nvSpPr>
        <p:spPr bwMode="gray">
          <a:xfrm>
            <a:off x="7248396" y="2655359"/>
            <a:ext cx="2732905" cy="656975"/>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de-DE" sz="1400" dirty="0">
                <a:solidFill>
                  <a:schemeClr val="bg1"/>
                </a:solidFill>
              </a:rPr>
              <a:t>Krankheiten des Bindegewebes, Muskel- und Skelettsystems</a:t>
            </a:r>
          </a:p>
        </p:txBody>
      </p:sp>
      <p:sp>
        <p:nvSpPr>
          <p:cNvPr id="31" name="Textplatzhalter 4">
            <a:extLst>
              <a:ext uri="{FF2B5EF4-FFF2-40B4-BE49-F238E27FC236}">
                <a16:creationId xmlns:a16="http://schemas.microsoft.com/office/drawing/2014/main" id="{D12E761A-0894-4D67-B469-8C665470C732}"/>
              </a:ext>
            </a:extLst>
          </p:cNvPr>
          <p:cNvSpPr txBox="1">
            <a:spLocks/>
          </p:cNvSpPr>
          <p:nvPr/>
        </p:nvSpPr>
        <p:spPr bwMode="gray">
          <a:xfrm>
            <a:off x="1271107" y="2640318"/>
            <a:ext cx="4320000" cy="672731"/>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4000"/>
              </a:lnSpc>
              <a:spcBef>
                <a:spcPts val="600"/>
              </a:spcBef>
            </a:pPr>
            <a:r>
              <a:rPr lang="de-DE" sz="1400" b="0" dirty="0"/>
              <a:t>2020 bezogen </a:t>
            </a:r>
            <a:r>
              <a:rPr lang="de-DE" sz="1400" b="1" dirty="0"/>
              <a:t>86,7% </a:t>
            </a:r>
            <a:r>
              <a:rPr lang="de-DE" sz="1400" b="0" dirty="0"/>
              <a:t>eine volle Erwerbsminderungsrente.</a:t>
            </a:r>
          </a:p>
        </p:txBody>
      </p:sp>
      <p:sp>
        <p:nvSpPr>
          <p:cNvPr id="46" name="Textfeld 201">
            <a:extLst>
              <a:ext uri="{FF2B5EF4-FFF2-40B4-BE49-F238E27FC236}">
                <a16:creationId xmlns:a16="http://schemas.microsoft.com/office/drawing/2014/main" id="{7756711D-411C-4408-AFAB-064F95579400}"/>
              </a:ext>
            </a:extLst>
          </p:cNvPr>
          <p:cNvSpPr txBox="1"/>
          <p:nvPr/>
        </p:nvSpPr>
        <p:spPr>
          <a:xfrm>
            <a:off x="11065070" y="3081613"/>
            <a:ext cx="607539" cy="208903"/>
          </a:xfrm>
          <a:prstGeom prst="rect">
            <a:avLst/>
          </a:prstGeom>
          <a:noFill/>
        </p:spPr>
        <p:txBody>
          <a:bodyPr wrap="none" lIns="0" tIns="0" rIns="0" bIns="0" rtlCol="0">
            <a:spAutoFit/>
          </a:bodyPr>
          <a:lstStyle/>
          <a:p>
            <a:pPr algn="ctr">
              <a:lnSpc>
                <a:spcPct val="104000"/>
              </a:lnSpc>
              <a:spcBef>
                <a:spcPts val="600"/>
              </a:spcBef>
            </a:pPr>
            <a:r>
              <a:rPr lang="de-DE" sz="1400" dirty="0">
                <a:solidFill>
                  <a:schemeClr val="bg1"/>
                </a:solidFill>
              </a:rPr>
              <a:t>12.94%</a:t>
            </a:r>
          </a:p>
        </p:txBody>
      </p:sp>
      <p:pic>
        <p:nvPicPr>
          <p:cNvPr id="47" name="Grafik 202">
            <a:extLst>
              <a:ext uri="{FF2B5EF4-FFF2-40B4-BE49-F238E27FC236}">
                <a16:creationId xmlns:a16="http://schemas.microsoft.com/office/drawing/2014/main" id="{E16D738A-3624-4747-9837-468ACDB60C39}"/>
              </a:ext>
            </a:extLst>
          </p:cNvPr>
          <p:cNvPicPr>
            <a:picLocks noChangeAspect="1"/>
          </p:cNvPicPr>
          <p:nvPr/>
        </p:nvPicPr>
        <p:blipFill>
          <a:blip r:embed="rId9" cstate="email">
            <a:biLevel thresh="25000"/>
            <a:extLst>
              <a:ext uri="{28A0092B-C50C-407E-A947-70E740481C1C}">
                <a14:useLocalDpi xmlns:a14="http://schemas.microsoft.com/office/drawing/2010/main"/>
              </a:ext>
            </a:extLst>
          </a:blip>
          <a:stretch>
            <a:fillRect/>
          </a:stretch>
        </p:blipFill>
        <p:spPr>
          <a:xfrm>
            <a:off x="11285377" y="2679013"/>
            <a:ext cx="166924" cy="333068"/>
          </a:xfrm>
          <a:prstGeom prst="rect">
            <a:avLst/>
          </a:prstGeom>
        </p:spPr>
      </p:pic>
      <p:sp>
        <p:nvSpPr>
          <p:cNvPr id="48" name="Textfeld 204">
            <a:extLst>
              <a:ext uri="{FF2B5EF4-FFF2-40B4-BE49-F238E27FC236}">
                <a16:creationId xmlns:a16="http://schemas.microsoft.com/office/drawing/2014/main" id="{2DB9919F-8FFF-4674-A6DE-6EFC2CBE46B9}"/>
              </a:ext>
            </a:extLst>
          </p:cNvPr>
          <p:cNvSpPr txBox="1"/>
          <p:nvPr/>
        </p:nvSpPr>
        <p:spPr>
          <a:xfrm>
            <a:off x="10219416" y="3081613"/>
            <a:ext cx="607539" cy="208903"/>
          </a:xfrm>
          <a:prstGeom prst="rect">
            <a:avLst/>
          </a:prstGeom>
          <a:noFill/>
        </p:spPr>
        <p:txBody>
          <a:bodyPr wrap="none" lIns="0" tIns="0" rIns="0" bIns="0" rtlCol="0">
            <a:spAutoFit/>
          </a:bodyPr>
          <a:lstStyle/>
          <a:p>
            <a:pPr algn="ctr">
              <a:lnSpc>
                <a:spcPct val="104000"/>
              </a:lnSpc>
              <a:spcBef>
                <a:spcPts val="600"/>
              </a:spcBef>
            </a:pPr>
            <a:r>
              <a:rPr lang="de-DE" sz="1400" dirty="0">
                <a:solidFill>
                  <a:schemeClr val="bg1"/>
                </a:solidFill>
              </a:rPr>
              <a:t>12,53%</a:t>
            </a:r>
          </a:p>
        </p:txBody>
      </p:sp>
      <p:pic>
        <p:nvPicPr>
          <p:cNvPr id="49" name="Grafik 205">
            <a:extLst>
              <a:ext uri="{FF2B5EF4-FFF2-40B4-BE49-F238E27FC236}">
                <a16:creationId xmlns:a16="http://schemas.microsoft.com/office/drawing/2014/main" id="{032F425D-52D8-4AC2-A773-B8D6028B8395}"/>
              </a:ext>
            </a:extLst>
          </p:cNvPr>
          <p:cNvPicPr>
            <a:picLocks noChangeAspect="1"/>
          </p:cNvPicPr>
          <p:nvPr/>
        </p:nvPicPr>
        <p:blipFill>
          <a:blip r:embed="rId10" cstate="email">
            <a:biLevel thresh="25000"/>
            <a:extLst>
              <a:ext uri="{28A0092B-C50C-407E-A947-70E740481C1C}">
                <a14:useLocalDpi xmlns:a14="http://schemas.microsoft.com/office/drawing/2010/main"/>
              </a:ext>
            </a:extLst>
          </a:blip>
          <a:stretch>
            <a:fillRect/>
          </a:stretch>
        </p:blipFill>
        <p:spPr>
          <a:xfrm>
            <a:off x="10443649" y="2677177"/>
            <a:ext cx="159073" cy="338327"/>
          </a:xfrm>
          <a:prstGeom prst="rect">
            <a:avLst/>
          </a:prstGeom>
        </p:spPr>
      </p:pic>
      <p:sp>
        <p:nvSpPr>
          <p:cNvPr id="3" name="Foliennummernplatzhalter 2">
            <a:extLst>
              <a:ext uri="{FF2B5EF4-FFF2-40B4-BE49-F238E27FC236}">
                <a16:creationId xmlns:a16="http://schemas.microsoft.com/office/drawing/2014/main" id="{27756CF5-057E-429D-8474-E9A93781F638}"/>
              </a:ext>
            </a:extLst>
          </p:cNvPr>
          <p:cNvSpPr>
            <a:spLocks noGrp="1"/>
          </p:cNvSpPr>
          <p:nvPr>
            <p:ph type="sldNum" sz="quarter" idx="12"/>
          </p:nvPr>
        </p:nvSpPr>
        <p:spPr/>
        <p:txBody>
          <a:bodyPr/>
          <a:lstStyle/>
          <a:p>
            <a:fld id="{7EC6429F-8EBA-4254-B9C8-295228AFE7F1}" type="slidenum">
              <a:rPr lang="de-DE" smtClean="0"/>
              <a:pPr/>
              <a:t>13</a:t>
            </a:fld>
            <a:endParaRPr lang="de-DE" dirty="0"/>
          </a:p>
        </p:txBody>
      </p:sp>
      <p:sp>
        <p:nvSpPr>
          <p:cNvPr id="52" name="Text Placeholder 34">
            <a:extLst>
              <a:ext uri="{FF2B5EF4-FFF2-40B4-BE49-F238E27FC236}">
                <a16:creationId xmlns:a16="http://schemas.microsoft.com/office/drawing/2014/main" id="{2B810C8B-4973-44DC-AD54-C2D22DB53491}"/>
              </a:ext>
            </a:extLst>
          </p:cNvPr>
          <p:cNvSpPr txBox="1">
            <a:spLocks/>
          </p:cNvSpPr>
          <p:nvPr/>
        </p:nvSpPr>
        <p:spPr bwMode="gray">
          <a:xfrm>
            <a:off x="338532" y="892320"/>
            <a:ext cx="5581253" cy="255240"/>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solidFill>
                  <a:schemeClr val="accent1"/>
                </a:solidFill>
              </a:rPr>
              <a:t>EMR 2020 – Zahlen &amp; Fakten:</a:t>
            </a:r>
          </a:p>
        </p:txBody>
      </p:sp>
      <p:sp>
        <p:nvSpPr>
          <p:cNvPr id="53" name="Fußzeilenplatzhalter 2">
            <a:extLst>
              <a:ext uri="{FF2B5EF4-FFF2-40B4-BE49-F238E27FC236}">
                <a16:creationId xmlns:a16="http://schemas.microsoft.com/office/drawing/2014/main" id="{56072DCF-BCFC-4FD8-90E5-DC0486B7FCE7}"/>
              </a:ext>
            </a:extLst>
          </p:cNvPr>
          <p:cNvSpPr txBox="1">
            <a:spLocks/>
          </p:cNvSpPr>
          <p:nvPr/>
        </p:nvSpPr>
        <p:spPr bwMode="gray">
          <a:xfrm>
            <a:off x="1966462" y="6510242"/>
            <a:ext cx="9504000" cy="138499"/>
          </a:xfrm>
          <a:prstGeom prst="rect">
            <a:avLst/>
          </a:prstGeom>
        </p:spPr>
        <p:txBody>
          <a:bodyPr vert="horz" wrap="square" lIns="0" tIns="0" rIns="0" bIns="0" rtlCol="0" anchor="ctr">
            <a:spAutoFit/>
          </a:bodyPr>
          <a:lstStyle>
            <a:defPPr>
              <a:defRPr lang="de-DE"/>
            </a:defPPr>
            <a:lvl1pPr marL="0" algn="r" defTabSz="914400" rtl="0" eaLnBrk="1" latinLnBrk="0" hangingPunct="1">
              <a:lnSpc>
                <a:spcPct val="100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EGO Top – Berufsunfähigkeitsschutz von HDI | Marketing-Unterlage | Januar 2023</a:t>
            </a:r>
            <a:endParaRPr lang="de-DE" dirty="0"/>
          </a:p>
        </p:txBody>
      </p:sp>
      <p:sp>
        <p:nvSpPr>
          <p:cNvPr id="62" name="Text Placeholder 4">
            <a:extLst>
              <a:ext uri="{FF2B5EF4-FFF2-40B4-BE49-F238E27FC236}">
                <a16:creationId xmlns:a16="http://schemas.microsoft.com/office/drawing/2014/main" id="{C13B5742-1707-4691-8ACC-79D7FF34B145}"/>
              </a:ext>
            </a:extLst>
          </p:cNvPr>
          <p:cNvSpPr txBox="1">
            <a:spLocks/>
          </p:cNvSpPr>
          <p:nvPr/>
        </p:nvSpPr>
        <p:spPr>
          <a:xfrm>
            <a:off x="335360" y="6225344"/>
            <a:ext cx="11520000" cy="141064"/>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Quelle: Deutsche Rentenversicherung (DRV), 2021, Bezugsjahr 2020</a:t>
            </a:r>
          </a:p>
        </p:txBody>
      </p:sp>
    </p:spTree>
    <p:extLst>
      <p:ext uri="{BB962C8B-B14F-4D97-AF65-F5344CB8AC3E}">
        <p14:creationId xmlns:p14="http://schemas.microsoft.com/office/powerpoint/2010/main" val="1407509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Gesetzlicher Schutz – das sind die </a:t>
            </a:r>
            <a:r>
              <a:rPr lang="de-DE"/>
              <a:t>Fakten:</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791865"/>
          </a:xfrm>
        </p:spPr>
        <p:txBody>
          <a:bodyPr/>
          <a:lstStyle/>
          <a:p>
            <a:pPr lvl="1"/>
            <a:r>
              <a:rPr lang="de-DE" dirty="0"/>
              <a:t>Zusammenfassend lässt sich sagen: </a:t>
            </a:r>
            <a:br>
              <a:rPr lang="de-DE" dirty="0"/>
            </a:br>
            <a:r>
              <a:rPr lang="de-DE" dirty="0"/>
              <a:t>Zwar haben viele Menschen grundsätzlich Anspruch auf eine Erwerbsminderungsrente. Jedoch leistet diese erst im absoluten Notfall. Und um den Lebensstandard zu halten, </a:t>
            </a:r>
            <a:r>
              <a:rPr lang="de-DE" b="1" dirty="0">
                <a:solidFill>
                  <a:srgbClr val="016629"/>
                </a:solidFill>
              </a:rPr>
              <a:t>reicht die staatliche Absicherung bei Weitem nicht aus</a:t>
            </a:r>
            <a:r>
              <a:rPr lang="de-DE" dirty="0"/>
              <a:t>. </a:t>
            </a:r>
          </a:p>
        </p:txBody>
      </p:sp>
      <p:sp>
        <p:nvSpPr>
          <p:cNvPr id="4" name="Rechteck 5">
            <a:extLst>
              <a:ext uri="{FF2B5EF4-FFF2-40B4-BE49-F238E27FC236}">
                <a16:creationId xmlns:a16="http://schemas.microsoft.com/office/drawing/2014/main" id="{A9B85622-681D-4B83-9C27-5B02F6EF79D6}"/>
              </a:ext>
            </a:extLst>
          </p:cNvPr>
          <p:cNvSpPr/>
          <p:nvPr/>
        </p:nvSpPr>
        <p:spPr>
          <a:xfrm>
            <a:off x="335360" y="2276872"/>
            <a:ext cx="11521678" cy="39239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5" name="Textplatzhalter 4">
            <a:extLst>
              <a:ext uri="{FF2B5EF4-FFF2-40B4-BE49-F238E27FC236}">
                <a16:creationId xmlns:a16="http://schemas.microsoft.com/office/drawing/2014/main" id="{DAA64084-6759-4713-994A-0A8AAE6732DC}"/>
              </a:ext>
            </a:extLst>
          </p:cNvPr>
          <p:cNvSpPr txBox="1">
            <a:spLocks/>
          </p:cNvSpPr>
          <p:nvPr/>
        </p:nvSpPr>
        <p:spPr bwMode="gray">
          <a:xfrm>
            <a:off x="1115616" y="2446335"/>
            <a:ext cx="10581084" cy="494879"/>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1200"/>
              </a:spcBef>
            </a:pPr>
            <a:r>
              <a:rPr lang="de-DE" dirty="0"/>
              <a:t>Die </a:t>
            </a:r>
            <a:r>
              <a:rPr lang="de-DE" b="1" dirty="0"/>
              <a:t>Höhe der Erwerbsminderungsrente </a:t>
            </a:r>
            <a:r>
              <a:rPr lang="de-DE" dirty="0"/>
              <a:t>hängt davon ab, wie viel und wie lange der Versicherte in die </a:t>
            </a:r>
            <a:r>
              <a:rPr lang="de-DE" b="1" dirty="0"/>
              <a:t>gesetzliche</a:t>
            </a:r>
            <a:r>
              <a:rPr lang="de-DE" dirty="0"/>
              <a:t> </a:t>
            </a:r>
            <a:r>
              <a:rPr lang="de-DE" b="1" dirty="0"/>
              <a:t>Rentenkasse eingezahlt </a:t>
            </a:r>
            <a:r>
              <a:rPr lang="de-DE" dirty="0"/>
              <a:t>hat.</a:t>
            </a:r>
          </a:p>
        </p:txBody>
      </p:sp>
      <p:sp>
        <p:nvSpPr>
          <p:cNvPr id="6" name="Textplatzhalter 4">
            <a:extLst>
              <a:ext uri="{FF2B5EF4-FFF2-40B4-BE49-F238E27FC236}">
                <a16:creationId xmlns:a16="http://schemas.microsoft.com/office/drawing/2014/main" id="{B118B1C6-44D8-42E8-BF9D-2FD8449325F2}"/>
              </a:ext>
            </a:extLst>
          </p:cNvPr>
          <p:cNvSpPr txBox="1">
            <a:spLocks/>
          </p:cNvSpPr>
          <p:nvPr/>
        </p:nvSpPr>
        <p:spPr bwMode="gray">
          <a:xfrm>
            <a:off x="1115616" y="3153874"/>
            <a:ext cx="10581084" cy="750975"/>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1200"/>
              </a:spcBef>
            </a:pPr>
            <a:r>
              <a:rPr lang="de-DE" dirty="0"/>
              <a:t>Wer während oder unmittelbar nach der beruflichen Ausbildung oder im Studium erwerbsunfähig wird, bekommt in der Regel keine gesetzliche Erwerbsminderungsrente. Denn Voraussetzung dafür ist, dass man </a:t>
            </a:r>
            <a:r>
              <a:rPr lang="de-DE" b="1" dirty="0"/>
              <a:t>mindestens 5 Jahre versichert </a:t>
            </a:r>
            <a:r>
              <a:rPr lang="de-DE" dirty="0"/>
              <a:t>ist (Wartezeit).</a:t>
            </a:r>
          </a:p>
        </p:txBody>
      </p:sp>
      <p:sp>
        <p:nvSpPr>
          <p:cNvPr id="7" name="Textplatzhalter 4">
            <a:extLst>
              <a:ext uri="{FF2B5EF4-FFF2-40B4-BE49-F238E27FC236}">
                <a16:creationId xmlns:a16="http://schemas.microsoft.com/office/drawing/2014/main" id="{A7D68F82-4004-4B17-8362-54DC538D641B}"/>
              </a:ext>
            </a:extLst>
          </p:cNvPr>
          <p:cNvSpPr txBox="1">
            <a:spLocks/>
          </p:cNvSpPr>
          <p:nvPr/>
        </p:nvSpPr>
        <p:spPr bwMode="gray">
          <a:xfrm>
            <a:off x="1115616" y="5536433"/>
            <a:ext cx="10581084" cy="494879"/>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1200"/>
              </a:spcBef>
            </a:pPr>
            <a:r>
              <a:rPr lang="de-DE" dirty="0"/>
              <a:t>Die Leistungen reichen bei Weitem nicht aus, um das Einkommen zu schützen; die volle Erwerbsminderungsrente beträgt nämlich meist </a:t>
            </a:r>
            <a:r>
              <a:rPr lang="de-DE" b="1" dirty="0"/>
              <a:t>weniger als ein Drittel </a:t>
            </a:r>
            <a:r>
              <a:rPr lang="de-DE" dirty="0"/>
              <a:t>des letzten </a:t>
            </a:r>
            <a:r>
              <a:rPr lang="de-DE" b="1" dirty="0"/>
              <a:t>Bruttogehalts. </a:t>
            </a:r>
          </a:p>
        </p:txBody>
      </p:sp>
      <p:sp>
        <p:nvSpPr>
          <p:cNvPr id="8" name="Textplatzhalter 4">
            <a:extLst>
              <a:ext uri="{FF2B5EF4-FFF2-40B4-BE49-F238E27FC236}">
                <a16:creationId xmlns:a16="http://schemas.microsoft.com/office/drawing/2014/main" id="{50A66AF2-9810-480A-A72D-EF4EF22EAC80}"/>
              </a:ext>
            </a:extLst>
          </p:cNvPr>
          <p:cNvSpPr txBox="1">
            <a:spLocks/>
          </p:cNvSpPr>
          <p:nvPr/>
        </p:nvSpPr>
        <p:spPr bwMode="gray">
          <a:xfrm>
            <a:off x="1115616" y="4117509"/>
            <a:ext cx="10581084" cy="496800"/>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1200"/>
              </a:spcBef>
            </a:pPr>
            <a:r>
              <a:rPr lang="de-DE" b="1" dirty="0"/>
              <a:t>Selbständige</a:t>
            </a:r>
            <a:r>
              <a:rPr lang="de-DE" dirty="0"/>
              <a:t>, die keine Pflichtbeiträge leisten, haben </a:t>
            </a:r>
            <a:r>
              <a:rPr lang="de-DE" b="1" dirty="0"/>
              <a:t>keinen Anspruch </a:t>
            </a:r>
            <a:r>
              <a:rPr lang="de-DE" dirty="0"/>
              <a:t>auf gesetzlichen Schutz.</a:t>
            </a:r>
          </a:p>
        </p:txBody>
      </p:sp>
      <p:sp>
        <p:nvSpPr>
          <p:cNvPr id="9" name="Textplatzhalter 4">
            <a:extLst>
              <a:ext uri="{FF2B5EF4-FFF2-40B4-BE49-F238E27FC236}">
                <a16:creationId xmlns:a16="http://schemas.microsoft.com/office/drawing/2014/main" id="{78CC27A2-2AE7-4C13-8626-76E6FD7A9737}"/>
              </a:ext>
            </a:extLst>
          </p:cNvPr>
          <p:cNvSpPr txBox="1">
            <a:spLocks/>
          </p:cNvSpPr>
          <p:nvPr/>
        </p:nvSpPr>
        <p:spPr bwMode="gray">
          <a:xfrm>
            <a:off x="1115616" y="4826969"/>
            <a:ext cx="10581084" cy="496800"/>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1200"/>
              </a:spcBef>
            </a:pPr>
            <a:r>
              <a:rPr lang="de-DE" dirty="0"/>
              <a:t>Keine Planungssicherheit aufgrund gesetzlicher Anpassungen.</a:t>
            </a:r>
          </a:p>
        </p:txBody>
      </p:sp>
      <p:grpSp>
        <p:nvGrpSpPr>
          <p:cNvPr id="11" name="Gruppieren 36">
            <a:extLst>
              <a:ext uri="{FF2B5EF4-FFF2-40B4-BE49-F238E27FC236}">
                <a16:creationId xmlns:a16="http://schemas.microsoft.com/office/drawing/2014/main" id="{67356A14-F089-494F-92E1-50703C2032A4}"/>
              </a:ext>
            </a:extLst>
          </p:cNvPr>
          <p:cNvGrpSpPr/>
          <p:nvPr/>
        </p:nvGrpSpPr>
        <p:grpSpPr>
          <a:xfrm>
            <a:off x="486222" y="2546083"/>
            <a:ext cx="421749" cy="295382"/>
            <a:chOff x="1282958" y="2995469"/>
            <a:chExt cx="787142" cy="551294"/>
          </a:xfrm>
        </p:grpSpPr>
        <p:pic>
          <p:nvPicPr>
            <p:cNvPr id="12" name="Grafik 37">
              <a:extLst>
                <a:ext uri="{FF2B5EF4-FFF2-40B4-BE49-F238E27FC236}">
                  <a16:creationId xmlns:a16="http://schemas.microsoft.com/office/drawing/2014/main" id="{FD32B05C-A8B9-47CD-8804-8414E39910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2958" y="2995469"/>
              <a:ext cx="787142" cy="551294"/>
            </a:xfrm>
            <a:prstGeom prst="rect">
              <a:avLst/>
            </a:prstGeom>
          </p:spPr>
        </p:pic>
        <p:sp>
          <p:nvSpPr>
            <p:cNvPr id="13" name="Rechteck 38">
              <a:extLst>
                <a:ext uri="{FF2B5EF4-FFF2-40B4-BE49-F238E27FC236}">
                  <a16:creationId xmlns:a16="http://schemas.microsoft.com/office/drawing/2014/main" id="{E84ED8E3-94A4-4073-9A75-354725A5FB35}"/>
                </a:ext>
              </a:extLst>
            </p:cNvPr>
            <p:cNvSpPr/>
            <p:nvPr/>
          </p:nvSpPr>
          <p:spPr>
            <a:xfrm>
              <a:off x="1369371" y="3137480"/>
              <a:ext cx="216024" cy="25286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14" name="Grafik 39" descr="Ein Bild, das Zeichnung, sitzend, Uhr, Teller enthält.&#10;&#10;Automatisch generierte Beschreibung">
              <a:extLst>
                <a:ext uri="{FF2B5EF4-FFF2-40B4-BE49-F238E27FC236}">
                  <a16:creationId xmlns:a16="http://schemas.microsoft.com/office/drawing/2014/main" id="{4A91C494-AA1C-46B2-BBF0-220CD54753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0261" y="3155156"/>
              <a:ext cx="147842" cy="214313"/>
            </a:xfrm>
            <a:prstGeom prst="rect">
              <a:avLst/>
            </a:prstGeom>
          </p:spPr>
        </p:pic>
      </p:grpSp>
      <p:grpSp>
        <p:nvGrpSpPr>
          <p:cNvPr id="3" name="Group 2">
            <a:extLst>
              <a:ext uri="{FF2B5EF4-FFF2-40B4-BE49-F238E27FC236}">
                <a16:creationId xmlns:a16="http://schemas.microsoft.com/office/drawing/2014/main" id="{83921A08-A0F2-4E95-8601-E13AE5F7E526}"/>
              </a:ext>
            </a:extLst>
          </p:cNvPr>
          <p:cNvGrpSpPr/>
          <p:nvPr/>
        </p:nvGrpSpPr>
        <p:grpSpPr>
          <a:xfrm>
            <a:off x="437883" y="3347043"/>
            <a:ext cx="518427" cy="364636"/>
            <a:chOff x="437883" y="3283824"/>
            <a:chExt cx="518427" cy="364636"/>
          </a:xfrm>
        </p:grpSpPr>
        <p:pic>
          <p:nvPicPr>
            <p:cNvPr id="15" name="Grafik 22">
              <a:extLst>
                <a:ext uri="{FF2B5EF4-FFF2-40B4-BE49-F238E27FC236}">
                  <a16:creationId xmlns:a16="http://schemas.microsoft.com/office/drawing/2014/main" id="{E48A67D0-49E2-4E45-A34F-84B5D12655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883" y="3283824"/>
              <a:ext cx="518427" cy="364064"/>
            </a:xfrm>
            <a:prstGeom prst="rect">
              <a:avLst/>
            </a:prstGeom>
          </p:spPr>
        </p:pic>
        <p:grpSp>
          <p:nvGrpSpPr>
            <p:cNvPr id="16" name="Gruppieren 30">
              <a:extLst>
                <a:ext uri="{FF2B5EF4-FFF2-40B4-BE49-F238E27FC236}">
                  <a16:creationId xmlns:a16="http://schemas.microsoft.com/office/drawing/2014/main" id="{6E6A48DC-D14C-4872-88D7-15D845B803A4}"/>
                </a:ext>
              </a:extLst>
            </p:cNvPr>
            <p:cNvGrpSpPr/>
            <p:nvPr/>
          </p:nvGrpSpPr>
          <p:grpSpPr>
            <a:xfrm>
              <a:off x="690592" y="3305861"/>
              <a:ext cx="265717" cy="342599"/>
              <a:chOff x="7516664" y="3568646"/>
              <a:chExt cx="508735" cy="655934"/>
            </a:xfrm>
          </p:grpSpPr>
          <p:sp>
            <p:nvSpPr>
              <p:cNvPr id="17" name="Rechteck: abgerundete Ecken 33">
                <a:extLst>
                  <a:ext uri="{FF2B5EF4-FFF2-40B4-BE49-F238E27FC236}">
                    <a16:creationId xmlns:a16="http://schemas.microsoft.com/office/drawing/2014/main" id="{A7931EAE-F6D9-4245-B339-D86483B15951}"/>
                  </a:ext>
                </a:extLst>
              </p:cNvPr>
              <p:cNvSpPr/>
              <p:nvPr/>
            </p:nvSpPr>
            <p:spPr>
              <a:xfrm>
                <a:off x="7516664" y="3568646"/>
                <a:ext cx="508735" cy="655934"/>
              </a:xfrm>
              <a:prstGeom prst="roundRect">
                <a:avLst>
                  <a:gd name="adj" fmla="val 884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18" name="Grafik 34">
                <a:extLst>
                  <a:ext uri="{FF2B5EF4-FFF2-40B4-BE49-F238E27FC236}">
                    <a16:creationId xmlns:a16="http://schemas.microsoft.com/office/drawing/2014/main" id="{AD1F9905-9810-46A2-A8FA-B42F7E16B7A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549064" y="3715653"/>
                <a:ext cx="444790" cy="507824"/>
              </a:xfrm>
              <a:prstGeom prst="rect">
                <a:avLst/>
              </a:prstGeom>
              <a:ln w="19050">
                <a:noFill/>
              </a:ln>
            </p:spPr>
          </p:pic>
        </p:grpSp>
      </p:grpSp>
      <p:grpSp>
        <p:nvGrpSpPr>
          <p:cNvPr id="10" name="Group 9">
            <a:extLst>
              <a:ext uri="{FF2B5EF4-FFF2-40B4-BE49-F238E27FC236}">
                <a16:creationId xmlns:a16="http://schemas.microsoft.com/office/drawing/2014/main" id="{D94E76B7-7180-4539-81D9-B75E23ADB90E}"/>
              </a:ext>
            </a:extLst>
          </p:cNvPr>
          <p:cNvGrpSpPr/>
          <p:nvPr/>
        </p:nvGrpSpPr>
        <p:grpSpPr>
          <a:xfrm>
            <a:off x="473348" y="4142161"/>
            <a:ext cx="447496" cy="447496"/>
            <a:chOff x="440080" y="4180925"/>
            <a:chExt cx="447496" cy="447496"/>
          </a:xfrm>
        </p:grpSpPr>
        <p:pic>
          <p:nvPicPr>
            <p:cNvPr id="23" name="Grafik 13" descr="Schild">
              <a:extLst>
                <a:ext uri="{FF2B5EF4-FFF2-40B4-BE49-F238E27FC236}">
                  <a16:creationId xmlns:a16="http://schemas.microsoft.com/office/drawing/2014/main" id="{D76CA915-47B3-41C8-8DD2-BD6A8DF5360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0080" y="4180925"/>
              <a:ext cx="447496" cy="447496"/>
            </a:xfrm>
            <a:prstGeom prst="rect">
              <a:avLst/>
            </a:prstGeom>
          </p:spPr>
        </p:pic>
        <p:grpSp>
          <p:nvGrpSpPr>
            <p:cNvPr id="24" name="Gruppieren 21">
              <a:extLst>
                <a:ext uri="{FF2B5EF4-FFF2-40B4-BE49-F238E27FC236}">
                  <a16:creationId xmlns:a16="http://schemas.microsoft.com/office/drawing/2014/main" id="{5CBC31A8-EFA1-456F-8DCF-780408F740D2}"/>
                </a:ext>
              </a:extLst>
            </p:cNvPr>
            <p:cNvGrpSpPr/>
            <p:nvPr/>
          </p:nvGrpSpPr>
          <p:grpSpPr>
            <a:xfrm>
              <a:off x="480060" y="4220904"/>
              <a:ext cx="367536" cy="367536"/>
              <a:chOff x="-1516380" y="2136825"/>
              <a:chExt cx="213899" cy="213901"/>
            </a:xfrm>
          </p:grpSpPr>
          <p:cxnSp>
            <p:nvCxnSpPr>
              <p:cNvPr id="25" name="Gerader Verbinder 20">
                <a:extLst>
                  <a:ext uri="{FF2B5EF4-FFF2-40B4-BE49-F238E27FC236}">
                    <a16:creationId xmlns:a16="http://schemas.microsoft.com/office/drawing/2014/main" id="{0F4BE981-90F7-4C0E-AB82-908AFC99C0AD}"/>
                  </a:ext>
                </a:extLst>
              </p:cNvPr>
              <p:cNvCxnSpPr>
                <a:cxnSpLocks/>
              </p:cNvCxnSpPr>
              <p:nvPr/>
            </p:nvCxnSpPr>
            <p:spPr>
              <a:xfrm>
                <a:off x="-1516380" y="2136825"/>
                <a:ext cx="213899" cy="213899"/>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r Verbinder 32">
                <a:extLst>
                  <a:ext uri="{FF2B5EF4-FFF2-40B4-BE49-F238E27FC236}">
                    <a16:creationId xmlns:a16="http://schemas.microsoft.com/office/drawing/2014/main" id="{FC4B9811-72AC-4AA3-9DC3-87015B87F0DB}"/>
                  </a:ext>
                </a:extLst>
              </p:cNvPr>
              <p:cNvCxnSpPr>
                <a:cxnSpLocks/>
              </p:cNvCxnSpPr>
              <p:nvPr/>
            </p:nvCxnSpPr>
            <p:spPr>
              <a:xfrm flipH="1">
                <a:off x="-1516380" y="2136825"/>
                <a:ext cx="213899" cy="213899"/>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grpSp>
      </p:grpSp>
      <p:pic>
        <p:nvPicPr>
          <p:cNvPr id="28" name="Grafik 35">
            <a:extLst>
              <a:ext uri="{FF2B5EF4-FFF2-40B4-BE49-F238E27FC236}">
                <a16:creationId xmlns:a16="http://schemas.microsoft.com/office/drawing/2014/main" id="{08B61715-D72E-4D8C-9629-C6ECE72FB9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7654" y="4906844"/>
            <a:ext cx="378885" cy="337050"/>
          </a:xfrm>
          <a:prstGeom prst="rect">
            <a:avLst/>
          </a:prstGeom>
        </p:spPr>
      </p:pic>
      <p:pic>
        <p:nvPicPr>
          <p:cNvPr id="29" name="Grafik 7">
            <a:extLst>
              <a:ext uri="{FF2B5EF4-FFF2-40B4-BE49-F238E27FC236}">
                <a16:creationId xmlns:a16="http://schemas.microsoft.com/office/drawing/2014/main" id="{3392A1FD-30E2-49DE-BB31-8B43EB58FF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3841" y="5612949"/>
            <a:ext cx="426510" cy="341846"/>
          </a:xfrm>
          <a:prstGeom prst="rect">
            <a:avLst/>
          </a:prstGeom>
        </p:spPr>
      </p:pic>
      <p:cxnSp>
        <p:nvCxnSpPr>
          <p:cNvPr id="30" name="Gerader Verbinder 9">
            <a:extLst>
              <a:ext uri="{FF2B5EF4-FFF2-40B4-BE49-F238E27FC236}">
                <a16:creationId xmlns:a16="http://schemas.microsoft.com/office/drawing/2014/main" id="{5421BA45-9A1D-4763-823D-EE64F6F83323}"/>
              </a:ext>
            </a:extLst>
          </p:cNvPr>
          <p:cNvCxnSpPr>
            <a:cxnSpLocks/>
          </p:cNvCxnSpPr>
          <p:nvPr/>
        </p:nvCxnSpPr>
        <p:spPr>
          <a:xfrm>
            <a:off x="335360" y="3047544"/>
            <a:ext cx="11523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Gerader Verbinder 9">
            <a:extLst>
              <a:ext uri="{FF2B5EF4-FFF2-40B4-BE49-F238E27FC236}">
                <a16:creationId xmlns:a16="http://schemas.microsoft.com/office/drawing/2014/main" id="{E1FB7713-8F66-4403-84DD-7B551434D0BF}"/>
              </a:ext>
            </a:extLst>
          </p:cNvPr>
          <p:cNvCxnSpPr>
            <a:cxnSpLocks/>
          </p:cNvCxnSpPr>
          <p:nvPr/>
        </p:nvCxnSpPr>
        <p:spPr>
          <a:xfrm>
            <a:off x="335360" y="4011179"/>
            <a:ext cx="11523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Gerader Verbinder 9">
            <a:extLst>
              <a:ext uri="{FF2B5EF4-FFF2-40B4-BE49-F238E27FC236}">
                <a16:creationId xmlns:a16="http://schemas.microsoft.com/office/drawing/2014/main" id="{A0E224F8-FCEF-4DBE-B989-BB8B8F67135F}"/>
              </a:ext>
            </a:extLst>
          </p:cNvPr>
          <p:cNvCxnSpPr>
            <a:cxnSpLocks/>
          </p:cNvCxnSpPr>
          <p:nvPr/>
        </p:nvCxnSpPr>
        <p:spPr>
          <a:xfrm>
            <a:off x="335360" y="4720639"/>
            <a:ext cx="11523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Gerader Verbinder 9">
            <a:extLst>
              <a:ext uri="{FF2B5EF4-FFF2-40B4-BE49-F238E27FC236}">
                <a16:creationId xmlns:a16="http://schemas.microsoft.com/office/drawing/2014/main" id="{327B94B1-D227-4D72-A647-4C577B557C1C}"/>
              </a:ext>
            </a:extLst>
          </p:cNvPr>
          <p:cNvCxnSpPr>
            <a:cxnSpLocks/>
          </p:cNvCxnSpPr>
          <p:nvPr/>
        </p:nvCxnSpPr>
        <p:spPr>
          <a:xfrm>
            <a:off x="335360" y="5430100"/>
            <a:ext cx="11523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oliennummernplatzhalter 18">
            <a:extLst>
              <a:ext uri="{FF2B5EF4-FFF2-40B4-BE49-F238E27FC236}">
                <a16:creationId xmlns:a16="http://schemas.microsoft.com/office/drawing/2014/main" id="{57A90666-D206-40E0-A2AF-FF703B34220B}"/>
              </a:ext>
            </a:extLst>
          </p:cNvPr>
          <p:cNvSpPr>
            <a:spLocks noGrp="1"/>
          </p:cNvSpPr>
          <p:nvPr>
            <p:ph type="sldNum" sz="quarter" idx="12"/>
          </p:nvPr>
        </p:nvSpPr>
        <p:spPr/>
        <p:txBody>
          <a:bodyPr/>
          <a:lstStyle/>
          <a:p>
            <a:fld id="{7EC6429F-8EBA-4254-B9C8-295228AFE7F1}" type="slidenum">
              <a:rPr lang="de-DE" smtClean="0"/>
              <a:pPr/>
              <a:t>14</a:t>
            </a:fld>
            <a:endParaRPr lang="de-DE" dirty="0"/>
          </a:p>
        </p:txBody>
      </p:sp>
      <p:sp>
        <p:nvSpPr>
          <p:cNvPr id="36" name="Fußzeilenplatzhalter 2">
            <a:extLst>
              <a:ext uri="{FF2B5EF4-FFF2-40B4-BE49-F238E27FC236}">
                <a16:creationId xmlns:a16="http://schemas.microsoft.com/office/drawing/2014/main" id="{AC6C071D-B256-4344-8D29-4B7BA7F2F292}"/>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08047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Jeder Beitrag setzt sich individuell zusammen</a:t>
            </a:r>
            <a:r>
              <a:rPr lang="de-DE"/>
              <a:t>. </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36190"/>
          </a:xfrm>
        </p:spPr>
        <p:txBody>
          <a:bodyPr/>
          <a:lstStyle/>
          <a:p>
            <a:pPr lvl="1"/>
            <a:r>
              <a:rPr lang="de-DE" dirty="0"/>
              <a:t>Für den Beitrag der Berufsunfähigkeitsversicherung kann </a:t>
            </a:r>
            <a:r>
              <a:rPr lang="de-DE" b="1" dirty="0">
                <a:solidFill>
                  <a:srgbClr val="016629"/>
                </a:solidFill>
              </a:rPr>
              <a:t>kein standardisierter Betrag</a:t>
            </a:r>
            <a:r>
              <a:rPr lang="de-DE" dirty="0"/>
              <a:t> genannt werden.</a:t>
            </a:r>
          </a:p>
        </p:txBody>
      </p:sp>
      <p:sp>
        <p:nvSpPr>
          <p:cNvPr id="4" name="Text Placeholder 34">
            <a:extLst>
              <a:ext uri="{FF2B5EF4-FFF2-40B4-BE49-F238E27FC236}">
                <a16:creationId xmlns:a16="http://schemas.microsoft.com/office/drawing/2014/main" id="{77EA9A29-7EE1-49E2-AF4D-3D748B8A4585}"/>
              </a:ext>
            </a:extLst>
          </p:cNvPr>
          <p:cNvSpPr txBox="1">
            <a:spLocks/>
          </p:cNvSpPr>
          <p:nvPr/>
        </p:nvSpPr>
        <p:spPr bwMode="gray">
          <a:xfrm>
            <a:off x="335360" y="1635471"/>
            <a:ext cx="11520000" cy="236190"/>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t>Jeder Beitrag setzt sich individuell nach folgenden Kriterien zusammen:</a:t>
            </a:r>
            <a:endParaRPr lang="de-DE" dirty="0"/>
          </a:p>
        </p:txBody>
      </p:sp>
      <p:sp>
        <p:nvSpPr>
          <p:cNvPr id="10" name="Rechteck 13">
            <a:extLst>
              <a:ext uri="{FF2B5EF4-FFF2-40B4-BE49-F238E27FC236}">
                <a16:creationId xmlns:a16="http://schemas.microsoft.com/office/drawing/2014/main" id="{0B0786CE-2453-4369-9A77-EBDBEA9C042E}"/>
              </a:ext>
            </a:extLst>
          </p:cNvPr>
          <p:cNvSpPr/>
          <p:nvPr/>
        </p:nvSpPr>
        <p:spPr>
          <a:xfrm>
            <a:off x="335360" y="2007550"/>
            <a:ext cx="11520000" cy="765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0" tIns="72000" rIns="72000" bIns="72000" numCol="1" spcCol="0" rtlCol="0" fromWordArt="0" anchor="ctr" anchorCtr="0" forceAA="0" compatLnSpc="1">
            <a:prstTxWarp prst="textNoShape">
              <a:avLst/>
            </a:prstTxWarp>
            <a:noAutofit/>
          </a:bodyPr>
          <a:lstStyle/>
          <a:p>
            <a:pPr>
              <a:spcBef>
                <a:spcPts val="300"/>
              </a:spcBef>
            </a:pPr>
            <a:r>
              <a:rPr lang="de-DE" sz="1600" b="1" dirty="0">
                <a:solidFill>
                  <a:schemeClr val="tx1"/>
                </a:solidFill>
              </a:rPr>
              <a:t>Je niedriger das Eintrittsalter, desto niedriger der Beitrag</a:t>
            </a:r>
          </a:p>
        </p:txBody>
      </p:sp>
      <p:sp>
        <p:nvSpPr>
          <p:cNvPr id="11" name="Rechteck 13">
            <a:extLst>
              <a:ext uri="{FF2B5EF4-FFF2-40B4-BE49-F238E27FC236}">
                <a16:creationId xmlns:a16="http://schemas.microsoft.com/office/drawing/2014/main" id="{E74F11EA-BE04-42DF-8EE1-F6C27C433F36}"/>
              </a:ext>
            </a:extLst>
          </p:cNvPr>
          <p:cNvSpPr/>
          <p:nvPr/>
        </p:nvSpPr>
        <p:spPr>
          <a:xfrm>
            <a:off x="335360" y="2864358"/>
            <a:ext cx="11520000" cy="765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0" tIns="72000" rIns="72000" bIns="72000" numCol="1" spcCol="0" rtlCol="0" fromWordArt="0" anchor="ctr" anchorCtr="0" forceAA="0" compatLnSpc="1">
            <a:prstTxWarp prst="textNoShape">
              <a:avLst/>
            </a:prstTxWarp>
            <a:noAutofit/>
          </a:bodyPr>
          <a:lstStyle/>
          <a:p>
            <a:pPr>
              <a:spcBef>
                <a:spcPts val="300"/>
              </a:spcBef>
            </a:pPr>
            <a:r>
              <a:rPr lang="de-DE" sz="1600" b="1" dirty="0">
                <a:solidFill>
                  <a:schemeClr val="tx1"/>
                </a:solidFill>
              </a:rPr>
              <a:t>Je kleiner das Berufsrisiko, desto kleiner der Betrag</a:t>
            </a:r>
          </a:p>
        </p:txBody>
      </p:sp>
      <p:sp>
        <p:nvSpPr>
          <p:cNvPr id="12" name="Rechteck 13">
            <a:extLst>
              <a:ext uri="{FF2B5EF4-FFF2-40B4-BE49-F238E27FC236}">
                <a16:creationId xmlns:a16="http://schemas.microsoft.com/office/drawing/2014/main" id="{1FE0F3FB-C452-4822-8B60-3C57BC251106}"/>
              </a:ext>
            </a:extLst>
          </p:cNvPr>
          <p:cNvSpPr/>
          <p:nvPr/>
        </p:nvSpPr>
        <p:spPr>
          <a:xfrm>
            <a:off x="335360" y="3721166"/>
            <a:ext cx="11520000" cy="765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0" tIns="72000" rIns="72000" bIns="72000" numCol="1" spcCol="0" rtlCol="0" fromWordArt="0" anchor="ctr" anchorCtr="0" forceAA="0" compatLnSpc="1">
            <a:prstTxWarp prst="textNoShape">
              <a:avLst/>
            </a:prstTxWarp>
            <a:noAutofit/>
          </a:bodyPr>
          <a:lstStyle/>
          <a:p>
            <a:pPr>
              <a:spcBef>
                <a:spcPts val="300"/>
              </a:spcBef>
            </a:pPr>
            <a:r>
              <a:rPr lang="de-DE" sz="1600" b="1" dirty="0">
                <a:solidFill>
                  <a:schemeClr val="tx1"/>
                </a:solidFill>
              </a:rPr>
              <a:t>Je gesünder das Leben, desto geringer der Beitrag</a:t>
            </a:r>
          </a:p>
        </p:txBody>
      </p:sp>
      <p:sp>
        <p:nvSpPr>
          <p:cNvPr id="13" name="Rechteck 13">
            <a:extLst>
              <a:ext uri="{FF2B5EF4-FFF2-40B4-BE49-F238E27FC236}">
                <a16:creationId xmlns:a16="http://schemas.microsoft.com/office/drawing/2014/main" id="{770D89FB-3D20-44C5-86B6-08F67DAB93B5}"/>
              </a:ext>
            </a:extLst>
          </p:cNvPr>
          <p:cNvSpPr/>
          <p:nvPr/>
        </p:nvSpPr>
        <p:spPr>
          <a:xfrm>
            <a:off x="335360" y="4577974"/>
            <a:ext cx="11520000" cy="765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0" tIns="72000" rIns="72000" bIns="72000" numCol="1" spcCol="0" rtlCol="0" fromWordArt="0" anchor="ctr" anchorCtr="0" forceAA="0" compatLnSpc="1">
            <a:prstTxWarp prst="textNoShape">
              <a:avLst/>
            </a:prstTxWarp>
            <a:noAutofit/>
          </a:bodyPr>
          <a:lstStyle/>
          <a:p>
            <a:pPr>
              <a:spcBef>
                <a:spcPts val="300"/>
              </a:spcBef>
            </a:pPr>
            <a:r>
              <a:rPr lang="de-DE" sz="1600" b="1" dirty="0">
                <a:solidFill>
                  <a:schemeClr val="tx1"/>
                </a:solidFill>
              </a:rPr>
              <a:t>Je mehr Verantwortung, desto günstiger der Beitrag</a:t>
            </a:r>
          </a:p>
        </p:txBody>
      </p:sp>
      <p:sp>
        <p:nvSpPr>
          <p:cNvPr id="14" name="Rechteck 13">
            <a:extLst>
              <a:ext uri="{FF2B5EF4-FFF2-40B4-BE49-F238E27FC236}">
                <a16:creationId xmlns:a16="http://schemas.microsoft.com/office/drawing/2014/main" id="{6B21F68C-5F0D-4622-928F-57388B4EF27C}"/>
              </a:ext>
            </a:extLst>
          </p:cNvPr>
          <p:cNvSpPr/>
          <p:nvPr/>
        </p:nvSpPr>
        <p:spPr>
          <a:xfrm>
            <a:off x="335360" y="5434781"/>
            <a:ext cx="11520000" cy="765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0" tIns="72000" rIns="72000" bIns="72000" numCol="1" spcCol="0" rtlCol="0" fromWordArt="0" anchor="ctr" anchorCtr="0" forceAA="0" compatLnSpc="1">
            <a:prstTxWarp prst="textNoShape">
              <a:avLst/>
            </a:prstTxWarp>
            <a:noAutofit/>
          </a:bodyPr>
          <a:lstStyle/>
          <a:p>
            <a:pPr>
              <a:spcBef>
                <a:spcPts val="300"/>
              </a:spcBef>
            </a:pPr>
            <a:r>
              <a:rPr lang="de-DE" sz="1600" b="1" dirty="0">
                <a:solidFill>
                  <a:schemeClr val="tx1"/>
                </a:solidFill>
              </a:rPr>
              <a:t>Je höher der Bedarf, desto höher die Berufsunfähigkeitsrente</a:t>
            </a:r>
          </a:p>
        </p:txBody>
      </p:sp>
      <p:pic>
        <p:nvPicPr>
          <p:cNvPr id="15" name="Grafik 21">
            <a:extLst>
              <a:ext uri="{FF2B5EF4-FFF2-40B4-BE49-F238E27FC236}">
                <a16:creationId xmlns:a16="http://schemas.microsoft.com/office/drawing/2014/main" id="{5CD34BF3-BBE4-4123-93AF-864C48AEDB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653" y="2188945"/>
            <a:ext cx="328607" cy="403205"/>
          </a:xfrm>
          <a:prstGeom prst="rect">
            <a:avLst/>
          </a:prstGeom>
        </p:spPr>
      </p:pic>
      <p:pic>
        <p:nvPicPr>
          <p:cNvPr id="16" name="Grafik 7">
            <a:extLst>
              <a:ext uri="{FF2B5EF4-FFF2-40B4-BE49-F238E27FC236}">
                <a16:creationId xmlns:a16="http://schemas.microsoft.com/office/drawing/2014/main" id="{593AF4FD-F7FD-4D44-BB9A-922FF2CE8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932" y="3058144"/>
            <a:ext cx="432049" cy="378422"/>
          </a:xfrm>
          <a:prstGeom prst="rect">
            <a:avLst/>
          </a:prstGeom>
        </p:spPr>
      </p:pic>
      <p:pic>
        <p:nvPicPr>
          <p:cNvPr id="17" name="Grafik 19">
            <a:extLst>
              <a:ext uri="{FF2B5EF4-FFF2-40B4-BE49-F238E27FC236}">
                <a16:creationId xmlns:a16="http://schemas.microsoft.com/office/drawing/2014/main" id="{83259F53-87CB-44CD-86D5-14FF2EE6D8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411" y="3917503"/>
            <a:ext cx="425090" cy="373320"/>
          </a:xfrm>
          <a:prstGeom prst="rect">
            <a:avLst/>
          </a:prstGeom>
        </p:spPr>
      </p:pic>
      <p:grpSp>
        <p:nvGrpSpPr>
          <p:cNvPr id="18" name="Gruppieren 32">
            <a:extLst>
              <a:ext uri="{FF2B5EF4-FFF2-40B4-BE49-F238E27FC236}">
                <a16:creationId xmlns:a16="http://schemas.microsoft.com/office/drawing/2014/main" id="{E46D64B3-6D0C-4536-AD0D-DA43C3AA8317}"/>
              </a:ext>
            </a:extLst>
          </p:cNvPr>
          <p:cNvGrpSpPr/>
          <p:nvPr/>
        </p:nvGrpSpPr>
        <p:grpSpPr>
          <a:xfrm>
            <a:off x="570249" y="4734518"/>
            <a:ext cx="339414" cy="452906"/>
            <a:chOff x="474998" y="4187985"/>
            <a:chExt cx="339414" cy="452906"/>
          </a:xfrm>
        </p:grpSpPr>
        <p:pic>
          <p:nvPicPr>
            <p:cNvPr id="19" name="Grafik 12">
              <a:extLst>
                <a:ext uri="{FF2B5EF4-FFF2-40B4-BE49-F238E27FC236}">
                  <a16:creationId xmlns:a16="http://schemas.microsoft.com/office/drawing/2014/main" id="{B6DE1014-683D-4B77-895C-20AF981935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998" y="4187985"/>
              <a:ext cx="339414" cy="452906"/>
            </a:xfrm>
            <a:prstGeom prst="rect">
              <a:avLst/>
            </a:prstGeom>
          </p:spPr>
        </p:pic>
        <p:sp>
          <p:nvSpPr>
            <p:cNvPr id="20" name="Rechteck 31">
              <a:extLst>
                <a:ext uri="{FF2B5EF4-FFF2-40B4-BE49-F238E27FC236}">
                  <a16:creationId xmlns:a16="http://schemas.microsoft.com/office/drawing/2014/main" id="{E97BCFB6-1C47-49AF-AAFD-7AACB6320980}"/>
                </a:ext>
              </a:extLst>
            </p:cNvPr>
            <p:cNvSpPr/>
            <p:nvPr/>
          </p:nvSpPr>
          <p:spPr>
            <a:xfrm>
              <a:off x="573881" y="4371975"/>
              <a:ext cx="140494" cy="22145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21" name="Grafik 30" descr="Ein Bild, das Uhr, sitzend, Zeichnung, Schild enthält.&#10;&#10;Automatisch generierte Beschreibung">
              <a:extLst>
                <a:ext uri="{FF2B5EF4-FFF2-40B4-BE49-F238E27FC236}">
                  <a16:creationId xmlns:a16="http://schemas.microsoft.com/office/drawing/2014/main" id="{AB2A4F63-D8FE-4A70-A9FD-DD9194BAA0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6874" y="4391326"/>
              <a:ext cx="126070" cy="182754"/>
            </a:xfrm>
            <a:prstGeom prst="rect">
              <a:avLst/>
            </a:prstGeom>
          </p:spPr>
        </p:pic>
      </p:grpSp>
      <p:pic>
        <p:nvPicPr>
          <p:cNvPr id="22" name="Grafik 11">
            <a:extLst>
              <a:ext uri="{FF2B5EF4-FFF2-40B4-BE49-F238E27FC236}">
                <a16:creationId xmlns:a16="http://schemas.microsoft.com/office/drawing/2014/main" id="{BAC137D6-7BC1-4A75-BB82-205C66BFBE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8362" y="5608560"/>
            <a:ext cx="463188" cy="418436"/>
          </a:xfrm>
          <a:prstGeom prst="rect">
            <a:avLst/>
          </a:prstGeom>
        </p:spPr>
      </p:pic>
      <p:sp>
        <p:nvSpPr>
          <p:cNvPr id="3" name="Foliennummernplatzhalter 2">
            <a:extLst>
              <a:ext uri="{FF2B5EF4-FFF2-40B4-BE49-F238E27FC236}">
                <a16:creationId xmlns:a16="http://schemas.microsoft.com/office/drawing/2014/main" id="{C6020B37-BF15-48F0-B8EE-6883D6629C48}"/>
              </a:ext>
            </a:extLst>
          </p:cNvPr>
          <p:cNvSpPr>
            <a:spLocks noGrp="1"/>
          </p:cNvSpPr>
          <p:nvPr>
            <p:ph type="sldNum" sz="quarter" idx="12"/>
          </p:nvPr>
        </p:nvSpPr>
        <p:spPr/>
        <p:txBody>
          <a:bodyPr/>
          <a:lstStyle/>
          <a:p>
            <a:fld id="{7EC6429F-8EBA-4254-B9C8-295228AFE7F1}" type="slidenum">
              <a:rPr lang="de-DE" smtClean="0"/>
              <a:pPr/>
              <a:t>15</a:t>
            </a:fld>
            <a:endParaRPr lang="de-DE" dirty="0"/>
          </a:p>
        </p:txBody>
      </p:sp>
      <p:sp>
        <p:nvSpPr>
          <p:cNvPr id="23" name="Fußzeilenplatzhalter 2">
            <a:extLst>
              <a:ext uri="{FF2B5EF4-FFF2-40B4-BE49-F238E27FC236}">
                <a16:creationId xmlns:a16="http://schemas.microsoft.com/office/drawing/2014/main" id="{2C13E76C-0973-4E82-9835-3AD37C660B56}"/>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5285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0A69F6-057C-4863-938A-4A1F85B26661}"/>
              </a:ext>
            </a:extLst>
          </p:cNvPr>
          <p:cNvSpPr>
            <a:spLocks noGrp="1"/>
          </p:cNvSpPr>
          <p:nvPr>
            <p:ph type="body" sz="quarter" idx="13"/>
          </p:nvPr>
        </p:nvSpPr>
        <p:spPr>
          <a:xfrm>
            <a:off x="1415480" y="2341670"/>
            <a:ext cx="727763" cy="1436291"/>
          </a:xfrm>
        </p:spPr>
        <p:txBody>
          <a:bodyPr/>
          <a:lstStyle/>
          <a:p>
            <a:r>
              <a:rPr lang="de-DE"/>
              <a:t>2</a:t>
            </a:r>
            <a:endParaRPr lang="de-DE" dirty="0"/>
          </a:p>
        </p:txBody>
      </p:sp>
      <p:sp>
        <p:nvSpPr>
          <p:cNvPr id="2" name="Title 1">
            <a:extLst>
              <a:ext uri="{FF2B5EF4-FFF2-40B4-BE49-F238E27FC236}">
                <a16:creationId xmlns:a16="http://schemas.microsoft.com/office/drawing/2014/main" id="{211412FB-DFD4-4972-86FA-F5052408CB48}"/>
              </a:ext>
            </a:extLst>
          </p:cNvPr>
          <p:cNvSpPr>
            <a:spLocks noGrp="1"/>
          </p:cNvSpPr>
          <p:nvPr>
            <p:ph type="title"/>
          </p:nvPr>
        </p:nvSpPr>
        <p:spPr>
          <a:xfrm>
            <a:off x="1415480" y="3723517"/>
            <a:ext cx="9000000" cy="492443"/>
          </a:xfrm>
        </p:spPr>
        <p:txBody>
          <a:bodyPr/>
          <a:lstStyle/>
          <a:p>
            <a:r>
              <a:rPr lang="de-DE" dirty="0"/>
              <a:t>Die Qualität der BU </a:t>
            </a:r>
            <a:r>
              <a:rPr lang="de-DE"/>
              <a:t>von HDI</a:t>
            </a:r>
            <a:endParaRPr lang="de-DE" dirty="0"/>
          </a:p>
        </p:txBody>
      </p:sp>
    </p:spTree>
    <p:extLst>
      <p:ext uri="{BB962C8B-B14F-4D97-AF65-F5344CB8AC3E}">
        <p14:creationId xmlns:p14="http://schemas.microsoft.com/office/powerpoint/2010/main" val="314177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F6B45C6B-2C1F-4293-83F4-EA30A75565AC}"/>
              </a:ext>
            </a:extLst>
          </p:cNvPr>
          <p:cNvPicPr>
            <a:picLocks noGrp="1" noChangeAspect="1"/>
          </p:cNvPicPr>
          <p:nvPr>
            <p:ph type="pic" sz="quarter" idx="13"/>
          </p:nvPr>
        </p:nvPicPr>
        <p:blipFill>
          <a:blip r:embed="rId6" cstate="email">
            <a:extLst>
              <a:ext uri="{28A0092B-C50C-407E-A947-70E740481C1C}">
                <a14:useLocalDpi xmlns:a14="http://schemas.microsoft.com/office/drawing/2010/main"/>
              </a:ext>
            </a:extLst>
          </a:blip>
          <a:srcRect/>
          <a:stretch/>
        </p:blipFill>
        <p:spPr>
          <a:xfrm>
            <a:off x="-127591" y="-63795"/>
            <a:ext cx="12319591" cy="6921795"/>
          </a:xfrm>
        </p:spPr>
      </p:pic>
      <p:graphicFrame>
        <p:nvGraphicFramePr>
          <p:cNvPr id="8" name="Objekt 7"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39335" name="think-cell Folie" r:id="rId7" imgW="344" imgH="345" progId="TCLayout.ActiveDocument.1">
                  <p:embed/>
                </p:oleObj>
              </mc:Choice>
              <mc:Fallback>
                <p:oleObj name="think-cell Folie" r:id="rId7" imgW="344" imgH="345" progId="TCLayout.ActiveDocument.1">
                  <p:embed/>
                  <p:pic>
                    <p:nvPicPr>
                      <p:cNvPr id="8" name="Objekt 7" hidden="1"/>
                      <p:cNvPicPr/>
                      <p:nvPr/>
                    </p:nvPicPr>
                    <p:blipFill>
                      <a:blip r:embed="rId8"/>
                      <a:stretch>
                        <a:fillRect/>
                      </a:stretch>
                    </p:blipFill>
                    <p:spPr>
                      <a:xfrm>
                        <a:off x="1525588" y="1588"/>
                        <a:ext cx="1588" cy="1588"/>
                      </a:xfrm>
                      <a:prstGeom prst="rect">
                        <a:avLst/>
                      </a:prstGeom>
                    </p:spPr>
                  </p:pic>
                </p:oleObj>
              </mc:Fallback>
            </mc:AlternateContent>
          </a:graphicData>
        </a:graphic>
      </p:graphicFrame>
      <p:sp>
        <p:nvSpPr>
          <p:cNvPr id="7" name="Rechteck 6" hidden="1"/>
          <p:cNvSpPr/>
          <p:nvPr>
            <p:custDataLst>
              <p:tags r:id="rId3"/>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2700"/>
              </a:lnSpc>
              <a:spcBef>
                <a:spcPct val="0"/>
              </a:spcBef>
              <a:spcAft>
                <a:spcPct val="0"/>
              </a:spcAft>
              <a:buClrTx/>
              <a:buSzTx/>
              <a:buFontTx/>
              <a:buNone/>
              <a:tabLst/>
              <a:defRPr/>
            </a:pPr>
            <a:endParaRPr kumimoji="0" lang="de-DE" sz="2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sym typeface="Arial Narrow" panose="020B0606020202030204" pitchFamily="34" charset="0"/>
            </a:endParaRPr>
          </a:p>
        </p:txBody>
      </p:sp>
      <p:sp>
        <p:nvSpPr>
          <p:cNvPr id="16" name="Textplatzhalter 4">
            <a:extLst>
              <a:ext uri="{FF2B5EF4-FFF2-40B4-BE49-F238E27FC236}">
                <a16:creationId xmlns:a16="http://schemas.microsoft.com/office/drawing/2014/main" id="{21CED112-FDC1-482E-A7F0-FA3ED3AEADB4}"/>
              </a:ext>
            </a:extLst>
          </p:cNvPr>
          <p:cNvSpPr txBox="1">
            <a:spLocks/>
          </p:cNvSpPr>
          <p:nvPr/>
        </p:nvSpPr>
        <p:spPr>
          <a:xfrm>
            <a:off x="1919536" y="4761320"/>
            <a:ext cx="3024336" cy="827920"/>
          </a:xfrm>
          <a:prstGeom prst="rect">
            <a:avLst/>
          </a:prstGeom>
          <a:solidFill>
            <a:schemeClr val="bg1"/>
          </a:solidFill>
        </p:spPr>
        <p:txBody>
          <a:bodyPr vert="horz" wrap="square" lIns="324000" tIns="324000" rIns="324000" bIns="324000" rtlCol="0">
            <a:noAutofit/>
          </a:bodyPr>
          <a:lstStyle>
            <a:lvl1pPr indent="0">
              <a:lnSpc>
                <a:spcPct val="104000"/>
              </a:lnSpc>
              <a:spcBef>
                <a:spcPts val="0"/>
              </a:spcBef>
              <a:buSzPct val="110000"/>
              <a:buFont typeface="Wingdings" panose="05000000000000000000" pitchFamily="2" charset="2"/>
              <a:buNone/>
              <a:defRPr sz="2400" b="0">
                <a:solidFill>
                  <a:schemeClr val="accent1"/>
                </a:solidFill>
                <a:latin typeface="+mj-lt"/>
              </a:defRPr>
            </a:lvl1pPr>
            <a:lvl2pPr marL="0" indent="0">
              <a:lnSpc>
                <a:spcPts val="1700"/>
              </a:lnSpc>
              <a:spcBef>
                <a:spcPts val="800"/>
              </a:spcBef>
              <a:buSzPct val="110000"/>
              <a:buFont typeface="Wingdings" panose="05000000000000000000" pitchFamily="2" charset="2"/>
              <a:buNone/>
              <a:defRPr sz="1400" b="1"/>
            </a:lvl2pPr>
            <a:lvl3pPr marL="234000" indent="-234000">
              <a:lnSpc>
                <a:spcPts val="1700"/>
              </a:lnSpc>
              <a:spcBef>
                <a:spcPts val="600"/>
              </a:spcBef>
              <a:buSzPct val="110000"/>
              <a:buFont typeface="Wingdings" panose="05000000000000000000" pitchFamily="2" charset="2"/>
              <a:buChar char="§"/>
              <a:defRPr sz="1400" b="1"/>
            </a:lvl3pPr>
            <a:lvl4pPr marL="468000" indent="-234000">
              <a:lnSpc>
                <a:spcPts val="1700"/>
              </a:lnSpc>
              <a:spcBef>
                <a:spcPts val="300"/>
              </a:spcBef>
              <a:buSzPct val="110000"/>
              <a:buFont typeface="Wingdings" panose="05000000000000000000" pitchFamily="2" charset="2"/>
              <a:buChar char="§"/>
              <a:defRPr sz="1400" b="1"/>
            </a:lvl4pPr>
            <a:lvl5pPr marL="702000" indent="-234000">
              <a:lnSpc>
                <a:spcPts val="1700"/>
              </a:lnSpc>
              <a:spcBef>
                <a:spcPts val="300"/>
              </a:spcBef>
              <a:buSzPct val="110000"/>
              <a:buFont typeface="Wingdings" panose="05000000000000000000" pitchFamily="2" charset="2"/>
              <a:buChar char="§"/>
              <a:defRPr sz="1400" b="1"/>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 ins Jahr 1922!</a:t>
            </a:r>
          </a:p>
        </p:txBody>
      </p:sp>
      <p:sp>
        <p:nvSpPr>
          <p:cNvPr id="17" name="Titel 3">
            <a:extLst>
              <a:ext uri="{FF2B5EF4-FFF2-40B4-BE49-F238E27FC236}">
                <a16:creationId xmlns:a16="http://schemas.microsoft.com/office/drawing/2014/main" id="{17B1C55A-32C3-401D-B3C8-5EC5B8D574D6}"/>
              </a:ext>
            </a:extLst>
          </p:cNvPr>
          <p:cNvSpPr txBox="1">
            <a:spLocks/>
          </p:cNvSpPr>
          <p:nvPr/>
        </p:nvSpPr>
        <p:spPr bwMode="gray">
          <a:xfrm>
            <a:off x="334963" y="2564904"/>
            <a:ext cx="4176861" cy="2357934"/>
          </a:xfrm>
          <a:prstGeom prst="rect">
            <a:avLst/>
          </a:prstGeom>
          <a:solidFill>
            <a:schemeClr val="accent2"/>
          </a:solidFill>
        </p:spPr>
        <p:txBody>
          <a:bodyPr vert="horz" wrap="square" lIns="324000" tIns="234000" rIns="324000" bIns="234000" rtlCol="0" anchor="b" anchorCtr="0">
            <a:spAutoFit/>
          </a:bodyPr>
          <a:lstStyle>
            <a:lvl1pPr>
              <a:lnSpc>
                <a:spcPct val="100000"/>
              </a:lnSpc>
              <a:spcBef>
                <a:spcPct val="0"/>
              </a:spcBef>
              <a:buNone/>
              <a:defRPr sz="6000" b="1" baseline="0">
                <a:solidFill>
                  <a:schemeClr val="bg1"/>
                </a:solidFill>
                <a:latin typeface="+mj-lt"/>
                <a:ea typeface="+mj-ea"/>
                <a:cs typeface="+mj-cs"/>
              </a:defRPr>
            </a:lvl1pPr>
          </a:lstStyle>
          <a:p>
            <a:r>
              <a:rPr lang="de-DE" dirty="0"/>
              <a:t>Ein Blick zurück …</a:t>
            </a:r>
          </a:p>
        </p:txBody>
      </p:sp>
    </p:spTree>
    <p:extLst>
      <p:ext uri="{BB962C8B-B14F-4D97-AF65-F5344CB8AC3E}">
        <p14:creationId xmlns:p14="http://schemas.microsoft.com/office/powerpoint/2010/main" val="583856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platzhalter 11">
            <a:extLst>
              <a:ext uri="{FF2B5EF4-FFF2-40B4-BE49-F238E27FC236}">
                <a16:creationId xmlns:a16="http://schemas.microsoft.com/office/drawing/2014/main" id="{45CC91DD-B3CD-776F-100F-0F68C35CE4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gray">
          <a:xfrm>
            <a:off x="-24680" y="-27384"/>
            <a:ext cx="6109516" cy="3120542"/>
          </a:xfrm>
          <a:prstGeom prst="rect">
            <a:avLst/>
          </a:prstGeom>
        </p:spPr>
      </p:pic>
      <p:sp>
        <p:nvSpPr>
          <p:cNvPr id="3" name="Foliennummernplatzhalter 2">
            <a:extLst>
              <a:ext uri="{FF2B5EF4-FFF2-40B4-BE49-F238E27FC236}">
                <a16:creationId xmlns:a16="http://schemas.microsoft.com/office/drawing/2014/main" id="{901E220B-37FB-4496-B9AF-F7CD069A0423}"/>
              </a:ext>
            </a:extLst>
          </p:cNvPr>
          <p:cNvSpPr>
            <a:spLocks noGrp="1"/>
          </p:cNvSpPr>
          <p:nvPr>
            <p:ph type="sldNum" sz="quarter" idx="12"/>
          </p:nvPr>
        </p:nvSpPr>
        <p:spPr/>
        <p:txBody>
          <a:bodyPr/>
          <a:lstStyle/>
          <a:p>
            <a:fld id="{7EC6429F-8EBA-4254-B9C8-295228AFE7F1}" type="slidenum">
              <a:rPr lang="de-DE" smtClean="0"/>
              <a:pPr/>
              <a:t>18</a:t>
            </a:fld>
            <a:endParaRPr lang="de-DE" dirty="0"/>
          </a:p>
        </p:txBody>
      </p:sp>
      <p:sp>
        <p:nvSpPr>
          <p:cNvPr id="27" name="Textplatzhalter 4">
            <a:extLst>
              <a:ext uri="{FF2B5EF4-FFF2-40B4-BE49-F238E27FC236}">
                <a16:creationId xmlns:a16="http://schemas.microsoft.com/office/drawing/2014/main" id="{6EAD6C70-DF32-46B9-BA6C-506F87775A9F}"/>
              </a:ext>
            </a:extLst>
          </p:cNvPr>
          <p:cNvSpPr txBox="1">
            <a:spLocks/>
          </p:cNvSpPr>
          <p:nvPr/>
        </p:nvSpPr>
        <p:spPr>
          <a:xfrm>
            <a:off x="1592372" y="2021608"/>
            <a:ext cx="1479291" cy="413532"/>
          </a:xfrm>
          <a:prstGeom prst="rect">
            <a:avLst/>
          </a:prstGeom>
          <a:solidFill>
            <a:schemeClr val="bg1"/>
          </a:solidFill>
        </p:spPr>
        <p:txBody>
          <a:bodyPr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b="0" dirty="0">
                <a:solidFill>
                  <a:schemeClr val="accent1"/>
                </a:solidFill>
              </a:rPr>
              <a:t>Im Jahr 1922 </a:t>
            </a:r>
          </a:p>
        </p:txBody>
      </p:sp>
      <p:sp>
        <p:nvSpPr>
          <p:cNvPr id="26" name="Textfeld 25">
            <a:extLst>
              <a:ext uri="{FF2B5EF4-FFF2-40B4-BE49-F238E27FC236}">
                <a16:creationId xmlns:a16="http://schemas.microsoft.com/office/drawing/2014/main" id="{0A765A81-A03A-4EA3-9EEF-CF1B07569A73}"/>
              </a:ext>
            </a:extLst>
          </p:cNvPr>
          <p:cNvSpPr txBox="1"/>
          <p:nvPr/>
        </p:nvSpPr>
        <p:spPr>
          <a:xfrm>
            <a:off x="-34860" y="911622"/>
            <a:ext cx="2853474" cy="1200329"/>
          </a:xfrm>
          <a:prstGeom prst="rect">
            <a:avLst/>
          </a:prstGeom>
          <a:solidFill>
            <a:schemeClr val="accent2"/>
          </a:solidFill>
        </p:spPr>
        <p:txBody>
          <a:bodyPr wrap="square" lIns="396000">
            <a:spAutoFit/>
          </a:bodyPr>
          <a:lstStyle/>
          <a:p>
            <a:r>
              <a:rPr kumimoji="0" lang="de-DE" sz="3600" b="1" i="0" u="none" strike="noStrike" kern="1200" cap="none" spc="0" normalizeH="0" baseline="0" noProof="0" dirty="0">
                <a:ln>
                  <a:noFill/>
                </a:ln>
                <a:solidFill>
                  <a:prstClr val="white"/>
                </a:solidFill>
                <a:effectLst/>
                <a:uLnTx/>
                <a:uFillTx/>
                <a:latin typeface="Arial"/>
                <a:ea typeface="+mj-ea"/>
                <a:cs typeface="+mj-cs"/>
              </a:rPr>
              <a:t>Vieles war anders!</a:t>
            </a:r>
            <a:endParaRPr lang="de-DE" sz="1050" dirty="0"/>
          </a:p>
        </p:txBody>
      </p:sp>
      <p:grpSp>
        <p:nvGrpSpPr>
          <p:cNvPr id="24" name="Gruppieren 23">
            <a:extLst>
              <a:ext uri="{FF2B5EF4-FFF2-40B4-BE49-F238E27FC236}">
                <a16:creationId xmlns:a16="http://schemas.microsoft.com/office/drawing/2014/main" id="{B0824A61-58F5-43AD-BF01-0FC9587E692C}"/>
              </a:ext>
            </a:extLst>
          </p:cNvPr>
          <p:cNvGrpSpPr/>
          <p:nvPr/>
        </p:nvGrpSpPr>
        <p:grpSpPr>
          <a:xfrm>
            <a:off x="9862678" y="403146"/>
            <a:ext cx="2570944" cy="2539647"/>
            <a:chOff x="9768408" y="403146"/>
            <a:chExt cx="2570944" cy="2539647"/>
          </a:xfrm>
        </p:grpSpPr>
        <p:pic>
          <p:nvPicPr>
            <p:cNvPr id="19" name="Grafik 18">
              <a:extLst>
                <a:ext uri="{FF2B5EF4-FFF2-40B4-BE49-F238E27FC236}">
                  <a16:creationId xmlns:a16="http://schemas.microsoft.com/office/drawing/2014/main" id="{F84F6B85-BB6D-4513-A08C-8760EDFEEF0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423880" y="403146"/>
              <a:ext cx="1260000" cy="1260000"/>
            </a:xfrm>
            <a:prstGeom prst="ellipse">
              <a:avLst/>
            </a:prstGeom>
          </p:spPr>
        </p:pic>
        <p:sp>
          <p:nvSpPr>
            <p:cNvPr id="21" name="Textfeld 20">
              <a:extLst>
                <a:ext uri="{FF2B5EF4-FFF2-40B4-BE49-F238E27FC236}">
                  <a16:creationId xmlns:a16="http://schemas.microsoft.com/office/drawing/2014/main" id="{DCA5A45B-CB88-4A0C-B7CE-B7F6613F5184}"/>
                </a:ext>
              </a:extLst>
            </p:cNvPr>
            <p:cNvSpPr txBox="1"/>
            <p:nvPr/>
          </p:nvSpPr>
          <p:spPr>
            <a:xfrm>
              <a:off x="9768408" y="1988686"/>
              <a:ext cx="2570944" cy="954107"/>
            </a:xfrm>
            <a:prstGeom prst="rect">
              <a:avLst/>
            </a:prstGeom>
            <a:noFill/>
          </p:spPr>
          <p:txBody>
            <a:bodyPr wrap="square">
              <a:spAutoFit/>
            </a:bodyPr>
            <a:lstStyle/>
            <a:p>
              <a:pPr algn="ctr"/>
              <a:r>
                <a:rPr lang="de-DE" sz="1200" dirty="0">
                  <a:solidFill>
                    <a:schemeClr val="tx1">
                      <a:lumMod val="75000"/>
                      <a:lumOff val="25000"/>
                    </a:schemeClr>
                  </a:solidFill>
                  <a:latin typeface="Arial"/>
                </a:rPr>
                <a:t>Die Möglichkeit Alltagsrisiken, </a:t>
              </a:r>
              <a:r>
                <a:rPr lang="de-DE" sz="1600" b="1" dirty="0">
                  <a:solidFill>
                    <a:schemeClr val="accent2"/>
                  </a:solidFill>
                  <a:latin typeface="Arial"/>
                </a:rPr>
                <a:t>abzusichern, </a:t>
              </a:r>
              <a:br>
                <a:rPr lang="de-DE" sz="1600" b="1" dirty="0">
                  <a:solidFill>
                    <a:schemeClr val="accent2"/>
                  </a:solidFill>
                  <a:latin typeface="Arial"/>
                </a:rPr>
              </a:br>
              <a:r>
                <a:rPr lang="de-DE" sz="1200" dirty="0">
                  <a:solidFill>
                    <a:schemeClr val="tx1">
                      <a:lumMod val="75000"/>
                      <a:lumOff val="25000"/>
                    </a:schemeClr>
                  </a:solidFill>
                  <a:latin typeface="Arial"/>
                </a:rPr>
                <a:t>war noch </a:t>
              </a:r>
              <a:br>
                <a:rPr lang="de-DE" sz="1200" dirty="0">
                  <a:solidFill>
                    <a:schemeClr val="tx1">
                      <a:lumMod val="75000"/>
                      <a:lumOff val="25000"/>
                    </a:schemeClr>
                  </a:solidFill>
                  <a:latin typeface="Arial"/>
                </a:rPr>
              </a:br>
              <a:r>
                <a:rPr lang="de-DE" sz="1600" b="1" dirty="0">
                  <a:solidFill>
                    <a:schemeClr val="accent2"/>
                  </a:solidFill>
                  <a:latin typeface="Arial"/>
                </a:rPr>
                <a:t>nicht gegeben.</a:t>
              </a:r>
            </a:p>
          </p:txBody>
        </p:sp>
      </p:grpSp>
      <p:grpSp>
        <p:nvGrpSpPr>
          <p:cNvPr id="10" name="Gruppieren 9">
            <a:extLst>
              <a:ext uri="{FF2B5EF4-FFF2-40B4-BE49-F238E27FC236}">
                <a16:creationId xmlns:a16="http://schemas.microsoft.com/office/drawing/2014/main" id="{7B48FC6E-66BD-446A-9525-994C83A31B90}"/>
              </a:ext>
            </a:extLst>
          </p:cNvPr>
          <p:cNvGrpSpPr/>
          <p:nvPr/>
        </p:nvGrpSpPr>
        <p:grpSpPr>
          <a:xfrm>
            <a:off x="5942244" y="403146"/>
            <a:ext cx="2570944" cy="2354981"/>
            <a:chOff x="5942244" y="403146"/>
            <a:chExt cx="2570944" cy="2354981"/>
          </a:xfrm>
        </p:grpSpPr>
        <p:pic>
          <p:nvPicPr>
            <p:cNvPr id="6" name="Grafik 5">
              <a:extLst>
                <a:ext uri="{FF2B5EF4-FFF2-40B4-BE49-F238E27FC236}">
                  <a16:creationId xmlns:a16="http://schemas.microsoft.com/office/drawing/2014/main" id="{B3EA78D5-2CA0-45DD-A41E-973A36A6BA5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597716" y="403146"/>
              <a:ext cx="1260000" cy="1260000"/>
            </a:xfrm>
            <a:prstGeom prst="ellipse">
              <a:avLst/>
            </a:prstGeom>
          </p:spPr>
        </p:pic>
        <p:sp>
          <p:nvSpPr>
            <p:cNvPr id="22" name="Textfeld 21">
              <a:extLst>
                <a:ext uri="{FF2B5EF4-FFF2-40B4-BE49-F238E27FC236}">
                  <a16:creationId xmlns:a16="http://schemas.microsoft.com/office/drawing/2014/main" id="{28D1BD05-FEF5-4D54-BE46-99768A2D40B2}"/>
                </a:ext>
              </a:extLst>
            </p:cNvPr>
            <p:cNvSpPr txBox="1"/>
            <p:nvPr/>
          </p:nvSpPr>
          <p:spPr>
            <a:xfrm>
              <a:off x="5942244" y="1988686"/>
              <a:ext cx="2570944" cy="769441"/>
            </a:xfrm>
            <a:prstGeom prst="rect">
              <a:avLst/>
            </a:prstGeom>
            <a:noFill/>
          </p:spPr>
          <p:txBody>
            <a:bodyPr wrap="square">
              <a:spAutoFit/>
            </a:bodyPr>
            <a:lstStyle/>
            <a:p>
              <a:pPr algn="ctr"/>
              <a:r>
                <a:rPr kumimoji="0" lang="de-DE" sz="1600" b="1" i="0" u="none" strike="noStrike" kern="1200" cap="none" spc="0" normalizeH="0" baseline="0" noProof="0" dirty="0">
                  <a:ln>
                    <a:noFill/>
                  </a:ln>
                  <a:solidFill>
                    <a:schemeClr val="accent2"/>
                  </a:solidFill>
                  <a:effectLst/>
                  <a:uLnTx/>
                  <a:uFillTx/>
                  <a:latin typeface="Arial"/>
                  <a:ea typeface="+mn-ea"/>
                  <a:cs typeface="+mn-cs"/>
                </a:rPr>
                <a:t>Das Leben </a:t>
              </a:r>
              <a:br>
                <a:rPr kumimoji="0" lang="de-DE" sz="1600" b="0" i="0" u="none" strike="noStrike" kern="1200" cap="none" spc="0" normalizeH="0" baseline="0" noProof="0" dirty="0">
                  <a:ln>
                    <a:noFill/>
                  </a:ln>
                  <a:solidFill>
                    <a:srgbClr val="006729"/>
                  </a:solidFill>
                  <a:effectLst/>
                  <a:uLnTx/>
                  <a:uFillTx/>
                  <a:latin typeface="Arial"/>
                  <a:ea typeface="+mn-ea"/>
                  <a:cs typeface="+mn-cs"/>
                </a:rPr>
              </a:br>
              <a:r>
                <a:rPr kumimoji="0" lang="de-DE" sz="1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der Menschen war körperlich</a:t>
              </a:r>
              <a:br>
                <a:rPr kumimoji="0" lang="de-DE" sz="1600" b="0" i="0" u="none" strike="noStrike" kern="1200" cap="none" spc="0" normalizeH="0" baseline="0" noProof="0" dirty="0">
                  <a:ln>
                    <a:noFill/>
                  </a:ln>
                  <a:solidFill>
                    <a:schemeClr val="tx1">
                      <a:lumMod val="75000"/>
                      <a:lumOff val="25000"/>
                    </a:schemeClr>
                  </a:solidFill>
                  <a:effectLst/>
                  <a:uLnTx/>
                  <a:uFillTx/>
                  <a:latin typeface="Arial"/>
                  <a:ea typeface="+mn-ea"/>
                  <a:cs typeface="+mn-cs"/>
                </a:rPr>
              </a:br>
              <a:r>
                <a:rPr kumimoji="0" lang="de-DE" sz="1600" b="1" i="0" u="none" strike="noStrike" kern="1200" cap="none" spc="0" normalizeH="0" baseline="0" noProof="0" dirty="0">
                  <a:ln>
                    <a:noFill/>
                  </a:ln>
                  <a:solidFill>
                    <a:schemeClr val="accent2"/>
                  </a:solidFill>
                  <a:effectLst/>
                  <a:uLnTx/>
                  <a:uFillTx/>
                  <a:latin typeface="Arial"/>
                  <a:ea typeface="+mn-ea"/>
                  <a:cs typeface="+mn-cs"/>
                </a:rPr>
                <a:t> anstrengender.</a:t>
              </a:r>
              <a:endParaRPr lang="de-DE" b="1" dirty="0">
                <a:solidFill>
                  <a:schemeClr val="accent2"/>
                </a:solidFill>
              </a:endParaRPr>
            </a:p>
          </p:txBody>
        </p:sp>
      </p:grpSp>
      <p:grpSp>
        <p:nvGrpSpPr>
          <p:cNvPr id="15" name="Gruppieren 14">
            <a:extLst>
              <a:ext uri="{FF2B5EF4-FFF2-40B4-BE49-F238E27FC236}">
                <a16:creationId xmlns:a16="http://schemas.microsoft.com/office/drawing/2014/main" id="{0B4417CC-F51B-4D15-ADC0-5DB2067357C4}"/>
              </a:ext>
            </a:extLst>
          </p:cNvPr>
          <p:cNvGrpSpPr/>
          <p:nvPr/>
        </p:nvGrpSpPr>
        <p:grpSpPr>
          <a:xfrm>
            <a:off x="7902461" y="403146"/>
            <a:ext cx="2570944" cy="2354981"/>
            <a:chOff x="7845536" y="403146"/>
            <a:chExt cx="2570944" cy="2354981"/>
          </a:xfrm>
        </p:grpSpPr>
        <p:pic>
          <p:nvPicPr>
            <p:cNvPr id="17" name="Grafik 16" descr="Ein Bild, das Text, draußen, alt, Fabrik enthält.&#10;&#10;Automatisch generierte Beschreibung">
              <a:extLst>
                <a:ext uri="{FF2B5EF4-FFF2-40B4-BE49-F238E27FC236}">
                  <a16:creationId xmlns:a16="http://schemas.microsoft.com/office/drawing/2014/main" id="{7A2146B3-1900-435F-BDED-891EF9986D9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501008" y="403146"/>
              <a:ext cx="1260000" cy="1260000"/>
            </a:xfrm>
            <a:prstGeom prst="ellipse">
              <a:avLst/>
            </a:prstGeom>
          </p:spPr>
        </p:pic>
        <p:sp>
          <p:nvSpPr>
            <p:cNvPr id="23" name="Textfeld 22">
              <a:extLst>
                <a:ext uri="{FF2B5EF4-FFF2-40B4-BE49-F238E27FC236}">
                  <a16:creationId xmlns:a16="http://schemas.microsoft.com/office/drawing/2014/main" id="{8C632F59-C87B-40A5-8999-614AA70C074E}"/>
                </a:ext>
              </a:extLst>
            </p:cNvPr>
            <p:cNvSpPr txBox="1"/>
            <p:nvPr/>
          </p:nvSpPr>
          <p:spPr>
            <a:xfrm>
              <a:off x="7845536" y="1988686"/>
              <a:ext cx="2570944" cy="769441"/>
            </a:xfrm>
            <a:prstGeom prst="rect">
              <a:avLst/>
            </a:prstGeom>
            <a:noFill/>
          </p:spPr>
          <p:txBody>
            <a:bodyPr wrap="square">
              <a:spAutoFit/>
            </a:bodyPr>
            <a:lstStyle/>
            <a:p>
              <a:pPr algn="ctr"/>
              <a:r>
                <a:rPr lang="de-DE" sz="1200" dirty="0">
                  <a:solidFill>
                    <a:schemeClr val="tx1">
                      <a:lumMod val="75000"/>
                      <a:lumOff val="25000"/>
                    </a:schemeClr>
                  </a:solidFill>
                  <a:latin typeface="Arial"/>
                </a:rPr>
                <a:t>Die alltägliche </a:t>
              </a:r>
              <a:br>
                <a:rPr kumimoji="0" lang="de-DE" sz="1600" b="1" i="0" u="none" strike="noStrike" kern="1200" cap="none" spc="0" normalizeH="0" baseline="0" noProof="0" dirty="0">
                  <a:ln>
                    <a:noFill/>
                  </a:ln>
                  <a:solidFill>
                    <a:schemeClr val="accent2"/>
                  </a:solidFill>
                  <a:effectLst/>
                  <a:uLnTx/>
                  <a:uFillTx/>
                  <a:latin typeface="Arial"/>
                  <a:ea typeface="+mn-ea"/>
                  <a:cs typeface="+mn-cs"/>
                </a:rPr>
              </a:br>
              <a:r>
                <a:rPr kumimoji="0" lang="de-DE" sz="1600" b="1" i="0" u="none" strike="noStrike" kern="1200" cap="none" spc="0" normalizeH="0" baseline="0" noProof="0" dirty="0">
                  <a:ln>
                    <a:noFill/>
                  </a:ln>
                  <a:solidFill>
                    <a:schemeClr val="accent2"/>
                  </a:solidFill>
                  <a:effectLst/>
                  <a:uLnTx/>
                  <a:uFillTx/>
                  <a:latin typeface="Arial"/>
                  <a:ea typeface="+mn-ea"/>
                  <a:cs typeface="+mn-cs"/>
                </a:rPr>
                <a:t>Arbeit war </a:t>
              </a:r>
            </a:p>
            <a:p>
              <a:pPr algn="ctr"/>
              <a:r>
                <a:rPr kumimoji="0" lang="de-DE" sz="1600" b="1" i="0" u="none" strike="noStrike" kern="1200" cap="none" spc="0" normalizeH="0" baseline="0" noProof="0" dirty="0">
                  <a:ln>
                    <a:noFill/>
                  </a:ln>
                  <a:solidFill>
                    <a:schemeClr val="accent2"/>
                  </a:solidFill>
                  <a:effectLst/>
                  <a:uLnTx/>
                  <a:uFillTx/>
                  <a:latin typeface="Arial"/>
                  <a:ea typeface="+mn-ea"/>
                  <a:cs typeface="+mn-cs"/>
                </a:rPr>
                <a:t>hart.</a:t>
              </a:r>
            </a:p>
          </p:txBody>
        </p:sp>
      </p:grpSp>
      <p:sp>
        <p:nvSpPr>
          <p:cNvPr id="28" name="Textfeld 27">
            <a:extLst>
              <a:ext uri="{FF2B5EF4-FFF2-40B4-BE49-F238E27FC236}">
                <a16:creationId xmlns:a16="http://schemas.microsoft.com/office/drawing/2014/main" id="{044003DB-7043-4401-8781-2E455D92AEA8}"/>
              </a:ext>
            </a:extLst>
          </p:cNvPr>
          <p:cNvSpPr txBox="1"/>
          <p:nvPr/>
        </p:nvSpPr>
        <p:spPr>
          <a:xfrm>
            <a:off x="551384" y="3868113"/>
            <a:ext cx="6254684" cy="1402115"/>
          </a:xfrm>
          <a:prstGeom prst="rect">
            <a:avLst/>
          </a:prstGeom>
          <a:noFill/>
        </p:spPr>
        <p:txBody>
          <a:bodyPr wrap="square">
            <a:spAutoFit/>
          </a:bodyPr>
          <a:lstStyle/>
          <a:p>
            <a:pPr marR="0" lvl="0" algn="l" defTabSz="914400" rtl="0" eaLnBrk="1" fontAlgn="auto" latinLnBrk="0" hangingPunct="1">
              <a:lnSpc>
                <a:spcPct val="104000"/>
              </a:lnSpc>
              <a:spcBef>
                <a:spcPts val="600"/>
              </a:spcBef>
              <a:spcAft>
                <a:spcPts val="0"/>
              </a:spcAft>
              <a:buClrTx/>
              <a:buSzTx/>
              <a:tabLst/>
              <a:defRPr/>
            </a:pPr>
            <a:r>
              <a:rPr kumimoji="0" lang="de-DE" sz="2000" b="1" i="0" u="none" strike="noStrike" kern="1200" cap="none" spc="0" normalizeH="0" baseline="0" noProof="0" dirty="0">
                <a:ln>
                  <a:noFill/>
                </a:ln>
                <a:solidFill>
                  <a:schemeClr val="accent2"/>
                </a:solidFill>
                <a:effectLst/>
                <a:uLnTx/>
                <a:uFillTx/>
                <a:latin typeface="Arial"/>
                <a:ea typeface="+mn-ea"/>
                <a:cs typeface="+mn-cs"/>
              </a:rPr>
              <a:t>Das Problem: </a:t>
            </a:r>
            <a:br>
              <a:rPr kumimoji="0" lang="de-DE" sz="2000" b="1" i="0" u="none" strike="noStrike" kern="1200" cap="none" spc="0" normalizeH="0" baseline="0" noProof="0" dirty="0">
                <a:ln>
                  <a:noFill/>
                </a:ln>
                <a:solidFill>
                  <a:schemeClr val="tx1">
                    <a:lumMod val="75000"/>
                    <a:lumOff val="25000"/>
                  </a:schemeClr>
                </a:solidFill>
                <a:effectLst/>
                <a:uLnTx/>
                <a:uFillTx/>
                <a:latin typeface="Arial"/>
                <a:ea typeface="+mn-ea"/>
                <a:cs typeface="+mn-cs"/>
              </a:rPr>
            </a:br>
            <a:r>
              <a:rPr kumimoji="0" lang="de-DE" sz="3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Es gab kaum attraktive </a:t>
            </a:r>
            <a:br>
              <a:rPr kumimoji="0" lang="de-DE" sz="3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br>
            <a:r>
              <a:rPr kumimoji="0" lang="de-DE" sz="3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Versicherungslösungen.</a:t>
            </a:r>
            <a:endParaRPr kumimoji="0" lang="de-DE" sz="28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p:txBody>
      </p:sp>
      <p:sp>
        <p:nvSpPr>
          <p:cNvPr id="13" name="Rechteck 12">
            <a:extLst>
              <a:ext uri="{FF2B5EF4-FFF2-40B4-BE49-F238E27FC236}">
                <a16:creationId xmlns:a16="http://schemas.microsoft.com/office/drawing/2014/main" id="{020F9660-E0B2-4591-B3CA-B0CFC05BCCA8}"/>
              </a:ext>
            </a:extLst>
          </p:cNvPr>
          <p:cNvSpPr/>
          <p:nvPr/>
        </p:nvSpPr>
        <p:spPr>
          <a:xfrm>
            <a:off x="6096000" y="3096720"/>
            <a:ext cx="6096000" cy="3104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grpSp>
        <p:nvGrpSpPr>
          <p:cNvPr id="4" name="Gruppieren 3">
            <a:extLst>
              <a:ext uri="{FF2B5EF4-FFF2-40B4-BE49-F238E27FC236}">
                <a16:creationId xmlns:a16="http://schemas.microsoft.com/office/drawing/2014/main" id="{277BAF6D-9328-47D8-8721-CF110BEEEEAD}"/>
              </a:ext>
            </a:extLst>
          </p:cNvPr>
          <p:cNvGrpSpPr/>
          <p:nvPr/>
        </p:nvGrpSpPr>
        <p:grpSpPr>
          <a:xfrm>
            <a:off x="6384032" y="3253085"/>
            <a:ext cx="5661921" cy="2770968"/>
            <a:chOff x="6384032" y="3253085"/>
            <a:chExt cx="5661921" cy="2770968"/>
          </a:xfrm>
        </p:grpSpPr>
        <p:sp>
          <p:nvSpPr>
            <p:cNvPr id="30" name="Textfeld 29">
              <a:extLst>
                <a:ext uri="{FF2B5EF4-FFF2-40B4-BE49-F238E27FC236}">
                  <a16:creationId xmlns:a16="http://schemas.microsoft.com/office/drawing/2014/main" id="{FBCA2F8C-8FE2-4E7C-A78F-FBFDF643FE22}"/>
                </a:ext>
              </a:extLst>
            </p:cNvPr>
            <p:cNvSpPr txBox="1"/>
            <p:nvPr/>
          </p:nvSpPr>
          <p:spPr>
            <a:xfrm>
              <a:off x="6384032" y="3327516"/>
              <a:ext cx="2592288" cy="2635978"/>
            </a:xfrm>
            <a:prstGeom prst="rect">
              <a:avLst/>
            </a:prstGeom>
            <a:noFill/>
          </p:spPr>
          <p:txBody>
            <a:bodyPr wrap="square">
              <a:spAutoFit/>
            </a:bodyPr>
            <a:lstStyle/>
            <a:p>
              <a:pPr marR="0" lvl="0" algn="l" defTabSz="914400" rtl="0" eaLnBrk="1" fontAlgn="auto" latinLnBrk="0" hangingPunct="1">
                <a:lnSpc>
                  <a:spcPct val="104000"/>
                </a:lnSpc>
                <a:spcBef>
                  <a:spcPts val="600"/>
                </a:spcBef>
                <a:spcAft>
                  <a:spcPts val="0"/>
                </a:spcAft>
                <a:buClrTx/>
                <a:buSzTx/>
                <a:tabLst/>
                <a:defRPr/>
              </a:pPr>
              <a:r>
                <a:rPr kumimoji="0" lang="de-DE" sz="1600" b="0" i="0" strike="noStrike" kern="1200" cap="none" spc="0" normalizeH="0" baseline="0" noProof="0" dirty="0">
                  <a:ln>
                    <a:noFill/>
                  </a:ln>
                  <a:solidFill>
                    <a:prstClr val="white"/>
                  </a:solidFill>
                  <a:effectLst/>
                  <a:uLnTx/>
                  <a:uFillTx/>
                  <a:latin typeface="Arial"/>
                  <a:ea typeface="+mn-ea"/>
                  <a:cs typeface="+mn-cs"/>
                </a:rPr>
                <a:t>Deshalb haben wir </a:t>
              </a:r>
              <a:br>
                <a:rPr kumimoji="0" lang="de-DE" sz="1600" b="0" i="0" strike="noStrike" kern="1200" cap="none" spc="0" normalizeH="0" baseline="0" noProof="0" dirty="0">
                  <a:ln>
                    <a:noFill/>
                  </a:ln>
                  <a:solidFill>
                    <a:prstClr val="white"/>
                  </a:solidFill>
                  <a:effectLst/>
                  <a:uLnTx/>
                  <a:uFillTx/>
                  <a:latin typeface="Arial"/>
                  <a:ea typeface="+mn-ea"/>
                  <a:cs typeface="+mn-cs"/>
                </a:rPr>
              </a:br>
              <a:r>
                <a:rPr kumimoji="0" lang="de-DE" sz="1600" b="0" i="0" strike="noStrike" kern="1200" cap="none" spc="0" normalizeH="0" baseline="0" noProof="0" dirty="0">
                  <a:ln>
                    <a:noFill/>
                  </a:ln>
                  <a:solidFill>
                    <a:prstClr val="white"/>
                  </a:solidFill>
                  <a:effectLst/>
                  <a:uLnTx/>
                  <a:uFillTx/>
                  <a:latin typeface="Arial"/>
                  <a:ea typeface="+mn-ea"/>
                  <a:cs typeface="+mn-cs"/>
                </a:rPr>
                <a:t>1922 unseren ersten Einkommensschutz entwickelt – und eine echte Erfolgsgeschichte begonnen.</a:t>
              </a:r>
              <a:br>
                <a:rPr kumimoji="0" lang="de-DE" sz="1600" b="0" i="0" strike="noStrike" kern="1200" cap="none" spc="0" normalizeH="0" baseline="0" noProof="0" dirty="0">
                  <a:ln>
                    <a:noFill/>
                  </a:ln>
                  <a:solidFill>
                    <a:prstClr val="white"/>
                  </a:solidFill>
                  <a:effectLst/>
                  <a:uLnTx/>
                  <a:uFillTx/>
                  <a:latin typeface="Arial"/>
                  <a:ea typeface="+mn-ea"/>
                  <a:cs typeface="+mn-cs"/>
                </a:rPr>
              </a:br>
              <a:br>
                <a:rPr kumimoji="0" lang="de-DE" sz="1600" b="0" i="0" strike="noStrike" kern="1200" cap="none" spc="0" normalizeH="0" baseline="0" noProof="0" dirty="0">
                  <a:ln>
                    <a:noFill/>
                  </a:ln>
                  <a:solidFill>
                    <a:prstClr val="white"/>
                  </a:solidFill>
                  <a:effectLst/>
                  <a:uLnTx/>
                  <a:uFillTx/>
                  <a:latin typeface="Arial"/>
                  <a:ea typeface="+mn-ea"/>
                  <a:cs typeface="+mn-cs"/>
                </a:rPr>
              </a:br>
              <a:r>
                <a:rPr kumimoji="0" lang="de-DE" sz="1600" b="1" i="0" strike="noStrike" kern="1200" cap="none" spc="0" normalizeH="0" baseline="0" noProof="0" dirty="0">
                  <a:ln>
                    <a:noFill/>
                  </a:ln>
                  <a:solidFill>
                    <a:prstClr val="white"/>
                  </a:solidFill>
                  <a:effectLst/>
                  <a:uLnTx/>
                  <a:uFillTx/>
                  <a:latin typeface="Arial"/>
                  <a:ea typeface="+mn-ea"/>
                  <a:cs typeface="+mn-cs"/>
                </a:rPr>
                <a:t>Für uns, unsere </a:t>
              </a:r>
              <a:br>
                <a:rPr kumimoji="0" lang="de-DE" sz="1600" b="1" i="0" strike="noStrike" kern="1200" cap="none" spc="0" normalizeH="0" baseline="0" noProof="0" dirty="0">
                  <a:ln>
                    <a:noFill/>
                  </a:ln>
                  <a:solidFill>
                    <a:prstClr val="white"/>
                  </a:solidFill>
                  <a:effectLst/>
                  <a:uLnTx/>
                  <a:uFillTx/>
                  <a:latin typeface="Arial"/>
                  <a:ea typeface="+mn-ea"/>
                  <a:cs typeface="+mn-cs"/>
                </a:rPr>
              </a:br>
              <a:r>
                <a:rPr kumimoji="0" lang="de-DE" sz="1600" b="1" i="0" strike="noStrike" kern="1200" cap="none" spc="0" normalizeH="0" baseline="0" noProof="0" dirty="0">
                  <a:ln>
                    <a:noFill/>
                  </a:ln>
                  <a:solidFill>
                    <a:prstClr val="white"/>
                  </a:solidFill>
                  <a:effectLst/>
                  <a:uLnTx/>
                  <a:uFillTx/>
                  <a:latin typeface="Arial"/>
                  <a:ea typeface="+mn-ea"/>
                  <a:cs typeface="+mn-cs"/>
                </a:rPr>
                <a:t>Kunden und unsere Vertriebspartner.</a:t>
              </a:r>
            </a:p>
          </p:txBody>
        </p:sp>
        <p:pic>
          <p:nvPicPr>
            <p:cNvPr id="31" name="Grafik 30">
              <a:extLst>
                <a:ext uri="{FF2B5EF4-FFF2-40B4-BE49-F238E27FC236}">
                  <a16:creationId xmlns:a16="http://schemas.microsoft.com/office/drawing/2014/main" id="{E8CB9C0D-0B22-4541-85F5-C165A39BBA5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rot="5400000">
              <a:off x="9274985" y="3253085"/>
              <a:ext cx="2770968" cy="2770968"/>
            </a:xfrm>
            <a:prstGeom prst="rect">
              <a:avLst/>
            </a:prstGeom>
            <a:ln w="19050">
              <a:solidFill>
                <a:schemeClr val="bg1"/>
              </a:solidFill>
            </a:ln>
          </p:spPr>
        </p:pic>
      </p:grpSp>
      <p:sp>
        <p:nvSpPr>
          <p:cNvPr id="32" name="Fußzeilenplatzhalter 2">
            <a:extLst>
              <a:ext uri="{FF2B5EF4-FFF2-40B4-BE49-F238E27FC236}">
                <a16:creationId xmlns:a16="http://schemas.microsoft.com/office/drawing/2014/main" id="{E94614ED-FDF8-4E86-9323-C701D69E3BAE}"/>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835042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01E220B-37FB-4496-B9AF-F7CD069A0423}"/>
              </a:ext>
            </a:extLst>
          </p:cNvPr>
          <p:cNvSpPr>
            <a:spLocks noGrp="1"/>
          </p:cNvSpPr>
          <p:nvPr>
            <p:ph type="sldNum" sz="quarter" idx="12"/>
          </p:nvPr>
        </p:nvSpPr>
        <p:spPr/>
        <p:txBody>
          <a:bodyPr/>
          <a:lstStyle/>
          <a:p>
            <a:fld id="{7EC6429F-8EBA-4254-B9C8-295228AFE7F1}" type="slidenum">
              <a:rPr lang="de-DE" smtClean="0"/>
              <a:pPr/>
              <a:t>19</a:t>
            </a:fld>
            <a:endParaRPr lang="de-DE" dirty="0"/>
          </a:p>
        </p:txBody>
      </p:sp>
      <p:grpSp>
        <p:nvGrpSpPr>
          <p:cNvPr id="6" name="Gruppieren 5">
            <a:extLst>
              <a:ext uri="{FF2B5EF4-FFF2-40B4-BE49-F238E27FC236}">
                <a16:creationId xmlns:a16="http://schemas.microsoft.com/office/drawing/2014/main" id="{9A0ABF8F-3D4C-47BB-9F21-3F1738A5BB8E}"/>
              </a:ext>
            </a:extLst>
          </p:cNvPr>
          <p:cNvGrpSpPr/>
          <p:nvPr/>
        </p:nvGrpSpPr>
        <p:grpSpPr>
          <a:xfrm>
            <a:off x="6096000" y="641363"/>
            <a:ext cx="5895229" cy="1754326"/>
            <a:chOff x="6096000" y="641363"/>
            <a:chExt cx="5895229" cy="1754326"/>
          </a:xfrm>
        </p:grpSpPr>
        <p:sp>
          <p:nvSpPr>
            <p:cNvPr id="34" name="Textfeld 33">
              <a:extLst>
                <a:ext uri="{FF2B5EF4-FFF2-40B4-BE49-F238E27FC236}">
                  <a16:creationId xmlns:a16="http://schemas.microsoft.com/office/drawing/2014/main" id="{B568A991-7B31-4830-9E06-C08B0087AD98}"/>
                </a:ext>
              </a:extLst>
            </p:cNvPr>
            <p:cNvSpPr txBox="1"/>
            <p:nvPr/>
          </p:nvSpPr>
          <p:spPr>
            <a:xfrm>
              <a:off x="6380849" y="641363"/>
              <a:ext cx="5610380" cy="1754326"/>
            </a:xfrm>
            <a:prstGeom prst="rect">
              <a:avLst/>
            </a:prstGeom>
            <a:noFill/>
          </p:spPr>
          <p:txBody>
            <a:bodyPr wrap="square">
              <a:spAutoFit/>
            </a:bodyPr>
            <a:lstStyle/>
            <a:p>
              <a:r>
                <a:rPr lang="de-DE" sz="2000" dirty="0">
                  <a:solidFill>
                    <a:schemeClr val="tx1">
                      <a:lumMod val="75000"/>
                      <a:lumOff val="25000"/>
                    </a:schemeClr>
                  </a:solidFill>
                  <a:latin typeface="Arial"/>
                </a:rPr>
                <a:t>Seit 100 Jahren setzen wir </a:t>
              </a:r>
              <a:br>
                <a:rPr lang="de-DE" sz="2000" b="1" dirty="0">
                  <a:solidFill>
                    <a:schemeClr val="accent2"/>
                  </a:solidFill>
                  <a:latin typeface="Arial"/>
                </a:rPr>
              </a:br>
              <a:r>
                <a:rPr kumimoji="0" lang="de-DE" sz="4400" b="1" i="0" u="none" strike="noStrike" kern="1200" cap="none" spc="0" normalizeH="0" baseline="0" noProof="0" dirty="0">
                  <a:ln>
                    <a:noFill/>
                  </a:ln>
                  <a:solidFill>
                    <a:srgbClr val="65A518"/>
                  </a:solidFill>
                  <a:effectLst/>
                  <a:uLnTx/>
                  <a:uFillTx/>
                  <a:latin typeface="Arial"/>
                  <a:ea typeface="+mj-ea"/>
                  <a:cs typeface="+mj-cs"/>
                </a:rPr>
                <a:t>Meilensteine im </a:t>
              </a:r>
              <a:br>
                <a:rPr kumimoji="0" lang="de-DE" sz="4400" b="1" i="0" u="none" strike="noStrike" kern="1200" cap="none" spc="0" normalizeH="0" baseline="0" noProof="0" dirty="0">
                  <a:ln>
                    <a:noFill/>
                  </a:ln>
                  <a:solidFill>
                    <a:srgbClr val="65A518"/>
                  </a:solidFill>
                  <a:effectLst/>
                  <a:uLnTx/>
                  <a:uFillTx/>
                  <a:latin typeface="Arial"/>
                  <a:ea typeface="+mj-ea"/>
                  <a:cs typeface="+mj-cs"/>
                </a:rPr>
              </a:br>
              <a:r>
                <a:rPr kumimoji="0" lang="de-DE" sz="4400" b="1" i="0" u="none" strike="noStrike" kern="1200" cap="none" spc="0" normalizeH="0" baseline="0" noProof="0" dirty="0">
                  <a:ln>
                    <a:noFill/>
                  </a:ln>
                  <a:solidFill>
                    <a:srgbClr val="65A518"/>
                  </a:solidFill>
                  <a:effectLst/>
                  <a:uLnTx/>
                  <a:uFillTx/>
                  <a:latin typeface="Arial"/>
                  <a:ea typeface="+mj-ea"/>
                  <a:cs typeface="+mj-cs"/>
                </a:rPr>
                <a:t>Einkommensschutz.</a:t>
              </a:r>
              <a:endParaRPr lang="de-DE" dirty="0"/>
            </a:p>
          </p:txBody>
        </p:sp>
        <p:sp>
          <p:nvSpPr>
            <p:cNvPr id="8" name="Gleichschenkliges Dreieck 7">
              <a:extLst>
                <a:ext uri="{FF2B5EF4-FFF2-40B4-BE49-F238E27FC236}">
                  <a16:creationId xmlns:a16="http://schemas.microsoft.com/office/drawing/2014/main" id="{31CD1433-92AE-4540-B836-5959A35D428F}"/>
                </a:ext>
              </a:extLst>
            </p:cNvPr>
            <p:cNvSpPr/>
            <p:nvPr/>
          </p:nvSpPr>
          <p:spPr>
            <a:xfrm rot="5400000">
              <a:off x="5949624" y="1447053"/>
              <a:ext cx="472139" cy="17938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grpSp>
      <p:sp>
        <p:nvSpPr>
          <p:cNvPr id="35" name="Textfeld 34">
            <a:extLst>
              <a:ext uri="{FF2B5EF4-FFF2-40B4-BE49-F238E27FC236}">
                <a16:creationId xmlns:a16="http://schemas.microsoft.com/office/drawing/2014/main" id="{DB400E1F-F1C8-435D-8394-8459C6D00014}"/>
              </a:ext>
            </a:extLst>
          </p:cNvPr>
          <p:cNvSpPr txBox="1"/>
          <p:nvPr/>
        </p:nvSpPr>
        <p:spPr>
          <a:xfrm>
            <a:off x="496840" y="3807894"/>
            <a:ext cx="5395483"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chemeClr val="tx1">
                    <a:lumMod val="75000"/>
                    <a:lumOff val="25000"/>
                  </a:schemeClr>
                </a:solidFill>
                <a:effectLst/>
                <a:uLnTx/>
                <a:uFillTx/>
                <a:ea typeface="+mn-ea"/>
                <a:cs typeface="Times New Roman" panose="02020603050405020304" pitchFamily="18" charset="0"/>
              </a:rPr>
              <a:t>Seit 1922 sind wir die zuverlässige </a:t>
            </a:r>
            <a:br>
              <a:rPr kumimoji="0" lang="de-DE" sz="1600" b="1" i="0" u="none" strike="noStrike" kern="1200" cap="none" spc="0" normalizeH="0" baseline="0" noProof="0" dirty="0">
                <a:ln>
                  <a:noFill/>
                </a:ln>
                <a:solidFill>
                  <a:schemeClr val="tx1">
                    <a:lumMod val="75000"/>
                    <a:lumOff val="25000"/>
                  </a:schemeClr>
                </a:solidFill>
                <a:effectLst/>
                <a:uLnTx/>
                <a:uFillTx/>
                <a:ea typeface="+mn-ea"/>
                <a:cs typeface="Times New Roman" panose="02020603050405020304" pitchFamily="18" charset="0"/>
              </a:rPr>
            </a:br>
            <a:r>
              <a:rPr kumimoji="0" lang="de-DE" sz="1600" b="1" i="0" u="none" strike="noStrike" kern="1200" cap="none" spc="0" normalizeH="0" baseline="0" noProof="0" dirty="0">
                <a:ln>
                  <a:noFill/>
                </a:ln>
                <a:solidFill>
                  <a:schemeClr val="tx1">
                    <a:lumMod val="75000"/>
                    <a:lumOff val="25000"/>
                  </a:schemeClr>
                </a:solidFill>
                <a:effectLst/>
                <a:uLnTx/>
                <a:uFillTx/>
                <a:ea typeface="+mn-ea"/>
                <a:cs typeface="Times New Roman" panose="02020603050405020304" pitchFamily="18" charset="0"/>
              </a:rPr>
              <a:t>Adresse im Einkommensschutz. </a:t>
            </a:r>
            <a:br>
              <a:rPr kumimoji="0" lang="de-DE" sz="1600" b="1" i="0" u="none" strike="noStrike" kern="1200" cap="none" spc="0" normalizeH="0" baseline="0" noProof="0" dirty="0">
                <a:ln>
                  <a:noFill/>
                </a:ln>
                <a:solidFill>
                  <a:schemeClr val="tx1">
                    <a:lumMod val="75000"/>
                    <a:lumOff val="25000"/>
                  </a:schemeClr>
                </a:solidFill>
                <a:effectLst/>
                <a:uLnTx/>
                <a:uFillTx/>
                <a:ea typeface="+mn-ea"/>
                <a:cs typeface="Times New Roman" panose="02020603050405020304" pitchFamily="18" charset="0"/>
              </a:rPr>
            </a:br>
            <a:br>
              <a:rPr kumimoji="0" lang="de-DE" sz="1600" b="1" i="0" u="none" strike="noStrike" kern="1200" cap="none" spc="0" normalizeH="0" baseline="0" noProof="0" dirty="0">
                <a:ln>
                  <a:noFill/>
                </a:ln>
                <a:solidFill>
                  <a:schemeClr val="tx1">
                    <a:lumMod val="75000"/>
                    <a:lumOff val="25000"/>
                  </a:schemeClr>
                </a:solidFill>
                <a:effectLst/>
                <a:uLnTx/>
                <a:uFillTx/>
                <a:ea typeface="+mn-ea"/>
                <a:cs typeface="Times New Roman" panose="02020603050405020304" pitchFamily="18" charset="0"/>
              </a:rPr>
            </a:br>
            <a:r>
              <a:rPr kumimoji="0" lang="de-DE" sz="1200" b="0" i="0" u="none" strike="noStrike" kern="1200" cap="none" spc="0" normalizeH="0" baseline="0" noProof="0" dirty="0">
                <a:ln>
                  <a:noFill/>
                </a:ln>
                <a:solidFill>
                  <a:schemeClr val="tx1">
                    <a:lumMod val="75000"/>
                    <a:lumOff val="25000"/>
                  </a:schemeClr>
                </a:solidFill>
                <a:effectLst/>
                <a:uLnTx/>
                <a:uFillTx/>
                <a:ea typeface="+mn-ea"/>
                <a:cs typeface="Times New Roman" panose="02020603050405020304" pitchFamily="18" charset="0"/>
              </a:rPr>
              <a:t>Und beweisen das immer wieder. Etwa mit der Berufsunfähigkeits-versicherung EGO Top. Dieses Produkt überzeugt seit fast 25 Jahren </a:t>
            </a:r>
            <a:br>
              <a:rPr kumimoji="0" lang="de-DE" sz="1200" b="0" i="0" u="none" strike="noStrike" kern="1200" cap="none" spc="0" normalizeH="0" baseline="0" noProof="0" dirty="0">
                <a:ln>
                  <a:noFill/>
                </a:ln>
                <a:solidFill>
                  <a:schemeClr val="tx1">
                    <a:lumMod val="75000"/>
                    <a:lumOff val="25000"/>
                  </a:schemeClr>
                </a:solidFill>
                <a:effectLst/>
                <a:uLnTx/>
                <a:uFillTx/>
                <a:ea typeface="+mn-ea"/>
                <a:cs typeface="Times New Roman" panose="02020603050405020304" pitchFamily="18" charset="0"/>
              </a:rPr>
            </a:br>
            <a:r>
              <a:rPr kumimoji="0" lang="de-DE" sz="1200" b="0" i="0" u="none" strike="noStrike" kern="1200" cap="none" spc="0" normalizeH="0" baseline="0" noProof="0" dirty="0">
                <a:ln>
                  <a:noFill/>
                </a:ln>
                <a:solidFill>
                  <a:schemeClr val="tx1">
                    <a:lumMod val="75000"/>
                    <a:lumOff val="25000"/>
                  </a:schemeClr>
                </a:solidFill>
                <a:effectLst/>
                <a:uLnTx/>
                <a:uFillTx/>
                <a:ea typeface="+mn-ea"/>
                <a:cs typeface="Times New Roman" panose="02020603050405020304" pitchFamily="18" charset="0"/>
              </a:rPr>
              <a:t>regelmäßig mit </a:t>
            </a:r>
            <a:r>
              <a:rPr lang="de-DE" sz="1200" dirty="0">
                <a:solidFill>
                  <a:schemeClr val="tx1">
                    <a:lumMod val="75000"/>
                    <a:lumOff val="25000"/>
                  </a:schemeClr>
                </a:solidFill>
                <a:cs typeface="Times New Roman" panose="02020603050405020304" pitchFamily="18" charset="0"/>
              </a:rPr>
              <a:t>ausgezeichneten</a:t>
            </a:r>
            <a:r>
              <a:rPr kumimoji="0" lang="de-DE" sz="1200" b="0" i="0" u="none" strike="noStrike" kern="1200" cap="none" spc="0" normalizeH="0" baseline="0" noProof="0" dirty="0">
                <a:ln>
                  <a:noFill/>
                </a:ln>
                <a:solidFill>
                  <a:schemeClr val="tx1">
                    <a:lumMod val="75000"/>
                    <a:lumOff val="25000"/>
                  </a:schemeClr>
                </a:solidFill>
                <a:effectLst/>
                <a:uLnTx/>
                <a:uFillTx/>
                <a:ea typeface="+mn-ea"/>
                <a:cs typeface="Times New Roman" panose="02020603050405020304" pitchFamily="18" charset="0"/>
              </a:rPr>
              <a:t> Lösungen. Denn eins gilt immer: Sich </a:t>
            </a:r>
            <a:br>
              <a:rPr kumimoji="0" lang="de-DE" sz="1200" b="0" i="0" u="none" strike="noStrike" kern="1200" cap="none" spc="0" normalizeH="0" baseline="0" noProof="0" dirty="0">
                <a:ln>
                  <a:noFill/>
                </a:ln>
                <a:solidFill>
                  <a:schemeClr val="tx1">
                    <a:lumMod val="75000"/>
                    <a:lumOff val="25000"/>
                  </a:schemeClr>
                </a:solidFill>
                <a:effectLst/>
                <a:uLnTx/>
                <a:uFillTx/>
                <a:ea typeface="+mn-ea"/>
                <a:cs typeface="Times New Roman" panose="02020603050405020304" pitchFamily="18" charset="0"/>
              </a:rPr>
            </a:br>
            <a:r>
              <a:rPr kumimoji="0" lang="de-DE" sz="1200" b="0" i="0" u="none" strike="noStrike" kern="1200" cap="none" spc="0" normalizeH="0" baseline="0" noProof="0" dirty="0">
                <a:ln>
                  <a:noFill/>
                </a:ln>
                <a:solidFill>
                  <a:schemeClr val="tx1">
                    <a:lumMod val="75000"/>
                    <a:lumOff val="25000"/>
                  </a:schemeClr>
                </a:solidFill>
                <a:effectLst/>
                <a:uLnTx/>
                <a:uFillTx/>
                <a:ea typeface="+mn-ea"/>
                <a:cs typeface="Times New Roman" panose="02020603050405020304" pitchFamily="18" charset="0"/>
              </a:rPr>
              <a:t>verändernde Arbeitswelten verlangen eine innovative Versicherung.</a:t>
            </a:r>
            <a:endParaRPr kumimoji="0" lang="de-DE" sz="1600" b="0" i="0" u="none" strike="noStrike" kern="1200" cap="none" spc="0" normalizeH="0" baseline="0" noProof="0" dirty="0">
              <a:ln>
                <a:noFill/>
              </a:ln>
              <a:solidFill>
                <a:schemeClr val="tx1">
                  <a:lumMod val="75000"/>
                  <a:lumOff val="25000"/>
                </a:schemeClr>
              </a:solidFill>
              <a:effectLst/>
              <a:uLnTx/>
              <a:uFillTx/>
              <a:ea typeface="+mn-ea"/>
              <a:cs typeface="Times New Roman" panose="02020603050405020304" pitchFamily="18" charset="0"/>
            </a:endParaRPr>
          </a:p>
        </p:txBody>
      </p:sp>
      <p:sp>
        <p:nvSpPr>
          <p:cNvPr id="40" name="Rechteck 39">
            <a:extLst>
              <a:ext uri="{FF2B5EF4-FFF2-40B4-BE49-F238E27FC236}">
                <a16:creationId xmlns:a16="http://schemas.microsoft.com/office/drawing/2014/main" id="{0237CFD9-F0CE-4526-A040-011E2D33C30D}"/>
              </a:ext>
            </a:extLst>
          </p:cNvPr>
          <p:cNvSpPr/>
          <p:nvPr/>
        </p:nvSpPr>
        <p:spPr>
          <a:xfrm>
            <a:off x="6096000" y="3093158"/>
            <a:ext cx="6096000" cy="3107618"/>
          </a:xfrm>
          <a:prstGeom prst="rect">
            <a:avLst/>
          </a:prstGeom>
          <a:solidFill>
            <a:srgbClr val="0067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grpSp>
        <p:nvGrpSpPr>
          <p:cNvPr id="10" name="Gruppieren 9">
            <a:extLst>
              <a:ext uri="{FF2B5EF4-FFF2-40B4-BE49-F238E27FC236}">
                <a16:creationId xmlns:a16="http://schemas.microsoft.com/office/drawing/2014/main" id="{C45852AD-F07A-489B-98BD-35B35A349555}"/>
              </a:ext>
            </a:extLst>
          </p:cNvPr>
          <p:cNvGrpSpPr/>
          <p:nvPr/>
        </p:nvGrpSpPr>
        <p:grpSpPr>
          <a:xfrm>
            <a:off x="6270808" y="3169964"/>
            <a:ext cx="5572649" cy="2985433"/>
            <a:chOff x="6270808" y="3169964"/>
            <a:chExt cx="5572649" cy="2985433"/>
          </a:xfrm>
        </p:grpSpPr>
        <p:sp>
          <p:nvSpPr>
            <p:cNvPr id="38" name="Textfeld 37">
              <a:extLst>
                <a:ext uri="{FF2B5EF4-FFF2-40B4-BE49-F238E27FC236}">
                  <a16:creationId xmlns:a16="http://schemas.microsoft.com/office/drawing/2014/main" id="{4DD49730-F818-48AB-B65F-4FB991E4C556}"/>
                </a:ext>
              </a:extLst>
            </p:cNvPr>
            <p:cNvSpPr txBox="1"/>
            <p:nvPr/>
          </p:nvSpPr>
          <p:spPr>
            <a:xfrm>
              <a:off x="6270808" y="3169964"/>
              <a:ext cx="3591870" cy="298543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1"/>
                  </a:solidFill>
                  <a:effectLst/>
                  <a:uLnTx/>
                  <a:uFillTx/>
                  <a:ea typeface="+mn-ea"/>
                  <a:cs typeface="Times New Roman" panose="02020603050405020304" pitchFamily="18" charset="0"/>
                </a:rPr>
                <a:t>Die aktuellen </a:t>
              </a:r>
              <a:r>
                <a:rPr lang="de-DE" sz="2000" b="1" dirty="0">
                  <a:solidFill>
                    <a:schemeClr val="bg1"/>
                  </a:solidFill>
                  <a:cs typeface="Times New Roman" panose="02020603050405020304" pitchFamily="18" charset="0"/>
                </a:rPr>
                <a:t>Highlights von EGO 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b="1" dirty="0">
                <a:solidFill>
                  <a:prstClr val="black"/>
                </a:solidFill>
                <a:cs typeface="Times New Roman" panose="02020603050405020304" pitchFamily="18" charset="0"/>
              </a:endParaRPr>
            </a:p>
            <a:p>
              <a:pPr marL="342900" marR="0" lvl="0" indent="-252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2597150" algn="l"/>
                </a:tabLst>
                <a:defRPr/>
              </a:pPr>
              <a:r>
                <a:rPr kumimoji="0" lang="de-DE" sz="1400" b="0" i="0" u="none" strike="noStrike" kern="1200" cap="none" spc="0" normalizeH="0" baseline="0" noProof="0" dirty="0">
                  <a:ln>
                    <a:noFill/>
                  </a:ln>
                  <a:solidFill>
                    <a:schemeClr val="bg1"/>
                  </a:solidFill>
                  <a:effectLst/>
                  <a:uLnTx/>
                  <a:uFillTx/>
                  <a:latin typeface="+mj-lt"/>
                  <a:ea typeface="+mn-ea"/>
                  <a:cs typeface="Times New Roman" panose="02020603050405020304" pitchFamily="18" charset="0"/>
                </a:rPr>
                <a:t>Flexible Nachversicherungsgarantien mit NVG Top</a:t>
              </a:r>
            </a:p>
            <a:p>
              <a:pPr marL="342900" marR="0" lvl="0" indent="-252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2597150" algn="l"/>
                </a:tabLst>
                <a:defRPr/>
              </a:pPr>
              <a:r>
                <a:rPr kumimoji="0" lang="de-DE" sz="1400" b="0" i="0" u="none" strike="noStrike" kern="1200" cap="none" spc="0" normalizeH="0" baseline="0" noProof="0" dirty="0">
                  <a:ln>
                    <a:noFill/>
                  </a:ln>
                  <a:solidFill>
                    <a:schemeClr val="bg1"/>
                  </a:solidFill>
                  <a:effectLst/>
                  <a:uLnTx/>
                  <a:uFillTx/>
                  <a:latin typeface="+mj-lt"/>
                  <a:ea typeface="+mn-ea"/>
                  <a:cs typeface="Times New Roman" panose="02020603050405020304" pitchFamily="18" charset="0"/>
                </a:rPr>
                <a:t>Branchenspezifische </a:t>
              </a:r>
              <a:r>
                <a:rPr lang="de-DE" sz="1400" dirty="0" err="1">
                  <a:solidFill>
                    <a:schemeClr val="bg1"/>
                  </a:solidFill>
                  <a:latin typeface="+mj-lt"/>
                  <a:cs typeface="Times New Roman" panose="02020603050405020304" pitchFamily="18" charset="0"/>
                </a:rPr>
                <a:t>Bedingungsh</a:t>
              </a:r>
              <a:r>
                <a:rPr kumimoji="0" lang="de-DE" sz="1400" b="0" i="0" u="none" strike="noStrike" kern="1200" cap="none" spc="0" normalizeH="0" baseline="0" noProof="0" dirty="0" err="1">
                  <a:ln>
                    <a:noFill/>
                  </a:ln>
                  <a:solidFill>
                    <a:schemeClr val="bg1"/>
                  </a:solidFill>
                  <a:effectLst/>
                  <a:uLnTx/>
                  <a:uFillTx/>
                  <a:latin typeface="+mj-lt"/>
                  <a:ea typeface="+mn-ea"/>
                  <a:cs typeface="Times New Roman" panose="02020603050405020304" pitchFamily="18" charset="0"/>
                </a:rPr>
                <a:t>ighlights</a:t>
              </a:r>
              <a:r>
                <a:rPr kumimoji="0" lang="de-DE" sz="1400" b="0" i="0" u="none" strike="noStrike" kern="1200" cap="none" spc="0" normalizeH="0" baseline="0" noProof="0" dirty="0">
                  <a:ln>
                    <a:noFill/>
                  </a:ln>
                  <a:solidFill>
                    <a:schemeClr val="bg1"/>
                  </a:solidFill>
                  <a:effectLst/>
                  <a:uLnTx/>
                  <a:uFillTx/>
                  <a:latin typeface="+mj-lt"/>
                  <a:ea typeface="+mn-ea"/>
                  <a:cs typeface="Times New Roman" panose="02020603050405020304" pitchFamily="18" charset="0"/>
                </a:rPr>
                <a:t> zu Top-Preisen </a:t>
              </a:r>
            </a:p>
            <a:p>
              <a:pPr marL="342900" marR="0" lvl="0" indent="-252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2597150" algn="l"/>
                </a:tabLst>
                <a:defRPr/>
              </a:pPr>
              <a:r>
                <a:rPr kumimoji="0" lang="de-DE" sz="1400" b="0" i="0" u="none" strike="noStrike" kern="1200" cap="none" spc="0" normalizeH="0" baseline="0" noProof="0" dirty="0">
                  <a:ln>
                    <a:noFill/>
                  </a:ln>
                  <a:solidFill>
                    <a:schemeClr val="bg1"/>
                  </a:solidFill>
                  <a:effectLst/>
                  <a:uLnTx/>
                  <a:uFillTx/>
                  <a:latin typeface="+mj-lt"/>
                  <a:ea typeface="+mn-ea"/>
                  <a:cs typeface="Times New Roman" panose="02020603050405020304" pitchFamily="18" charset="0"/>
                </a:rPr>
                <a:t>Akut-Leistungen bei bestimmten Krankheiten</a:t>
              </a:r>
            </a:p>
            <a:p>
              <a:pPr marL="342900" marR="0" lvl="0" indent="-252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2597150" algn="l"/>
                </a:tabLst>
                <a:defRPr/>
              </a:pPr>
              <a:r>
                <a:rPr lang="de-DE" sz="1400" dirty="0">
                  <a:solidFill>
                    <a:schemeClr val="bg1"/>
                  </a:solidFill>
                  <a:latin typeface="+mj-lt"/>
                  <a:cs typeface="Times New Roman" panose="02020603050405020304" pitchFamily="18" charset="0"/>
                </a:rPr>
                <a:t>Überdurchschnittliche Annahme- und Leistungsquoten</a:t>
              </a:r>
              <a:endParaRPr kumimoji="0" lang="de-DE" sz="1400" b="0" i="0" u="none" strike="noStrike" kern="1200" cap="none" spc="0" normalizeH="0" baseline="0" noProof="0" dirty="0">
                <a:ln>
                  <a:noFill/>
                </a:ln>
                <a:solidFill>
                  <a:schemeClr val="bg1"/>
                </a:solidFill>
                <a:effectLst/>
                <a:uLnTx/>
                <a:uFillTx/>
                <a:latin typeface="+mj-lt"/>
                <a:ea typeface="+mn-ea"/>
                <a:cs typeface="Times New Roman" panose="02020603050405020304" pitchFamily="18" charset="0"/>
              </a:endParaRPr>
            </a:p>
          </p:txBody>
        </p:sp>
        <p:pic>
          <p:nvPicPr>
            <p:cNvPr id="5" name="Grafik 4">
              <a:extLst>
                <a:ext uri="{FF2B5EF4-FFF2-40B4-BE49-F238E27FC236}">
                  <a16:creationId xmlns:a16="http://schemas.microsoft.com/office/drawing/2014/main" id="{B8893654-E8EB-41E1-B964-0FBE6606AA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31057" y="3640767"/>
              <a:ext cx="2012400" cy="2012400"/>
            </a:xfrm>
            <a:prstGeom prst="ellipse">
              <a:avLst/>
            </a:prstGeom>
            <a:ln w="19050">
              <a:solidFill>
                <a:schemeClr val="bg1"/>
              </a:solidFill>
            </a:ln>
          </p:spPr>
        </p:pic>
      </p:grpSp>
      <p:sp>
        <p:nvSpPr>
          <p:cNvPr id="26" name="Rechteck 25">
            <a:extLst>
              <a:ext uri="{FF2B5EF4-FFF2-40B4-BE49-F238E27FC236}">
                <a16:creationId xmlns:a16="http://schemas.microsoft.com/office/drawing/2014/main" id="{63456D1E-312B-44C1-86FE-5C149471259F}"/>
              </a:ext>
            </a:extLst>
          </p:cNvPr>
          <p:cNvSpPr/>
          <p:nvPr/>
        </p:nvSpPr>
        <p:spPr>
          <a:xfrm>
            <a:off x="0" y="0"/>
            <a:ext cx="6096000" cy="3104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grpSp>
        <p:nvGrpSpPr>
          <p:cNvPr id="27" name="Gruppieren 26">
            <a:extLst>
              <a:ext uri="{FF2B5EF4-FFF2-40B4-BE49-F238E27FC236}">
                <a16:creationId xmlns:a16="http://schemas.microsoft.com/office/drawing/2014/main" id="{D2EA7E34-296E-416A-A0C5-49CA7A3660CB}"/>
              </a:ext>
            </a:extLst>
          </p:cNvPr>
          <p:cNvGrpSpPr/>
          <p:nvPr/>
        </p:nvGrpSpPr>
        <p:grpSpPr>
          <a:xfrm>
            <a:off x="288032" y="156365"/>
            <a:ext cx="5661921" cy="2770968"/>
            <a:chOff x="6384032" y="3253085"/>
            <a:chExt cx="5661921" cy="2770968"/>
          </a:xfrm>
        </p:grpSpPr>
        <p:sp>
          <p:nvSpPr>
            <p:cNvPr id="28" name="Textfeld 27">
              <a:extLst>
                <a:ext uri="{FF2B5EF4-FFF2-40B4-BE49-F238E27FC236}">
                  <a16:creationId xmlns:a16="http://schemas.microsoft.com/office/drawing/2014/main" id="{66082A34-2404-44A1-802B-C32447FDBB9D}"/>
                </a:ext>
              </a:extLst>
            </p:cNvPr>
            <p:cNvSpPr txBox="1"/>
            <p:nvPr/>
          </p:nvSpPr>
          <p:spPr>
            <a:xfrm>
              <a:off x="6384032" y="3327516"/>
              <a:ext cx="2592288" cy="2635978"/>
            </a:xfrm>
            <a:prstGeom prst="rect">
              <a:avLst/>
            </a:prstGeom>
            <a:noFill/>
          </p:spPr>
          <p:txBody>
            <a:bodyPr wrap="square">
              <a:spAutoFit/>
            </a:bodyPr>
            <a:lstStyle/>
            <a:p>
              <a:pPr marR="0" lvl="0" algn="l" defTabSz="914400" rtl="0" eaLnBrk="1" fontAlgn="auto" latinLnBrk="0" hangingPunct="1">
                <a:lnSpc>
                  <a:spcPct val="104000"/>
                </a:lnSpc>
                <a:spcBef>
                  <a:spcPts val="600"/>
                </a:spcBef>
                <a:spcAft>
                  <a:spcPts val="0"/>
                </a:spcAft>
                <a:buClrTx/>
                <a:buSzTx/>
                <a:tabLst/>
                <a:defRPr/>
              </a:pPr>
              <a:r>
                <a:rPr kumimoji="0" lang="de-DE" sz="1600" b="0" i="0" strike="noStrike" kern="1200" cap="none" spc="0" normalizeH="0" baseline="0" noProof="0" dirty="0">
                  <a:ln>
                    <a:noFill/>
                  </a:ln>
                  <a:solidFill>
                    <a:prstClr val="white"/>
                  </a:solidFill>
                  <a:effectLst/>
                  <a:uLnTx/>
                  <a:uFillTx/>
                  <a:latin typeface="Arial"/>
                  <a:ea typeface="+mn-ea"/>
                  <a:cs typeface="+mn-cs"/>
                </a:rPr>
                <a:t>Deshalb haben wir </a:t>
              </a:r>
              <a:br>
                <a:rPr kumimoji="0" lang="de-DE" sz="1600" b="0" i="0" strike="noStrike" kern="1200" cap="none" spc="0" normalizeH="0" baseline="0" noProof="0" dirty="0">
                  <a:ln>
                    <a:noFill/>
                  </a:ln>
                  <a:solidFill>
                    <a:prstClr val="white"/>
                  </a:solidFill>
                  <a:effectLst/>
                  <a:uLnTx/>
                  <a:uFillTx/>
                  <a:latin typeface="Arial"/>
                  <a:ea typeface="+mn-ea"/>
                  <a:cs typeface="+mn-cs"/>
                </a:rPr>
              </a:br>
              <a:r>
                <a:rPr kumimoji="0" lang="de-DE" sz="1600" b="0" i="0" strike="noStrike" kern="1200" cap="none" spc="0" normalizeH="0" baseline="0" noProof="0" dirty="0">
                  <a:ln>
                    <a:noFill/>
                  </a:ln>
                  <a:solidFill>
                    <a:prstClr val="white"/>
                  </a:solidFill>
                  <a:effectLst/>
                  <a:uLnTx/>
                  <a:uFillTx/>
                  <a:latin typeface="Arial"/>
                  <a:ea typeface="+mn-ea"/>
                  <a:cs typeface="+mn-cs"/>
                </a:rPr>
                <a:t>1922 unseren ersten Einkommensschutz entwickelt – und eine echte Erfolgsgeschichte begonnen.</a:t>
              </a:r>
              <a:br>
                <a:rPr kumimoji="0" lang="de-DE" sz="1600" b="0" i="0" strike="noStrike" kern="1200" cap="none" spc="0" normalizeH="0" baseline="0" noProof="0" dirty="0">
                  <a:ln>
                    <a:noFill/>
                  </a:ln>
                  <a:solidFill>
                    <a:prstClr val="white"/>
                  </a:solidFill>
                  <a:effectLst/>
                  <a:uLnTx/>
                  <a:uFillTx/>
                  <a:latin typeface="Arial"/>
                  <a:ea typeface="+mn-ea"/>
                  <a:cs typeface="+mn-cs"/>
                </a:rPr>
              </a:br>
              <a:br>
                <a:rPr kumimoji="0" lang="de-DE" sz="1600" b="0" i="0" strike="noStrike" kern="1200" cap="none" spc="0" normalizeH="0" baseline="0" noProof="0" dirty="0">
                  <a:ln>
                    <a:noFill/>
                  </a:ln>
                  <a:solidFill>
                    <a:prstClr val="white"/>
                  </a:solidFill>
                  <a:effectLst/>
                  <a:uLnTx/>
                  <a:uFillTx/>
                  <a:latin typeface="Arial"/>
                  <a:ea typeface="+mn-ea"/>
                  <a:cs typeface="+mn-cs"/>
                </a:rPr>
              </a:br>
              <a:r>
                <a:rPr kumimoji="0" lang="de-DE" sz="1600" b="1" i="0" strike="noStrike" kern="1200" cap="none" spc="0" normalizeH="0" baseline="0" noProof="0" dirty="0">
                  <a:ln>
                    <a:noFill/>
                  </a:ln>
                  <a:solidFill>
                    <a:prstClr val="white"/>
                  </a:solidFill>
                  <a:effectLst/>
                  <a:uLnTx/>
                  <a:uFillTx/>
                  <a:latin typeface="Arial"/>
                  <a:ea typeface="+mn-ea"/>
                  <a:cs typeface="+mn-cs"/>
                </a:rPr>
                <a:t>Für uns, unsere </a:t>
              </a:r>
              <a:br>
                <a:rPr kumimoji="0" lang="de-DE" sz="1600" b="1" i="0" strike="noStrike" kern="1200" cap="none" spc="0" normalizeH="0" baseline="0" noProof="0" dirty="0">
                  <a:ln>
                    <a:noFill/>
                  </a:ln>
                  <a:solidFill>
                    <a:prstClr val="white"/>
                  </a:solidFill>
                  <a:effectLst/>
                  <a:uLnTx/>
                  <a:uFillTx/>
                  <a:latin typeface="Arial"/>
                  <a:ea typeface="+mn-ea"/>
                  <a:cs typeface="+mn-cs"/>
                </a:rPr>
              </a:br>
              <a:r>
                <a:rPr kumimoji="0" lang="de-DE" sz="1600" b="1" i="0" strike="noStrike" kern="1200" cap="none" spc="0" normalizeH="0" baseline="0" noProof="0" dirty="0">
                  <a:ln>
                    <a:noFill/>
                  </a:ln>
                  <a:solidFill>
                    <a:prstClr val="white"/>
                  </a:solidFill>
                  <a:effectLst/>
                  <a:uLnTx/>
                  <a:uFillTx/>
                  <a:latin typeface="Arial"/>
                  <a:ea typeface="+mn-ea"/>
                  <a:cs typeface="+mn-cs"/>
                </a:rPr>
                <a:t>Kunden und unsere Vertriebspartner.</a:t>
              </a:r>
            </a:p>
          </p:txBody>
        </p:sp>
        <p:pic>
          <p:nvPicPr>
            <p:cNvPr id="30" name="Grafik 29">
              <a:extLst>
                <a:ext uri="{FF2B5EF4-FFF2-40B4-BE49-F238E27FC236}">
                  <a16:creationId xmlns:a16="http://schemas.microsoft.com/office/drawing/2014/main" id="{FED650D3-18FF-47B3-BEA4-02862AA4D01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5400000">
              <a:off x="9274985" y="3253085"/>
              <a:ext cx="2770968" cy="2770968"/>
            </a:xfrm>
            <a:prstGeom prst="rect">
              <a:avLst/>
            </a:prstGeom>
            <a:ln w="19050">
              <a:solidFill>
                <a:schemeClr val="bg1"/>
              </a:solidFill>
            </a:ln>
          </p:spPr>
        </p:pic>
      </p:grpSp>
      <p:sp>
        <p:nvSpPr>
          <p:cNvPr id="70" name="Fußzeilenplatzhalter 2">
            <a:extLst>
              <a:ext uri="{FF2B5EF4-FFF2-40B4-BE49-F238E27FC236}">
                <a16:creationId xmlns:a16="http://schemas.microsoft.com/office/drawing/2014/main" id="{E849AFC9-292A-4624-B156-6AACE2567F69}"/>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95873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D2B93BF1-7455-4331-AA66-3842546D5912}"/>
              </a:ext>
            </a:extLst>
          </p:cNvPr>
          <p:cNvSpPr>
            <a:spLocks noGrp="1"/>
          </p:cNvSpPr>
          <p:nvPr>
            <p:ph type="ftr" sz="quarter" idx="11"/>
          </p:nvPr>
        </p:nvSpPr>
        <p:spPr/>
        <p:txBody>
          <a:bodyPr/>
          <a:lstStyle/>
          <a:p>
            <a:r>
              <a:rPr lang="de-DE" dirty="0"/>
              <a:t>EGO Top – Berufsunfähigkeitsschutz von HDI | Marketing-Unterlage | Januar 2023</a:t>
            </a:r>
          </a:p>
        </p:txBody>
      </p:sp>
      <p:sp>
        <p:nvSpPr>
          <p:cNvPr id="4" name="Foliennummernplatzhalter 3">
            <a:extLst>
              <a:ext uri="{FF2B5EF4-FFF2-40B4-BE49-F238E27FC236}">
                <a16:creationId xmlns:a16="http://schemas.microsoft.com/office/drawing/2014/main" id="{CD0FD44F-6308-4E4C-8C46-5A30909907C0}"/>
              </a:ext>
            </a:extLst>
          </p:cNvPr>
          <p:cNvSpPr>
            <a:spLocks noGrp="1"/>
          </p:cNvSpPr>
          <p:nvPr>
            <p:ph type="sldNum" sz="quarter" idx="12"/>
          </p:nvPr>
        </p:nvSpPr>
        <p:spPr/>
        <p:txBody>
          <a:bodyPr/>
          <a:lstStyle/>
          <a:p>
            <a:fld id="{7EC6429F-8EBA-4254-B9C8-295228AFE7F1}" type="slidenum">
              <a:rPr lang="de-DE" smtClean="0"/>
              <a:pPr/>
              <a:t>2</a:t>
            </a:fld>
            <a:endParaRPr lang="de-DE" dirty="0"/>
          </a:p>
        </p:txBody>
      </p:sp>
      <p:sp>
        <p:nvSpPr>
          <p:cNvPr id="60" name="Textplatzhalter 30">
            <a:extLst>
              <a:ext uri="{FF2B5EF4-FFF2-40B4-BE49-F238E27FC236}">
                <a16:creationId xmlns:a16="http://schemas.microsoft.com/office/drawing/2014/main" id="{01E30D8A-5107-4406-BA49-4DD88939E432}"/>
              </a:ext>
            </a:extLst>
          </p:cNvPr>
          <p:cNvSpPr txBox="1">
            <a:spLocks/>
          </p:cNvSpPr>
          <p:nvPr/>
        </p:nvSpPr>
        <p:spPr bwMode="gray">
          <a:xfrm>
            <a:off x="803411" y="1536185"/>
            <a:ext cx="4906521" cy="486223"/>
          </a:xfrm>
          <a:prstGeom prst="rect">
            <a:avLst/>
          </a:prstGeom>
          <a:ln>
            <a:noFill/>
          </a:ln>
        </p:spPr>
        <p:txBody>
          <a:bodyPr vert="horz" wrap="square" lIns="0" tIns="0" rIns="0" bIns="0" rtlCol="0">
            <a:spAutoFit/>
          </a:bodyPr>
          <a:lstStyle>
            <a:lvl1pPr marL="0" indent="0" algn="l" defTabSz="914400" rtl="0" eaLnBrk="1" latinLnBrk="0" hangingPunct="1">
              <a:lnSpc>
                <a:spcPct val="102000"/>
              </a:lnSpc>
              <a:spcBef>
                <a:spcPts val="1200"/>
              </a:spcBef>
              <a:buSzPct val="110000"/>
              <a:buFont typeface="Wingdings" panose="05000000000000000000" pitchFamily="2" charset="2"/>
              <a:buNone/>
              <a:defRPr sz="1600" b="0" kern="1200">
                <a:solidFill>
                  <a:schemeClr val="accent1"/>
                </a:solidFill>
                <a:latin typeface="+mn-lt"/>
                <a:ea typeface="+mn-ea"/>
                <a:cs typeface="+mn-cs"/>
              </a:defRPr>
            </a:lvl1pPr>
            <a:lvl2pPr marL="180000" indent="-180000" algn="l" defTabSz="914400" rtl="0" eaLnBrk="1" latinLnBrk="0" hangingPunct="1">
              <a:lnSpc>
                <a:spcPct val="102000"/>
              </a:lnSpc>
              <a:spcBef>
                <a:spcPts val="0"/>
              </a:spcBef>
              <a:buSzPct val="110000"/>
              <a:buFont typeface="Wingdings" panose="05000000000000000000" pitchFamily="2" charset="2"/>
              <a:buChar char="§"/>
              <a:defRPr sz="1200" kern="1200">
                <a:solidFill>
                  <a:schemeClr val="accent1"/>
                </a:solidFill>
                <a:latin typeface="+mn-lt"/>
                <a:ea typeface="+mn-ea"/>
                <a:cs typeface="+mn-cs"/>
              </a:defRPr>
            </a:lvl2pPr>
            <a:lvl3pPr marL="234000" indent="-234000" algn="l" defTabSz="914400" rtl="0" eaLnBrk="1" latinLnBrk="0" hangingPunct="1">
              <a:lnSpc>
                <a:spcPts val="2200"/>
              </a:lnSpc>
              <a:spcBef>
                <a:spcPts val="600"/>
              </a:spcBef>
              <a:buSzPct val="110000"/>
              <a:buFont typeface="Wingdings" panose="05000000000000000000" pitchFamily="2" charset="2"/>
              <a:buChar char="§"/>
              <a:defRPr sz="1800" kern="1200">
                <a:solidFill>
                  <a:schemeClr val="accent2"/>
                </a:solidFill>
                <a:latin typeface="+mn-lt"/>
                <a:ea typeface="+mn-ea"/>
                <a:cs typeface="+mn-cs"/>
              </a:defRPr>
            </a:lvl3pPr>
            <a:lvl4pPr marL="468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4pPr>
            <a:lvl5pPr marL="702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Einkommensschutz muss sein   |   S. 3			</a:t>
            </a:r>
            <a:endParaRPr lang="de-DE" sz="1000" dirty="0"/>
          </a:p>
        </p:txBody>
      </p:sp>
      <p:sp>
        <p:nvSpPr>
          <p:cNvPr id="61" name="Textplatzhalter 33">
            <a:extLst>
              <a:ext uri="{FF2B5EF4-FFF2-40B4-BE49-F238E27FC236}">
                <a16:creationId xmlns:a16="http://schemas.microsoft.com/office/drawing/2014/main" id="{7469A1C1-72DF-4866-80EA-F1B71534AC60}"/>
              </a:ext>
            </a:extLst>
          </p:cNvPr>
          <p:cNvSpPr txBox="1">
            <a:spLocks/>
          </p:cNvSpPr>
          <p:nvPr/>
        </p:nvSpPr>
        <p:spPr bwMode="gray">
          <a:xfrm>
            <a:off x="335360" y="1384300"/>
            <a:ext cx="242054" cy="523220"/>
          </a:xfrm>
          <a:prstGeom prst="rect">
            <a:avLst/>
          </a:prstGeom>
          <a:ln>
            <a:noFill/>
          </a:ln>
        </p:spPr>
        <p:txBody>
          <a:bodyPr vert="horz" wrap="none" lIns="0" tIns="0" rIns="0" bIns="0" rtlCol="0" anchor="ctr" anchorCtr="0">
            <a:spAutoFit/>
          </a:bodyPr>
          <a:lstStyle>
            <a:lvl1pPr marL="0" indent="0" algn="r" defTabSz="914400" rtl="0" eaLnBrk="1" latinLnBrk="0" hangingPunct="1">
              <a:lnSpc>
                <a:spcPct val="100000"/>
              </a:lnSpc>
              <a:spcBef>
                <a:spcPts val="1200"/>
              </a:spcBef>
              <a:buSzPct val="110000"/>
              <a:buFont typeface="Wingdings" panose="05000000000000000000" pitchFamily="2" charset="2"/>
              <a:buNone/>
              <a:defRPr sz="3400" b="0" kern="1200">
                <a:solidFill>
                  <a:schemeClr val="accent2"/>
                </a:solidFill>
                <a:latin typeface="+mn-lt"/>
                <a:ea typeface="+mn-ea"/>
                <a:cs typeface="+mn-cs"/>
              </a:defRPr>
            </a:lvl1pPr>
            <a:lvl2pPr marL="0" indent="0" algn="l" defTabSz="914400" rtl="0" eaLnBrk="1" latinLnBrk="0" hangingPunct="1">
              <a:lnSpc>
                <a:spcPts val="2200"/>
              </a:lnSpc>
              <a:spcBef>
                <a:spcPts val="800"/>
              </a:spcBef>
              <a:buSzPct val="110000"/>
              <a:buFont typeface="Wingdings" panose="05000000000000000000" pitchFamily="2" charset="2"/>
              <a:buNone/>
              <a:defRPr sz="1800" kern="1200">
                <a:solidFill>
                  <a:schemeClr val="bg2"/>
                </a:solidFill>
                <a:latin typeface="+mn-lt"/>
                <a:ea typeface="+mn-ea"/>
                <a:cs typeface="+mn-cs"/>
              </a:defRPr>
            </a:lvl2pPr>
            <a:lvl3pPr marL="234000" indent="-234000" algn="l" defTabSz="914400" rtl="0" eaLnBrk="1" latinLnBrk="0" hangingPunct="1">
              <a:lnSpc>
                <a:spcPts val="2200"/>
              </a:lnSpc>
              <a:spcBef>
                <a:spcPts val="600"/>
              </a:spcBef>
              <a:buSzPct val="110000"/>
              <a:buFont typeface="Wingdings" panose="05000000000000000000" pitchFamily="2" charset="2"/>
              <a:buChar char="§"/>
              <a:defRPr sz="1800" kern="1200">
                <a:solidFill>
                  <a:schemeClr val="accent2"/>
                </a:solidFill>
                <a:latin typeface="+mn-lt"/>
                <a:ea typeface="+mn-ea"/>
                <a:cs typeface="+mn-cs"/>
              </a:defRPr>
            </a:lvl3pPr>
            <a:lvl4pPr marL="468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4pPr>
            <a:lvl5pPr marL="702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200"/>
              </a:spcBef>
              <a:spcAft>
                <a:spcPts val="0"/>
              </a:spcAft>
              <a:buClrTx/>
              <a:buSzPct val="110000"/>
              <a:buFont typeface="Wingdings" panose="05000000000000000000" pitchFamily="2" charset="2"/>
              <a:buNone/>
              <a:tabLst/>
              <a:defRPr/>
            </a:pPr>
            <a:r>
              <a:rPr kumimoji="0" lang="de-DE" sz="3400" b="0" i="0" u="none" strike="noStrike" kern="1200" cap="none" spc="0" normalizeH="0" baseline="0" noProof="0" dirty="0">
                <a:ln>
                  <a:noFill/>
                </a:ln>
                <a:solidFill>
                  <a:srgbClr val="65A518"/>
                </a:solidFill>
                <a:effectLst/>
                <a:uLnTx/>
                <a:uFillTx/>
                <a:latin typeface="Arial"/>
                <a:ea typeface="+mn-ea"/>
                <a:cs typeface="+mn-cs"/>
              </a:rPr>
              <a:t>1</a:t>
            </a:r>
          </a:p>
        </p:txBody>
      </p:sp>
      <p:sp>
        <p:nvSpPr>
          <p:cNvPr id="64" name="Titel 29">
            <a:extLst>
              <a:ext uri="{FF2B5EF4-FFF2-40B4-BE49-F238E27FC236}">
                <a16:creationId xmlns:a16="http://schemas.microsoft.com/office/drawing/2014/main" id="{B866EB58-407C-4584-BA4B-7A1ECBB5FC7B}"/>
              </a:ext>
            </a:extLst>
          </p:cNvPr>
          <p:cNvSpPr txBox="1">
            <a:spLocks/>
          </p:cNvSpPr>
          <p:nvPr/>
        </p:nvSpPr>
        <p:spPr bwMode="gray">
          <a:xfrm>
            <a:off x="487760" y="413049"/>
            <a:ext cx="11520000" cy="791865"/>
          </a:xfrm>
          <a:prstGeom prst="rect">
            <a:avLst/>
          </a:prstGeom>
        </p:spPr>
        <p:txBody>
          <a:bodyPr vert="horz" lIns="0" tIns="0" rIns="0" bIns="0" rtlCol="0" anchor="t">
            <a:noAutofit/>
          </a:bodyPr>
          <a:lstStyle>
            <a:lvl1pPr algn="l" defTabSz="914400" rtl="0" eaLnBrk="1" latinLnBrk="0" hangingPunct="1">
              <a:lnSpc>
                <a:spcPts val="2970"/>
              </a:lnSpc>
              <a:spcBef>
                <a:spcPct val="0"/>
              </a:spcBef>
              <a:buNone/>
              <a:defRPr sz="2700" b="1" kern="1200">
                <a:solidFill>
                  <a:schemeClr val="accent2"/>
                </a:solidFill>
                <a:latin typeface="+mj-lt"/>
                <a:ea typeface="+mj-ea"/>
                <a:cs typeface="+mj-cs"/>
              </a:defRPr>
            </a:lvl1pPr>
          </a:lstStyle>
          <a:p>
            <a:r>
              <a:rPr lang="de-DE" dirty="0"/>
              <a:t>Agenda</a:t>
            </a:r>
          </a:p>
        </p:txBody>
      </p:sp>
      <p:sp>
        <p:nvSpPr>
          <p:cNvPr id="67" name="Textplatzhalter 36">
            <a:extLst>
              <a:ext uri="{FF2B5EF4-FFF2-40B4-BE49-F238E27FC236}">
                <a16:creationId xmlns:a16="http://schemas.microsoft.com/office/drawing/2014/main" id="{3FBF6B99-70F2-4F1E-AC68-086F84CC5E6C}"/>
              </a:ext>
            </a:extLst>
          </p:cNvPr>
          <p:cNvSpPr txBox="1">
            <a:spLocks/>
          </p:cNvSpPr>
          <p:nvPr/>
        </p:nvSpPr>
        <p:spPr bwMode="gray">
          <a:xfrm>
            <a:off x="803411" y="2542929"/>
            <a:ext cx="4906521" cy="1181093"/>
          </a:xfrm>
          <a:prstGeom prst="rect">
            <a:avLst/>
          </a:prstGeom>
          <a:ln>
            <a:noFill/>
          </a:ln>
        </p:spPr>
        <p:txBody>
          <a:bodyPr vert="horz" wrap="square" lIns="0" tIns="0" rIns="0" bIns="0" rtlCol="0">
            <a:spAutoFit/>
          </a:bodyPr>
          <a:lstStyle>
            <a:lvl1pPr marL="0" indent="0" algn="l" defTabSz="914400" rtl="0" eaLnBrk="1" latinLnBrk="0" hangingPunct="1">
              <a:lnSpc>
                <a:spcPct val="102000"/>
              </a:lnSpc>
              <a:spcBef>
                <a:spcPts val="1200"/>
              </a:spcBef>
              <a:buSzPct val="110000"/>
              <a:buFont typeface="Wingdings" panose="05000000000000000000" pitchFamily="2" charset="2"/>
              <a:buNone/>
              <a:defRPr sz="1600" b="0" kern="1200">
                <a:solidFill>
                  <a:schemeClr val="accent1"/>
                </a:solidFill>
                <a:latin typeface="+mn-lt"/>
                <a:ea typeface="+mn-ea"/>
                <a:cs typeface="+mn-cs"/>
              </a:defRPr>
            </a:lvl1pPr>
            <a:lvl2pPr marL="180000" indent="-180000" algn="l" defTabSz="914400" rtl="0" eaLnBrk="1" latinLnBrk="0" hangingPunct="1">
              <a:lnSpc>
                <a:spcPct val="102000"/>
              </a:lnSpc>
              <a:spcBef>
                <a:spcPts val="0"/>
              </a:spcBef>
              <a:buSzPct val="110000"/>
              <a:buFont typeface="Wingdings" panose="05000000000000000000" pitchFamily="2" charset="2"/>
              <a:buChar char="§"/>
              <a:defRPr sz="1200" kern="1200">
                <a:solidFill>
                  <a:schemeClr val="accent1"/>
                </a:solidFill>
                <a:latin typeface="+mn-lt"/>
                <a:ea typeface="+mn-ea"/>
                <a:cs typeface="+mn-cs"/>
              </a:defRPr>
            </a:lvl2pPr>
            <a:lvl3pPr marL="234000" indent="-234000" algn="l" defTabSz="914400" rtl="0" eaLnBrk="1" latinLnBrk="0" hangingPunct="1">
              <a:lnSpc>
                <a:spcPts val="2200"/>
              </a:lnSpc>
              <a:spcBef>
                <a:spcPts val="600"/>
              </a:spcBef>
              <a:buSzPct val="110000"/>
              <a:buFont typeface="Wingdings" panose="05000000000000000000" pitchFamily="2" charset="2"/>
              <a:buChar char="§"/>
              <a:defRPr sz="1800" kern="1200">
                <a:solidFill>
                  <a:schemeClr val="accent2"/>
                </a:solidFill>
                <a:latin typeface="+mn-lt"/>
                <a:ea typeface="+mn-ea"/>
                <a:cs typeface="+mn-cs"/>
              </a:defRPr>
            </a:lvl3pPr>
            <a:lvl4pPr marL="468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4pPr>
            <a:lvl5pPr marL="702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Die Qualität der BU von HDI   |   S.16	</a:t>
            </a:r>
            <a:endParaRPr lang="de-DE" sz="1000" dirty="0"/>
          </a:p>
          <a:p>
            <a:pPr lvl="1"/>
            <a:r>
              <a:rPr lang="de-DE" dirty="0"/>
              <a:t>BU-Kompetenz</a:t>
            </a:r>
          </a:p>
          <a:p>
            <a:pPr lvl="1"/>
            <a:r>
              <a:rPr lang="de-DE" dirty="0"/>
              <a:t>BU-Stabilität</a:t>
            </a:r>
          </a:p>
          <a:p>
            <a:pPr lvl="1"/>
            <a:r>
              <a:rPr lang="de-DE" dirty="0"/>
              <a:t>Preis</a:t>
            </a:r>
          </a:p>
          <a:p>
            <a:pPr lvl="1"/>
            <a:r>
              <a:rPr lang="de-DE" dirty="0"/>
              <a:t>Bedingungen (</a:t>
            </a:r>
            <a:r>
              <a:rPr lang="de-DE" dirty="0" err="1"/>
              <a:t>AVBen</a:t>
            </a:r>
            <a:r>
              <a:rPr lang="de-DE" dirty="0"/>
              <a:t>)</a:t>
            </a:r>
          </a:p>
          <a:p>
            <a:pPr lvl="1"/>
            <a:r>
              <a:rPr lang="de-DE" dirty="0"/>
              <a:t>Services</a:t>
            </a:r>
          </a:p>
        </p:txBody>
      </p:sp>
      <p:sp>
        <p:nvSpPr>
          <p:cNvPr id="68" name="Textplatzhalter 45">
            <a:extLst>
              <a:ext uri="{FF2B5EF4-FFF2-40B4-BE49-F238E27FC236}">
                <a16:creationId xmlns:a16="http://schemas.microsoft.com/office/drawing/2014/main" id="{57064209-37CD-425F-BDB7-D4B150DD534D}"/>
              </a:ext>
            </a:extLst>
          </p:cNvPr>
          <p:cNvSpPr txBox="1">
            <a:spLocks/>
          </p:cNvSpPr>
          <p:nvPr/>
        </p:nvSpPr>
        <p:spPr bwMode="gray">
          <a:xfrm>
            <a:off x="335360" y="2391044"/>
            <a:ext cx="242054" cy="523220"/>
          </a:xfrm>
          <a:prstGeom prst="rect">
            <a:avLst/>
          </a:prstGeom>
          <a:ln>
            <a:noFill/>
          </a:ln>
        </p:spPr>
        <p:txBody>
          <a:bodyPr vert="horz" wrap="none" lIns="0" tIns="0" rIns="0" bIns="0" rtlCol="0" anchor="ctr" anchorCtr="0">
            <a:spAutoFit/>
          </a:bodyPr>
          <a:lstStyle>
            <a:lvl1pPr marL="0" indent="0" algn="r" defTabSz="914400" rtl="0" eaLnBrk="1" latinLnBrk="0" hangingPunct="1">
              <a:lnSpc>
                <a:spcPct val="100000"/>
              </a:lnSpc>
              <a:spcBef>
                <a:spcPts val="1200"/>
              </a:spcBef>
              <a:buSzPct val="110000"/>
              <a:buFont typeface="Wingdings" panose="05000000000000000000" pitchFamily="2" charset="2"/>
              <a:buNone/>
              <a:defRPr sz="3400" b="0" kern="1200">
                <a:solidFill>
                  <a:schemeClr val="accent2"/>
                </a:solidFill>
                <a:latin typeface="+mn-lt"/>
                <a:ea typeface="+mn-ea"/>
                <a:cs typeface="+mn-cs"/>
              </a:defRPr>
            </a:lvl1pPr>
            <a:lvl2pPr marL="0" indent="0" algn="l" defTabSz="914400" rtl="0" eaLnBrk="1" latinLnBrk="0" hangingPunct="1">
              <a:lnSpc>
                <a:spcPts val="2200"/>
              </a:lnSpc>
              <a:spcBef>
                <a:spcPts val="800"/>
              </a:spcBef>
              <a:buSzPct val="110000"/>
              <a:buFont typeface="Wingdings" panose="05000000000000000000" pitchFamily="2" charset="2"/>
              <a:buNone/>
              <a:defRPr sz="1800" kern="1200">
                <a:solidFill>
                  <a:schemeClr val="bg2"/>
                </a:solidFill>
                <a:latin typeface="+mn-lt"/>
                <a:ea typeface="+mn-ea"/>
                <a:cs typeface="+mn-cs"/>
              </a:defRPr>
            </a:lvl2pPr>
            <a:lvl3pPr marL="234000" indent="-234000" algn="l" defTabSz="914400" rtl="0" eaLnBrk="1" latinLnBrk="0" hangingPunct="1">
              <a:lnSpc>
                <a:spcPts val="2200"/>
              </a:lnSpc>
              <a:spcBef>
                <a:spcPts val="600"/>
              </a:spcBef>
              <a:buSzPct val="110000"/>
              <a:buFont typeface="Wingdings" panose="05000000000000000000" pitchFamily="2" charset="2"/>
              <a:buChar char="§"/>
              <a:defRPr sz="1800" kern="1200">
                <a:solidFill>
                  <a:schemeClr val="accent2"/>
                </a:solidFill>
                <a:latin typeface="+mn-lt"/>
                <a:ea typeface="+mn-ea"/>
                <a:cs typeface="+mn-cs"/>
              </a:defRPr>
            </a:lvl3pPr>
            <a:lvl4pPr marL="468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4pPr>
            <a:lvl5pPr marL="702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200"/>
              </a:spcBef>
              <a:spcAft>
                <a:spcPts val="0"/>
              </a:spcAft>
              <a:buClrTx/>
              <a:buSzPct val="110000"/>
              <a:buFont typeface="Wingdings" panose="05000000000000000000" pitchFamily="2" charset="2"/>
              <a:buNone/>
              <a:tabLst/>
              <a:defRPr/>
            </a:pPr>
            <a:r>
              <a:rPr kumimoji="0" lang="de-DE" sz="3400" b="0" i="0" u="none" strike="noStrike" kern="1200" cap="none" spc="0" normalizeH="0" baseline="0" noProof="0" dirty="0">
                <a:ln>
                  <a:noFill/>
                </a:ln>
                <a:solidFill>
                  <a:srgbClr val="65A518"/>
                </a:solidFill>
                <a:effectLst/>
                <a:uLnTx/>
                <a:uFillTx/>
                <a:latin typeface="Arial"/>
                <a:ea typeface="+mn-ea"/>
                <a:cs typeface="+mn-cs"/>
              </a:rPr>
              <a:t>2</a:t>
            </a:r>
          </a:p>
        </p:txBody>
      </p:sp>
      <p:sp>
        <p:nvSpPr>
          <p:cNvPr id="69" name="Textplatzhalter 36">
            <a:extLst>
              <a:ext uri="{FF2B5EF4-FFF2-40B4-BE49-F238E27FC236}">
                <a16:creationId xmlns:a16="http://schemas.microsoft.com/office/drawing/2014/main" id="{F9A136C7-B2B1-48BB-B4F4-5C9AC06AC347}"/>
              </a:ext>
            </a:extLst>
          </p:cNvPr>
          <p:cNvSpPr txBox="1">
            <a:spLocks/>
          </p:cNvSpPr>
          <p:nvPr/>
        </p:nvSpPr>
        <p:spPr bwMode="gray">
          <a:xfrm>
            <a:off x="803411" y="4298396"/>
            <a:ext cx="4906521" cy="1746247"/>
          </a:xfrm>
          <a:prstGeom prst="rect">
            <a:avLst/>
          </a:prstGeom>
          <a:ln>
            <a:noFill/>
          </a:ln>
        </p:spPr>
        <p:txBody>
          <a:bodyPr vert="horz" wrap="square" lIns="0" tIns="0" rIns="0" bIns="0" rtlCol="0">
            <a:spAutoFit/>
          </a:bodyPr>
          <a:lstStyle>
            <a:lvl1pPr marL="0" indent="0" algn="l" defTabSz="914400" rtl="0" eaLnBrk="1" latinLnBrk="0" hangingPunct="1">
              <a:lnSpc>
                <a:spcPct val="102000"/>
              </a:lnSpc>
              <a:spcBef>
                <a:spcPts val="1200"/>
              </a:spcBef>
              <a:buSzPct val="110000"/>
              <a:buFont typeface="Wingdings" panose="05000000000000000000" pitchFamily="2" charset="2"/>
              <a:buNone/>
              <a:defRPr sz="1600" b="0" kern="1200">
                <a:solidFill>
                  <a:schemeClr val="accent1"/>
                </a:solidFill>
                <a:latin typeface="+mn-lt"/>
                <a:ea typeface="+mn-ea"/>
                <a:cs typeface="+mn-cs"/>
              </a:defRPr>
            </a:lvl1pPr>
            <a:lvl2pPr marL="180000" indent="-180000" algn="l" defTabSz="914400" rtl="0" eaLnBrk="1" latinLnBrk="0" hangingPunct="1">
              <a:lnSpc>
                <a:spcPct val="102000"/>
              </a:lnSpc>
              <a:spcBef>
                <a:spcPts val="0"/>
              </a:spcBef>
              <a:buSzPct val="110000"/>
              <a:buFont typeface="Wingdings" panose="05000000000000000000" pitchFamily="2" charset="2"/>
              <a:buChar char="§"/>
              <a:defRPr sz="1200" kern="1200">
                <a:solidFill>
                  <a:schemeClr val="accent1"/>
                </a:solidFill>
                <a:latin typeface="+mn-lt"/>
                <a:ea typeface="+mn-ea"/>
                <a:cs typeface="+mn-cs"/>
              </a:defRPr>
            </a:lvl2pPr>
            <a:lvl3pPr marL="234000" indent="-234000" algn="l" defTabSz="914400" rtl="0" eaLnBrk="1" latinLnBrk="0" hangingPunct="1">
              <a:lnSpc>
                <a:spcPts val="2200"/>
              </a:lnSpc>
              <a:spcBef>
                <a:spcPts val="600"/>
              </a:spcBef>
              <a:buSzPct val="110000"/>
              <a:buFont typeface="Wingdings" panose="05000000000000000000" pitchFamily="2" charset="2"/>
              <a:buChar char="§"/>
              <a:defRPr sz="1800" kern="1200">
                <a:solidFill>
                  <a:schemeClr val="accent2"/>
                </a:solidFill>
                <a:latin typeface="+mn-lt"/>
                <a:ea typeface="+mn-ea"/>
                <a:cs typeface="+mn-cs"/>
              </a:defRPr>
            </a:lvl3pPr>
            <a:lvl4pPr marL="468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4pPr>
            <a:lvl5pPr marL="702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Unsere Zielgruppen   |   S.62</a:t>
            </a:r>
          </a:p>
          <a:p>
            <a:pPr lvl="1"/>
            <a:r>
              <a:rPr lang="de-DE" b="1" dirty="0"/>
              <a:t>NEU: </a:t>
            </a:r>
            <a:r>
              <a:rPr lang="de-DE" dirty="0"/>
              <a:t>Ingenieure</a:t>
            </a:r>
          </a:p>
          <a:p>
            <a:pPr lvl="1"/>
            <a:r>
              <a:rPr lang="de-DE" dirty="0"/>
              <a:t>Ärzte</a:t>
            </a:r>
          </a:p>
          <a:p>
            <a:pPr lvl="1"/>
            <a:r>
              <a:rPr lang="de-DE" dirty="0"/>
              <a:t>IT-Berufe</a:t>
            </a:r>
          </a:p>
          <a:p>
            <a:pPr lvl="1"/>
            <a:r>
              <a:rPr lang="de-DE" dirty="0"/>
              <a:t>Kammerberufe</a:t>
            </a:r>
          </a:p>
          <a:p>
            <a:pPr lvl="1"/>
            <a:r>
              <a:rPr lang="de-DE" dirty="0"/>
              <a:t>Selbständige</a:t>
            </a:r>
          </a:p>
          <a:p>
            <a:pPr lvl="1"/>
            <a:r>
              <a:rPr lang="de-DE" dirty="0"/>
              <a:t>Medienberufe</a:t>
            </a:r>
          </a:p>
          <a:p>
            <a:pPr lvl="1"/>
            <a:r>
              <a:rPr lang="de-DE" dirty="0"/>
              <a:t>Studierende</a:t>
            </a:r>
          </a:p>
          <a:p>
            <a:pPr lvl="1"/>
            <a:r>
              <a:rPr lang="de-DE" dirty="0"/>
              <a:t>Schüler</a:t>
            </a:r>
          </a:p>
        </p:txBody>
      </p:sp>
      <p:sp>
        <p:nvSpPr>
          <p:cNvPr id="70" name="Textplatzhalter 45">
            <a:extLst>
              <a:ext uri="{FF2B5EF4-FFF2-40B4-BE49-F238E27FC236}">
                <a16:creationId xmlns:a16="http://schemas.microsoft.com/office/drawing/2014/main" id="{932A726A-7F90-48BD-AD5F-85367AF2FA2A}"/>
              </a:ext>
            </a:extLst>
          </p:cNvPr>
          <p:cNvSpPr txBox="1">
            <a:spLocks/>
          </p:cNvSpPr>
          <p:nvPr/>
        </p:nvSpPr>
        <p:spPr bwMode="gray">
          <a:xfrm>
            <a:off x="335360" y="4146511"/>
            <a:ext cx="242054" cy="523220"/>
          </a:xfrm>
          <a:prstGeom prst="rect">
            <a:avLst/>
          </a:prstGeom>
          <a:ln>
            <a:noFill/>
          </a:ln>
        </p:spPr>
        <p:txBody>
          <a:bodyPr vert="horz" wrap="none" lIns="0" tIns="0" rIns="0" bIns="0" rtlCol="0" anchor="ctr" anchorCtr="0">
            <a:spAutoFit/>
          </a:bodyPr>
          <a:lstStyle>
            <a:lvl1pPr marL="0" indent="0" algn="r" defTabSz="914400" rtl="0" eaLnBrk="1" latinLnBrk="0" hangingPunct="1">
              <a:lnSpc>
                <a:spcPct val="100000"/>
              </a:lnSpc>
              <a:spcBef>
                <a:spcPts val="1200"/>
              </a:spcBef>
              <a:buSzPct val="110000"/>
              <a:buFont typeface="Wingdings" panose="05000000000000000000" pitchFamily="2" charset="2"/>
              <a:buNone/>
              <a:defRPr sz="3400" b="0" kern="1200">
                <a:solidFill>
                  <a:schemeClr val="accent2"/>
                </a:solidFill>
                <a:latin typeface="+mn-lt"/>
                <a:ea typeface="+mn-ea"/>
                <a:cs typeface="+mn-cs"/>
              </a:defRPr>
            </a:lvl1pPr>
            <a:lvl2pPr marL="0" indent="0" algn="l" defTabSz="914400" rtl="0" eaLnBrk="1" latinLnBrk="0" hangingPunct="1">
              <a:lnSpc>
                <a:spcPts val="2200"/>
              </a:lnSpc>
              <a:spcBef>
                <a:spcPts val="800"/>
              </a:spcBef>
              <a:buSzPct val="110000"/>
              <a:buFont typeface="Wingdings" panose="05000000000000000000" pitchFamily="2" charset="2"/>
              <a:buNone/>
              <a:defRPr sz="1800" kern="1200">
                <a:solidFill>
                  <a:schemeClr val="bg2"/>
                </a:solidFill>
                <a:latin typeface="+mn-lt"/>
                <a:ea typeface="+mn-ea"/>
                <a:cs typeface="+mn-cs"/>
              </a:defRPr>
            </a:lvl2pPr>
            <a:lvl3pPr marL="234000" indent="-234000" algn="l" defTabSz="914400" rtl="0" eaLnBrk="1" latinLnBrk="0" hangingPunct="1">
              <a:lnSpc>
                <a:spcPts val="2200"/>
              </a:lnSpc>
              <a:spcBef>
                <a:spcPts val="600"/>
              </a:spcBef>
              <a:buSzPct val="110000"/>
              <a:buFont typeface="Wingdings" panose="05000000000000000000" pitchFamily="2" charset="2"/>
              <a:buChar char="§"/>
              <a:defRPr sz="1800" kern="1200">
                <a:solidFill>
                  <a:schemeClr val="accent2"/>
                </a:solidFill>
                <a:latin typeface="+mn-lt"/>
                <a:ea typeface="+mn-ea"/>
                <a:cs typeface="+mn-cs"/>
              </a:defRPr>
            </a:lvl3pPr>
            <a:lvl4pPr marL="468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4pPr>
            <a:lvl5pPr marL="702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200"/>
              </a:spcBef>
              <a:spcAft>
                <a:spcPts val="0"/>
              </a:spcAft>
              <a:buClrTx/>
              <a:buSzPct val="110000"/>
              <a:buFont typeface="Wingdings" panose="05000000000000000000" pitchFamily="2" charset="2"/>
              <a:buNone/>
              <a:tabLst/>
              <a:defRPr/>
            </a:pPr>
            <a:r>
              <a:rPr kumimoji="0" lang="de-DE" sz="3400" b="0" i="0" u="none" strike="noStrike" kern="1200" cap="none" spc="0" normalizeH="0" baseline="0" noProof="0" dirty="0">
                <a:ln>
                  <a:noFill/>
                </a:ln>
                <a:solidFill>
                  <a:srgbClr val="65A518"/>
                </a:solidFill>
                <a:effectLst/>
                <a:uLnTx/>
                <a:uFillTx/>
                <a:latin typeface="Arial"/>
                <a:ea typeface="+mn-ea"/>
                <a:cs typeface="+mn-cs"/>
              </a:rPr>
              <a:t>3</a:t>
            </a:r>
          </a:p>
        </p:txBody>
      </p:sp>
      <p:sp>
        <p:nvSpPr>
          <p:cNvPr id="79" name="Textplatzhalter 39">
            <a:extLst>
              <a:ext uri="{FF2B5EF4-FFF2-40B4-BE49-F238E27FC236}">
                <a16:creationId xmlns:a16="http://schemas.microsoft.com/office/drawing/2014/main" id="{4F8D2FA5-5D4A-4922-AE6C-F938C0969604}"/>
              </a:ext>
            </a:extLst>
          </p:cNvPr>
          <p:cNvSpPr txBox="1">
            <a:spLocks/>
          </p:cNvSpPr>
          <p:nvPr/>
        </p:nvSpPr>
        <p:spPr bwMode="gray">
          <a:xfrm>
            <a:off x="6946589" y="1536185"/>
            <a:ext cx="4902990" cy="1557862"/>
          </a:xfrm>
          <a:prstGeom prst="rect">
            <a:avLst/>
          </a:prstGeom>
          <a:ln>
            <a:noFill/>
          </a:ln>
        </p:spPr>
        <p:txBody>
          <a:bodyPr vert="horz" wrap="square" lIns="0" tIns="0" rIns="0" bIns="0" rtlCol="0">
            <a:spAutoFit/>
          </a:bodyPr>
          <a:lstStyle>
            <a:lvl1pPr marL="0" indent="0" algn="l" defTabSz="914400" rtl="0" eaLnBrk="1" latinLnBrk="0" hangingPunct="1">
              <a:lnSpc>
                <a:spcPct val="102000"/>
              </a:lnSpc>
              <a:spcBef>
                <a:spcPts val="1200"/>
              </a:spcBef>
              <a:buSzPct val="110000"/>
              <a:buFont typeface="Wingdings" panose="05000000000000000000" pitchFamily="2" charset="2"/>
              <a:buNone/>
              <a:defRPr sz="1600" b="0" kern="1200">
                <a:solidFill>
                  <a:schemeClr val="accent1"/>
                </a:solidFill>
                <a:latin typeface="+mn-lt"/>
                <a:ea typeface="+mn-ea"/>
                <a:cs typeface="+mn-cs"/>
              </a:defRPr>
            </a:lvl1pPr>
            <a:lvl2pPr marL="180000" indent="-180000" algn="l" defTabSz="914400" rtl="0" eaLnBrk="1" latinLnBrk="0" hangingPunct="1">
              <a:lnSpc>
                <a:spcPct val="102000"/>
              </a:lnSpc>
              <a:spcBef>
                <a:spcPts val="0"/>
              </a:spcBef>
              <a:buSzPct val="110000"/>
              <a:buFont typeface="Wingdings" panose="05000000000000000000" pitchFamily="2" charset="2"/>
              <a:buChar char="§"/>
              <a:defRPr sz="1200" kern="1200">
                <a:solidFill>
                  <a:schemeClr val="accent1"/>
                </a:solidFill>
                <a:latin typeface="+mn-lt"/>
                <a:ea typeface="+mn-ea"/>
                <a:cs typeface="+mn-cs"/>
              </a:defRPr>
            </a:lvl2pPr>
            <a:lvl3pPr marL="234000" indent="-234000" algn="l" defTabSz="914400" rtl="0" eaLnBrk="1" latinLnBrk="0" hangingPunct="1">
              <a:lnSpc>
                <a:spcPts val="2200"/>
              </a:lnSpc>
              <a:spcBef>
                <a:spcPts val="600"/>
              </a:spcBef>
              <a:buSzPct val="110000"/>
              <a:buFont typeface="Wingdings" panose="05000000000000000000" pitchFamily="2" charset="2"/>
              <a:buChar char="§"/>
              <a:defRPr sz="1800" kern="1200">
                <a:solidFill>
                  <a:schemeClr val="accent2"/>
                </a:solidFill>
                <a:latin typeface="+mn-lt"/>
                <a:ea typeface="+mn-ea"/>
                <a:cs typeface="+mn-cs"/>
              </a:defRPr>
            </a:lvl3pPr>
            <a:lvl4pPr marL="468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4pPr>
            <a:lvl5pPr marL="702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Die verschiedenen EGO-Produktlösungen   |   S.86</a:t>
            </a:r>
          </a:p>
          <a:p>
            <a:pPr lvl="1"/>
            <a:r>
              <a:rPr lang="de-DE" dirty="0"/>
              <a:t>Tarif-Überblick (EGO Top, EGO Young, BUZ)</a:t>
            </a:r>
          </a:p>
          <a:p>
            <a:pPr lvl="1"/>
            <a:r>
              <a:rPr lang="de-DE" dirty="0"/>
              <a:t>EGO Young</a:t>
            </a:r>
          </a:p>
          <a:p>
            <a:pPr lvl="1"/>
            <a:r>
              <a:rPr lang="de-DE" dirty="0"/>
              <a:t>AU-Baustein</a:t>
            </a:r>
          </a:p>
          <a:p>
            <a:pPr lvl="1"/>
            <a:r>
              <a:rPr lang="de-DE" dirty="0"/>
              <a:t>BU 2 Go</a:t>
            </a:r>
          </a:p>
          <a:p>
            <a:pPr lvl="1"/>
            <a:r>
              <a:rPr lang="de-DE" dirty="0"/>
              <a:t>EGO </a:t>
            </a:r>
            <a:r>
              <a:rPr lang="de-DE" dirty="0" err="1"/>
              <a:t>WorldWide</a:t>
            </a:r>
            <a:r>
              <a:rPr lang="de-DE" dirty="0"/>
              <a:t> Business</a:t>
            </a:r>
          </a:p>
          <a:p>
            <a:pPr lvl="1"/>
            <a:r>
              <a:rPr lang="de-DE" dirty="0"/>
              <a:t>Basisrente + BUZ</a:t>
            </a:r>
          </a:p>
          <a:p>
            <a:pPr lvl="1"/>
            <a:r>
              <a:rPr lang="de-DE" dirty="0" err="1"/>
              <a:t>bAV</a:t>
            </a:r>
            <a:r>
              <a:rPr lang="de-DE" dirty="0"/>
              <a:t> </a:t>
            </a:r>
            <a:r>
              <a:rPr lang="de-DE" dirty="0" err="1"/>
              <a:t>NettoJoker</a:t>
            </a:r>
            <a:endParaRPr lang="de-DE" dirty="0"/>
          </a:p>
        </p:txBody>
      </p:sp>
      <p:sp>
        <p:nvSpPr>
          <p:cNvPr id="80" name="Textplatzhalter 48">
            <a:extLst>
              <a:ext uri="{FF2B5EF4-FFF2-40B4-BE49-F238E27FC236}">
                <a16:creationId xmlns:a16="http://schemas.microsoft.com/office/drawing/2014/main" id="{E8A1255A-2B5B-4D1D-B812-AF840CBBA7C8}"/>
              </a:ext>
            </a:extLst>
          </p:cNvPr>
          <p:cNvSpPr txBox="1">
            <a:spLocks/>
          </p:cNvSpPr>
          <p:nvPr/>
        </p:nvSpPr>
        <p:spPr bwMode="gray">
          <a:xfrm>
            <a:off x="6482069" y="1384300"/>
            <a:ext cx="242054" cy="523220"/>
          </a:xfrm>
          <a:prstGeom prst="rect">
            <a:avLst/>
          </a:prstGeom>
          <a:ln>
            <a:noFill/>
          </a:ln>
        </p:spPr>
        <p:txBody>
          <a:bodyPr vert="horz" wrap="none" lIns="0" tIns="0" rIns="0" bIns="0" rtlCol="0" anchor="ctr" anchorCtr="0">
            <a:spAutoFit/>
          </a:bodyPr>
          <a:lstStyle>
            <a:lvl1pPr marL="0" indent="0" algn="r" defTabSz="914400" rtl="0" eaLnBrk="1" latinLnBrk="0" hangingPunct="1">
              <a:lnSpc>
                <a:spcPct val="100000"/>
              </a:lnSpc>
              <a:spcBef>
                <a:spcPts val="1200"/>
              </a:spcBef>
              <a:buSzPct val="110000"/>
              <a:buFont typeface="Wingdings" panose="05000000000000000000" pitchFamily="2" charset="2"/>
              <a:buNone/>
              <a:defRPr sz="3400" b="0" kern="1200">
                <a:solidFill>
                  <a:schemeClr val="accent2"/>
                </a:solidFill>
                <a:latin typeface="+mn-lt"/>
                <a:ea typeface="+mn-ea"/>
                <a:cs typeface="+mn-cs"/>
              </a:defRPr>
            </a:lvl1pPr>
            <a:lvl2pPr marL="0" indent="0" algn="l" defTabSz="914400" rtl="0" eaLnBrk="1" latinLnBrk="0" hangingPunct="1">
              <a:lnSpc>
                <a:spcPts val="2200"/>
              </a:lnSpc>
              <a:spcBef>
                <a:spcPts val="800"/>
              </a:spcBef>
              <a:buSzPct val="110000"/>
              <a:buFont typeface="Wingdings" panose="05000000000000000000" pitchFamily="2" charset="2"/>
              <a:buNone/>
              <a:defRPr sz="1800" kern="1200">
                <a:solidFill>
                  <a:schemeClr val="bg2"/>
                </a:solidFill>
                <a:latin typeface="+mn-lt"/>
                <a:ea typeface="+mn-ea"/>
                <a:cs typeface="+mn-cs"/>
              </a:defRPr>
            </a:lvl2pPr>
            <a:lvl3pPr marL="234000" indent="-234000" algn="l" defTabSz="914400" rtl="0" eaLnBrk="1" latinLnBrk="0" hangingPunct="1">
              <a:lnSpc>
                <a:spcPts val="2200"/>
              </a:lnSpc>
              <a:spcBef>
                <a:spcPts val="600"/>
              </a:spcBef>
              <a:buSzPct val="110000"/>
              <a:buFont typeface="Wingdings" panose="05000000000000000000" pitchFamily="2" charset="2"/>
              <a:buChar char="§"/>
              <a:defRPr sz="1800" kern="1200">
                <a:solidFill>
                  <a:schemeClr val="accent2"/>
                </a:solidFill>
                <a:latin typeface="+mn-lt"/>
                <a:ea typeface="+mn-ea"/>
                <a:cs typeface="+mn-cs"/>
              </a:defRPr>
            </a:lvl3pPr>
            <a:lvl4pPr marL="468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4pPr>
            <a:lvl5pPr marL="702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200"/>
              </a:spcBef>
              <a:spcAft>
                <a:spcPts val="0"/>
              </a:spcAft>
              <a:buClrTx/>
              <a:buSzPct val="110000"/>
              <a:buFont typeface="Wingdings" panose="05000000000000000000" pitchFamily="2" charset="2"/>
              <a:buNone/>
              <a:tabLst/>
              <a:defRPr/>
            </a:pPr>
            <a:r>
              <a:rPr kumimoji="0" lang="de-DE" sz="3400" b="0" i="0" u="none" strike="noStrike" kern="1200" cap="none" spc="0" normalizeH="0" baseline="0" noProof="0" dirty="0">
                <a:ln>
                  <a:noFill/>
                </a:ln>
                <a:solidFill>
                  <a:srgbClr val="65A518"/>
                </a:solidFill>
                <a:effectLst/>
                <a:uLnTx/>
                <a:uFillTx/>
                <a:latin typeface="Arial"/>
                <a:ea typeface="+mn-ea"/>
                <a:cs typeface="+mn-cs"/>
              </a:rPr>
              <a:t>4</a:t>
            </a:r>
          </a:p>
        </p:txBody>
      </p:sp>
      <p:sp>
        <p:nvSpPr>
          <p:cNvPr id="81" name="Textplatzhalter 30">
            <a:extLst>
              <a:ext uri="{FF2B5EF4-FFF2-40B4-BE49-F238E27FC236}">
                <a16:creationId xmlns:a16="http://schemas.microsoft.com/office/drawing/2014/main" id="{F9A7465A-6F19-4BDB-8FE3-2FE4AF1A4077}"/>
              </a:ext>
            </a:extLst>
          </p:cNvPr>
          <p:cNvSpPr txBox="1">
            <a:spLocks/>
          </p:cNvSpPr>
          <p:nvPr/>
        </p:nvSpPr>
        <p:spPr bwMode="gray">
          <a:xfrm>
            <a:off x="6950120" y="3667803"/>
            <a:ext cx="4902989" cy="235064"/>
          </a:xfrm>
          <a:prstGeom prst="rect">
            <a:avLst/>
          </a:prstGeom>
          <a:ln>
            <a:noFill/>
          </a:ln>
        </p:spPr>
        <p:txBody>
          <a:bodyPr vert="horz" wrap="square" lIns="0" tIns="0" rIns="0" bIns="0" rtlCol="0">
            <a:spAutoFit/>
          </a:bodyPr>
          <a:lstStyle>
            <a:lvl1pPr marL="0" indent="0" algn="l" defTabSz="914400" rtl="0" eaLnBrk="1" latinLnBrk="0" hangingPunct="1">
              <a:lnSpc>
                <a:spcPct val="102000"/>
              </a:lnSpc>
              <a:spcBef>
                <a:spcPts val="1200"/>
              </a:spcBef>
              <a:buSzPct val="110000"/>
              <a:buFont typeface="Wingdings" panose="05000000000000000000" pitchFamily="2" charset="2"/>
              <a:buNone/>
              <a:defRPr sz="1600" b="0" kern="1200">
                <a:solidFill>
                  <a:schemeClr val="accent1"/>
                </a:solidFill>
                <a:latin typeface="+mn-lt"/>
                <a:ea typeface="+mn-ea"/>
                <a:cs typeface="+mn-cs"/>
              </a:defRPr>
            </a:lvl1pPr>
            <a:lvl2pPr marL="180000" indent="-180000" algn="l" defTabSz="914400" rtl="0" eaLnBrk="1" latinLnBrk="0" hangingPunct="1">
              <a:lnSpc>
                <a:spcPct val="102000"/>
              </a:lnSpc>
              <a:spcBef>
                <a:spcPts val="0"/>
              </a:spcBef>
              <a:buSzPct val="110000"/>
              <a:buFont typeface="Wingdings" panose="05000000000000000000" pitchFamily="2" charset="2"/>
              <a:buChar char="§"/>
              <a:defRPr sz="1200" kern="1200">
                <a:solidFill>
                  <a:schemeClr val="accent1"/>
                </a:solidFill>
                <a:latin typeface="+mn-lt"/>
                <a:ea typeface="+mn-ea"/>
                <a:cs typeface="+mn-cs"/>
              </a:defRPr>
            </a:lvl2pPr>
            <a:lvl3pPr marL="234000" indent="-234000" algn="l" defTabSz="914400" rtl="0" eaLnBrk="1" latinLnBrk="0" hangingPunct="1">
              <a:lnSpc>
                <a:spcPts val="2200"/>
              </a:lnSpc>
              <a:spcBef>
                <a:spcPts val="600"/>
              </a:spcBef>
              <a:buSzPct val="110000"/>
              <a:buFont typeface="Wingdings" panose="05000000000000000000" pitchFamily="2" charset="2"/>
              <a:buChar char="§"/>
              <a:defRPr sz="1800" kern="1200">
                <a:solidFill>
                  <a:schemeClr val="accent2"/>
                </a:solidFill>
                <a:latin typeface="+mn-lt"/>
                <a:ea typeface="+mn-ea"/>
                <a:cs typeface="+mn-cs"/>
              </a:defRPr>
            </a:lvl3pPr>
            <a:lvl4pPr marL="468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4pPr>
            <a:lvl5pPr marL="702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EGO im Wettbewerb   |   S.111</a:t>
            </a:r>
          </a:p>
        </p:txBody>
      </p:sp>
      <p:sp>
        <p:nvSpPr>
          <p:cNvPr id="82" name="Textplatzhalter 33">
            <a:extLst>
              <a:ext uri="{FF2B5EF4-FFF2-40B4-BE49-F238E27FC236}">
                <a16:creationId xmlns:a16="http://schemas.microsoft.com/office/drawing/2014/main" id="{3042373C-9A5E-446D-8C69-223253A595A6}"/>
              </a:ext>
            </a:extLst>
          </p:cNvPr>
          <p:cNvSpPr txBox="1">
            <a:spLocks/>
          </p:cNvSpPr>
          <p:nvPr/>
        </p:nvSpPr>
        <p:spPr bwMode="gray">
          <a:xfrm>
            <a:off x="6482069" y="3515918"/>
            <a:ext cx="242054" cy="523220"/>
          </a:xfrm>
          <a:prstGeom prst="rect">
            <a:avLst/>
          </a:prstGeom>
          <a:ln>
            <a:noFill/>
          </a:ln>
        </p:spPr>
        <p:txBody>
          <a:bodyPr vert="horz" wrap="none" lIns="0" tIns="0" rIns="0" bIns="0" rtlCol="0" anchor="ctr" anchorCtr="0">
            <a:spAutoFit/>
          </a:bodyPr>
          <a:lstStyle>
            <a:lvl1pPr marL="0" indent="0" algn="r" defTabSz="914400" rtl="0" eaLnBrk="1" latinLnBrk="0" hangingPunct="1">
              <a:lnSpc>
                <a:spcPct val="100000"/>
              </a:lnSpc>
              <a:spcBef>
                <a:spcPts val="1200"/>
              </a:spcBef>
              <a:buSzPct val="110000"/>
              <a:buFont typeface="Wingdings" panose="05000000000000000000" pitchFamily="2" charset="2"/>
              <a:buNone/>
              <a:defRPr sz="3400" b="0" kern="1200">
                <a:solidFill>
                  <a:schemeClr val="accent2"/>
                </a:solidFill>
                <a:latin typeface="+mn-lt"/>
                <a:ea typeface="+mn-ea"/>
                <a:cs typeface="+mn-cs"/>
              </a:defRPr>
            </a:lvl1pPr>
            <a:lvl2pPr marL="0" indent="0" algn="l" defTabSz="914400" rtl="0" eaLnBrk="1" latinLnBrk="0" hangingPunct="1">
              <a:lnSpc>
                <a:spcPts val="2200"/>
              </a:lnSpc>
              <a:spcBef>
                <a:spcPts val="800"/>
              </a:spcBef>
              <a:buSzPct val="110000"/>
              <a:buFont typeface="Wingdings" panose="05000000000000000000" pitchFamily="2" charset="2"/>
              <a:buNone/>
              <a:defRPr sz="1800" kern="1200">
                <a:solidFill>
                  <a:schemeClr val="bg2"/>
                </a:solidFill>
                <a:latin typeface="+mn-lt"/>
                <a:ea typeface="+mn-ea"/>
                <a:cs typeface="+mn-cs"/>
              </a:defRPr>
            </a:lvl2pPr>
            <a:lvl3pPr marL="234000" indent="-234000" algn="l" defTabSz="914400" rtl="0" eaLnBrk="1" latinLnBrk="0" hangingPunct="1">
              <a:lnSpc>
                <a:spcPts val="2200"/>
              </a:lnSpc>
              <a:spcBef>
                <a:spcPts val="600"/>
              </a:spcBef>
              <a:buSzPct val="110000"/>
              <a:buFont typeface="Wingdings" panose="05000000000000000000" pitchFamily="2" charset="2"/>
              <a:buChar char="§"/>
              <a:defRPr sz="1800" kern="1200">
                <a:solidFill>
                  <a:schemeClr val="accent2"/>
                </a:solidFill>
                <a:latin typeface="+mn-lt"/>
                <a:ea typeface="+mn-ea"/>
                <a:cs typeface="+mn-cs"/>
              </a:defRPr>
            </a:lvl3pPr>
            <a:lvl4pPr marL="468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4pPr>
            <a:lvl5pPr marL="702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200"/>
              </a:spcBef>
              <a:spcAft>
                <a:spcPts val="0"/>
              </a:spcAft>
              <a:buClrTx/>
              <a:buSzPct val="110000"/>
              <a:buFont typeface="Wingdings" panose="05000000000000000000" pitchFamily="2" charset="2"/>
              <a:buNone/>
              <a:tabLst/>
              <a:defRPr/>
            </a:pPr>
            <a:r>
              <a:rPr kumimoji="0" lang="de-DE" sz="3400" b="0" i="0" u="none" strike="noStrike" kern="1200" cap="none" spc="0" normalizeH="0" baseline="0" noProof="0" dirty="0">
                <a:ln>
                  <a:noFill/>
                </a:ln>
                <a:solidFill>
                  <a:srgbClr val="65A518"/>
                </a:solidFill>
                <a:effectLst/>
                <a:uLnTx/>
                <a:uFillTx/>
                <a:latin typeface="Arial"/>
                <a:ea typeface="+mn-ea"/>
                <a:cs typeface="+mn-cs"/>
              </a:rPr>
              <a:t>5</a:t>
            </a:r>
          </a:p>
        </p:txBody>
      </p:sp>
      <p:sp>
        <p:nvSpPr>
          <p:cNvPr id="83" name="Textplatzhalter 30">
            <a:extLst>
              <a:ext uri="{FF2B5EF4-FFF2-40B4-BE49-F238E27FC236}">
                <a16:creationId xmlns:a16="http://schemas.microsoft.com/office/drawing/2014/main" id="{5FE32278-D26F-44A4-889D-8797C3971DBD}"/>
              </a:ext>
            </a:extLst>
          </p:cNvPr>
          <p:cNvSpPr txBox="1">
            <a:spLocks/>
          </p:cNvSpPr>
          <p:nvPr/>
        </p:nvSpPr>
        <p:spPr bwMode="gray">
          <a:xfrm>
            <a:off x="6950120" y="4677653"/>
            <a:ext cx="4902989" cy="235064"/>
          </a:xfrm>
          <a:prstGeom prst="rect">
            <a:avLst/>
          </a:prstGeom>
          <a:ln>
            <a:noFill/>
          </a:ln>
        </p:spPr>
        <p:txBody>
          <a:bodyPr vert="horz" wrap="square" lIns="0" tIns="0" rIns="0" bIns="0" rtlCol="0">
            <a:spAutoFit/>
          </a:bodyPr>
          <a:lstStyle>
            <a:lvl1pPr marL="0" indent="0" algn="l" defTabSz="914400" rtl="0" eaLnBrk="1" latinLnBrk="0" hangingPunct="1">
              <a:lnSpc>
                <a:spcPct val="102000"/>
              </a:lnSpc>
              <a:spcBef>
                <a:spcPts val="1200"/>
              </a:spcBef>
              <a:buSzPct val="110000"/>
              <a:buFont typeface="Wingdings" panose="05000000000000000000" pitchFamily="2" charset="2"/>
              <a:buNone/>
              <a:defRPr sz="1600" b="0" kern="1200">
                <a:solidFill>
                  <a:schemeClr val="accent1"/>
                </a:solidFill>
                <a:latin typeface="+mn-lt"/>
                <a:ea typeface="+mn-ea"/>
                <a:cs typeface="+mn-cs"/>
              </a:defRPr>
            </a:lvl1pPr>
            <a:lvl2pPr marL="180000" indent="-180000" algn="l" defTabSz="914400" rtl="0" eaLnBrk="1" latinLnBrk="0" hangingPunct="1">
              <a:lnSpc>
                <a:spcPct val="102000"/>
              </a:lnSpc>
              <a:spcBef>
                <a:spcPts val="0"/>
              </a:spcBef>
              <a:buSzPct val="110000"/>
              <a:buFont typeface="Wingdings" panose="05000000000000000000" pitchFamily="2" charset="2"/>
              <a:buChar char="§"/>
              <a:defRPr sz="1200" kern="1200">
                <a:solidFill>
                  <a:schemeClr val="accent1"/>
                </a:solidFill>
                <a:latin typeface="+mn-lt"/>
                <a:ea typeface="+mn-ea"/>
                <a:cs typeface="+mn-cs"/>
              </a:defRPr>
            </a:lvl2pPr>
            <a:lvl3pPr marL="234000" indent="-234000" algn="l" defTabSz="914400" rtl="0" eaLnBrk="1" latinLnBrk="0" hangingPunct="1">
              <a:lnSpc>
                <a:spcPts val="2200"/>
              </a:lnSpc>
              <a:spcBef>
                <a:spcPts val="600"/>
              </a:spcBef>
              <a:buSzPct val="110000"/>
              <a:buFont typeface="Wingdings" panose="05000000000000000000" pitchFamily="2" charset="2"/>
              <a:buChar char="§"/>
              <a:defRPr sz="1800" kern="1200">
                <a:solidFill>
                  <a:schemeClr val="accent2"/>
                </a:solidFill>
                <a:latin typeface="+mn-lt"/>
                <a:ea typeface="+mn-ea"/>
                <a:cs typeface="+mn-cs"/>
              </a:defRPr>
            </a:lvl3pPr>
            <a:lvl4pPr marL="468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4pPr>
            <a:lvl5pPr marL="702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Vertriebsunterstützung   |   S.116</a:t>
            </a:r>
          </a:p>
        </p:txBody>
      </p:sp>
      <p:sp>
        <p:nvSpPr>
          <p:cNvPr id="84" name="Textplatzhalter 33">
            <a:extLst>
              <a:ext uri="{FF2B5EF4-FFF2-40B4-BE49-F238E27FC236}">
                <a16:creationId xmlns:a16="http://schemas.microsoft.com/office/drawing/2014/main" id="{DF579001-E5DA-4BAC-B8AF-9C1D27105F45}"/>
              </a:ext>
            </a:extLst>
          </p:cNvPr>
          <p:cNvSpPr txBox="1">
            <a:spLocks/>
          </p:cNvSpPr>
          <p:nvPr/>
        </p:nvSpPr>
        <p:spPr bwMode="gray">
          <a:xfrm>
            <a:off x="6482069" y="4525768"/>
            <a:ext cx="242054" cy="523220"/>
          </a:xfrm>
          <a:prstGeom prst="rect">
            <a:avLst/>
          </a:prstGeom>
          <a:ln>
            <a:noFill/>
          </a:ln>
        </p:spPr>
        <p:txBody>
          <a:bodyPr vert="horz" wrap="none" lIns="0" tIns="0" rIns="0" bIns="0" rtlCol="0" anchor="ctr" anchorCtr="0">
            <a:spAutoFit/>
          </a:bodyPr>
          <a:lstStyle>
            <a:lvl1pPr marL="0" indent="0" algn="r" defTabSz="914400" rtl="0" eaLnBrk="1" latinLnBrk="0" hangingPunct="1">
              <a:lnSpc>
                <a:spcPct val="100000"/>
              </a:lnSpc>
              <a:spcBef>
                <a:spcPts val="1200"/>
              </a:spcBef>
              <a:buSzPct val="110000"/>
              <a:buFont typeface="Wingdings" panose="05000000000000000000" pitchFamily="2" charset="2"/>
              <a:buNone/>
              <a:defRPr sz="3400" b="0" kern="1200">
                <a:solidFill>
                  <a:schemeClr val="accent2"/>
                </a:solidFill>
                <a:latin typeface="+mn-lt"/>
                <a:ea typeface="+mn-ea"/>
                <a:cs typeface="+mn-cs"/>
              </a:defRPr>
            </a:lvl1pPr>
            <a:lvl2pPr marL="0" indent="0" algn="l" defTabSz="914400" rtl="0" eaLnBrk="1" latinLnBrk="0" hangingPunct="1">
              <a:lnSpc>
                <a:spcPts val="2200"/>
              </a:lnSpc>
              <a:spcBef>
                <a:spcPts val="800"/>
              </a:spcBef>
              <a:buSzPct val="110000"/>
              <a:buFont typeface="Wingdings" panose="05000000000000000000" pitchFamily="2" charset="2"/>
              <a:buNone/>
              <a:defRPr sz="1800" kern="1200">
                <a:solidFill>
                  <a:schemeClr val="bg2"/>
                </a:solidFill>
                <a:latin typeface="+mn-lt"/>
                <a:ea typeface="+mn-ea"/>
                <a:cs typeface="+mn-cs"/>
              </a:defRPr>
            </a:lvl2pPr>
            <a:lvl3pPr marL="234000" indent="-234000" algn="l" defTabSz="914400" rtl="0" eaLnBrk="1" latinLnBrk="0" hangingPunct="1">
              <a:lnSpc>
                <a:spcPts val="2200"/>
              </a:lnSpc>
              <a:spcBef>
                <a:spcPts val="600"/>
              </a:spcBef>
              <a:buSzPct val="110000"/>
              <a:buFont typeface="Wingdings" panose="05000000000000000000" pitchFamily="2" charset="2"/>
              <a:buChar char="§"/>
              <a:defRPr sz="1800" kern="1200">
                <a:solidFill>
                  <a:schemeClr val="accent2"/>
                </a:solidFill>
                <a:latin typeface="+mn-lt"/>
                <a:ea typeface="+mn-ea"/>
                <a:cs typeface="+mn-cs"/>
              </a:defRPr>
            </a:lvl3pPr>
            <a:lvl4pPr marL="468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4pPr>
            <a:lvl5pPr marL="702000" indent="-234000" algn="l" defTabSz="914400" rtl="0" eaLnBrk="1" latinLnBrk="0" hangingPunct="1">
              <a:lnSpc>
                <a:spcPts val="2200"/>
              </a:lnSpc>
              <a:spcBef>
                <a:spcPts val="300"/>
              </a:spcBef>
              <a:buSzPct val="110000"/>
              <a:buFont typeface="Wingdings" panose="05000000000000000000" pitchFamily="2" charset="2"/>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200"/>
              </a:spcBef>
              <a:spcAft>
                <a:spcPts val="0"/>
              </a:spcAft>
              <a:buClrTx/>
              <a:buSzPct val="110000"/>
              <a:buFont typeface="Wingdings" panose="05000000000000000000" pitchFamily="2" charset="2"/>
              <a:buNone/>
              <a:tabLst/>
              <a:defRPr/>
            </a:pPr>
            <a:r>
              <a:rPr kumimoji="0" lang="de-DE" sz="3400" b="0" i="0" u="none" strike="noStrike" kern="1200" cap="none" spc="0" normalizeH="0" baseline="0" noProof="0" dirty="0">
                <a:ln>
                  <a:noFill/>
                </a:ln>
                <a:solidFill>
                  <a:srgbClr val="65A518"/>
                </a:solidFill>
                <a:effectLst/>
                <a:uLnTx/>
                <a:uFillTx/>
                <a:latin typeface="Arial"/>
                <a:ea typeface="+mn-ea"/>
                <a:cs typeface="+mn-cs"/>
              </a:rPr>
              <a:t>6</a:t>
            </a:r>
          </a:p>
        </p:txBody>
      </p:sp>
    </p:spTree>
    <p:extLst>
      <p:ext uri="{BB962C8B-B14F-4D97-AF65-F5344CB8AC3E}">
        <p14:creationId xmlns:p14="http://schemas.microsoft.com/office/powerpoint/2010/main" val="4144274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EEAE9A1-EA8E-F0D8-C594-F102647DB367}"/>
              </a:ext>
            </a:extLst>
          </p:cNvPr>
          <p:cNvSpPr>
            <a:spLocks noGrp="1"/>
          </p:cNvSpPr>
          <p:nvPr>
            <p:ph type="sldNum" sz="quarter" idx="12"/>
          </p:nvPr>
        </p:nvSpPr>
        <p:spPr/>
        <p:txBody>
          <a:bodyPr/>
          <a:lstStyle/>
          <a:p>
            <a:fld id="{7EC6429F-8EBA-4254-B9C8-295228AFE7F1}" type="slidenum">
              <a:rPr lang="de-DE" smtClean="0"/>
              <a:pPr/>
              <a:t>20</a:t>
            </a:fld>
            <a:endParaRPr lang="de-DE" dirty="0"/>
          </a:p>
        </p:txBody>
      </p:sp>
      <p:grpSp>
        <p:nvGrpSpPr>
          <p:cNvPr id="2" name="Gruppieren 1">
            <a:extLst>
              <a:ext uri="{FF2B5EF4-FFF2-40B4-BE49-F238E27FC236}">
                <a16:creationId xmlns:a16="http://schemas.microsoft.com/office/drawing/2014/main" id="{3E69A899-2041-2569-3450-FED56240AD11}"/>
              </a:ext>
            </a:extLst>
          </p:cNvPr>
          <p:cNvGrpSpPr/>
          <p:nvPr/>
        </p:nvGrpSpPr>
        <p:grpSpPr>
          <a:xfrm>
            <a:off x="241155" y="299860"/>
            <a:ext cx="3044850" cy="5788834"/>
            <a:chOff x="-44595" y="299860"/>
            <a:chExt cx="3044850" cy="5788834"/>
          </a:xfrm>
        </p:grpSpPr>
        <p:pic>
          <p:nvPicPr>
            <p:cNvPr id="63" name="Grafik 62">
              <a:extLst>
                <a:ext uri="{FF2B5EF4-FFF2-40B4-BE49-F238E27FC236}">
                  <a16:creationId xmlns:a16="http://schemas.microsoft.com/office/drawing/2014/main" id="{572C519B-7FF4-5DED-8F9B-7EF3174E24B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946682">
              <a:off x="1429165" y="4982149"/>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64" name="Grafik 63">
              <a:extLst>
                <a:ext uri="{FF2B5EF4-FFF2-40B4-BE49-F238E27FC236}">
                  <a16:creationId xmlns:a16="http://schemas.microsoft.com/office/drawing/2014/main" id="{7CAF8773-9A81-5439-7D9E-A91C70C43A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46682">
              <a:off x="1725369" y="5349438"/>
              <a:ext cx="886629" cy="350596"/>
            </a:xfrm>
            <a:prstGeom prst="rect">
              <a:avLst/>
            </a:prstGeom>
          </p:spPr>
        </p:pic>
        <p:pic>
          <p:nvPicPr>
            <p:cNvPr id="54" name="Grafik 53">
              <a:extLst>
                <a:ext uri="{FF2B5EF4-FFF2-40B4-BE49-F238E27FC236}">
                  <a16:creationId xmlns:a16="http://schemas.microsoft.com/office/drawing/2014/main" id="{DB2D17D6-CAAE-9F54-987C-21DF07119E33}"/>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a:off x="-27867" y="2942341"/>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55" name="Grafik 54">
              <a:extLst>
                <a:ext uri="{FF2B5EF4-FFF2-40B4-BE49-F238E27FC236}">
                  <a16:creationId xmlns:a16="http://schemas.microsoft.com/office/drawing/2014/main" id="{4820819A-8F2A-FE56-0276-71D2593C8D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776" y="3106381"/>
              <a:ext cx="905714" cy="778465"/>
            </a:xfrm>
            <a:prstGeom prst="rect">
              <a:avLst/>
            </a:prstGeom>
          </p:spPr>
        </p:pic>
        <p:pic>
          <p:nvPicPr>
            <p:cNvPr id="57" name="Grafik 56">
              <a:extLst>
                <a:ext uri="{FF2B5EF4-FFF2-40B4-BE49-F238E27FC236}">
                  <a16:creationId xmlns:a16="http://schemas.microsoft.com/office/drawing/2014/main" id="{C78FCEE2-D762-5231-451C-4F132BAECBB3}"/>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1726225">
              <a:off x="1482665" y="3627885"/>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58" name="Grafik 57" descr="Ein Bild, das Text, Schild enthält.&#10;&#10;Automatisch generierte Beschreibung">
              <a:extLst>
                <a:ext uri="{FF2B5EF4-FFF2-40B4-BE49-F238E27FC236}">
                  <a16:creationId xmlns:a16="http://schemas.microsoft.com/office/drawing/2014/main" id="{E5BA2F64-0FEB-4B26-2479-D128673674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726225">
              <a:off x="1587221" y="4071267"/>
              <a:ext cx="1263888" cy="219780"/>
            </a:xfrm>
            <a:prstGeom prst="rect">
              <a:avLst/>
            </a:prstGeom>
          </p:spPr>
        </p:pic>
        <p:pic>
          <p:nvPicPr>
            <p:cNvPr id="51" name="Grafik 50">
              <a:extLst>
                <a:ext uri="{FF2B5EF4-FFF2-40B4-BE49-F238E27FC236}">
                  <a16:creationId xmlns:a16="http://schemas.microsoft.com/office/drawing/2014/main" id="{641DBAEE-DF18-C9AE-281B-4126A0BA81A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62317">
              <a:off x="1527256" y="2416288"/>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52" name="Grafik 51">
              <a:extLst>
                <a:ext uri="{FF2B5EF4-FFF2-40B4-BE49-F238E27FC236}">
                  <a16:creationId xmlns:a16="http://schemas.microsoft.com/office/drawing/2014/main" id="{D6A9ABD7-BC47-40D2-86C7-0A1390DC94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62317">
              <a:off x="1836527" y="2674588"/>
              <a:ext cx="854457" cy="589943"/>
            </a:xfrm>
            <a:prstGeom prst="rect">
              <a:avLst/>
            </a:prstGeom>
          </p:spPr>
        </p:pic>
        <p:pic>
          <p:nvPicPr>
            <p:cNvPr id="45" name="Grafik 44">
              <a:extLst>
                <a:ext uri="{FF2B5EF4-FFF2-40B4-BE49-F238E27FC236}">
                  <a16:creationId xmlns:a16="http://schemas.microsoft.com/office/drawing/2014/main" id="{89033165-D791-98CE-6B9C-FDC7ECDBCBFC}"/>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1366976">
              <a:off x="1527256" y="1019186"/>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46" name="Grafik 45" descr="Ein Bild, das Text enthält.&#10;&#10;Automatisch generierte Beschreibung">
              <a:extLst>
                <a:ext uri="{FF2B5EF4-FFF2-40B4-BE49-F238E27FC236}">
                  <a16:creationId xmlns:a16="http://schemas.microsoft.com/office/drawing/2014/main" id="{BABB1785-09C6-ACE8-7351-F5C61C4908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366976">
              <a:off x="1665640" y="1378358"/>
              <a:ext cx="1196231" cy="388199"/>
            </a:xfrm>
            <a:prstGeom prst="rect">
              <a:avLst/>
            </a:prstGeom>
          </p:spPr>
        </p:pic>
        <p:pic>
          <p:nvPicPr>
            <p:cNvPr id="42" name="Grafik 41">
              <a:extLst>
                <a:ext uri="{FF2B5EF4-FFF2-40B4-BE49-F238E27FC236}">
                  <a16:creationId xmlns:a16="http://schemas.microsoft.com/office/drawing/2014/main" id="{7FF59EDE-04F7-C8B1-9F59-4606AD7A401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501884">
              <a:off x="217745" y="299860"/>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43" name="Grafik 42" descr="Ein Bild, das Text enthält.&#10;&#10;Automatisch generierte Beschreibung">
              <a:extLst>
                <a:ext uri="{FF2B5EF4-FFF2-40B4-BE49-F238E27FC236}">
                  <a16:creationId xmlns:a16="http://schemas.microsoft.com/office/drawing/2014/main" id="{688A81E4-068C-A1BA-E4AA-D744B07DABF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01884">
              <a:off x="307978" y="505245"/>
              <a:ext cx="1292533" cy="695773"/>
            </a:xfrm>
            <a:prstGeom prst="rect">
              <a:avLst/>
            </a:prstGeom>
          </p:spPr>
        </p:pic>
        <p:pic>
          <p:nvPicPr>
            <p:cNvPr id="48" name="Grafik 47">
              <a:extLst>
                <a:ext uri="{FF2B5EF4-FFF2-40B4-BE49-F238E27FC236}">
                  <a16:creationId xmlns:a16="http://schemas.microsoft.com/office/drawing/2014/main" id="{8D405F9D-2B2B-2A0E-64C8-A207228C18B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0875079">
              <a:off x="-44595" y="1667837"/>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49" name="Grafik 48" descr="Ein Bild, das Text, ClipArt, Vektorgrafiken enthält.&#10;&#10;Automatisch generierte Beschreibung">
              <a:extLst>
                <a:ext uri="{FF2B5EF4-FFF2-40B4-BE49-F238E27FC236}">
                  <a16:creationId xmlns:a16="http://schemas.microsoft.com/office/drawing/2014/main" id="{5E0C600F-5E49-81F1-B2C2-58EA1871FA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875079">
              <a:off x="175807" y="2032217"/>
              <a:ext cx="1032196" cy="377783"/>
            </a:xfrm>
            <a:prstGeom prst="rect">
              <a:avLst/>
            </a:prstGeom>
          </p:spPr>
        </p:pic>
        <p:pic>
          <p:nvPicPr>
            <p:cNvPr id="60" name="Grafik 59">
              <a:extLst>
                <a:ext uri="{FF2B5EF4-FFF2-40B4-BE49-F238E27FC236}">
                  <a16:creationId xmlns:a16="http://schemas.microsoft.com/office/drawing/2014/main" id="{694F2656-E4DB-6AB8-7480-69ABC9B30AFA}"/>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0867867">
              <a:off x="-43786" y="4294736"/>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61" name="Grafik 60">
              <a:extLst>
                <a:ext uri="{FF2B5EF4-FFF2-40B4-BE49-F238E27FC236}">
                  <a16:creationId xmlns:a16="http://schemas.microsoft.com/office/drawing/2014/main" id="{D01CE89A-D24E-5DC3-E9B4-77AA67694E5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867867">
              <a:off x="123732" y="4578813"/>
              <a:ext cx="1137963" cy="538391"/>
            </a:xfrm>
            <a:prstGeom prst="rect">
              <a:avLst/>
            </a:prstGeom>
          </p:spPr>
        </p:pic>
      </p:grpSp>
      <p:grpSp>
        <p:nvGrpSpPr>
          <p:cNvPr id="47" name="Gruppieren 46">
            <a:extLst>
              <a:ext uri="{FF2B5EF4-FFF2-40B4-BE49-F238E27FC236}">
                <a16:creationId xmlns:a16="http://schemas.microsoft.com/office/drawing/2014/main" id="{9FEC5C35-0522-34DD-CF8C-7C140AEAB160}"/>
              </a:ext>
            </a:extLst>
          </p:cNvPr>
          <p:cNvGrpSpPr/>
          <p:nvPr/>
        </p:nvGrpSpPr>
        <p:grpSpPr>
          <a:xfrm flipH="1">
            <a:off x="7384256" y="449861"/>
            <a:ext cx="4442231" cy="5820895"/>
            <a:chOff x="6275388" y="847787"/>
            <a:chExt cx="3421012" cy="4752875"/>
          </a:xfrm>
          <a:scene3d>
            <a:camera prst="perspectiveFront">
              <a:rot lat="0" lon="10800000" rev="0"/>
            </a:camera>
            <a:lightRig rig="threePt" dir="t"/>
          </a:scene3d>
        </p:grpSpPr>
        <p:sp>
          <p:nvSpPr>
            <p:cNvPr id="50" name="Rechteck 49">
              <a:extLst>
                <a:ext uri="{FF2B5EF4-FFF2-40B4-BE49-F238E27FC236}">
                  <a16:creationId xmlns:a16="http://schemas.microsoft.com/office/drawing/2014/main" id="{7B17A048-DFB7-9EA6-7AD2-5E9623D73475}"/>
                </a:ext>
              </a:extLst>
            </p:cNvPr>
            <p:cNvSpPr/>
            <p:nvPr/>
          </p:nvSpPr>
          <p:spPr>
            <a:xfrm>
              <a:off x="6275388" y="847787"/>
              <a:ext cx="3421012" cy="4752875"/>
            </a:xfrm>
            <a:prstGeom prst="rect">
              <a:avLst/>
            </a:prstGeom>
            <a:solidFill>
              <a:srgbClr val="65A518"/>
            </a:solidFill>
            <a:ln w="25400" cap="flat" cmpd="sng" algn="ctr">
              <a:noFill/>
              <a:prstDash val="solid"/>
            </a:ln>
            <a:effectLst>
              <a:outerShdw blurRad="25400" sx="90000" sy="90000" algn="ctr" rotWithShape="0">
                <a:prstClr val="black">
                  <a:alpha val="15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p:txBody>
        </p:sp>
        <p:sp>
          <p:nvSpPr>
            <p:cNvPr id="59" name="Rechteck 58">
              <a:extLst>
                <a:ext uri="{FF2B5EF4-FFF2-40B4-BE49-F238E27FC236}">
                  <a16:creationId xmlns:a16="http://schemas.microsoft.com/office/drawing/2014/main" id="{092D2687-0F62-942E-1BE0-E52CED007B75}"/>
                </a:ext>
              </a:extLst>
            </p:cNvPr>
            <p:cNvSpPr/>
            <p:nvPr/>
          </p:nvSpPr>
          <p:spPr>
            <a:xfrm>
              <a:off x="6275388" y="848224"/>
              <a:ext cx="256041" cy="4752000"/>
            </a:xfrm>
            <a:prstGeom prst="rect">
              <a:avLst/>
            </a:prstGeom>
            <a:solidFill>
              <a:srgbClr val="006729"/>
            </a:solidFill>
            <a:ln w="25400" cap="flat" cmpd="sng" algn="ctr">
              <a:noFill/>
              <a:prstDash val="solid"/>
            </a:ln>
            <a:effectLst>
              <a:outerShdw blurRad="25400" dist="38100" sx="96000" sy="96000" algn="l" rotWithShape="0">
                <a:prstClr val="black">
                  <a:alpha val="15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kumimoji="0" lang="de-DE" sz="160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62" name="Gruppieren 61">
            <a:extLst>
              <a:ext uri="{FF2B5EF4-FFF2-40B4-BE49-F238E27FC236}">
                <a16:creationId xmlns:a16="http://schemas.microsoft.com/office/drawing/2014/main" id="{5BDE2E99-EA86-3D65-B77E-178E8AC06E25}"/>
              </a:ext>
            </a:extLst>
          </p:cNvPr>
          <p:cNvGrpSpPr/>
          <p:nvPr/>
        </p:nvGrpSpPr>
        <p:grpSpPr>
          <a:xfrm>
            <a:off x="7397432" y="525590"/>
            <a:ext cx="4365678" cy="5677786"/>
            <a:chOff x="7438053" y="340242"/>
            <a:chExt cx="4365678" cy="5677786"/>
          </a:xfrm>
          <a:scene3d>
            <a:camera prst="perspectiveFront"/>
            <a:lightRig rig="threePt" dir="t"/>
          </a:scene3d>
        </p:grpSpPr>
        <p:sp>
          <p:nvSpPr>
            <p:cNvPr id="65" name="Rechteck 64">
              <a:extLst>
                <a:ext uri="{FF2B5EF4-FFF2-40B4-BE49-F238E27FC236}">
                  <a16:creationId xmlns:a16="http://schemas.microsoft.com/office/drawing/2014/main" id="{4F3AB100-A9B8-97C7-55A1-493D0E848BE7}"/>
                </a:ext>
              </a:extLst>
            </p:cNvPr>
            <p:cNvSpPr/>
            <p:nvPr/>
          </p:nvSpPr>
          <p:spPr>
            <a:xfrm>
              <a:off x="7438053" y="340242"/>
              <a:ext cx="4365678" cy="5677786"/>
            </a:xfrm>
            <a:prstGeom prst="rect">
              <a:avLst/>
            </a:prstGeom>
            <a:gradFill flip="none" rotWithShape="1">
              <a:gsLst>
                <a:gs pos="84000">
                  <a:srgbClr val="D1D6C8"/>
                </a:gs>
                <a:gs pos="100000">
                  <a:srgbClr val="7E8671"/>
                </a:gs>
              </a:gsLst>
              <a:lin ang="10800000" scaled="1"/>
              <a:tileRect/>
            </a:gradFill>
            <a:ln w="254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104000"/>
                </a:lnSpc>
                <a:spcBef>
                  <a:spcPts val="600"/>
                </a:spcBef>
                <a:buFont typeface="Wingdings" panose="05000000000000000000" pitchFamily="2" charset="2"/>
                <a:buNone/>
                <a:defRPr/>
              </a:pPr>
              <a:endParaRPr lang="de-DE" sz="1600" kern="0" dirty="0" err="1">
                <a:solidFill>
                  <a:prstClr val="white"/>
                </a:solidFill>
                <a:latin typeface="Arial"/>
              </a:endParaRPr>
            </a:p>
          </p:txBody>
        </p:sp>
        <p:pic>
          <p:nvPicPr>
            <p:cNvPr id="66" name="Grafik 65">
              <a:extLst>
                <a:ext uri="{FF2B5EF4-FFF2-40B4-BE49-F238E27FC236}">
                  <a16:creationId xmlns:a16="http://schemas.microsoft.com/office/drawing/2014/main" id="{C7F1C8F7-6EB1-EC98-0E19-46578B452B42}"/>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rot="21332487">
              <a:off x="7932630" y="679188"/>
              <a:ext cx="1611780" cy="2401520"/>
            </a:xfrm>
            <a:prstGeom prst="rect">
              <a:avLst/>
            </a:prstGeom>
          </p:spPr>
        </p:pic>
        <p:pic>
          <p:nvPicPr>
            <p:cNvPr id="67" name="Grafik 66">
              <a:extLst>
                <a:ext uri="{FF2B5EF4-FFF2-40B4-BE49-F238E27FC236}">
                  <a16:creationId xmlns:a16="http://schemas.microsoft.com/office/drawing/2014/main" id="{170A86DD-3003-5AE4-F625-9B00D7F2BF59}"/>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rot="411793">
              <a:off x="9891716" y="2080398"/>
              <a:ext cx="1610830" cy="2032268"/>
            </a:xfrm>
            <a:prstGeom prst="rect">
              <a:avLst/>
            </a:prstGeom>
          </p:spPr>
        </p:pic>
        <p:pic>
          <p:nvPicPr>
            <p:cNvPr id="68" name="Grafik 67">
              <a:extLst>
                <a:ext uri="{FF2B5EF4-FFF2-40B4-BE49-F238E27FC236}">
                  <a16:creationId xmlns:a16="http://schemas.microsoft.com/office/drawing/2014/main" id="{DC1B662C-50E7-5204-1F2D-D46372667540}"/>
                </a:ext>
              </a:extLst>
            </p:cNvPr>
            <p:cNvPicPr>
              <a:picLocks noChangeAspect="1"/>
            </p:cNvPicPr>
            <p:nvPr/>
          </p:nvPicPr>
          <p:blipFill>
            <a:blip r:embed="rId14" cstate="email">
              <a:extLst>
                <a:ext uri="{28A0092B-C50C-407E-A947-70E740481C1C}">
                  <a14:useLocalDpi xmlns:a14="http://schemas.microsoft.com/office/drawing/2010/main"/>
                </a:ext>
              </a:extLst>
            </a:blip>
            <a:stretch/>
          </p:blipFill>
          <p:spPr>
            <a:xfrm rot="180940">
              <a:off x="8041227" y="3438580"/>
              <a:ext cx="1716726" cy="2337126"/>
            </a:xfrm>
            <a:prstGeom prst="rect">
              <a:avLst/>
            </a:prstGeom>
          </p:spPr>
        </p:pic>
      </p:grpSp>
      <p:sp>
        <p:nvSpPr>
          <p:cNvPr id="69" name="Rechteck 68">
            <a:extLst>
              <a:ext uri="{FF2B5EF4-FFF2-40B4-BE49-F238E27FC236}">
                <a16:creationId xmlns:a16="http://schemas.microsoft.com/office/drawing/2014/main" id="{A4A99E00-4FA1-0145-EC36-9DE44CEF61E0}"/>
              </a:ext>
            </a:extLst>
          </p:cNvPr>
          <p:cNvSpPr/>
          <p:nvPr/>
        </p:nvSpPr>
        <p:spPr>
          <a:xfrm flipH="1">
            <a:off x="7384256" y="525590"/>
            <a:ext cx="4370583" cy="5677786"/>
          </a:xfrm>
          <a:prstGeom prst="rect">
            <a:avLst/>
          </a:prstGeom>
          <a:gradFill flip="none" rotWithShape="1">
            <a:gsLst>
              <a:gs pos="84000">
                <a:srgbClr val="D1D6C8"/>
              </a:gs>
              <a:gs pos="100000">
                <a:srgbClr val="7E8671"/>
              </a:gs>
            </a:gsLst>
            <a:lin ang="10800000" scaled="1"/>
            <a:tileRect/>
          </a:gradFill>
          <a:ln w="25400" cap="flat" cmpd="sng" algn="ctr">
            <a:noFill/>
            <a:prstDash val="solid"/>
          </a:ln>
          <a:effectLst/>
          <a:scene3d>
            <a:camera prst="perspectiveFront">
              <a:rot lat="0" lon="10800000" rev="0"/>
            </a:camera>
            <a:lightRig rig="threePt" dir="t"/>
          </a:scene3d>
        </p:spPr>
        <p:txBody>
          <a:bodyPr rot="0" spcFirstLastPara="0" vertOverflow="overflow" horzOverflow="overflow" vert="horz" wrap="square" lIns="324000" tIns="72000" rIns="324000" bIns="72000" numCol="1" spcCol="0" rtlCol="0" fromWordArt="0" anchor="ctr" anchorCtr="0" forceAA="0" compatLnSpc="1">
            <a:prstTxWarp prst="textNoShape">
              <a:avLst/>
            </a:prstTxWarp>
            <a:noAutofit/>
          </a:bodyPr>
          <a:lstStyle/>
          <a:p>
            <a:pPr>
              <a:lnSpc>
                <a:spcPct val="104000"/>
              </a:lnSpc>
              <a:spcBef>
                <a:spcPts val="1200"/>
              </a:spcBef>
              <a:buFont typeface="Wingdings" panose="05000000000000000000" pitchFamily="2" charset="2"/>
              <a:buNone/>
              <a:defRPr/>
            </a:pPr>
            <a:r>
              <a:rPr lang="de-DE" sz="2800" b="1" dirty="0">
                <a:solidFill>
                  <a:srgbClr val="00A3A8"/>
                </a:solidFill>
                <a:latin typeface="Arial" panose="020B0604020202020204" pitchFamily="34" charset="0"/>
                <a:cs typeface="Arial" panose="020B0604020202020204" pitchFamily="34" charset="0"/>
              </a:rPr>
              <a:t>So fing alles an.</a:t>
            </a:r>
          </a:p>
          <a:p>
            <a:pPr>
              <a:lnSpc>
                <a:spcPct val="104000"/>
              </a:lnSpc>
              <a:spcBef>
                <a:spcPts val="1200"/>
              </a:spcBef>
              <a:buFont typeface="Wingdings" panose="05000000000000000000" pitchFamily="2" charset="2"/>
              <a:buNone/>
              <a:defRPr/>
            </a:pPr>
            <a:endParaRPr lang="de-DE" sz="900" b="1" dirty="0">
              <a:solidFill>
                <a:srgbClr val="00A3A8"/>
              </a:solidFill>
              <a:latin typeface="Arial" panose="020B0604020202020204" pitchFamily="34" charset="0"/>
              <a:cs typeface="Arial" panose="020B0604020202020204" pitchFamily="34" charset="0"/>
            </a:endParaRPr>
          </a:p>
          <a:p>
            <a:pPr marL="180975" indent="-180975">
              <a:lnSpc>
                <a:spcPct val="104000"/>
              </a:lnSpc>
              <a:spcBef>
                <a:spcPts val="1200"/>
              </a:spcBef>
              <a:buFont typeface="Arial" panose="020B0604020202020204" pitchFamily="34" charset="0"/>
              <a:buChar char="•"/>
              <a:tabLst>
                <a:tab pos="1795463" algn="l"/>
              </a:tabLst>
              <a:defRPr/>
            </a:pPr>
            <a:r>
              <a:rPr lang="de-DE" sz="1400" b="1" kern="0" dirty="0">
                <a:solidFill>
                  <a:srgbClr val="00A3A8"/>
                </a:solidFill>
                <a:latin typeface="Arial" panose="020B0604020202020204" pitchFamily="34" charset="0"/>
                <a:cs typeface="Arial" panose="020B0604020202020204" pitchFamily="34" charset="0"/>
              </a:rPr>
              <a:t>1922</a:t>
            </a:r>
            <a:r>
              <a:rPr lang="de-DE" sz="1400" b="1" kern="0" dirty="0">
                <a:solidFill>
                  <a:prstClr val="black">
                    <a:lumMod val="65000"/>
                    <a:lumOff val="35000"/>
                  </a:prstClr>
                </a:solidFill>
                <a:latin typeface="Arial" panose="020B0604020202020204" pitchFamily="34" charset="0"/>
                <a:cs typeface="Arial" panose="020B0604020202020204" pitchFamily="34" charset="0"/>
              </a:rPr>
              <a:t> </a:t>
            </a:r>
            <a:r>
              <a:rPr lang="de-DE" sz="1400" kern="0" dirty="0">
                <a:solidFill>
                  <a:prstClr val="black">
                    <a:lumMod val="65000"/>
                    <a:lumOff val="35000"/>
                  </a:prstClr>
                </a:solidFill>
                <a:latin typeface="Arial" panose="020B0604020202020204" pitchFamily="34" charset="0"/>
                <a:cs typeface="Arial" panose="020B0604020202020204" pitchFamily="34" charset="0"/>
              </a:rPr>
              <a:t>Produkteinführung</a:t>
            </a:r>
            <a:r>
              <a:rPr lang="de-DE" sz="1400" b="1" kern="0" dirty="0">
                <a:solidFill>
                  <a:prstClr val="black">
                    <a:lumMod val="65000"/>
                    <a:lumOff val="35000"/>
                  </a:prstClr>
                </a:solidFill>
                <a:latin typeface="Arial" panose="020B0604020202020204" pitchFamily="34" charset="0"/>
                <a:cs typeface="Arial" panose="020B0604020202020204" pitchFamily="34" charset="0"/>
              </a:rPr>
              <a:t> Invaliditätszusatzversicherung</a:t>
            </a:r>
            <a:endParaRPr lang="de-DE" sz="1400" kern="0" dirty="0">
              <a:solidFill>
                <a:prstClr val="black">
                  <a:lumMod val="65000"/>
                  <a:lumOff val="35000"/>
                </a:prstClr>
              </a:solidFill>
              <a:latin typeface="Arial" panose="020B0604020202020204" pitchFamily="34" charset="0"/>
              <a:cs typeface="Arial" panose="020B0604020202020204" pitchFamily="34" charset="0"/>
            </a:endParaRPr>
          </a:p>
          <a:p>
            <a:pPr marL="180975" indent="-180975">
              <a:lnSpc>
                <a:spcPct val="104000"/>
              </a:lnSpc>
              <a:spcBef>
                <a:spcPts val="1200"/>
              </a:spcBef>
              <a:buClr>
                <a:srgbClr val="00A3A8"/>
              </a:buClr>
              <a:buFont typeface="Arial" panose="020B0604020202020204" pitchFamily="34" charset="0"/>
              <a:buChar char="•"/>
              <a:tabLst>
                <a:tab pos="1795463" algn="l"/>
              </a:tabLst>
              <a:defRPr/>
            </a:pPr>
            <a:r>
              <a:rPr lang="de-DE" sz="1400" kern="0" dirty="0">
                <a:solidFill>
                  <a:prstClr val="black">
                    <a:lumMod val="65000"/>
                    <a:lumOff val="35000"/>
                  </a:prstClr>
                </a:solidFill>
                <a:latin typeface="Arial" panose="020B0604020202020204" pitchFamily="34" charset="0"/>
                <a:cs typeface="Arial" panose="020B0604020202020204" pitchFamily="34" charset="0"/>
              </a:rPr>
              <a:t>Ende </a:t>
            </a:r>
            <a:r>
              <a:rPr lang="de-DE" sz="1400" b="1" kern="0" dirty="0">
                <a:solidFill>
                  <a:srgbClr val="00A3A8"/>
                </a:solidFill>
                <a:latin typeface="Arial" panose="020B0604020202020204" pitchFamily="34" charset="0"/>
                <a:cs typeface="Arial" panose="020B0604020202020204" pitchFamily="34" charset="0"/>
              </a:rPr>
              <a:t>1920er Jahre</a:t>
            </a:r>
            <a:r>
              <a:rPr lang="de-DE" sz="1400" kern="0" dirty="0">
                <a:solidFill>
                  <a:prstClr val="black">
                    <a:lumMod val="65000"/>
                    <a:lumOff val="35000"/>
                  </a:prstClr>
                </a:solidFill>
                <a:latin typeface="Arial" panose="020B0604020202020204" pitchFamily="34" charset="0"/>
                <a:cs typeface="Arial" panose="020B0604020202020204" pitchFamily="34" charset="0"/>
              </a:rPr>
              <a:t>		 </a:t>
            </a:r>
            <a:r>
              <a:rPr lang="de-DE" sz="1400" b="1" kern="0" dirty="0">
                <a:solidFill>
                  <a:prstClr val="black">
                    <a:lumMod val="65000"/>
                    <a:lumOff val="35000"/>
                  </a:prstClr>
                </a:solidFill>
                <a:latin typeface="Arial" panose="020B0604020202020204" pitchFamily="34" charset="0"/>
                <a:cs typeface="Arial" panose="020B0604020202020204" pitchFamily="34" charset="0"/>
              </a:rPr>
              <a:t>Lebensversicherungs-Gruppenverträge </a:t>
            </a:r>
            <a:r>
              <a:rPr lang="de-DE" sz="1400" kern="0" dirty="0">
                <a:solidFill>
                  <a:prstClr val="black">
                    <a:lumMod val="65000"/>
                    <a:lumOff val="35000"/>
                  </a:prstClr>
                </a:solidFill>
                <a:latin typeface="Arial" panose="020B0604020202020204" pitchFamily="34" charset="0"/>
                <a:cs typeface="Arial" panose="020B0604020202020204" pitchFamily="34" charset="0"/>
              </a:rPr>
              <a:t>für Großunternehmen und Verbände</a:t>
            </a:r>
          </a:p>
          <a:p>
            <a:pPr marL="180975" indent="-180975">
              <a:lnSpc>
                <a:spcPct val="104000"/>
              </a:lnSpc>
              <a:spcBef>
                <a:spcPts val="1200"/>
              </a:spcBef>
              <a:buFont typeface="Arial" panose="020B0604020202020204" pitchFamily="34" charset="0"/>
              <a:buChar char="•"/>
              <a:tabLst>
                <a:tab pos="1795463" algn="l"/>
              </a:tabLst>
              <a:defRPr/>
            </a:pPr>
            <a:r>
              <a:rPr lang="de-DE" sz="1400" b="1" kern="0" dirty="0">
                <a:solidFill>
                  <a:srgbClr val="00A3A8"/>
                </a:solidFill>
                <a:latin typeface="Arial" panose="020B0604020202020204" pitchFamily="34" charset="0"/>
                <a:cs typeface="Arial" panose="020B0604020202020204" pitchFamily="34" charset="0"/>
              </a:rPr>
              <a:t>1987</a:t>
            </a:r>
            <a:r>
              <a:rPr lang="de-DE" sz="1400" b="1" kern="0" dirty="0">
                <a:solidFill>
                  <a:prstClr val="black">
                    <a:lumMod val="65000"/>
                    <a:lumOff val="35000"/>
                  </a:prstClr>
                </a:solidFill>
                <a:latin typeface="Arial" panose="020B0604020202020204" pitchFamily="34" charset="0"/>
                <a:cs typeface="Arial" panose="020B0604020202020204" pitchFamily="34" charset="0"/>
              </a:rPr>
              <a:t> </a:t>
            </a:r>
            <a:r>
              <a:rPr lang="de-DE" sz="1400" kern="0" dirty="0">
                <a:solidFill>
                  <a:prstClr val="black">
                    <a:lumMod val="65000"/>
                    <a:lumOff val="35000"/>
                  </a:prstClr>
                </a:solidFill>
                <a:latin typeface="Arial" panose="020B0604020202020204" pitchFamily="34" charset="0"/>
                <a:cs typeface="Arial" panose="020B0604020202020204" pitchFamily="34" charset="0"/>
              </a:rPr>
              <a:t>Produkteinführung </a:t>
            </a:r>
            <a:r>
              <a:rPr lang="de-DE" sz="1400" b="1" kern="0" dirty="0">
                <a:solidFill>
                  <a:prstClr val="black">
                    <a:lumMod val="65000"/>
                    <a:lumOff val="35000"/>
                  </a:prstClr>
                </a:solidFill>
                <a:latin typeface="Arial" panose="020B0604020202020204" pitchFamily="34" charset="0"/>
                <a:cs typeface="Arial" panose="020B0604020202020204" pitchFamily="34" charset="0"/>
              </a:rPr>
              <a:t>Existenzsicherungspolice</a:t>
            </a:r>
          </a:p>
          <a:p>
            <a:pPr marL="180975" indent="-180975">
              <a:lnSpc>
                <a:spcPct val="104000"/>
              </a:lnSpc>
              <a:spcBef>
                <a:spcPts val="1200"/>
              </a:spcBef>
              <a:buFont typeface="Arial" panose="020B0604020202020204" pitchFamily="34" charset="0"/>
              <a:buChar char="•"/>
              <a:tabLst>
                <a:tab pos="1795463" algn="l"/>
              </a:tabLst>
              <a:defRPr/>
            </a:pPr>
            <a:r>
              <a:rPr lang="de-DE" sz="1400" b="1" kern="0" dirty="0">
                <a:solidFill>
                  <a:srgbClr val="00A3A8"/>
                </a:solidFill>
                <a:latin typeface="Arial" panose="020B0604020202020204" pitchFamily="34" charset="0"/>
                <a:cs typeface="Arial" panose="020B0604020202020204" pitchFamily="34" charset="0"/>
              </a:rPr>
              <a:t>1998</a:t>
            </a:r>
            <a:r>
              <a:rPr lang="de-DE" sz="1400" b="1" kern="0" dirty="0">
                <a:solidFill>
                  <a:prstClr val="black">
                    <a:lumMod val="65000"/>
                    <a:lumOff val="35000"/>
                  </a:prstClr>
                </a:solidFill>
                <a:latin typeface="Arial" panose="020B0604020202020204" pitchFamily="34" charset="0"/>
                <a:cs typeface="Arial" panose="020B0604020202020204" pitchFamily="34" charset="0"/>
              </a:rPr>
              <a:t> </a:t>
            </a:r>
            <a:r>
              <a:rPr lang="de-DE" sz="1400" kern="0" dirty="0">
                <a:solidFill>
                  <a:prstClr val="black">
                    <a:lumMod val="65000"/>
                    <a:lumOff val="35000"/>
                  </a:prstClr>
                </a:solidFill>
                <a:latin typeface="Arial" panose="020B0604020202020204" pitchFamily="34" charset="0"/>
                <a:cs typeface="Arial" panose="020B0604020202020204" pitchFamily="34" charset="0"/>
              </a:rPr>
              <a:t>Einführung der </a:t>
            </a:r>
            <a:r>
              <a:rPr lang="de-DE" sz="1400" b="1" kern="0" dirty="0">
                <a:solidFill>
                  <a:prstClr val="black">
                    <a:lumMod val="65000"/>
                    <a:lumOff val="35000"/>
                  </a:prstClr>
                </a:solidFill>
                <a:latin typeface="Arial" panose="020B0604020202020204" pitchFamily="34" charset="0"/>
                <a:cs typeface="Arial" panose="020B0604020202020204" pitchFamily="34" charset="0"/>
              </a:rPr>
              <a:t>privaten Berufsunfähigkeitsversicherung EGO </a:t>
            </a:r>
            <a:r>
              <a:rPr lang="de-DE" sz="1400" kern="0" dirty="0">
                <a:solidFill>
                  <a:prstClr val="black">
                    <a:lumMod val="65000"/>
                    <a:lumOff val="35000"/>
                  </a:prstClr>
                </a:solidFill>
                <a:latin typeface="Arial" panose="020B0604020202020204" pitchFamily="34" charset="0"/>
                <a:cs typeface="Arial" panose="020B0604020202020204" pitchFamily="34" charset="0"/>
              </a:rPr>
              <a:t>als Vorreiterprodukt der privaten Absicherung noch vor dem Wegfall der staatlichen Absicherung</a:t>
            </a:r>
          </a:p>
          <a:p>
            <a:pPr marL="92075">
              <a:lnSpc>
                <a:spcPct val="104000"/>
              </a:lnSpc>
              <a:spcBef>
                <a:spcPts val="1200"/>
              </a:spcBef>
              <a:tabLst>
                <a:tab pos="1795463" algn="l"/>
              </a:tabLst>
              <a:defRPr/>
            </a:pPr>
            <a:endParaRPr lang="de-DE" sz="1400" kern="0" dirty="0">
              <a:solidFill>
                <a:prstClr val="black">
                  <a:lumMod val="65000"/>
                  <a:lumOff val="35000"/>
                </a:prstClr>
              </a:solidFill>
              <a:latin typeface="Arial" panose="020B0604020202020204" pitchFamily="34" charset="0"/>
              <a:cs typeface="Arial" panose="020B0604020202020204" pitchFamily="34" charset="0"/>
            </a:endParaRPr>
          </a:p>
        </p:txBody>
      </p:sp>
      <p:grpSp>
        <p:nvGrpSpPr>
          <p:cNvPr id="70" name="Gruppieren 69">
            <a:extLst>
              <a:ext uri="{FF2B5EF4-FFF2-40B4-BE49-F238E27FC236}">
                <a16:creationId xmlns:a16="http://schemas.microsoft.com/office/drawing/2014/main" id="{6A8FAC8B-910D-CA8A-F541-9B4199402E96}"/>
              </a:ext>
            </a:extLst>
          </p:cNvPr>
          <p:cNvGrpSpPr>
            <a:grpSpLocks noChangeAspect="1"/>
          </p:cNvGrpSpPr>
          <p:nvPr/>
        </p:nvGrpSpPr>
        <p:grpSpPr>
          <a:xfrm>
            <a:off x="7384256" y="449861"/>
            <a:ext cx="4442231" cy="5820895"/>
            <a:chOff x="6275388" y="847787"/>
            <a:chExt cx="3421012" cy="4752875"/>
          </a:xfrm>
          <a:scene3d>
            <a:camera prst="perspectiveFront"/>
            <a:lightRig rig="threePt" dir="t"/>
          </a:scene3d>
        </p:grpSpPr>
        <p:sp>
          <p:nvSpPr>
            <p:cNvPr id="71" name="Rechteck 70">
              <a:extLst>
                <a:ext uri="{FF2B5EF4-FFF2-40B4-BE49-F238E27FC236}">
                  <a16:creationId xmlns:a16="http://schemas.microsoft.com/office/drawing/2014/main" id="{0AB89852-0FA2-B245-02CB-438323DB582A}"/>
                </a:ext>
              </a:extLst>
            </p:cNvPr>
            <p:cNvSpPr>
              <a:spLocks/>
            </p:cNvSpPr>
            <p:nvPr/>
          </p:nvSpPr>
          <p:spPr>
            <a:xfrm>
              <a:off x="6275388" y="847787"/>
              <a:ext cx="3421012" cy="4752875"/>
            </a:xfrm>
            <a:prstGeom prst="rect">
              <a:avLst/>
            </a:prstGeom>
            <a:solidFill>
              <a:srgbClr val="65A518"/>
            </a:solidFill>
            <a:ln w="25400" cap="flat" cmpd="sng" algn="ctr">
              <a:noFill/>
              <a:prstDash val="solid"/>
            </a:ln>
            <a:effectLst>
              <a:outerShdw blurRad="25400" sx="90000" sy="90000" algn="ctr" rotWithShape="0">
                <a:prstClr val="black">
                  <a:alpha val="15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buFont typeface="Wingdings" panose="05000000000000000000" pitchFamily="2" charset="2"/>
                <a:buNone/>
                <a:defRPr/>
              </a:pPr>
              <a:r>
                <a:rPr lang="de-DE" sz="2800" kern="0" dirty="0">
                  <a:solidFill>
                    <a:prstClr val="white"/>
                  </a:solidFill>
                  <a:latin typeface="Arial"/>
                </a:rPr>
                <a:t>Unsere </a:t>
              </a:r>
              <a:br>
                <a:rPr lang="de-DE" sz="2800" b="1" kern="0" dirty="0">
                  <a:solidFill>
                    <a:prstClr val="white"/>
                  </a:solidFill>
                  <a:latin typeface="Arial"/>
                </a:rPr>
              </a:br>
              <a:r>
                <a:rPr lang="de-DE" sz="2800" b="1" kern="0" dirty="0">
                  <a:solidFill>
                    <a:prstClr val="white"/>
                  </a:solidFill>
                  <a:latin typeface="Arial"/>
                </a:rPr>
                <a:t>Erfolgsgeschichte</a:t>
              </a: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p:txBody>
        </p:sp>
        <p:sp>
          <p:nvSpPr>
            <p:cNvPr id="94" name="Rechteck 93">
              <a:extLst>
                <a:ext uri="{FF2B5EF4-FFF2-40B4-BE49-F238E27FC236}">
                  <a16:creationId xmlns:a16="http://schemas.microsoft.com/office/drawing/2014/main" id="{BE9D99FC-EE69-A32D-3DFA-68FCC6AEB799}"/>
                </a:ext>
              </a:extLst>
            </p:cNvPr>
            <p:cNvSpPr>
              <a:spLocks/>
            </p:cNvSpPr>
            <p:nvPr/>
          </p:nvSpPr>
          <p:spPr>
            <a:xfrm>
              <a:off x="6275388" y="848224"/>
              <a:ext cx="256041" cy="4752000"/>
            </a:xfrm>
            <a:prstGeom prst="rect">
              <a:avLst/>
            </a:prstGeom>
            <a:solidFill>
              <a:srgbClr val="006729"/>
            </a:solidFill>
            <a:ln w="25400" cap="flat" cmpd="sng" algn="ctr">
              <a:noFill/>
              <a:prstDash val="solid"/>
            </a:ln>
            <a:effectLst>
              <a:outerShdw blurRad="25400" dist="38100" sx="96000" sy="96000" algn="l" rotWithShape="0">
                <a:prstClr val="black">
                  <a:alpha val="15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104000"/>
                </a:lnSpc>
                <a:spcBef>
                  <a:spcPts val="600"/>
                </a:spcBef>
                <a:buFont typeface="Wingdings" panose="05000000000000000000" pitchFamily="2" charset="2"/>
                <a:buNone/>
                <a:defRPr/>
              </a:pPr>
              <a:endParaRPr lang="de-DE" sz="1600" kern="0" dirty="0" err="1">
                <a:solidFill>
                  <a:prstClr val="white"/>
                </a:solidFill>
                <a:latin typeface="Arial"/>
              </a:endParaRPr>
            </a:p>
          </p:txBody>
        </p:sp>
      </p:grpSp>
      <p:sp>
        <p:nvSpPr>
          <p:cNvPr id="53" name="Fußzeilenplatzhalter 2">
            <a:extLst>
              <a:ext uri="{FF2B5EF4-FFF2-40B4-BE49-F238E27FC236}">
                <a16:creationId xmlns:a16="http://schemas.microsoft.com/office/drawing/2014/main" id="{37566E43-5AA2-4EBE-9FEB-F2886A49E0A5}"/>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129220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uppieren 60">
            <a:extLst>
              <a:ext uri="{FF2B5EF4-FFF2-40B4-BE49-F238E27FC236}">
                <a16:creationId xmlns:a16="http://schemas.microsoft.com/office/drawing/2014/main" id="{B4E5318F-3615-45F3-99A3-0F9FE0016E6D}"/>
              </a:ext>
            </a:extLst>
          </p:cNvPr>
          <p:cNvGrpSpPr/>
          <p:nvPr/>
        </p:nvGrpSpPr>
        <p:grpSpPr>
          <a:xfrm>
            <a:off x="241155" y="299860"/>
            <a:ext cx="3044850" cy="5788834"/>
            <a:chOff x="-44595" y="299860"/>
            <a:chExt cx="3044850" cy="5788834"/>
          </a:xfrm>
        </p:grpSpPr>
        <p:pic>
          <p:nvPicPr>
            <p:cNvPr id="62" name="Grafik 61">
              <a:extLst>
                <a:ext uri="{FF2B5EF4-FFF2-40B4-BE49-F238E27FC236}">
                  <a16:creationId xmlns:a16="http://schemas.microsoft.com/office/drawing/2014/main" id="{D9042F50-4CC5-4FB1-AF12-58A2BBAB06CC}"/>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946682">
              <a:off x="1429165" y="4982149"/>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63" name="Grafik 62">
              <a:extLst>
                <a:ext uri="{FF2B5EF4-FFF2-40B4-BE49-F238E27FC236}">
                  <a16:creationId xmlns:a16="http://schemas.microsoft.com/office/drawing/2014/main" id="{109EDF88-C3D2-4C85-AF45-3AD1B45906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46682">
              <a:off x="1725369" y="5349438"/>
              <a:ext cx="886629" cy="350596"/>
            </a:xfrm>
            <a:prstGeom prst="rect">
              <a:avLst/>
            </a:prstGeom>
          </p:spPr>
        </p:pic>
        <p:pic>
          <p:nvPicPr>
            <p:cNvPr id="64" name="Grafik 63">
              <a:extLst>
                <a:ext uri="{FF2B5EF4-FFF2-40B4-BE49-F238E27FC236}">
                  <a16:creationId xmlns:a16="http://schemas.microsoft.com/office/drawing/2014/main" id="{D2F6F1C9-84DE-4A1B-B11F-AA04F8F7497C}"/>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a:off x="-27867" y="2942341"/>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65" name="Grafik 64">
              <a:extLst>
                <a:ext uri="{FF2B5EF4-FFF2-40B4-BE49-F238E27FC236}">
                  <a16:creationId xmlns:a16="http://schemas.microsoft.com/office/drawing/2014/main" id="{4371A317-E6E8-4A64-B92B-49D9CAFB98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776" y="3106381"/>
              <a:ext cx="905714" cy="778465"/>
            </a:xfrm>
            <a:prstGeom prst="rect">
              <a:avLst/>
            </a:prstGeom>
          </p:spPr>
        </p:pic>
        <p:pic>
          <p:nvPicPr>
            <p:cNvPr id="66" name="Grafik 65">
              <a:extLst>
                <a:ext uri="{FF2B5EF4-FFF2-40B4-BE49-F238E27FC236}">
                  <a16:creationId xmlns:a16="http://schemas.microsoft.com/office/drawing/2014/main" id="{B06B7DE6-CFC3-42DE-BD6E-E9460BA2C303}"/>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1726225">
              <a:off x="1482665" y="3627885"/>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67" name="Grafik 66" descr="Ein Bild, das Text, Schild enthält.&#10;&#10;Automatisch generierte Beschreibung">
              <a:extLst>
                <a:ext uri="{FF2B5EF4-FFF2-40B4-BE49-F238E27FC236}">
                  <a16:creationId xmlns:a16="http://schemas.microsoft.com/office/drawing/2014/main" id="{DFBAABE9-304C-4B02-881E-AF496617FC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726225">
              <a:off x="1587221" y="4071267"/>
              <a:ext cx="1263888" cy="219780"/>
            </a:xfrm>
            <a:prstGeom prst="rect">
              <a:avLst/>
            </a:prstGeom>
          </p:spPr>
        </p:pic>
        <p:pic>
          <p:nvPicPr>
            <p:cNvPr id="68" name="Grafik 67">
              <a:extLst>
                <a:ext uri="{FF2B5EF4-FFF2-40B4-BE49-F238E27FC236}">
                  <a16:creationId xmlns:a16="http://schemas.microsoft.com/office/drawing/2014/main" id="{83CACB8A-2CB1-4890-95BA-78593FBD282B}"/>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62317">
              <a:off x="1527256" y="2416288"/>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69" name="Grafik 68">
              <a:extLst>
                <a:ext uri="{FF2B5EF4-FFF2-40B4-BE49-F238E27FC236}">
                  <a16:creationId xmlns:a16="http://schemas.microsoft.com/office/drawing/2014/main" id="{CE45A9CB-9FA0-4539-B941-173500CA52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62317">
              <a:off x="1836527" y="2674588"/>
              <a:ext cx="854457" cy="589943"/>
            </a:xfrm>
            <a:prstGeom prst="rect">
              <a:avLst/>
            </a:prstGeom>
          </p:spPr>
        </p:pic>
        <p:pic>
          <p:nvPicPr>
            <p:cNvPr id="70" name="Grafik 69">
              <a:extLst>
                <a:ext uri="{FF2B5EF4-FFF2-40B4-BE49-F238E27FC236}">
                  <a16:creationId xmlns:a16="http://schemas.microsoft.com/office/drawing/2014/main" id="{0B9B242B-5E6A-4C1D-981E-77EF15D5DEC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1366976">
              <a:off x="1527256" y="1019186"/>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71" name="Grafik 70" descr="Ein Bild, das Text enthält.&#10;&#10;Automatisch generierte Beschreibung">
              <a:extLst>
                <a:ext uri="{FF2B5EF4-FFF2-40B4-BE49-F238E27FC236}">
                  <a16:creationId xmlns:a16="http://schemas.microsoft.com/office/drawing/2014/main" id="{69642E07-8DFD-4797-A0CC-03DC498164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366976">
              <a:off x="1665640" y="1378358"/>
              <a:ext cx="1196231" cy="388199"/>
            </a:xfrm>
            <a:prstGeom prst="rect">
              <a:avLst/>
            </a:prstGeom>
          </p:spPr>
        </p:pic>
        <p:pic>
          <p:nvPicPr>
            <p:cNvPr id="72" name="Grafik 71">
              <a:extLst>
                <a:ext uri="{FF2B5EF4-FFF2-40B4-BE49-F238E27FC236}">
                  <a16:creationId xmlns:a16="http://schemas.microsoft.com/office/drawing/2014/main" id="{64C267B6-471F-41FF-8827-75662E3CB20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501884">
              <a:off x="217745" y="299860"/>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73" name="Grafik 72" descr="Ein Bild, das Text enthält.&#10;&#10;Automatisch generierte Beschreibung">
              <a:extLst>
                <a:ext uri="{FF2B5EF4-FFF2-40B4-BE49-F238E27FC236}">
                  <a16:creationId xmlns:a16="http://schemas.microsoft.com/office/drawing/2014/main" id="{3187190E-1C00-424E-BCC9-4C212873328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01884">
              <a:off x="307978" y="505245"/>
              <a:ext cx="1292533" cy="695773"/>
            </a:xfrm>
            <a:prstGeom prst="rect">
              <a:avLst/>
            </a:prstGeom>
          </p:spPr>
        </p:pic>
        <p:pic>
          <p:nvPicPr>
            <p:cNvPr id="74" name="Grafik 73">
              <a:extLst>
                <a:ext uri="{FF2B5EF4-FFF2-40B4-BE49-F238E27FC236}">
                  <a16:creationId xmlns:a16="http://schemas.microsoft.com/office/drawing/2014/main" id="{A0FD3215-CADD-4F64-A3D4-D3A937A07DB4}"/>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0875079">
              <a:off x="-44595" y="1667837"/>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75" name="Grafik 74" descr="Ein Bild, das Text, ClipArt, Vektorgrafiken enthält.&#10;&#10;Automatisch generierte Beschreibung">
              <a:extLst>
                <a:ext uri="{FF2B5EF4-FFF2-40B4-BE49-F238E27FC236}">
                  <a16:creationId xmlns:a16="http://schemas.microsoft.com/office/drawing/2014/main" id="{3A165653-BA67-40C4-AA05-69AA3B5F7BE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875079">
              <a:off x="175807" y="2032217"/>
              <a:ext cx="1032196" cy="377783"/>
            </a:xfrm>
            <a:prstGeom prst="rect">
              <a:avLst/>
            </a:prstGeom>
          </p:spPr>
        </p:pic>
        <p:pic>
          <p:nvPicPr>
            <p:cNvPr id="76" name="Grafik 75">
              <a:extLst>
                <a:ext uri="{FF2B5EF4-FFF2-40B4-BE49-F238E27FC236}">
                  <a16:creationId xmlns:a16="http://schemas.microsoft.com/office/drawing/2014/main" id="{F43DC99C-E629-41A9-AE2A-680961A0465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0867867">
              <a:off x="-43786" y="4294736"/>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77" name="Grafik 76">
              <a:extLst>
                <a:ext uri="{FF2B5EF4-FFF2-40B4-BE49-F238E27FC236}">
                  <a16:creationId xmlns:a16="http://schemas.microsoft.com/office/drawing/2014/main" id="{0F886B66-7F31-4B75-9C52-1015AD55E09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867867">
              <a:off x="123732" y="4578813"/>
              <a:ext cx="1137963" cy="538391"/>
            </a:xfrm>
            <a:prstGeom prst="rect">
              <a:avLst/>
            </a:prstGeom>
          </p:spPr>
        </p:pic>
      </p:grpSp>
      <p:grpSp>
        <p:nvGrpSpPr>
          <p:cNvPr id="78" name="Gruppieren 77">
            <a:extLst>
              <a:ext uri="{FF2B5EF4-FFF2-40B4-BE49-F238E27FC236}">
                <a16:creationId xmlns:a16="http://schemas.microsoft.com/office/drawing/2014/main" id="{BCA75E9C-8232-4978-AD75-F8A9F2145D8C}"/>
              </a:ext>
            </a:extLst>
          </p:cNvPr>
          <p:cNvGrpSpPr/>
          <p:nvPr/>
        </p:nvGrpSpPr>
        <p:grpSpPr>
          <a:xfrm flipH="1">
            <a:off x="7622381" y="449861"/>
            <a:ext cx="4442231" cy="5820895"/>
            <a:chOff x="6275388" y="847787"/>
            <a:chExt cx="3421012" cy="4752875"/>
          </a:xfrm>
          <a:scene3d>
            <a:camera prst="perspectiveFront">
              <a:rot lat="0" lon="10800000" rev="0"/>
            </a:camera>
            <a:lightRig rig="threePt" dir="t"/>
          </a:scene3d>
        </p:grpSpPr>
        <p:sp>
          <p:nvSpPr>
            <p:cNvPr id="79" name="Rechteck 78">
              <a:extLst>
                <a:ext uri="{FF2B5EF4-FFF2-40B4-BE49-F238E27FC236}">
                  <a16:creationId xmlns:a16="http://schemas.microsoft.com/office/drawing/2014/main" id="{C7A2E34D-058F-443B-8098-3A6A0E2DD014}"/>
                </a:ext>
              </a:extLst>
            </p:cNvPr>
            <p:cNvSpPr/>
            <p:nvPr/>
          </p:nvSpPr>
          <p:spPr>
            <a:xfrm>
              <a:off x="6275388" y="847787"/>
              <a:ext cx="3421012" cy="4752875"/>
            </a:xfrm>
            <a:prstGeom prst="rect">
              <a:avLst/>
            </a:prstGeom>
            <a:solidFill>
              <a:srgbClr val="65A518"/>
            </a:solidFill>
            <a:ln w="25400" cap="flat" cmpd="sng" algn="ctr">
              <a:noFill/>
              <a:prstDash val="solid"/>
            </a:ln>
            <a:effectLst>
              <a:outerShdw blurRad="25400" sx="90000" sy="90000" algn="ctr" rotWithShape="0">
                <a:prstClr val="black">
                  <a:alpha val="15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p:txBody>
        </p:sp>
        <p:sp>
          <p:nvSpPr>
            <p:cNvPr id="80" name="Rechteck 79">
              <a:extLst>
                <a:ext uri="{FF2B5EF4-FFF2-40B4-BE49-F238E27FC236}">
                  <a16:creationId xmlns:a16="http://schemas.microsoft.com/office/drawing/2014/main" id="{EFC47579-6AB6-4670-89C4-1B00B3B2CB95}"/>
                </a:ext>
              </a:extLst>
            </p:cNvPr>
            <p:cNvSpPr/>
            <p:nvPr/>
          </p:nvSpPr>
          <p:spPr>
            <a:xfrm>
              <a:off x="6275388" y="848224"/>
              <a:ext cx="256041" cy="4752000"/>
            </a:xfrm>
            <a:prstGeom prst="rect">
              <a:avLst/>
            </a:prstGeom>
            <a:solidFill>
              <a:srgbClr val="006729"/>
            </a:solidFill>
            <a:ln w="25400" cap="flat" cmpd="sng" algn="ctr">
              <a:noFill/>
              <a:prstDash val="solid"/>
            </a:ln>
            <a:effectLst>
              <a:outerShdw blurRad="25400" dist="38100" sx="96000" sy="96000" algn="l" rotWithShape="0">
                <a:prstClr val="black">
                  <a:alpha val="15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kumimoji="0" lang="de-DE" sz="160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81" name="Gruppieren 80">
            <a:extLst>
              <a:ext uri="{FF2B5EF4-FFF2-40B4-BE49-F238E27FC236}">
                <a16:creationId xmlns:a16="http://schemas.microsoft.com/office/drawing/2014/main" id="{07DDCD84-F6E3-4F59-A97C-E90178699204}"/>
              </a:ext>
            </a:extLst>
          </p:cNvPr>
          <p:cNvGrpSpPr>
            <a:grpSpLocks noChangeAspect="1"/>
          </p:cNvGrpSpPr>
          <p:nvPr/>
        </p:nvGrpSpPr>
        <p:grpSpPr>
          <a:xfrm>
            <a:off x="3179603" y="449324"/>
            <a:ext cx="4442231" cy="5820895"/>
            <a:chOff x="6275388" y="847787"/>
            <a:chExt cx="3421012" cy="4752875"/>
          </a:xfrm>
          <a:scene3d>
            <a:camera prst="perspectiveFront">
              <a:rot lat="0" lon="10800000" rev="0"/>
            </a:camera>
            <a:lightRig rig="threePt" dir="t"/>
          </a:scene3d>
        </p:grpSpPr>
        <p:sp>
          <p:nvSpPr>
            <p:cNvPr id="82" name="Rechteck 81">
              <a:extLst>
                <a:ext uri="{FF2B5EF4-FFF2-40B4-BE49-F238E27FC236}">
                  <a16:creationId xmlns:a16="http://schemas.microsoft.com/office/drawing/2014/main" id="{5D097822-284B-4890-8562-6A032095B586}"/>
                </a:ext>
              </a:extLst>
            </p:cNvPr>
            <p:cNvSpPr>
              <a:spLocks/>
            </p:cNvSpPr>
            <p:nvPr/>
          </p:nvSpPr>
          <p:spPr>
            <a:xfrm>
              <a:off x="6275388" y="847787"/>
              <a:ext cx="3421012" cy="4752875"/>
            </a:xfrm>
            <a:prstGeom prst="rect">
              <a:avLst/>
            </a:prstGeom>
            <a:solidFill>
              <a:srgbClr val="65A518"/>
            </a:solidFill>
            <a:ln w="25400" cap="flat" cmpd="sng" algn="ctr">
              <a:noFill/>
              <a:prstDash val="solid"/>
            </a:ln>
            <a:effectLst>
              <a:outerShdw blurRad="25400" sx="90000" sy="90000" algn="ctr" rotWithShape="0">
                <a:prstClr val="black">
                  <a:alpha val="15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buFont typeface="Wingdings" panose="05000000000000000000" pitchFamily="2" charset="2"/>
                <a:buNone/>
                <a:defRPr/>
              </a:pPr>
              <a:r>
                <a:rPr lang="de-DE" sz="2800" kern="0" dirty="0">
                  <a:solidFill>
                    <a:prstClr val="white"/>
                  </a:solidFill>
                  <a:latin typeface="Arial"/>
                </a:rPr>
                <a:t>Unsere </a:t>
              </a:r>
              <a:br>
                <a:rPr lang="de-DE" sz="2800" b="1" kern="0" dirty="0">
                  <a:solidFill>
                    <a:prstClr val="white"/>
                  </a:solidFill>
                  <a:latin typeface="Arial"/>
                </a:rPr>
              </a:br>
              <a:r>
                <a:rPr lang="de-DE" sz="2800" b="1" kern="0" dirty="0">
                  <a:solidFill>
                    <a:prstClr val="white"/>
                  </a:solidFill>
                  <a:latin typeface="Arial"/>
                </a:rPr>
                <a:t>Erfolgsgeschichte</a:t>
              </a: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p:txBody>
        </p:sp>
        <p:sp>
          <p:nvSpPr>
            <p:cNvPr id="83" name="Rechteck 82">
              <a:extLst>
                <a:ext uri="{FF2B5EF4-FFF2-40B4-BE49-F238E27FC236}">
                  <a16:creationId xmlns:a16="http://schemas.microsoft.com/office/drawing/2014/main" id="{E4411033-B083-4460-A939-3228C5303605}"/>
                </a:ext>
              </a:extLst>
            </p:cNvPr>
            <p:cNvSpPr>
              <a:spLocks/>
            </p:cNvSpPr>
            <p:nvPr/>
          </p:nvSpPr>
          <p:spPr>
            <a:xfrm>
              <a:off x="6275388" y="848224"/>
              <a:ext cx="256041" cy="4752000"/>
            </a:xfrm>
            <a:prstGeom prst="rect">
              <a:avLst/>
            </a:prstGeom>
            <a:solidFill>
              <a:srgbClr val="006729"/>
            </a:solidFill>
            <a:ln w="25400" cap="flat" cmpd="sng" algn="ctr">
              <a:noFill/>
              <a:prstDash val="solid"/>
            </a:ln>
            <a:effectLst>
              <a:outerShdw blurRad="25400" dist="38100" sx="96000" sy="96000" algn="l" rotWithShape="0">
                <a:prstClr val="black">
                  <a:alpha val="15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104000"/>
                </a:lnSpc>
                <a:spcBef>
                  <a:spcPts val="600"/>
                </a:spcBef>
                <a:buFont typeface="Wingdings" panose="05000000000000000000" pitchFamily="2" charset="2"/>
                <a:buNone/>
                <a:defRPr/>
              </a:pPr>
              <a:endParaRPr lang="de-DE" sz="1600" kern="0" dirty="0" err="1">
                <a:solidFill>
                  <a:prstClr val="white"/>
                </a:solidFill>
                <a:latin typeface="Arial"/>
              </a:endParaRPr>
            </a:p>
          </p:txBody>
        </p:sp>
      </p:grpSp>
      <p:sp>
        <p:nvSpPr>
          <p:cNvPr id="43" name="Rechteck 42">
            <a:extLst>
              <a:ext uri="{FF2B5EF4-FFF2-40B4-BE49-F238E27FC236}">
                <a16:creationId xmlns:a16="http://schemas.microsoft.com/office/drawing/2014/main" id="{B9DD41F5-B9C7-19C3-0435-C3264B1D9B47}"/>
              </a:ext>
            </a:extLst>
          </p:cNvPr>
          <p:cNvSpPr/>
          <p:nvPr/>
        </p:nvSpPr>
        <p:spPr>
          <a:xfrm flipH="1">
            <a:off x="7631220" y="525600"/>
            <a:ext cx="4370583" cy="5677786"/>
          </a:xfrm>
          <a:prstGeom prst="rect">
            <a:avLst/>
          </a:prstGeom>
          <a:gradFill flip="none" rotWithShape="1">
            <a:gsLst>
              <a:gs pos="84000">
                <a:srgbClr val="D1D6C8"/>
              </a:gs>
              <a:gs pos="100000">
                <a:srgbClr val="7E8671"/>
              </a:gs>
            </a:gsLst>
            <a:lin ang="10800000" scaled="0"/>
            <a:tileRect/>
          </a:gradFill>
          <a:ln w="25400" cap="flat" cmpd="sng" algn="ctr">
            <a:noFill/>
            <a:prstDash val="solid"/>
          </a:ln>
          <a:effectLst/>
          <a:scene3d>
            <a:camera prst="perspectiveFront">
              <a:rot lat="0" lon="10800000" rev="0"/>
            </a:camera>
            <a:lightRig rig="threePt" dir="t"/>
          </a:scene3d>
        </p:spPr>
        <p:txBody>
          <a:bodyPr rot="0" spcFirstLastPara="0" vertOverflow="overflow" horzOverflow="overflow" vert="horz" wrap="square" lIns="324000" tIns="72000" rIns="324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4000"/>
              </a:lnSpc>
              <a:spcBef>
                <a:spcPts val="1200"/>
              </a:spcBef>
              <a:spcAft>
                <a:spcPts val="0"/>
              </a:spcAft>
              <a:buClrTx/>
              <a:buSzTx/>
              <a:buFont typeface="Wingdings" panose="05000000000000000000" pitchFamily="2" charset="2"/>
              <a:buNone/>
              <a:tabLst/>
              <a:defRPr/>
            </a:pPr>
            <a:r>
              <a:rPr kumimoji="0" lang="de-DE" sz="1600" i="0" u="none" strike="noStrike" kern="1200" cap="none" spc="0" normalizeH="0" baseline="0" noProof="0" dirty="0">
                <a:ln>
                  <a:noFill/>
                </a:ln>
                <a:solidFill>
                  <a:srgbClr val="00A3A8"/>
                </a:solidFill>
                <a:effectLst/>
                <a:uLnTx/>
                <a:uFillTx/>
                <a:latin typeface="Arial" panose="020B0604020202020204" pitchFamily="34" charset="0"/>
                <a:ea typeface="+mn-ea"/>
                <a:cs typeface="Arial" panose="020B0604020202020204" pitchFamily="34" charset="0"/>
              </a:rPr>
              <a:t>Deswegen stehen wir heute im Bereich </a:t>
            </a:r>
            <a:r>
              <a:rPr kumimoji="0" lang="de-DE" sz="2800" b="1" i="0" u="none" strike="noStrike" kern="1200" cap="none" spc="0" normalizeH="0" baseline="0" noProof="0" dirty="0">
                <a:ln>
                  <a:noFill/>
                </a:ln>
                <a:solidFill>
                  <a:srgbClr val="00A3A8"/>
                </a:solidFill>
                <a:effectLst/>
                <a:uLnTx/>
                <a:uFillTx/>
                <a:latin typeface="Arial" panose="020B0604020202020204" pitchFamily="34" charset="0"/>
                <a:ea typeface="+mn-ea"/>
                <a:cs typeface="Arial" panose="020B0604020202020204" pitchFamily="34" charset="0"/>
              </a:rPr>
              <a:t>Einkommensschutz so erfolgreich da! </a:t>
            </a:r>
          </a:p>
          <a:p>
            <a:pPr marL="0" marR="0" lvl="0" indent="0" defTabSz="914400" rtl="0" eaLnBrk="1" fontAlgn="auto" latinLnBrk="0" hangingPunct="1">
              <a:lnSpc>
                <a:spcPct val="104000"/>
              </a:lnSpc>
              <a:spcBef>
                <a:spcPts val="1200"/>
              </a:spcBef>
              <a:spcAft>
                <a:spcPts val="0"/>
              </a:spcAft>
              <a:buClrTx/>
              <a:buSzTx/>
              <a:buFont typeface="Wingdings" panose="05000000000000000000" pitchFamily="2" charset="2"/>
              <a:buNone/>
              <a:tabLst/>
              <a:defRPr/>
            </a:pPr>
            <a:endParaRPr lang="de-DE" sz="900" b="1" dirty="0">
              <a:solidFill>
                <a:srgbClr val="00A3A8"/>
              </a:solidFill>
              <a:latin typeface="Arial" panose="020B0604020202020204" pitchFamily="34" charset="0"/>
              <a:cs typeface="Arial" panose="020B0604020202020204" pitchFamily="34" charset="0"/>
            </a:endParaRPr>
          </a:p>
          <a:p>
            <a:pPr marL="358775" marR="0" lvl="0" indent="-184150"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Bestandsgröße: ca.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460.000 Stück</a:t>
            </a:r>
          </a:p>
          <a:p>
            <a:pPr marL="358775" marR="0" lvl="0" indent="-184150"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Jedes Jahr </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kommen</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rund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20.000 Verträge </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dazu. </a:t>
            </a:r>
          </a:p>
          <a:p>
            <a:pPr marL="358775" marR="0" lvl="0" indent="-184150"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Bearbeitung von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bis zu 1.800 Leistungsfällen </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durch die Leistungsprüfung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jedes Jahr.</a:t>
            </a:r>
          </a:p>
          <a:p>
            <a:pPr marL="358775" marR="0" lvl="0" indent="-184150"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Auszahlung</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von BU-Leistungen von </a:t>
            </a:r>
            <a:b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b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rund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60.000.000 Euro jedes Jahr.</a:t>
            </a:r>
          </a:p>
        </p:txBody>
      </p:sp>
      <p:grpSp>
        <p:nvGrpSpPr>
          <p:cNvPr id="44" name="Gruppieren 43">
            <a:extLst>
              <a:ext uri="{FF2B5EF4-FFF2-40B4-BE49-F238E27FC236}">
                <a16:creationId xmlns:a16="http://schemas.microsoft.com/office/drawing/2014/main" id="{C234FC53-E63F-E66E-C807-3AA850A4FDF2}"/>
              </a:ext>
            </a:extLst>
          </p:cNvPr>
          <p:cNvGrpSpPr/>
          <p:nvPr/>
        </p:nvGrpSpPr>
        <p:grpSpPr>
          <a:xfrm>
            <a:off x="7636125" y="525600"/>
            <a:ext cx="4365678" cy="5677786"/>
            <a:chOff x="7397432" y="545811"/>
            <a:chExt cx="4365678" cy="5677786"/>
          </a:xfrm>
          <a:scene3d>
            <a:camera prst="perspectiveFront"/>
            <a:lightRig rig="threePt" dir="t"/>
          </a:scene3d>
        </p:grpSpPr>
        <p:sp>
          <p:nvSpPr>
            <p:cNvPr id="45" name="Rechteck 44">
              <a:extLst>
                <a:ext uri="{FF2B5EF4-FFF2-40B4-BE49-F238E27FC236}">
                  <a16:creationId xmlns:a16="http://schemas.microsoft.com/office/drawing/2014/main" id="{AE07DEFF-8BD9-3685-388A-AE77434BE8DE}"/>
                </a:ext>
              </a:extLst>
            </p:cNvPr>
            <p:cNvSpPr/>
            <p:nvPr/>
          </p:nvSpPr>
          <p:spPr>
            <a:xfrm>
              <a:off x="7397432" y="545811"/>
              <a:ext cx="4365678" cy="5677786"/>
            </a:xfrm>
            <a:prstGeom prst="rect">
              <a:avLst/>
            </a:prstGeom>
            <a:gradFill flip="none" rotWithShape="1">
              <a:gsLst>
                <a:gs pos="84000">
                  <a:srgbClr val="D1D6C8"/>
                </a:gs>
                <a:gs pos="100000">
                  <a:srgbClr val="7E8671"/>
                </a:gs>
              </a:gsLst>
              <a:lin ang="10800000" scaled="1"/>
              <a:tileRect/>
            </a:gradFill>
            <a:ln w="254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kumimoji="0" lang="de-DE" sz="1600" b="0" i="0" u="none" strike="noStrike" kern="0" cap="none" spc="0" normalizeH="0" baseline="0" noProof="0" dirty="0" err="1">
                <a:ln>
                  <a:noFill/>
                </a:ln>
                <a:solidFill>
                  <a:prstClr val="white"/>
                </a:solidFill>
                <a:effectLst/>
                <a:uLnTx/>
                <a:uFillTx/>
                <a:latin typeface="Arial"/>
                <a:ea typeface="+mn-ea"/>
                <a:cs typeface="+mn-cs"/>
              </a:endParaRPr>
            </a:p>
          </p:txBody>
        </p:sp>
        <p:pic>
          <p:nvPicPr>
            <p:cNvPr id="46" name="Grafik 45">
              <a:extLst>
                <a:ext uri="{FF2B5EF4-FFF2-40B4-BE49-F238E27FC236}">
                  <a16:creationId xmlns:a16="http://schemas.microsoft.com/office/drawing/2014/main" id="{530D0843-EAC0-4EDC-6A4C-13384C844324}"/>
                </a:ext>
              </a:extLst>
            </p:cNvPr>
            <p:cNvPicPr>
              <a:picLocks noChangeAspect="1"/>
            </p:cNvPicPr>
            <p:nvPr/>
          </p:nvPicPr>
          <p:blipFill>
            <a:blip r:embed="rId12" cstate="email">
              <a:extLst>
                <a:ext uri="{28A0092B-C50C-407E-A947-70E740481C1C}">
                  <a14:useLocalDpi xmlns:a14="http://schemas.microsoft.com/office/drawing/2010/main"/>
                </a:ext>
              </a:extLst>
            </a:blip>
            <a:stretch/>
          </p:blipFill>
          <p:spPr>
            <a:xfrm rot="21445020">
              <a:off x="8089892" y="858173"/>
              <a:ext cx="1443829" cy="2098342"/>
            </a:xfrm>
            <a:prstGeom prst="rect">
              <a:avLst/>
            </a:prstGeom>
          </p:spPr>
        </p:pic>
        <p:pic>
          <p:nvPicPr>
            <p:cNvPr id="47" name="Grafik 46">
              <a:extLst>
                <a:ext uri="{FF2B5EF4-FFF2-40B4-BE49-F238E27FC236}">
                  <a16:creationId xmlns:a16="http://schemas.microsoft.com/office/drawing/2014/main" id="{93E4F64E-5FF1-8615-B5FA-1985F247053A}"/>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8592841" y="3465513"/>
              <a:ext cx="2035946" cy="2452825"/>
            </a:xfrm>
            <a:prstGeom prst="rect">
              <a:avLst/>
            </a:prstGeom>
          </p:spPr>
        </p:pic>
        <p:pic>
          <p:nvPicPr>
            <p:cNvPr id="48" name="Grafik 47">
              <a:extLst>
                <a:ext uri="{FF2B5EF4-FFF2-40B4-BE49-F238E27FC236}">
                  <a16:creationId xmlns:a16="http://schemas.microsoft.com/office/drawing/2014/main" id="{5962B5CB-61DA-999E-7D95-3F1EF2732134}"/>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rot="512359">
              <a:off x="10023124" y="1518165"/>
              <a:ext cx="1367306" cy="1987480"/>
            </a:xfrm>
            <a:prstGeom prst="rect">
              <a:avLst/>
            </a:prstGeom>
          </p:spPr>
        </p:pic>
      </p:grpSp>
      <p:sp>
        <p:nvSpPr>
          <p:cNvPr id="52" name="Rechteck 51">
            <a:extLst>
              <a:ext uri="{FF2B5EF4-FFF2-40B4-BE49-F238E27FC236}">
                <a16:creationId xmlns:a16="http://schemas.microsoft.com/office/drawing/2014/main" id="{4992CABE-7882-0089-D501-C9F856CEAA48}"/>
              </a:ext>
            </a:extLst>
          </p:cNvPr>
          <p:cNvSpPr/>
          <p:nvPr/>
        </p:nvSpPr>
        <p:spPr>
          <a:xfrm flipH="1">
            <a:off x="3264974" y="525590"/>
            <a:ext cx="4370583" cy="5677786"/>
          </a:xfrm>
          <a:prstGeom prst="rect">
            <a:avLst/>
          </a:prstGeom>
          <a:gradFill flip="none" rotWithShape="1">
            <a:gsLst>
              <a:gs pos="84000">
                <a:srgbClr val="D1D6C8"/>
              </a:gs>
              <a:gs pos="100000">
                <a:srgbClr val="7E8671"/>
              </a:gs>
            </a:gsLst>
            <a:lin ang="10800000" scaled="1"/>
            <a:tileRect/>
          </a:gradFill>
          <a:ln w="25400" cap="flat" cmpd="sng" algn="ctr">
            <a:noFill/>
            <a:prstDash val="solid"/>
          </a:ln>
          <a:effectLst/>
          <a:scene3d>
            <a:camera prst="perspectiveFront">
              <a:rot lat="0" lon="21594000" rev="0"/>
            </a:camera>
            <a:lightRig rig="threePt" dir="t"/>
          </a:scene3d>
        </p:spPr>
        <p:txBody>
          <a:bodyPr rot="0" spcFirstLastPara="0" vertOverflow="overflow" horzOverflow="overflow" vert="horz" wrap="square" lIns="324000" tIns="72000" rIns="324000" bIns="72000" numCol="1" spcCol="0" rtlCol="0" fromWordArt="0" anchor="ctr" anchorCtr="0" forceAA="0" compatLnSpc="1">
            <a:prstTxWarp prst="textNoShape">
              <a:avLst/>
            </a:prstTxWarp>
            <a:noAutofit/>
          </a:bodyPr>
          <a:lstStyle/>
          <a:p>
            <a:pPr>
              <a:lnSpc>
                <a:spcPct val="104000"/>
              </a:lnSpc>
              <a:spcBef>
                <a:spcPts val="1200"/>
              </a:spcBef>
              <a:buFont typeface="Wingdings" panose="05000000000000000000" pitchFamily="2" charset="2"/>
              <a:buNone/>
              <a:defRPr/>
            </a:pPr>
            <a:r>
              <a:rPr lang="de-DE" sz="2800" b="1" dirty="0">
                <a:solidFill>
                  <a:srgbClr val="00A3A8"/>
                </a:solidFill>
                <a:latin typeface="Arial" panose="020B0604020202020204" pitchFamily="34" charset="0"/>
                <a:cs typeface="Arial" panose="020B0604020202020204" pitchFamily="34" charset="0"/>
              </a:rPr>
              <a:t>So fing alles an.</a:t>
            </a:r>
          </a:p>
          <a:p>
            <a:pPr>
              <a:lnSpc>
                <a:spcPct val="104000"/>
              </a:lnSpc>
              <a:spcBef>
                <a:spcPts val="1200"/>
              </a:spcBef>
              <a:buFont typeface="Wingdings" panose="05000000000000000000" pitchFamily="2" charset="2"/>
              <a:buNone/>
              <a:defRPr/>
            </a:pPr>
            <a:endParaRPr lang="de-DE" sz="900" b="1" dirty="0">
              <a:solidFill>
                <a:srgbClr val="00A3A8"/>
              </a:solidFill>
              <a:latin typeface="Arial" panose="020B0604020202020204" pitchFamily="34" charset="0"/>
              <a:cs typeface="Arial" panose="020B0604020202020204" pitchFamily="34" charset="0"/>
            </a:endParaRPr>
          </a:p>
          <a:p>
            <a:pPr marL="180975" indent="-180975">
              <a:lnSpc>
                <a:spcPct val="104000"/>
              </a:lnSpc>
              <a:spcBef>
                <a:spcPts val="1200"/>
              </a:spcBef>
              <a:buFont typeface="Arial" panose="020B0604020202020204" pitchFamily="34" charset="0"/>
              <a:buChar char="•"/>
              <a:tabLst>
                <a:tab pos="1795463" algn="l"/>
              </a:tabLst>
              <a:defRPr/>
            </a:pPr>
            <a:r>
              <a:rPr lang="de-DE" sz="1400" b="1" kern="0" dirty="0">
                <a:solidFill>
                  <a:srgbClr val="00A3A8"/>
                </a:solidFill>
                <a:latin typeface="Arial" panose="020B0604020202020204" pitchFamily="34" charset="0"/>
                <a:cs typeface="Arial" panose="020B0604020202020204" pitchFamily="34" charset="0"/>
              </a:rPr>
              <a:t>1922</a:t>
            </a:r>
            <a:r>
              <a:rPr lang="de-DE" sz="1400" b="1" kern="0" dirty="0">
                <a:solidFill>
                  <a:prstClr val="black">
                    <a:lumMod val="65000"/>
                    <a:lumOff val="35000"/>
                  </a:prstClr>
                </a:solidFill>
                <a:latin typeface="Arial" panose="020B0604020202020204" pitchFamily="34" charset="0"/>
                <a:cs typeface="Arial" panose="020B0604020202020204" pitchFamily="34" charset="0"/>
              </a:rPr>
              <a:t> </a:t>
            </a:r>
            <a:r>
              <a:rPr lang="de-DE" sz="1400" kern="0" dirty="0">
                <a:solidFill>
                  <a:prstClr val="black">
                    <a:lumMod val="65000"/>
                    <a:lumOff val="35000"/>
                  </a:prstClr>
                </a:solidFill>
                <a:latin typeface="Arial" panose="020B0604020202020204" pitchFamily="34" charset="0"/>
                <a:cs typeface="Arial" panose="020B0604020202020204" pitchFamily="34" charset="0"/>
              </a:rPr>
              <a:t>Produkteinführung</a:t>
            </a:r>
            <a:r>
              <a:rPr lang="de-DE" sz="1400" b="1" kern="0" dirty="0">
                <a:solidFill>
                  <a:prstClr val="black">
                    <a:lumMod val="65000"/>
                    <a:lumOff val="35000"/>
                  </a:prstClr>
                </a:solidFill>
                <a:latin typeface="Arial" panose="020B0604020202020204" pitchFamily="34" charset="0"/>
                <a:cs typeface="Arial" panose="020B0604020202020204" pitchFamily="34" charset="0"/>
              </a:rPr>
              <a:t> Invaliditätszusatzversicherung</a:t>
            </a:r>
            <a:endParaRPr lang="de-DE" sz="1400" kern="0" dirty="0">
              <a:solidFill>
                <a:prstClr val="black">
                  <a:lumMod val="65000"/>
                  <a:lumOff val="35000"/>
                </a:prstClr>
              </a:solidFill>
              <a:latin typeface="Arial" panose="020B0604020202020204" pitchFamily="34" charset="0"/>
              <a:cs typeface="Arial" panose="020B0604020202020204" pitchFamily="34" charset="0"/>
            </a:endParaRPr>
          </a:p>
          <a:p>
            <a:pPr marL="180975" indent="-180975">
              <a:lnSpc>
                <a:spcPct val="104000"/>
              </a:lnSpc>
              <a:spcBef>
                <a:spcPts val="1200"/>
              </a:spcBef>
              <a:buClr>
                <a:srgbClr val="00A3A8"/>
              </a:buClr>
              <a:buFont typeface="Arial" panose="020B0604020202020204" pitchFamily="34" charset="0"/>
              <a:buChar char="•"/>
              <a:tabLst>
                <a:tab pos="1795463" algn="l"/>
              </a:tabLst>
              <a:defRPr/>
            </a:pPr>
            <a:r>
              <a:rPr lang="de-DE" sz="1400" kern="0" dirty="0">
                <a:solidFill>
                  <a:prstClr val="black">
                    <a:lumMod val="65000"/>
                    <a:lumOff val="35000"/>
                  </a:prstClr>
                </a:solidFill>
                <a:latin typeface="Arial" panose="020B0604020202020204" pitchFamily="34" charset="0"/>
                <a:cs typeface="Arial" panose="020B0604020202020204" pitchFamily="34" charset="0"/>
              </a:rPr>
              <a:t>Ende </a:t>
            </a:r>
            <a:r>
              <a:rPr lang="de-DE" sz="1400" b="1" kern="0" dirty="0">
                <a:solidFill>
                  <a:srgbClr val="00A3A8"/>
                </a:solidFill>
                <a:latin typeface="Arial" panose="020B0604020202020204" pitchFamily="34" charset="0"/>
                <a:cs typeface="Arial" panose="020B0604020202020204" pitchFamily="34" charset="0"/>
              </a:rPr>
              <a:t>1920er Jahre</a:t>
            </a:r>
            <a:r>
              <a:rPr lang="de-DE" sz="1400" kern="0" dirty="0">
                <a:solidFill>
                  <a:prstClr val="black">
                    <a:lumMod val="65000"/>
                    <a:lumOff val="35000"/>
                  </a:prstClr>
                </a:solidFill>
                <a:latin typeface="Arial" panose="020B0604020202020204" pitchFamily="34" charset="0"/>
                <a:cs typeface="Arial" panose="020B0604020202020204" pitchFamily="34" charset="0"/>
              </a:rPr>
              <a:t>		 </a:t>
            </a:r>
            <a:r>
              <a:rPr lang="de-DE" sz="1400" b="1" kern="0" dirty="0">
                <a:solidFill>
                  <a:prstClr val="black">
                    <a:lumMod val="65000"/>
                    <a:lumOff val="35000"/>
                  </a:prstClr>
                </a:solidFill>
                <a:latin typeface="Arial" panose="020B0604020202020204" pitchFamily="34" charset="0"/>
                <a:cs typeface="Arial" panose="020B0604020202020204" pitchFamily="34" charset="0"/>
              </a:rPr>
              <a:t>Lebensversicherungs-Gruppenverträge </a:t>
            </a:r>
            <a:r>
              <a:rPr lang="de-DE" sz="1400" kern="0" dirty="0">
                <a:solidFill>
                  <a:prstClr val="black">
                    <a:lumMod val="65000"/>
                    <a:lumOff val="35000"/>
                  </a:prstClr>
                </a:solidFill>
                <a:latin typeface="Arial" panose="020B0604020202020204" pitchFamily="34" charset="0"/>
                <a:cs typeface="Arial" panose="020B0604020202020204" pitchFamily="34" charset="0"/>
              </a:rPr>
              <a:t>für Großunternehmen und Verbände</a:t>
            </a:r>
          </a:p>
          <a:p>
            <a:pPr marL="180975" indent="-180975">
              <a:lnSpc>
                <a:spcPct val="104000"/>
              </a:lnSpc>
              <a:spcBef>
                <a:spcPts val="1200"/>
              </a:spcBef>
              <a:buFont typeface="Arial" panose="020B0604020202020204" pitchFamily="34" charset="0"/>
              <a:buChar char="•"/>
              <a:tabLst>
                <a:tab pos="1795463" algn="l"/>
              </a:tabLst>
              <a:defRPr/>
            </a:pPr>
            <a:r>
              <a:rPr lang="de-DE" sz="1400" b="1" kern="0" dirty="0">
                <a:solidFill>
                  <a:srgbClr val="00A3A8"/>
                </a:solidFill>
                <a:latin typeface="Arial" panose="020B0604020202020204" pitchFamily="34" charset="0"/>
                <a:cs typeface="Arial" panose="020B0604020202020204" pitchFamily="34" charset="0"/>
              </a:rPr>
              <a:t>1987</a:t>
            </a:r>
            <a:r>
              <a:rPr lang="de-DE" sz="1400" b="1" kern="0" dirty="0">
                <a:solidFill>
                  <a:prstClr val="black">
                    <a:lumMod val="65000"/>
                    <a:lumOff val="35000"/>
                  </a:prstClr>
                </a:solidFill>
                <a:latin typeface="Arial" panose="020B0604020202020204" pitchFamily="34" charset="0"/>
                <a:cs typeface="Arial" panose="020B0604020202020204" pitchFamily="34" charset="0"/>
              </a:rPr>
              <a:t> </a:t>
            </a:r>
            <a:r>
              <a:rPr lang="de-DE" sz="1400" kern="0" dirty="0">
                <a:solidFill>
                  <a:prstClr val="black">
                    <a:lumMod val="65000"/>
                    <a:lumOff val="35000"/>
                  </a:prstClr>
                </a:solidFill>
                <a:latin typeface="Arial" panose="020B0604020202020204" pitchFamily="34" charset="0"/>
                <a:cs typeface="Arial" panose="020B0604020202020204" pitchFamily="34" charset="0"/>
              </a:rPr>
              <a:t>Produkteinführung </a:t>
            </a:r>
            <a:r>
              <a:rPr lang="de-DE" sz="1400" b="1" kern="0" dirty="0">
                <a:solidFill>
                  <a:prstClr val="black">
                    <a:lumMod val="65000"/>
                    <a:lumOff val="35000"/>
                  </a:prstClr>
                </a:solidFill>
                <a:latin typeface="Arial" panose="020B0604020202020204" pitchFamily="34" charset="0"/>
                <a:cs typeface="Arial" panose="020B0604020202020204" pitchFamily="34" charset="0"/>
              </a:rPr>
              <a:t>Existenzsicherungspolice</a:t>
            </a:r>
          </a:p>
          <a:p>
            <a:pPr marL="180975" indent="-180975">
              <a:lnSpc>
                <a:spcPct val="104000"/>
              </a:lnSpc>
              <a:spcBef>
                <a:spcPts val="1200"/>
              </a:spcBef>
              <a:buFont typeface="Arial" panose="020B0604020202020204" pitchFamily="34" charset="0"/>
              <a:buChar char="•"/>
              <a:tabLst>
                <a:tab pos="1795463" algn="l"/>
              </a:tabLst>
              <a:defRPr/>
            </a:pPr>
            <a:r>
              <a:rPr lang="de-DE" sz="1400" b="1" kern="0" dirty="0">
                <a:solidFill>
                  <a:srgbClr val="00A3A8"/>
                </a:solidFill>
                <a:latin typeface="Arial" panose="020B0604020202020204" pitchFamily="34" charset="0"/>
                <a:cs typeface="Arial" panose="020B0604020202020204" pitchFamily="34" charset="0"/>
              </a:rPr>
              <a:t>1998</a:t>
            </a:r>
            <a:r>
              <a:rPr lang="de-DE" sz="1400" b="1" kern="0" dirty="0">
                <a:solidFill>
                  <a:prstClr val="black">
                    <a:lumMod val="65000"/>
                    <a:lumOff val="35000"/>
                  </a:prstClr>
                </a:solidFill>
                <a:latin typeface="Arial" panose="020B0604020202020204" pitchFamily="34" charset="0"/>
                <a:cs typeface="Arial" panose="020B0604020202020204" pitchFamily="34" charset="0"/>
              </a:rPr>
              <a:t> </a:t>
            </a:r>
            <a:r>
              <a:rPr lang="de-DE" sz="1400" kern="0" dirty="0">
                <a:solidFill>
                  <a:prstClr val="black">
                    <a:lumMod val="65000"/>
                    <a:lumOff val="35000"/>
                  </a:prstClr>
                </a:solidFill>
                <a:latin typeface="Arial" panose="020B0604020202020204" pitchFamily="34" charset="0"/>
                <a:cs typeface="Arial" panose="020B0604020202020204" pitchFamily="34" charset="0"/>
              </a:rPr>
              <a:t>Einführung der </a:t>
            </a:r>
            <a:r>
              <a:rPr lang="de-DE" sz="1400" b="1" kern="0" dirty="0">
                <a:solidFill>
                  <a:prstClr val="black">
                    <a:lumMod val="65000"/>
                    <a:lumOff val="35000"/>
                  </a:prstClr>
                </a:solidFill>
                <a:latin typeface="Arial" panose="020B0604020202020204" pitchFamily="34" charset="0"/>
                <a:cs typeface="Arial" panose="020B0604020202020204" pitchFamily="34" charset="0"/>
              </a:rPr>
              <a:t>privaten Berufsunfähigkeitsversicherung EGO </a:t>
            </a:r>
            <a:r>
              <a:rPr lang="de-DE" sz="1400" kern="0" dirty="0">
                <a:solidFill>
                  <a:prstClr val="black">
                    <a:lumMod val="65000"/>
                    <a:lumOff val="35000"/>
                  </a:prstClr>
                </a:solidFill>
                <a:latin typeface="Arial" panose="020B0604020202020204" pitchFamily="34" charset="0"/>
                <a:cs typeface="Arial" panose="020B0604020202020204" pitchFamily="34" charset="0"/>
              </a:rPr>
              <a:t>als Vorreiterprodukt der privaten Absicherung noch vor dem Wegfall der staatlichen Absicherung</a:t>
            </a:r>
          </a:p>
          <a:p>
            <a:pPr marL="92075">
              <a:lnSpc>
                <a:spcPct val="104000"/>
              </a:lnSpc>
              <a:spcBef>
                <a:spcPts val="1200"/>
              </a:spcBef>
              <a:tabLst>
                <a:tab pos="1795463" algn="l"/>
              </a:tabLst>
              <a:defRPr/>
            </a:pPr>
            <a:endParaRPr lang="de-DE" sz="1400" kern="0" dirty="0">
              <a:solidFill>
                <a:prstClr val="black">
                  <a:lumMod val="65000"/>
                  <a:lumOff val="35000"/>
                </a:prstClr>
              </a:solidFill>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0134105-735C-3B54-9797-998B4EF113CF}"/>
              </a:ext>
            </a:extLst>
          </p:cNvPr>
          <p:cNvSpPr>
            <a:spLocks/>
          </p:cNvSpPr>
          <p:nvPr/>
        </p:nvSpPr>
        <p:spPr>
          <a:xfrm flipH="1">
            <a:off x="7630652" y="525600"/>
            <a:ext cx="4370583" cy="5677786"/>
          </a:xfrm>
          <a:prstGeom prst="rect">
            <a:avLst/>
          </a:prstGeom>
          <a:gradFill flip="none" rotWithShape="1">
            <a:gsLst>
              <a:gs pos="84000">
                <a:srgbClr val="D1D6C8"/>
              </a:gs>
              <a:gs pos="100000">
                <a:srgbClr val="7E8671"/>
              </a:gs>
            </a:gsLst>
            <a:lin ang="10800000" scaled="0"/>
            <a:tileRect/>
          </a:gradFill>
          <a:ln w="25400" cap="flat" cmpd="sng" algn="ctr">
            <a:noFill/>
            <a:prstDash val="solid"/>
          </a:ln>
          <a:effectLst/>
          <a:scene3d>
            <a:camera prst="perspectiveFront">
              <a:rot lat="0" lon="10800000" rev="0"/>
            </a:camera>
            <a:lightRig rig="threePt" dir="t"/>
          </a:scene3d>
        </p:spPr>
        <p:txBody>
          <a:bodyPr rot="0" spcFirstLastPara="0" vertOverflow="overflow" horzOverflow="overflow" vert="horz" wrap="square" lIns="324000" tIns="72000" rIns="324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4000"/>
              </a:lnSpc>
              <a:spcBef>
                <a:spcPts val="1200"/>
              </a:spcBef>
              <a:spcAft>
                <a:spcPts val="0"/>
              </a:spcAft>
              <a:buClrTx/>
              <a:buSzTx/>
              <a:buFont typeface="Wingdings" panose="05000000000000000000" pitchFamily="2" charset="2"/>
              <a:buNone/>
              <a:tabLst/>
              <a:defRPr/>
            </a:pPr>
            <a:r>
              <a:rPr lang="de-DE" sz="2800" b="1" dirty="0">
                <a:solidFill>
                  <a:srgbClr val="00A3A8"/>
                </a:solidFill>
                <a:latin typeface="Arial" panose="020B0604020202020204" pitchFamily="34" charset="0"/>
                <a:cs typeface="Arial" panose="020B0604020202020204" pitchFamily="34" charset="0"/>
              </a:rPr>
              <a:t>Wir haben uns immer w</a:t>
            </a:r>
            <a:r>
              <a:rPr kumimoji="0" lang="de-DE" sz="2800" b="1" i="0" u="none" strike="noStrike" kern="1200" cap="none" spc="0" normalizeH="0" baseline="0" noProof="0" dirty="0">
                <a:ln>
                  <a:noFill/>
                </a:ln>
                <a:solidFill>
                  <a:srgbClr val="00A3A8"/>
                </a:solidFill>
                <a:effectLst/>
                <a:uLnTx/>
                <a:uFillTx/>
                <a:latin typeface="Arial" panose="020B0604020202020204" pitchFamily="34" charset="0"/>
                <a:ea typeface="+mn-ea"/>
                <a:cs typeface="Arial" panose="020B0604020202020204" pitchFamily="34" charset="0"/>
              </a:rPr>
              <a:t>eiterentwickelt </a:t>
            </a:r>
            <a:r>
              <a:rPr lang="de-DE" sz="2800" b="1" dirty="0">
                <a:solidFill>
                  <a:srgbClr val="00A3A8"/>
                </a:solidFill>
                <a:latin typeface="Arial" panose="020B0604020202020204" pitchFamily="34" charset="0"/>
                <a:cs typeface="Arial" panose="020B0604020202020204" pitchFamily="34" charset="0"/>
              </a:rPr>
              <a:t>und</a:t>
            </a:r>
            <a:r>
              <a:rPr kumimoji="0" lang="de-DE" sz="2800" b="1" i="0" u="none" strike="noStrike" kern="1200" cap="none" spc="0" normalizeH="0" baseline="0" noProof="0" dirty="0">
                <a:ln>
                  <a:noFill/>
                </a:ln>
                <a:solidFill>
                  <a:srgbClr val="00A3A8"/>
                </a:solidFill>
                <a:effectLst/>
                <a:uLnTx/>
                <a:uFillTx/>
                <a:latin typeface="Arial" panose="020B0604020202020204" pitchFamily="34" charset="0"/>
                <a:ea typeface="+mn-ea"/>
                <a:cs typeface="Arial" panose="020B0604020202020204" pitchFamily="34" charset="0"/>
              </a:rPr>
              <a:t> Maßstäbe gesetzt. </a:t>
            </a:r>
          </a:p>
          <a:p>
            <a:pPr marL="0" marR="0" lvl="0" indent="0" defTabSz="914400" rtl="0" eaLnBrk="1" fontAlgn="auto" latinLnBrk="0" hangingPunct="1">
              <a:lnSpc>
                <a:spcPct val="104000"/>
              </a:lnSpc>
              <a:spcBef>
                <a:spcPts val="1200"/>
              </a:spcBef>
              <a:spcAft>
                <a:spcPts val="0"/>
              </a:spcAft>
              <a:buClrTx/>
              <a:buSzTx/>
              <a:buFont typeface="Wingdings" panose="05000000000000000000" pitchFamily="2" charset="2"/>
              <a:buNone/>
              <a:tabLst/>
              <a:defRPr/>
            </a:pPr>
            <a:endParaRPr lang="de-DE" sz="900" b="1" dirty="0">
              <a:solidFill>
                <a:srgbClr val="00A3A8"/>
              </a:solidFill>
              <a:latin typeface="Arial" panose="020B0604020202020204" pitchFamily="34" charset="0"/>
              <a:cs typeface="Arial" panose="020B0604020202020204" pitchFamily="34" charset="0"/>
            </a:endParaRPr>
          </a:p>
          <a:p>
            <a:pPr marL="180975" marR="0" lvl="0" indent="-180975"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Verzicht auf abstrakte Verweisung</a:t>
            </a:r>
          </a:p>
          <a:p>
            <a:pPr marL="180975" marR="0" lvl="0" indent="-180975"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Einführung umfangreicher und integrierter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Nachversicherungsgarantie</a:t>
            </a:r>
          </a:p>
          <a:p>
            <a:pPr marL="180975" marR="0" lvl="0" indent="-180975"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Keine Meldefristen und Meldepflichten</a:t>
            </a:r>
          </a:p>
          <a:p>
            <a:pPr marL="180975" indent="-180975">
              <a:lnSpc>
                <a:spcPct val="104000"/>
              </a:lnSpc>
              <a:spcBef>
                <a:spcPts val="1200"/>
              </a:spcBef>
              <a:buClr>
                <a:schemeClr val="accent3"/>
              </a:buClr>
              <a:buFont typeface="Arial" panose="020B0604020202020204" pitchFamily="34" charset="0"/>
              <a:buChar char="•"/>
              <a:tabLst>
                <a:tab pos="1795463" algn="l"/>
              </a:tabLst>
              <a:defRPr/>
            </a:pP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„Reden statt Schreiben“ </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b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b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professionelle Services im Leistungsfall</a:t>
            </a:r>
          </a:p>
          <a:p>
            <a:pPr marL="180975" indent="-180975">
              <a:lnSpc>
                <a:spcPct val="104000"/>
              </a:lnSpc>
              <a:spcBef>
                <a:spcPts val="1200"/>
              </a:spcBef>
              <a:buClr>
                <a:schemeClr val="accent3"/>
              </a:buClr>
              <a:buFont typeface="Arial" panose="020B0604020202020204" pitchFamily="34" charset="0"/>
              <a:buChar char="•"/>
              <a:tabLst>
                <a:tab pos="1795463" algn="l"/>
              </a:tabLst>
              <a:defRPr/>
            </a:pP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Erweiterte Infektionsklausel</a:t>
            </a:r>
          </a:p>
        </p:txBody>
      </p:sp>
      <p:grpSp>
        <p:nvGrpSpPr>
          <p:cNvPr id="54" name="Gruppieren 53">
            <a:extLst>
              <a:ext uri="{FF2B5EF4-FFF2-40B4-BE49-F238E27FC236}">
                <a16:creationId xmlns:a16="http://schemas.microsoft.com/office/drawing/2014/main" id="{235EB76E-C005-5341-9DFB-87285BF8AB9D}"/>
              </a:ext>
            </a:extLst>
          </p:cNvPr>
          <p:cNvGrpSpPr/>
          <p:nvPr/>
        </p:nvGrpSpPr>
        <p:grpSpPr>
          <a:xfrm>
            <a:off x="7650372" y="525590"/>
            <a:ext cx="4365678" cy="5677786"/>
            <a:chOff x="7438053" y="340242"/>
            <a:chExt cx="4365678" cy="5677786"/>
          </a:xfrm>
          <a:scene3d>
            <a:camera prst="perspectiveFront"/>
            <a:lightRig rig="threePt" dir="t"/>
          </a:scene3d>
        </p:grpSpPr>
        <p:sp>
          <p:nvSpPr>
            <p:cNvPr id="55" name="Rechteck 54">
              <a:extLst>
                <a:ext uri="{FF2B5EF4-FFF2-40B4-BE49-F238E27FC236}">
                  <a16:creationId xmlns:a16="http://schemas.microsoft.com/office/drawing/2014/main" id="{5830DEA9-6F23-9677-33FE-96A2DF8E5347}"/>
                </a:ext>
              </a:extLst>
            </p:cNvPr>
            <p:cNvSpPr/>
            <p:nvPr/>
          </p:nvSpPr>
          <p:spPr>
            <a:xfrm>
              <a:off x="7438053" y="340242"/>
              <a:ext cx="4365678" cy="5677786"/>
            </a:xfrm>
            <a:prstGeom prst="rect">
              <a:avLst/>
            </a:prstGeom>
            <a:gradFill flip="none" rotWithShape="1">
              <a:gsLst>
                <a:gs pos="84000">
                  <a:srgbClr val="D1D6C8"/>
                </a:gs>
                <a:gs pos="100000">
                  <a:srgbClr val="7E8671"/>
                </a:gs>
              </a:gsLst>
              <a:lin ang="10800000" scaled="1"/>
              <a:tileRect/>
            </a:gradFill>
            <a:ln w="254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104000"/>
                </a:lnSpc>
                <a:spcBef>
                  <a:spcPts val="600"/>
                </a:spcBef>
                <a:buFont typeface="Wingdings" panose="05000000000000000000" pitchFamily="2" charset="2"/>
                <a:buNone/>
                <a:defRPr/>
              </a:pPr>
              <a:endParaRPr lang="de-DE" sz="1600" kern="0" dirty="0" err="1">
                <a:solidFill>
                  <a:prstClr val="white"/>
                </a:solidFill>
                <a:latin typeface="Arial"/>
              </a:endParaRPr>
            </a:p>
          </p:txBody>
        </p:sp>
        <p:pic>
          <p:nvPicPr>
            <p:cNvPr id="56" name="Grafik 55">
              <a:extLst>
                <a:ext uri="{FF2B5EF4-FFF2-40B4-BE49-F238E27FC236}">
                  <a16:creationId xmlns:a16="http://schemas.microsoft.com/office/drawing/2014/main" id="{58ABB7F7-0074-BED7-CC49-24B8E6017345}"/>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rot="21332487">
              <a:off x="7932630" y="679188"/>
              <a:ext cx="1611780" cy="2401520"/>
            </a:xfrm>
            <a:prstGeom prst="rect">
              <a:avLst/>
            </a:prstGeom>
          </p:spPr>
        </p:pic>
        <p:pic>
          <p:nvPicPr>
            <p:cNvPr id="57" name="Grafik 56">
              <a:extLst>
                <a:ext uri="{FF2B5EF4-FFF2-40B4-BE49-F238E27FC236}">
                  <a16:creationId xmlns:a16="http://schemas.microsoft.com/office/drawing/2014/main" id="{635086DE-610C-34FA-A77A-99565C912F02}"/>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rot="411793">
              <a:off x="9891716" y="2080398"/>
              <a:ext cx="1610830" cy="2032268"/>
            </a:xfrm>
            <a:prstGeom prst="rect">
              <a:avLst/>
            </a:prstGeom>
          </p:spPr>
        </p:pic>
        <p:pic>
          <p:nvPicPr>
            <p:cNvPr id="58" name="Grafik 57">
              <a:extLst>
                <a:ext uri="{FF2B5EF4-FFF2-40B4-BE49-F238E27FC236}">
                  <a16:creationId xmlns:a16="http://schemas.microsoft.com/office/drawing/2014/main" id="{B8FCF673-2F07-F1C8-1663-51460FE42E75}"/>
                </a:ext>
              </a:extLst>
            </p:cNvPr>
            <p:cNvPicPr>
              <a:picLocks noChangeAspect="1"/>
            </p:cNvPicPr>
            <p:nvPr/>
          </p:nvPicPr>
          <p:blipFill>
            <a:blip r:embed="rId17" cstate="email">
              <a:extLst>
                <a:ext uri="{28A0092B-C50C-407E-A947-70E740481C1C}">
                  <a14:useLocalDpi xmlns:a14="http://schemas.microsoft.com/office/drawing/2010/main"/>
                </a:ext>
              </a:extLst>
            </a:blip>
            <a:stretch/>
          </p:blipFill>
          <p:spPr>
            <a:xfrm rot="180940">
              <a:off x="8041227" y="3438580"/>
              <a:ext cx="1716726" cy="2337126"/>
            </a:xfrm>
            <a:prstGeom prst="rect">
              <a:avLst/>
            </a:prstGeom>
          </p:spPr>
        </p:pic>
      </p:grpSp>
      <p:sp>
        <p:nvSpPr>
          <p:cNvPr id="59" name="Fußzeilenplatzhalter 2">
            <a:extLst>
              <a:ext uri="{FF2B5EF4-FFF2-40B4-BE49-F238E27FC236}">
                <a16:creationId xmlns:a16="http://schemas.microsoft.com/office/drawing/2014/main" id="{EB85B077-E127-4CCE-8145-F12ED3CA2EA5}"/>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40" name="Foliennummernplatzhalter 3">
            <a:extLst>
              <a:ext uri="{FF2B5EF4-FFF2-40B4-BE49-F238E27FC236}">
                <a16:creationId xmlns:a16="http://schemas.microsoft.com/office/drawing/2014/main" id="{942FF615-5C05-41A4-92AC-D02F056E24E8}"/>
              </a:ext>
            </a:extLst>
          </p:cNvPr>
          <p:cNvSpPr txBox="1">
            <a:spLocks/>
          </p:cNvSpPr>
          <p:nvPr/>
        </p:nvSpPr>
        <p:spPr bwMode="gray">
          <a:xfrm>
            <a:off x="11568640" y="6510242"/>
            <a:ext cx="288000" cy="138499"/>
          </a:xfrm>
          <a:prstGeom prst="rect">
            <a:avLst/>
          </a:prstGeom>
        </p:spPr>
        <p:txBody>
          <a:bodyPr vert="horz" wrap="square" lIns="0" tIns="0" rIns="0" bIns="0" rtlCol="0" anchor="ctr">
            <a:spAutoFit/>
          </a:bodyPr>
          <a:lstStyle>
            <a:defPPr>
              <a:defRPr lang="de-DE"/>
            </a:defPPr>
            <a:lvl1pPr marL="0" algn="r" defTabSz="914400" rtl="0" eaLnBrk="1" latinLnBrk="0" hangingPunct="1">
              <a:lnSpc>
                <a:spcPct val="100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C6429F-8EBA-4254-B9C8-295228AFE7F1}" type="slidenum">
              <a:rPr lang="de-DE" smtClean="0"/>
              <a:pPr/>
              <a:t>21</a:t>
            </a:fld>
            <a:endParaRPr lang="de-DE" dirty="0"/>
          </a:p>
        </p:txBody>
      </p:sp>
    </p:spTree>
    <p:extLst>
      <p:ext uri="{BB962C8B-B14F-4D97-AF65-F5344CB8AC3E}">
        <p14:creationId xmlns:p14="http://schemas.microsoft.com/office/powerpoint/2010/main" val="3332963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uppieren 52">
            <a:extLst>
              <a:ext uri="{FF2B5EF4-FFF2-40B4-BE49-F238E27FC236}">
                <a16:creationId xmlns:a16="http://schemas.microsoft.com/office/drawing/2014/main" id="{BA582661-386C-4BBC-B799-ACC91B362745}"/>
              </a:ext>
            </a:extLst>
          </p:cNvPr>
          <p:cNvGrpSpPr/>
          <p:nvPr/>
        </p:nvGrpSpPr>
        <p:grpSpPr>
          <a:xfrm>
            <a:off x="241155" y="299860"/>
            <a:ext cx="3044850" cy="5788834"/>
            <a:chOff x="-44595" y="299860"/>
            <a:chExt cx="3044850" cy="5788834"/>
          </a:xfrm>
        </p:grpSpPr>
        <p:pic>
          <p:nvPicPr>
            <p:cNvPr id="54" name="Grafik 53">
              <a:extLst>
                <a:ext uri="{FF2B5EF4-FFF2-40B4-BE49-F238E27FC236}">
                  <a16:creationId xmlns:a16="http://schemas.microsoft.com/office/drawing/2014/main" id="{4A024051-1126-4579-BF72-B7B7148924FC}"/>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946682">
              <a:off x="1429165" y="4982149"/>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55" name="Grafik 54">
              <a:extLst>
                <a:ext uri="{FF2B5EF4-FFF2-40B4-BE49-F238E27FC236}">
                  <a16:creationId xmlns:a16="http://schemas.microsoft.com/office/drawing/2014/main" id="{8814F9C3-86B5-4CE7-8FC4-79C2557DA6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46682">
              <a:off x="1725369" y="5349438"/>
              <a:ext cx="886629" cy="350596"/>
            </a:xfrm>
            <a:prstGeom prst="rect">
              <a:avLst/>
            </a:prstGeom>
          </p:spPr>
        </p:pic>
        <p:pic>
          <p:nvPicPr>
            <p:cNvPr id="56" name="Grafik 55">
              <a:extLst>
                <a:ext uri="{FF2B5EF4-FFF2-40B4-BE49-F238E27FC236}">
                  <a16:creationId xmlns:a16="http://schemas.microsoft.com/office/drawing/2014/main" id="{F2268205-F587-420D-90F8-DD85DD8AD472}"/>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a:off x="-27867" y="2942341"/>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57" name="Grafik 56">
              <a:extLst>
                <a:ext uri="{FF2B5EF4-FFF2-40B4-BE49-F238E27FC236}">
                  <a16:creationId xmlns:a16="http://schemas.microsoft.com/office/drawing/2014/main" id="{EA37D0B0-4866-42AD-A26C-988D63775C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776" y="3106381"/>
              <a:ext cx="905714" cy="778465"/>
            </a:xfrm>
            <a:prstGeom prst="rect">
              <a:avLst/>
            </a:prstGeom>
          </p:spPr>
        </p:pic>
        <p:pic>
          <p:nvPicPr>
            <p:cNvPr id="58" name="Grafik 57">
              <a:extLst>
                <a:ext uri="{FF2B5EF4-FFF2-40B4-BE49-F238E27FC236}">
                  <a16:creationId xmlns:a16="http://schemas.microsoft.com/office/drawing/2014/main" id="{6B20DA1B-4099-426E-9715-07291F0B75B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1726225">
              <a:off x="1482665" y="3627885"/>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59" name="Grafik 58" descr="Ein Bild, das Text, Schild enthält.&#10;&#10;Automatisch generierte Beschreibung">
              <a:extLst>
                <a:ext uri="{FF2B5EF4-FFF2-40B4-BE49-F238E27FC236}">
                  <a16:creationId xmlns:a16="http://schemas.microsoft.com/office/drawing/2014/main" id="{83A495E2-9851-4938-B783-0CE2DE2BBE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726225">
              <a:off x="1587221" y="4071267"/>
              <a:ext cx="1263888" cy="219780"/>
            </a:xfrm>
            <a:prstGeom prst="rect">
              <a:avLst/>
            </a:prstGeom>
          </p:spPr>
        </p:pic>
        <p:pic>
          <p:nvPicPr>
            <p:cNvPr id="60" name="Grafik 59">
              <a:extLst>
                <a:ext uri="{FF2B5EF4-FFF2-40B4-BE49-F238E27FC236}">
                  <a16:creationId xmlns:a16="http://schemas.microsoft.com/office/drawing/2014/main" id="{57B7551A-2578-45D1-910C-0B6CB2562D34}"/>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62317">
              <a:off x="1527256" y="2416288"/>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61" name="Grafik 60">
              <a:extLst>
                <a:ext uri="{FF2B5EF4-FFF2-40B4-BE49-F238E27FC236}">
                  <a16:creationId xmlns:a16="http://schemas.microsoft.com/office/drawing/2014/main" id="{559EA8C3-E8AE-4A02-844A-5A37E47CC4A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62317">
              <a:off x="1836527" y="2674588"/>
              <a:ext cx="854457" cy="589943"/>
            </a:xfrm>
            <a:prstGeom prst="rect">
              <a:avLst/>
            </a:prstGeom>
          </p:spPr>
        </p:pic>
        <p:pic>
          <p:nvPicPr>
            <p:cNvPr id="66" name="Grafik 65">
              <a:extLst>
                <a:ext uri="{FF2B5EF4-FFF2-40B4-BE49-F238E27FC236}">
                  <a16:creationId xmlns:a16="http://schemas.microsoft.com/office/drawing/2014/main" id="{3D912568-524F-496B-9FC0-3DAED53C25A6}"/>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1366976">
              <a:off x="1527256" y="1019186"/>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67" name="Grafik 66" descr="Ein Bild, das Text enthält.&#10;&#10;Automatisch generierte Beschreibung">
              <a:extLst>
                <a:ext uri="{FF2B5EF4-FFF2-40B4-BE49-F238E27FC236}">
                  <a16:creationId xmlns:a16="http://schemas.microsoft.com/office/drawing/2014/main" id="{C710481D-2215-4023-982C-C98EA463332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366976">
              <a:off x="1665640" y="1378358"/>
              <a:ext cx="1196231" cy="388199"/>
            </a:xfrm>
            <a:prstGeom prst="rect">
              <a:avLst/>
            </a:prstGeom>
          </p:spPr>
        </p:pic>
        <p:pic>
          <p:nvPicPr>
            <p:cNvPr id="68" name="Grafik 67">
              <a:extLst>
                <a:ext uri="{FF2B5EF4-FFF2-40B4-BE49-F238E27FC236}">
                  <a16:creationId xmlns:a16="http://schemas.microsoft.com/office/drawing/2014/main" id="{6A09DEF5-3E4D-484D-A35A-FFB3F1B7874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501884">
              <a:off x="217745" y="299860"/>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69" name="Grafik 68" descr="Ein Bild, das Text enthält.&#10;&#10;Automatisch generierte Beschreibung">
              <a:extLst>
                <a:ext uri="{FF2B5EF4-FFF2-40B4-BE49-F238E27FC236}">
                  <a16:creationId xmlns:a16="http://schemas.microsoft.com/office/drawing/2014/main" id="{A79B7487-3D88-45CC-84A2-B7C96221244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01884">
              <a:off x="307978" y="505245"/>
              <a:ext cx="1292533" cy="695773"/>
            </a:xfrm>
            <a:prstGeom prst="rect">
              <a:avLst/>
            </a:prstGeom>
          </p:spPr>
        </p:pic>
        <p:pic>
          <p:nvPicPr>
            <p:cNvPr id="70" name="Grafik 69">
              <a:extLst>
                <a:ext uri="{FF2B5EF4-FFF2-40B4-BE49-F238E27FC236}">
                  <a16:creationId xmlns:a16="http://schemas.microsoft.com/office/drawing/2014/main" id="{D86CDC23-FAF3-4F81-B7EB-B7E1DC76712B}"/>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0875079">
              <a:off x="-44595" y="1667837"/>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71" name="Grafik 70" descr="Ein Bild, das Text, ClipArt, Vektorgrafiken enthält.&#10;&#10;Automatisch generierte Beschreibung">
              <a:extLst>
                <a:ext uri="{FF2B5EF4-FFF2-40B4-BE49-F238E27FC236}">
                  <a16:creationId xmlns:a16="http://schemas.microsoft.com/office/drawing/2014/main" id="{561DC19B-547C-4487-89DC-09840FB6BD1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875079">
              <a:off x="175807" y="2032217"/>
              <a:ext cx="1032196" cy="377783"/>
            </a:xfrm>
            <a:prstGeom prst="rect">
              <a:avLst/>
            </a:prstGeom>
          </p:spPr>
        </p:pic>
        <p:pic>
          <p:nvPicPr>
            <p:cNvPr id="72" name="Grafik 71">
              <a:extLst>
                <a:ext uri="{FF2B5EF4-FFF2-40B4-BE49-F238E27FC236}">
                  <a16:creationId xmlns:a16="http://schemas.microsoft.com/office/drawing/2014/main" id="{5C4D8FBD-556C-4360-A305-84C23CC5E2AD}"/>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0867867">
              <a:off x="-43786" y="4294736"/>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73" name="Grafik 72">
              <a:extLst>
                <a:ext uri="{FF2B5EF4-FFF2-40B4-BE49-F238E27FC236}">
                  <a16:creationId xmlns:a16="http://schemas.microsoft.com/office/drawing/2014/main" id="{63D304EC-E16A-45EF-8B8B-5D3D6D3AAF6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867867">
              <a:off x="123732" y="4578813"/>
              <a:ext cx="1137963" cy="538391"/>
            </a:xfrm>
            <a:prstGeom prst="rect">
              <a:avLst/>
            </a:prstGeom>
          </p:spPr>
        </p:pic>
      </p:grpSp>
      <p:sp>
        <p:nvSpPr>
          <p:cNvPr id="4" name="Foliennummernplatzhalter 3">
            <a:extLst>
              <a:ext uri="{FF2B5EF4-FFF2-40B4-BE49-F238E27FC236}">
                <a16:creationId xmlns:a16="http://schemas.microsoft.com/office/drawing/2014/main" id="{BEEAE9A1-EA8E-F0D8-C594-F102647DB367}"/>
              </a:ext>
            </a:extLst>
          </p:cNvPr>
          <p:cNvSpPr>
            <a:spLocks noGrp="1"/>
          </p:cNvSpPr>
          <p:nvPr>
            <p:ph type="sldNum" sz="quarter" idx="12"/>
          </p:nvPr>
        </p:nvSpPr>
        <p:spPr/>
        <p:txBody>
          <a:bodyPr/>
          <a:lstStyle/>
          <a:p>
            <a:fld id="{7EC6429F-8EBA-4254-B9C8-295228AFE7F1}" type="slidenum">
              <a:rPr lang="de-DE" smtClean="0"/>
              <a:pPr/>
              <a:t>22</a:t>
            </a:fld>
            <a:endParaRPr lang="de-DE" dirty="0"/>
          </a:p>
        </p:txBody>
      </p:sp>
      <p:grpSp>
        <p:nvGrpSpPr>
          <p:cNvPr id="45" name="Gruppieren 44">
            <a:extLst>
              <a:ext uri="{FF2B5EF4-FFF2-40B4-BE49-F238E27FC236}">
                <a16:creationId xmlns:a16="http://schemas.microsoft.com/office/drawing/2014/main" id="{BA35FAFA-7ECB-A5A0-3020-6BBC7D0CBF95}"/>
              </a:ext>
            </a:extLst>
          </p:cNvPr>
          <p:cNvGrpSpPr/>
          <p:nvPr/>
        </p:nvGrpSpPr>
        <p:grpSpPr>
          <a:xfrm flipH="1">
            <a:off x="7622381" y="449861"/>
            <a:ext cx="4442231" cy="5820895"/>
            <a:chOff x="6275388" y="847787"/>
            <a:chExt cx="3421012" cy="4752875"/>
          </a:xfrm>
          <a:scene3d>
            <a:camera prst="perspectiveFront">
              <a:rot lat="0" lon="10800000" rev="0"/>
            </a:camera>
            <a:lightRig rig="threePt" dir="t"/>
          </a:scene3d>
        </p:grpSpPr>
        <p:sp>
          <p:nvSpPr>
            <p:cNvPr id="46" name="Rechteck 45">
              <a:extLst>
                <a:ext uri="{FF2B5EF4-FFF2-40B4-BE49-F238E27FC236}">
                  <a16:creationId xmlns:a16="http://schemas.microsoft.com/office/drawing/2014/main" id="{1076F06E-4621-85C9-48F8-0BA92D292F55}"/>
                </a:ext>
              </a:extLst>
            </p:cNvPr>
            <p:cNvSpPr/>
            <p:nvPr/>
          </p:nvSpPr>
          <p:spPr>
            <a:xfrm>
              <a:off x="6275388" y="847787"/>
              <a:ext cx="3421012" cy="4752875"/>
            </a:xfrm>
            <a:prstGeom prst="rect">
              <a:avLst/>
            </a:prstGeom>
            <a:solidFill>
              <a:srgbClr val="65A518"/>
            </a:solidFill>
            <a:ln w="25400" cap="flat" cmpd="sng" algn="ctr">
              <a:noFill/>
              <a:prstDash val="solid"/>
            </a:ln>
            <a:effectLst>
              <a:outerShdw blurRad="25400" sx="90000" sy="90000" algn="ctr" rotWithShape="0">
                <a:prstClr val="black">
                  <a:alpha val="15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p:txBody>
        </p:sp>
        <p:sp>
          <p:nvSpPr>
            <p:cNvPr id="47" name="Rechteck 46">
              <a:extLst>
                <a:ext uri="{FF2B5EF4-FFF2-40B4-BE49-F238E27FC236}">
                  <a16:creationId xmlns:a16="http://schemas.microsoft.com/office/drawing/2014/main" id="{047F9F85-4A73-78B2-DEDE-F6697CB5182D}"/>
                </a:ext>
              </a:extLst>
            </p:cNvPr>
            <p:cNvSpPr/>
            <p:nvPr/>
          </p:nvSpPr>
          <p:spPr>
            <a:xfrm>
              <a:off x="6275388" y="848224"/>
              <a:ext cx="256041" cy="4752000"/>
            </a:xfrm>
            <a:prstGeom prst="rect">
              <a:avLst/>
            </a:prstGeom>
            <a:solidFill>
              <a:srgbClr val="006729"/>
            </a:solidFill>
            <a:ln w="25400" cap="flat" cmpd="sng" algn="ctr">
              <a:noFill/>
              <a:prstDash val="solid"/>
            </a:ln>
            <a:effectLst>
              <a:outerShdw blurRad="25400" dist="38100" sx="96000" sy="96000" algn="l" rotWithShape="0">
                <a:prstClr val="black">
                  <a:alpha val="15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kumimoji="0" lang="de-DE" sz="160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48" name="Gruppieren 47">
            <a:extLst>
              <a:ext uri="{FF2B5EF4-FFF2-40B4-BE49-F238E27FC236}">
                <a16:creationId xmlns:a16="http://schemas.microsoft.com/office/drawing/2014/main" id="{662463E7-EA81-9CF2-01EE-A62D0AD4E8D3}"/>
              </a:ext>
            </a:extLst>
          </p:cNvPr>
          <p:cNvGrpSpPr/>
          <p:nvPr/>
        </p:nvGrpSpPr>
        <p:grpSpPr>
          <a:xfrm>
            <a:off x="7635557" y="525600"/>
            <a:ext cx="4365678" cy="5677786"/>
            <a:chOff x="7397432" y="545811"/>
            <a:chExt cx="4365678" cy="5677786"/>
          </a:xfrm>
          <a:scene3d>
            <a:camera prst="perspectiveFront"/>
            <a:lightRig rig="threePt" dir="t"/>
          </a:scene3d>
        </p:grpSpPr>
        <p:sp>
          <p:nvSpPr>
            <p:cNvPr id="49" name="Rechteck 48">
              <a:extLst>
                <a:ext uri="{FF2B5EF4-FFF2-40B4-BE49-F238E27FC236}">
                  <a16:creationId xmlns:a16="http://schemas.microsoft.com/office/drawing/2014/main" id="{93606014-226D-E85A-5F26-0958C7B33FAC}"/>
                </a:ext>
              </a:extLst>
            </p:cNvPr>
            <p:cNvSpPr/>
            <p:nvPr/>
          </p:nvSpPr>
          <p:spPr>
            <a:xfrm>
              <a:off x="7397432" y="545811"/>
              <a:ext cx="4365678" cy="5677786"/>
            </a:xfrm>
            <a:prstGeom prst="rect">
              <a:avLst/>
            </a:prstGeom>
            <a:gradFill flip="none" rotWithShape="1">
              <a:gsLst>
                <a:gs pos="84000">
                  <a:srgbClr val="D1D6C8"/>
                </a:gs>
                <a:gs pos="100000">
                  <a:srgbClr val="7E8671"/>
                </a:gs>
              </a:gsLst>
              <a:lin ang="10800000" scaled="1"/>
              <a:tileRect/>
            </a:gradFill>
            <a:ln w="254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kumimoji="0" lang="de-DE" sz="1600" b="0" i="0" u="none" strike="noStrike" kern="0" cap="none" spc="0" normalizeH="0" baseline="0" noProof="0" dirty="0" err="1">
                <a:ln>
                  <a:noFill/>
                </a:ln>
                <a:solidFill>
                  <a:prstClr val="white"/>
                </a:solidFill>
                <a:effectLst/>
                <a:uLnTx/>
                <a:uFillTx/>
                <a:latin typeface="Arial"/>
                <a:ea typeface="+mn-ea"/>
                <a:cs typeface="+mn-cs"/>
              </a:endParaRPr>
            </a:p>
          </p:txBody>
        </p:sp>
        <p:pic>
          <p:nvPicPr>
            <p:cNvPr id="50" name="Grafik 49">
              <a:extLst>
                <a:ext uri="{FF2B5EF4-FFF2-40B4-BE49-F238E27FC236}">
                  <a16:creationId xmlns:a16="http://schemas.microsoft.com/office/drawing/2014/main" id="{114FAA1E-C82B-8EC0-BD0C-584C652E5323}"/>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8106678" y="3378557"/>
              <a:ext cx="1316839" cy="197452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p:spPr>
        </p:pic>
        <p:pic>
          <p:nvPicPr>
            <p:cNvPr id="51" name="Grafik 50">
              <a:extLst>
                <a:ext uri="{FF2B5EF4-FFF2-40B4-BE49-F238E27FC236}">
                  <a16:creationId xmlns:a16="http://schemas.microsoft.com/office/drawing/2014/main" id="{D1CB7FFB-F8F3-EDDD-0A58-9C2ACF2FD160}"/>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rot="21384046">
              <a:off x="7929257" y="1200111"/>
              <a:ext cx="1985186" cy="1246848"/>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p:spPr>
        </p:pic>
        <p:pic>
          <p:nvPicPr>
            <p:cNvPr id="62" name="Grafik 61">
              <a:extLst>
                <a:ext uri="{FF2B5EF4-FFF2-40B4-BE49-F238E27FC236}">
                  <a16:creationId xmlns:a16="http://schemas.microsoft.com/office/drawing/2014/main" id="{3091489B-7944-F474-0158-DE666E2080C6}"/>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rot="626096">
              <a:off x="10095210" y="2757892"/>
              <a:ext cx="1186609" cy="1693918"/>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p:spPr>
        </p:pic>
      </p:grpSp>
      <p:grpSp>
        <p:nvGrpSpPr>
          <p:cNvPr id="63" name="Gruppieren 62">
            <a:extLst>
              <a:ext uri="{FF2B5EF4-FFF2-40B4-BE49-F238E27FC236}">
                <a16:creationId xmlns:a16="http://schemas.microsoft.com/office/drawing/2014/main" id="{D72CED7C-B322-1DB5-5AC7-9CE83715B676}"/>
              </a:ext>
            </a:extLst>
          </p:cNvPr>
          <p:cNvGrpSpPr>
            <a:grpSpLocks noChangeAspect="1"/>
          </p:cNvGrpSpPr>
          <p:nvPr/>
        </p:nvGrpSpPr>
        <p:grpSpPr>
          <a:xfrm>
            <a:off x="3179603" y="449324"/>
            <a:ext cx="4442231" cy="5820895"/>
            <a:chOff x="6275388" y="847787"/>
            <a:chExt cx="3421012" cy="4752875"/>
          </a:xfrm>
          <a:scene3d>
            <a:camera prst="perspectiveFront">
              <a:rot lat="0" lon="10800000" rev="0"/>
            </a:camera>
            <a:lightRig rig="threePt" dir="t"/>
          </a:scene3d>
        </p:grpSpPr>
        <p:sp>
          <p:nvSpPr>
            <p:cNvPr id="64" name="Rechteck 63">
              <a:extLst>
                <a:ext uri="{FF2B5EF4-FFF2-40B4-BE49-F238E27FC236}">
                  <a16:creationId xmlns:a16="http://schemas.microsoft.com/office/drawing/2014/main" id="{0076E5D5-A451-5194-AC50-5F29E647D6E5}"/>
                </a:ext>
              </a:extLst>
            </p:cNvPr>
            <p:cNvSpPr>
              <a:spLocks/>
            </p:cNvSpPr>
            <p:nvPr/>
          </p:nvSpPr>
          <p:spPr>
            <a:xfrm>
              <a:off x="6275388" y="847787"/>
              <a:ext cx="3421012" cy="4752875"/>
            </a:xfrm>
            <a:prstGeom prst="rect">
              <a:avLst/>
            </a:prstGeom>
            <a:solidFill>
              <a:srgbClr val="65A518"/>
            </a:solidFill>
            <a:ln w="25400" cap="flat" cmpd="sng" algn="ctr">
              <a:noFill/>
              <a:prstDash val="solid"/>
            </a:ln>
            <a:effectLst>
              <a:outerShdw blurRad="25400" sx="90000" sy="90000" algn="ctr" rotWithShape="0">
                <a:prstClr val="black">
                  <a:alpha val="15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buFont typeface="Wingdings" panose="05000000000000000000" pitchFamily="2" charset="2"/>
                <a:buNone/>
                <a:defRPr/>
              </a:pPr>
              <a:r>
                <a:rPr lang="de-DE" sz="2800" kern="0" dirty="0">
                  <a:solidFill>
                    <a:prstClr val="white"/>
                  </a:solidFill>
                  <a:latin typeface="Arial"/>
                </a:rPr>
                <a:t>Unsere </a:t>
              </a:r>
              <a:br>
                <a:rPr lang="de-DE" sz="2800" b="1" kern="0" dirty="0">
                  <a:solidFill>
                    <a:prstClr val="white"/>
                  </a:solidFill>
                  <a:latin typeface="Arial"/>
                </a:rPr>
              </a:br>
              <a:r>
                <a:rPr lang="de-DE" sz="2800" b="1" kern="0" dirty="0">
                  <a:solidFill>
                    <a:prstClr val="white"/>
                  </a:solidFill>
                  <a:latin typeface="Arial"/>
                </a:rPr>
                <a:t>Erfolgsgeschichte</a:t>
              </a: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p:txBody>
        </p:sp>
        <p:sp>
          <p:nvSpPr>
            <p:cNvPr id="65" name="Rechteck 64">
              <a:extLst>
                <a:ext uri="{FF2B5EF4-FFF2-40B4-BE49-F238E27FC236}">
                  <a16:creationId xmlns:a16="http://schemas.microsoft.com/office/drawing/2014/main" id="{611DB9DC-BCDC-9D90-E1AD-091C49722A5C}"/>
                </a:ext>
              </a:extLst>
            </p:cNvPr>
            <p:cNvSpPr>
              <a:spLocks/>
            </p:cNvSpPr>
            <p:nvPr/>
          </p:nvSpPr>
          <p:spPr>
            <a:xfrm>
              <a:off x="6275388" y="848224"/>
              <a:ext cx="256041" cy="4752000"/>
            </a:xfrm>
            <a:prstGeom prst="rect">
              <a:avLst/>
            </a:prstGeom>
            <a:solidFill>
              <a:srgbClr val="006729"/>
            </a:solidFill>
            <a:ln w="25400" cap="flat" cmpd="sng" algn="ctr">
              <a:noFill/>
              <a:prstDash val="solid"/>
            </a:ln>
            <a:effectLst>
              <a:outerShdw blurRad="25400" dist="38100" sx="96000" sy="96000" algn="l" rotWithShape="0">
                <a:prstClr val="black">
                  <a:alpha val="15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104000"/>
                </a:lnSpc>
                <a:spcBef>
                  <a:spcPts val="600"/>
                </a:spcBef>
                <a:buFont typeface="Wingdings" panose="05000000000000000000" pitchFamily="2" charset="2"/>
                <a:buNone/>
                <a:defRPr/>
              </a:pPr>
              <a:endParaRPr lang="de-DE" sz="1600" kern="0" dirty="0" err="1">
                <a:solidFill>
                  <a:prstClr val="white"/>
                </a:solidFill>
                <a:latin typeface="Arial"/>
              </a:endParaRPr>
            </a:p>
          </p:txBody>
        </p:sp>
      </p:grpSp>
      <p:sp>
        <p:nvSpPr>
          <p:cNvPr id="80" name="Rechteck 79">
            <a:extLst>
              <a:ext uri="{FF2B5EF4-FFF2-40B4-BE49-F238E27FC236}">
                <a16:creationId xmlns:a16="http://schemas.microsoft.com/office/drawing/2014/main" id="{182BD2FE-323B-8C0A-6C13-D6AA82C64293}"/>
              </a:ext>
            </a:extLst>
          </p:cNvPr>
          <p:cNvSpPr/>
          <p:nvPr/>
        </p:nvSpPr>
        <p:spPr>
          <a:xfrm flipH="1">
            <a:off x="3264974" y="525590"/>
            <a:ext cx="4370583" cy="5677786"/>
          </a:xfrm>
          <a:prstGeom prst="rect">
            <a:avLst/>
          </a:prstGeom>
          <a:gradFill flip="none" rotWithShape="1">
            <a:gsLst>
              <a:gs pos="84000">
                <a:srgbClr val="D1D6C8"/>
              </a:gs>
              <a:gs pos="100000">
                <a:srgbClr val="7E8671"/>
              </a:gs>
            </a:gsLst>
            <a:lin ang="10800000" scaled="1"/>
            <a:tileRect/>
          </a:gradFill>
          <a:ln w="25400" cap="flat" cmpd="sng" algn="ctr">
            <a:noFill/>
            <a:prstDash val="solid"/>
          </a:ln>
          <a:effectLst/>
          <a:scene3d>
            <a:camera prst="perspectiveFront">
              <a:rot lat="0" lon="21594000" rev="0"/>
            </a:camera>
            <a:lightRig rig="threePt" dir="t"/>
          </a:scene3d>
        </p:spPr>
        <p:txBody>
          <a:bodyPr rot="0" spcFirstLastPara="0" vertOverflow="overflow" horzOverflow="overflow" vert="horz" wrap="square" lIns="324000" tIns="72000" rIns="324000" bIns="72000" numCol="1" spcCol="0" rtlCol="0" fromWordArt="0" anchor="ctr" anchorCtr="0" forceAA="0" compatLnSpc="1">
            <a:prstTxWarp prst="textNoShape">
              <a:avLst/>
            </a:prstTxWarp>
            <a:noAutofit/>
          </a:bodyPr>
          <a:lstStyle/>
          <a:p>
            <a:pPr>
              <a:lnSpc>
                <a:spcPct val="104000"/>
              </a:lnSpc>
              <a:spcBef>
                <a:spcPts val="1200"/>
              </a:spcBef>
              <a:buFont typeface="Wingdings" panose="05000000000000000000" pitchFamily="2" charset="2"/>
              <a:buNone/>
              <a:defRPr/>
            </a:pPr>
            <a:r>
              <a:rPr lang="de-DE" sz="2800" b="1" dirty="0">
                <a:solidFill>
                  <a:srgbClr val="00A3A8"/>
                </a:solidFill>
                <a:latin typeface="Arial" panose="020B0604020202020204" pitchFamily="34" charset="0"/>
                <a:cs typeface="Arial" panose="020B0604020202020204" pitchFamily="34" charset="0"/>
              </a:rPr>
              <a:t>So fing alles an.</a:t>
            </a:r>
          </a:p>
          <a:p>
            <a:pPr>
              <a:lnSpc>
                <a:spcPct val="104000"/>
              </a:lnSpc>
              <a:spcBef>
                <a:spcPts val="1200"/>
              </a:spcBef>
              <a:buFont typeface="Wingdings" panose="05000000000000000000" pitchFamily="2" charset="2"/>
              <a:buNone/>
              <a:defRPr/>
            </a:pPr>
            <a:endParaRPr lang="de-DE" sz="900" b="1" dirty="0">
              <a:solidFill>
                <a:srgbClr val="00A3A8"/>
              </a:solidFill>
              <a:latin typeface="Arial" panose="020B0604020202020204" pitchFamily="34" charset="0"/>
              <a:cs typeface="Arial" panose="020B0604020202020204" pitchFamily="34" charset="0"/>
            </a:endParaRPr>
          </a:p>
          <a:p>
            <a:pPr marL="180975" indent="-180975">
              <a:lnSpc>
                <a:spcPct val="104000"/>
              </a:lnSpc>
              <a:spcBef>
                <a:spcPts val="1200"/>
              </a:spcBef>
              <a:buFont typeface="Arial" panose="020B0604020202020204" pitchFamily="34" charset="0"/>
              <a:buChar char="•"/>
              <a:tabLst>
                <a:tab pos="1795463" algn="l"/>
              </a:tabLst>
              <a:defRPr/>
            </a:pPr>
            <a:r>
              <a:rPr lang="de-DE" sz="1400" b="1" kern="0" dirty="0">
                <a:solidFill>
                  <a:srgbClr val="00A3A8"/>
                </a:solidFill>
                <a:latin typeface="Arial" panose="020B0604020202020204" pitchFamily="34" charset="0"/>
                <a:cs typeface="Arial" panose="020B0604020202020204" pitchFamily="34" charset="0"/>
              </a:rPr>
              <a:t>1922</a:t>
            </a:r>
            <a:r>
              <a:rPr lang="de-DE" sz="1400" b="1" kern="0" dirty="0">
                <a:solidFill>
                  <a:prstClr val="black">
                    <a:lumMod val="65000"/>
                    <a:lumOff val="35000"/>
                  </a:prstClr>
                </a:solidFill>
                <a:latin typeface="Arial" panose="020B0604020202020204" pitchFamily="34" charset="0"/>
                <a:cs typeface="Arial" panose="020B0604020202020204" pitchFamily="34" charset="0"/>
              </a:rPr>
              <a:t> </a:t>
            </a:r>
            <a:r>
              <a:rPr lang="de-DE" sz="1400" kern="0" dirty="0">
                <a:solidFill>
                  <a:prstClr val="black">
                    <a:lumMod val="65000"/>
                    <a:lumOff val="35000"/>
                  </a:prstClr>
                </a:solidFill>
                <a:latin typeface="Arial" panose="020B0604020202020204" pitchFamily="34" charset="0"/>
                <a:cs typeface="Arial" panose="020B0604020202020204" pitchFamily="34" charset="0"/>
              </a:rPr>
              <a:t>Produkteinführung</a:t>
            </a:r>
            <a:r>
              <a:rPr lang="de-DE" sz="1400" b="1" kern="0" dirty="0">
                <a:solidFill>
                  <a:prstClr val="black">
                    <a:lumMod val="65000"/>
                    <a:lumOff val="35000"/>
                  </a:prstClr>
                </a:solidFill>
                <a:latin typeface="Arial" panose="020B0604020202020204" pitchFamily="34" charset="0"/>
                <a:cs typeface="Arial" panose="020B0604020202020204" pitchFamily="34" charset="0"/>
              </a:rPr>
              <a:t> Invaliditätszusatzversicherung</a:t>
            </a:r>
            <a:endParaRPr lang="de-DE" sz="1400" kern="0" dirty="0">
              <a:solidFill>
                <a:prstClr val="black">
                  <a:lumMod val="65000"/>
                  <a:lumOff val="35000"/>
                </a:prstClr>
              </a:solidFill>
              <a:latin typeface="Arial" panose="020B0604020202020204" pitchFamily="34" charset="0"/>
              <a:cs typeface="Arial" panose="020B0604020202020204" pitchFamily="34" charset="0"/>
            </a:endParaRPr>
          </a:p>
          <a:p>
            <a:pPr marL="180975" indent="-180975">
              <a:lnSpc>
                <a:spcPct val="104000"/>
              </a:lnSpc>
              <a:spcBef>
                <a:spcPts val="1200"/>
              </a:spcBef>
              <a:buClr>
                <a:srgbClr val="00A3A8"/>
              </a:buClr>
              <a:buFont typeface="Arial" panose="020B0604020202020204" pitchFamily="34" charset="0"/>
              <a:buChar char="•"/>
              <a:tabLst>
                <a:tab pos="1795463" algn="l"/>
              </a:tabLst>
              <a:defRPr/>
            </a:pPr>
            <a:r>
              <a:rPr lang="de-DE" sz="1400" kern="0" dirty="0">
                <a:solidFill>
                  <a:prstClr val="black">
                    <a:lumMod val="65000"/>
                    <a:lumOff val="35000"/>
                  </a:prstClr>
                </a:solidFill>
                <a:latin typeface="Arial" panose="020B0604020202020204" pitchFamily="34" charset="0"/>
                <a:cs typeface="Arial" panose="020B0604020202020204" pitchFamily="34" charset="0"/>
              </a:rPr>
              <a:t>Ende </a:t>
            </a:r>
            <a:r>
              <a:rPr lang="de-DE" sz="1400" b="1" kern="0" dirty="0">
                <a:solidFill>
                  <a:srgbClr val="00A3A8"/>
                </a:solidFill>
                <a:latin typeface="Arial" panose="020B0604020202020204" pitchFamily="34" charset="0"/>
                <a:cs typeface="Arial" panose="020B0604020202020204" pitchFamily="34" charset="0"/>
              </a:rPr>
              <a:t>1920er Jahre</a:t>
            </a:r>
            <a:r>
              <a:rPr lang="de-DE" sz="1400" kern="0" dirty="0">
                <a:solidFill>
                  <a:prstClr val="black">
                    <a:lumMod val="65000"/>
                    <a:lumOff val="35000"/>
                  </a:prstClr>
                </a:solidFill>
                <a:latin typeface="Arial" panose="020B0604020202020204" pitchFamily="34" charset="0"/>
                <a:cs typeface="Arial" panose="020B0604020202020204" pitchFamily="34" charset="0"/>
              </a:rPr>
              <a:t>		 </a:t>
            </a:r>
            <a:r>
              <a:rPr lang="de-DE" sz="1400" b="1" kern="0" dirty="0">
                <a:solidFill>
                  <a:prstClr val="black">
                    <a:lumMod val="65000"/>
                    <a:lumOff val="35000"/>
                  </a:prstClr>
                </a:solidFill>
                <a:latin typeface="Arial" panose="020B0604020202020204" pitchFamily="34" charset="0"/>
                <a:cs typeface="Arial" panose="020B0604020202020204" pitchFamily="34" charset="0"/>
              </a:rPr>
              <a:t>Lebensversicherungs-Gruppenverträge </a:t>
            </a:r>
            <a:r>
              <a:rPr lang="de-DE" sz="1400" kern="0" dirty="0">
                <a:solidFill>
                  <a:prstClr val="black">
                    <a:lumMod val="65000"/>
                    <a:lumOff val="35000"/>
                  </a:prstClr>
                </a:solidFill>
                <a:latin typeface="Arial" panose="020B0604020202020204" pitchFamily="34" charset="0"/>
                <a:cs typeface="Arial" panose="020B0604020202020204" pitchFamily="34" charset="0"/>
              </a:rPr>
              <a:t>für Großunternehmen und Verbände</a:t>
            </a:r>
          </a:p>
          <a:p>
            <a:pPr marL="180975" indent="-180975">
              <a:lnSpc>
                <a:spcPct val="104000"/>
              </a:lnSpc>
              <a:spcBef>
                <a:spcPts val="1200"/>
              </a:spcBef>
              <a:buFont typeface="Arial" panose="020B0604020202020204" pitchFamily="34" charset="0"/>
              <a:buChar char="•"/>
              <a:tabLst>
                <a:tab pos="1795463" algn="l"/>
              </a:tabLst>
              <a:defRPr/>
            </a:pPr>
            <a:r>
              <a:rPr lang="de-DE" sz="1400" b="1" kern="0" dirty="0">
                <a:solidFill>
                  <a:srgbClr val="00A3A8"/>
                </a:solidFill>
                <a:latin typeface="Arial" panose="020B0604020202020204" pitchFamily="34" charset="0"/>
                <a:cs typeface="Arial" panose="020B0604020202020204" pitchFamily="34" charset="0"/>
              </a:rPr>
              <a:t>1987</a:t>
            </a:r>
            <a:r>
              <a:rPr lang="de-DE" sz="1400" b="1" kern="0" dirty="0">
                <a:solidFill>
                  <a:prstClr val="black">
                    <a:lumMod val="65000"/>
                    <a:lumOff val="35000"/>
                  </a:prstClr>
                </a:solidFill>
                <a:latin typeface="Arial" panose="020B0604020202020204" pitchFamily="34" charset="0"/>
                <a:cs typeface="Arial" panose="020B0604020202020204" pitchFamily="34" charset="0"/>
              </a:rPr>
              <a:t> </a:t>
            </a:r>
            <a:r>
              <a:rPr lang="de-DE" sz="1400" kern="0" dirty="0">
                <a:solidFill>
                  <a:prstClr val="black">
                    <a:lumMod val="65000"/>
                    <a:lumOff val="35000"/>
                  </a:prstClr>
                </a:solidFill>
                <a:latin typeface="Arial" panose="020B0604020202020204" pitchFamily="34" charset="0"/>
                <a:cs typeface="Arial" panose="020B0604020202020204" pitchFamily="34" charset="0"/>
              </a:rPr>
              <a:t>Produkteinführung </a:t>
            </a:r>
            <a:r>
              <a:rPr lang="de-DE" sz="1400" b="1" kern="0" dirty="0">
                <a:solidFill>
                  <a:prstClr val="black">
                    <a:lumMod val="65000"/>
                    <a:lumOff val="35000"/>
                  </a:prstClr>
                </a:solidFill>
                <a:latin typeface="Arial" panose="020B0604020202020204" pitchFamily="34" charset="0"/>
                <a:cs typeface="Arial" panose="020B0604020202020204" pitchFamily="34" charset="0"/>
              </a:rPr>
              <a:t>Existenzsicherungspolice</a:t>
            </a:r>
          </a:p>
          <a:p>
            <a:pPr marL="180975" indent="-180975">
              <a:lnSpc>
                <a:spcPct val="104000"/>
              </a:lnSpc>
              <a:spcBef>
                <a:spcPts val="1200"/>
              </a:spcBef>
              <a:buFont typeface="Arial" panose="020B0604020202020204" pitchFamily="34" charset="0"/>
              <a:buChar char="•"/>
              <a:tabLst>
                <a:tab pos="1795463" algn="l"/>
              </a:tabLst>
              <a:defRPr/>
            </a:pPr>
            <a:r>
              <a:rPr lang="de-DE" sz="1400" b="1" kern="0" dirty="0">
                <a:solidFill>
                  <a:srgbClr val="00A3A8"/>
                </a:solidFill>
                <a:latin typeface="Arial" panose="020B0604020202020204" pitchFamily="34" charset="0"/>
                <a:cs typeface="Arial" panose="020B0604020202020204" pitchFamily="34" charset="0"/>
              </a:rPr>
              <a:t>1998</a:t>
            </a:r>
            <a:r>
              <a:rPr lang="de-DE" sz="1400" b="1" kern="0" dirty="0">
                <a:solidFill>
                  <a:prstClr val="black">
                    <a:lumMod val="65000"/>
                    <a:lumOff val="35000"/>
                  </a:prstClr>
                </a:solidFill>
                <a:latin typeface="Arial" panose="020B0604020202020204" pitchFamily="34" charset="0"/>
                <a:cs typeface="Arial" panose="020B0604020202020204" pitchFamily="34" charset="0"/>
              </a:rPr>
              <a:t> </a:t>
            </a:r>
            <a:r>
              <a:rPr lang="de-DE" sz="1400" kern="0" dirty="0">
                <a:solidFill>
                  <a:prstClr val="black">
                    <a:lumMod val="65000"/>
                    <a:lumOff val="35000"/>
                  </a:prstClr>
                </a:solidFill>
                <a:latin typeface="Arial" panose="020B0604020202020204" pitchFamily="34" charset="0"/>
                <a:cs typeface="Arial" panose="020B0604020202020204" pitchFamily="34" charset="0"/>
              </a:rPr>
              <a:t>Einführung der </a:t>
            </a:r>
            <a:r>
              <a:rPr lang="de-DE" sz="1400" b="1" kern="0" dirty="0">
                <a:solidFill>
                  <a:prstClr val="black">
                    <a:lumMod val="65000"/>
                    <a:lumOff val="35000"/>
                  </a:prstClr>
                </a:solidFill>
                <a:latin typeface="Arial" panose="020B0604020202020204" pitchFamily="34" charset="0"/>
                <a:cs typeface="Arial" panose="020B0604020202020204" pitchFamily="34" charset="0"/>
              </a:rPr>
              <a:t>privaten Berufsunfähigkeitsversicherung EGO </a:t>
            </a:r>
            <a:r>
              <a:rPr lang="de-DE" sz="1400" kern="0" dirty="0">
                <a:solidFill>
                  <a:prstClr val="black">
                    <a:lumMod val="65000"/>
                    <a:lumOff val="35000"/>
                  </a:prstClr>
                </a:solidFill>
                <a:latin typeface="Arial" panose="020B0604020202020204" pitchFamily="34" charset="0"/>
                <a:cs typeface="Arial" panose="020B0604020202020204" pitchFamily="34" charset="0"/>
              </a:rPr>
              <a:t>als Vorreiterprodukt der privaten Absicherung noch vor dem Wegfall der staatlichen Absicherung</a:t>
            </a:r>
          </a:p>
          <a:p>
            <a:pPr marL="92075">
              <a:lnSpc>
                <a:spcPct val="104000"/>
              </a:lnSpc>
              <a:spcBef>
                <a:spcPts val="1200"/>
              </a:spcBef>
              <a:tabLst>
                <a:tab pos="1795463" algn="l"/>
              </a:tabLst>
              <a:defRPr/>
            </a:pPr>
            <a:endParaRPr lang="de-DE" sz="1400" kern="0" dirty="0">
              <a:solidFill>
                <a:prstClr val="black">
                  <a:lumMod val="65000"/>
                  <a:lumOff val="35000"/>
                </a:prstClr>
              </a:solidFill>
              <a:latin typeface="Arial" panose="020B0604020202020204" pitchFamily="34" charset="0"/>
              <a:cs typeface="Arial" panose="020B0604020202020204" pitchFamily="34" charset="0"/>
            </a:endParaRPr>
          </a:p>
        </p:txBody>
      </p:sp>
      <p:grpSp>
        <p:nvGrpSpPr>
          <p:cNvPr id="81" name="Gruppieren 80">
            <a:extLst>
              <a:ext uri="{FF2B5EF4-FFF2-40B4-BE49-F238E27FC236}">
                <a16:creationId xmlns:a16="http://schemas.microsoft.com/office/drawing/2014/main" id="{F59C075D-CB69-F974-1E71-C494D460DD0D}"/>
              </a:ext>
            </a:extLst>
          </p:cNvPr>
          <p:cNvGrpSpPr/>
          <p:nvPr/>
        </p:nvGrpSpPr>
        <p:grpSpPr>
          <a:xfrm>
            <a:off x="3262125" y="525590"/>
            <a:ext cx="4365678" cy="5677786"/>
            <a:chOff x="7438053" y="340242"/>
            <a:chExt cx="4365678" cy="5677786"/>
          </a:xfrm>
          <a:scene3d>
            <a:camera prst="perspectiveFront">
              <a:rot lat="0" lon="10800000" rev="0"/>
            </a:camera>
            <a:lightRig rig="threePt" dir="t"/>
          </a:scene3d>
        </p:grpSpPr>
        <p:sp>
          <p:nvSpPr>
            <p:cNvPr id="82" name="Rechteck 81">
              <a:extLst>
                <a:ext uri="{FF2B5EF4-FFF2-40B4-BE49-F238E27FC236}">
                  <a16:creationId xmlns:a16="http://schemas.microsoft.com/office/drawing/2014/main" id="{D0439B58-0C22-C2BA-5789-EA02A05412A3}"/>
                </a:ext>
              </a:extLst>
            </p:cNvPr>
            <p:cNvSpPr/>
            <p:nvPr/>
          </p:nvSpPr>
          <p:spPr>
            <a:xfrm>
              <a:off x="7438053" y="340242"/>
              <a:ext cx="4365678" cy="5677786"/>
            </a:xfrm>
            <a:prstGeom prst="rect">
              <a:avLst/>
            </a:prstGeom>
            <a:gradFill flip="none" rotWithShape="1">
              <a:gsLst>
                <a:gs pos="84000">
                  <a:srgbClr val="D1D6C8"/>
                </a:gs>
                <a:gs pos="100000">
                  <a:srgbClr val="7E8671"/>
                </a:gs>
              </a:gsLst>
              <a:lin ang="10800000" scaled="1"/>
              <a:tileRect/>
            </a:gradFill>
            <a:ln w="254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104000"/>
                </a:lnSpc>
                <a:spcBef>
                  <a:spcPts val="600"/>
                </a:spcBef>
                <a:buFont typeface="Wingdings" panose="05000000000000000000" pitchFamily="2" charset="2"/>
                <a:buNone/>
                <a:defRPr/>
              </a:pPr>
              <a:endParaRPr lang="de-DE" sz="1600" kern="0" dirty="0" err="1">
                <a:solidFill>
                  <a:prstClr val="white"/>
                </a:solidFill>
                <a:latin typeface="Arial"/>
              </a:endParaRPr>
            </a:p>
          </p:txBody>
        </p:sp>
        <p:pic>
          <p:nvPicPr>
            <p:cNvPr id="83" name="Grafik 82">
              <a:extLst>
                <a:ext uri="{FF2B5EF4-FFF2-40B4-BE49-F238E27FC236}">
                  <a16:creationId xmlns:a16="http://schemas.microsoft.com/office/drawing/2014/main" id="{6E730688-9FDF-E65F-9CA5-5E9369BD2B1F}"/>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rot="21332487">
              <a:off x="7932630" y="679188"/>
              <a:ext cx="1611780" cy="2401520"/>
            </a:xfrm>
            <a:prstGeom prst="rect">
              <a:avLst/>
            </a:prstGeom>
          </p:spPr>
        </p:pic>
        <p:pic>
          <p:nvPicPr>
            <p:cNvPr id="84" name="Grafik 83">
              <a:extLst>
                <a:ext uri="{FF2B5EF4-FFF2-40B4-BE49-F238E27FC236}">
                  <a16:creationId xmlns:a16="http://schemas.microsoft.com/office/drawing/2014/main" id="{CF2F9018-8127-8292-3DC6-BB3923301BEF}"/>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rot="411793">
              <a:off x="9891716" y="2080398"/>
              <a:ext cx="1610830" cy="2032268"/>
            </a:xfrm>
            <a:prstGeom prst="rect">
              <a:avLst/>
            </a:prstGeom>
          </p:spPr>
        </p:pic>
        <p:pic>
          <p:nvPicPr>
            <p:cNvPr id="85" name="Grafik 84">
              <a:extLst>
                <a:ext uri="{FF2B5EF4-FFF2-40B4-BE49-F238E27FC236}">
                  <a16:creationId xmlns:a16="http://schemas.microsoft.com/office/drawing/2014/main" id="{46D93170-7669-7751-E200-CFC9F263111B}"/>
                </a:ext>
              </a:extLst>
            </p:cNvPr>
            <p:cNvPicPr>
              <a:picLocks noChangeAspect="1"/>
            </p:cNvPicPr>
            <p:nvPr/>
          </p:nvPicPr>
          <p:blipFill>
            <a:blip r:embed="rId17" cstate="email">
              <a:extLst>
                <a:ext uri="{28A0092B-C50C-407E-A947-70E740481C1C}">
                  <a14:useLocalDpi xmlns:a14="http://schemas.microsoft.com/office/drawing/2010/main"/>
                </a:ext>
              </a:extLst>
            </a:blip>
            <a:stretch/>
          </p:blipFill>
          <p:spPr>
            <a:xfrm rot="180940">
              <a:off x="8041227" y="3438580"/>
              <a:ext cx="1716726" cy="2337126"/>
            </a:xfrm>
            <a:prstGeom prst="rect">
              <a:avLst/>
            </a:prstGeom>
          </p:spPr>
        </p:pic>
      </p:grpSp>
      <p:sp>
        <p:nvSpPr>
          <p:cNvPr id="86" name="Rechteck 85">
            <a:extLst>
              <a:ext uri="{FF2B5EF4-FFF2-40B4-BE49-F238E27FC236}">
                <a16:creationId xmlns:a16="http://schemas.microsoft.com/office/drawing/2014/main" id="{DAFA79A0-81EE-60A2-47A2-F8866148E0C4}"/>
              </a:ext>
            </a:extLst>
          </p:cNvPr>
          <p:cNvSpPr>
            <a:spLocks/>
          </p:cNvSpPr>
          <p:nvPr/>
        </p:nvSpPr>
        <p:spPr>
          <a:xfrm flipH="1">
            <a:off x="3262125" y="525600"/>
            <a:ext cx="4370583" cy="5677786"/>
          </a:xfrm>
          <a:prstGeom prst="rect">
            <a:avLst/>
          </a:prstGeom>
          <a:gradFill flip="none" rotWithShape="1">
            <a:gsLst>
              <a:gs pos="84000">
                <a:srgbClr val="D1D6C8"/>
              </a:gs>
              <a:gs pos="100000">
                <a:srgbClr val="7E8671"/>
              </a:gs>
            </a:gsLst>
            <a:lin ang="10800000" scaled="0"/>
            <a:tileRect/>
          </a:gradFill>
          <a:ln w="25400" cap="flat" cmpd="sng" algn="ctr">
            <a:noFill/>
            <a:prstDash val="solid"/>
          </a:ln>
          <a:effectLst/>
          <a:scene3d>
            <a:camera prst="perspectiveFront">
              <a:rot lat="0" lon="21594000" rev="0"/>
            </a:camera>
            <a:lightRig rig="threePt" dir="t"/>
          </a:scene3d>
        </p:spPr>
        <p:txBody>
          <a:bodyPr rot="0" spcFirstLastPara="0" vertOverflow="overflow" horzOverflow="overflow" vert="horz" wrap="square" lIns="324000" tIns="72000" rIns="324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4000"/>
              </a:lnSpc>
              <a:spcBef>
                <a:spcPts val="1200"/>
              </a:spcBef>
              <a:spcAft>
                <a:spcPts val="0"/>
              </a:spcAft>
              <a:buClrTx/>
              <a:buSzTx/>
              <a:buFont typeface="Wingdings" panose="05000000000000000000" pitchFamily="2" charset="2"/>
              <a:buNone/>
              <a:tabLst/>
              <a:defRPr/>
            </a:pPr>
            <a:r>
              <a:rPr lang="de-DE" sz="2800" b="1" dirty="0">
                <a:solidFill>
                  <a:srgbClr val="00A3A8"/>
                </a:solidFill>
                <a:latin typeface="Arial" panose="020B0604020202020204" pitchFamily="34" charset="0"/>
                <a:cs typeface="Arial" panose="020B0604020202020204" pitchFamily="34" charset="0"/>
              </a:rPr>
              <a:t>Wir haben uns immer w</a:t>
            </a:r>
            <a:r>
              <a:rPr kumimoji="0" lang="de-DE" sz="2800" b="1" i="0" u="none" strike="noStrike" kern="1200" cap="none" spc="0" normalizeH="0" baseline="0" noProof="0" dirty="0">
                <a:ln>
                  <a:noFill/>
                </a:ln>
                <a:solidFill>
                  <a:srgbClr val="00A3A8"/>
                </a:solidFill>
                <a:effectLst/>
                <a:uLnTx/>
                <a:uFillTx/>
                <a:latin typeface="Arial" panose="020B0604020202020204" pitchFamily="34" charset="0"/>
                <a:ea typeface="+mn-ea"/>
                <a:cs typeface="Arial" panose="020B0604020202020204" pitchFamily="34" charset="0"/>
              </a:rPr>
              <a:t>eiterentwickelt </a:t>
            </a:r>
            <a:r>
              <a:rPr lang="de-DE" sz="2800" b="1" dirty="0">
                <a:solidFill>
                  <a:srgbClr val="00A3A8"/>
                </a:solidFill>
                <a:latin typeface="Arial" panose="020B0604020202020204" pitchFamily="34" charset="0"/>
                <a:cs typeface="Arial" panose="020B0604020202020204" pitchFamily="34" charset="0"/>
              </a:rPr>
              <a:t>und</a:t>
            </a:r>
            <a:r>
              <a:rPr kumimoji="0" lang="de-DE" sz="2800" b="1" i="0" u="none" strike="noStrike" kern="1200" cap="none" spc="0" normalizeH="0" baseline="0" noProof="0" dirty="0">
                <a:ln>
                  <a:noFill/>
                </a:ln>
                <a:solidFill>
                  <a:srgbClr val="00A3A8"/>
                </a:solidFill>
                <a:effectLst/>
                <a:uLnTx/>
                <a:uFillTx/>
                <a:latin typeface="Arial" panose="020B0604020202020204" pitchFamily="34" charset="0"/>
                <a:ea typeface="+mn-ea"/>
                <a:cs typeface="Arial" panose="020B0604020202020204" pitchFamily="34" charset="0"/>
              </a:rPr>
              <a:t> Maßstäbe gesetzt. </a:t>
            </a:r>
          </a:p>
          <a:p>
            <a:pPr marL="0" marR="0" lvl="0" indent="0" defTabSz="914400" rtl="0" eaLnBrk="1" fontAlgn="auto" latinLnBrk="0" hangingPunct="1">
              <a:lnSpc>
                <a:spcPct val="104000"/>
              </a:lnSpc>
              <a:spcBef>
                <a:spcPts val="1200"/>
              </a:spcBef>
              <a:spcAft>
                <a:spcPts val="0"/>
              </a:spcAft>
              <a:buClrTx/>
              <a:buSzTx/>
              <a:buFont typeface="Wingdings" panose="05000000000000000000" pitchFamily="2" charset="2"/>
              <a:buNone/>
              <a:tabLst/>
              <a:defRPr/>
            </a:pPr>
            <a:endParaRPr lang="de-DE" sz="900" b="1" dirty="0">
              <a:solidFill>
                <a:srgbClr val="00A3A8"/>
              </a:solidFill>
              <a:latin typeface="Arial" panose="020B0604020202020204" pitchFamily="34" charset="0"/>
              <a:cs typeface="Arial" panose="020B0604020202020204" pitchFamily="34" charset="0"/>
            </a:endParaRPr>
          </a:p>
          <a:p>
            <a:pPr marL="180975" marR="0" lvl="0" indent="-180975"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Verzicht auf abstrakte Verweisung</a:t>
            </a:r>
          </a:p>
          <a:p>
            <a:pPr marL="180975" marR="0" lvl="0" indent="-180975"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Einführung umfangreicher und integrierter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Nachversicherungsgarantie</a:t>
            </a:r>
          </a:p>
          <a:p>
            <a:pPr marL="180975" marR="0" lvl="0" indent="-180975"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Keine Meldefristen und Meldepflichten</a:t>
            </a:r>
          </a:p>
          <a:p>
            <a:pPr marL="180975" indent="-180975">
              <a:lnSpc>
                <a:spcPct val="104000"/>
              </a:lnSpc>
              <a:spcBef>
                <a:spcPts val="1200"/>
              </a:spcBef>
              <a:buClr>
                <a:schemeClr val="accent3"/>
              </a:buClr>
              <a:buFont typeface="Arial" panose="020B0604020202020204" pitchFamily="34" charset="0"/>
              <a:buChar char="•"/>
              <a:tabLst>
                <a:tab pos="1795463" algn="l"/>
              </a:tabLst>
              <a:defRPr/>
            </a:pP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„Reden statt Schreiben“ </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b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b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professionelle Services im Leistungsfall</a:t>
            </a:r>
          </a:p>
          <a:p>
            <a:pPr marL="180975" indent="-180975">
              <a:lnSpc>
                <a:spcPct val="104000"/>
              </a:lnSpc>
              <a:spcBef>
                <a:spcPts val="1200"/>
              </a:spcBef>
              <a:buClr>
                <a:schemeClr val="accent3"/>
              </a:buClr>
              <a:buFont typeface="Arial" panose="020B0604020202020204" pitchFamily="34" charset="0"/>
              <a:buChar char="•"/>
              <a:tabLst>
                <a:tab pos="1795463" algn="l"/>
              </a:tabLst>
              <a:defRPr/>
            </a:pP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Erweiterte Infektionsklausel</a:t>
            </a:r>
          </a:p>
        </p:txBody>
      </p:sp>
      <p:sp>
        <p:nvSpPr>
          <p:cNvPr id="87" name="Rechteck 86">
            <a:extLst>
              <a:ext uri="{FF2B5EF4-FFF2-40B4-BE49-F238E27FC236}">
                <a16:creationId xmlns:a16="http://schemas.microsoft.com/office/drawing/2014/main" id="{765CC7BC-0C23-56A7-E271-028B8ECB06BD}"/>
              </a:ext>
            </a:extLst>
          </p:cNvPr>
          <p:cNvSpPr/>
          <p:nvPr/>
        </p:nvSpPr>
        <p:spPr>
          <a:xfrm flipH="1">
            <a:off x="7631220" y="525600"/>
            <a:ext cx="4370583" cy="5677786"/>
          </a:xfrm>
          <a:prstGeom prst="rect">
            <a:avLst/>
          </a:prstGeom>
          <a:gradFill flip="none" rotWithShape="1">
            <a:gsLst>
              <a:gs pos="84000">
                <a:srgbClr val="D1D6C8"/>
              </a:gs>
              <a:gs pos="100000">
                <a:srgbClr val="7E8671"/>
              </a:gs>
            </a:gsLst>
            <a:lin ang="10800000" scaled="0"/>
            <a:tileRect/>
          </a:gradFill>
          <a:ln w="25400" cap="flat" cmpd="sng" algn="ctr">
            <a:noFill/>
            <a:prstDash val="solid"/>
          </a:ln>
          <a:effectLst/>
          <a:scene3d>
            <a:camera prst="perspectiveFront">
              <a:rot lat="0" lon="10800000" rev="0"/>
            </a:camera>
            <a:lightRig rig="threePt" dir="t"/>
          </a:scene3d>
        </p:spPr>
        <p:txBody>
          <a:bodyPr rot="0" spcFirstLastPara="0" vertOverflow="overflow" horzOverflow="overflow" vert="horz" wrap="square" lIns="324000" tIns="72000" rIns="324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4000"/>
              </a:lnSpc>
              <a:spcBef>
                <a:spcPts val="1200"/>
              </a:spcBef>
              <a:spcAft>
                <a:spcPts val="0"/>
              </a:spcAft>
              <a:buClrTx/>
              <a:buSzTx/>
              <a:buFont typeface="Wingdings" panose="05000000000000000000" pitchFamily="2" charset="2"/>
              <a:buNone/>
              <a:tabLst/>
              <a:defRPr/>
            </a:pPr>
            <a:r>
              <a:rPr kumimoji="0" lang="de-DE" sz="1600" i="0" u="none" strike="noStrike" kern="1200" cap="none" spc="0" normalizeH="0" baseline="0" noProof="0" dirty="0">
                <a:ln>
                  <a:noFill/>
                </a:ln>
                <a:solidFill>
                  <a:srgbClr val="00A3A8"/>
                </a:solidFill>
                <a:effectLst/>
                <a:uLnTx/>
                <a:uFillTx/>
                <a:latin typeface="Arial" panose="020B0604020202020204" pitchFamily="34" charset="0"/>
                <a:ea typeface="+mn-ea"/>
                <a:cs typeface="Arial" panose="020B0604020202020204" pitchFamily="34" charset="0"/>
              </a:rPr>
              <a:t>Deswegen stehen wir heute im Bereich </a:t>
            </a:r>
            <a:r>
              <a:rPr kumimoji="0" lang="de-DE" sz="2800" b="1" i="0" u="none" strike="noStrike" kern="1200" cap="none" spc="0" normalizeH="0" baseline="0" noProof="0" dirty="0">
                <a:ln>
                  <a:noFill/>
                </a:ln>
                <a:solidFill>
                  <a:srgbClr val="00A3A8"/>
                </a:solidFill>
                <a:effectLst/>
                <a:uLnTx/>
                <a:uFillTx/>
                <a:latin typeface="Arial" panose="020B0604020202020204" pitchFamily="34" charset="0"/>
                <a:ea typeface="+mn-ea"/>
                <a:cs typeface="Arial" panose="020B0604020202020204" pitchFamily="34" charset="0"/>
              </a:rPr>
              <a:t>Einkommensschutz so erfolgreich da! </a:t>
            </a:r>
          </a:p>
          <a:p>
            <a:pPr marL="0" marR="0" lvl="0" indent="0" defTabSz="914400" rtl="0" eaLnBrk="1" fontAlgn="auto" latinLnBrk="0" hangingPunct="1">
              <a:lnSpc>
                <a:spcPct val="104000"/>
              </a:lnSpc>
              <a:spcBef>
                <a:spcPts val="1200"/>
              </a:spcBef>
              <a:spcAft>
                <a:spcPts val="0"/>
              </a:spcAft>
              <a:buClrTx/>
              <a:buSzTx/>
              <a:buFont typeface="Wingdings" panose="05000000000000000000" pitchFamily="2" charset="2"/>
              <a:buNone/>
              <a:tabLst/>
              <a:defRPr/>
            </a:pPr>
            <a:endParaRPr lang="de-DE" sz="900" b="1" dirty="0">
              <a:solidFill>
                <a:srgbClr val="00A3A8"/>
              </a:solidFill>
              <a:latin typeface="Arial" panose="020B0604020202020204" pitchFamily="34" charset="0"/>
              <a:cs typeface="Arial" panose="020B0604020202020204" pitchFamily="34" charset="0"/>
            </a:endParaRPr>
          </a:p>
          <a:p>
            <a:pPr marL="358775" marR="0" lvl="0" indent="-184150"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Bestandsgröße: ca.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460.000 Stück</a:t>
            </a:r>
          </a:p>
          <a:p>
            <a:pPr marL="358775" marR="0" lvl="0" indent="-184150"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Jedes Jahr </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kommen</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rund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20.000 Verträge </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dazu. </a:t>
            </a:r>
          </a:p>
          <a:p>
            <a:pPr marL="358775" marR="0" lvl="0" indent="-184150"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Bearbeitung von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bis zu 1.800 Leistungsfällen </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durch die Leistungsprüfung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jedes Jahr.</a:t>
            </a:r>
          </a:p>
          <a:p>
            <a:pPr marL="358775" marR="0" lvl="0" indent="-184150"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Auszahlung</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von BU-Leistungen von </a:t>
            </a:r>
            <a:b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b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rund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60.000.000 Euro jedes Jahr.</a:t>
            </a:r>
          </a:p>
        </p:txBody>
      </p:sp>
      <p:grpSp>
        <p:nvGrpSpPr>
          <p:cNvPr id="88" name="Gruppieren 87">
            <a:extLst>
              <a:ext uri="{FF2B5EF4-FFF2-40B4-BE49-F238E27FC236}">
                <a16:creationId xmlns:a16="http://schemas.microsoft.com/office/drawing/2014/main" id="{0350D780-75B0-DFB5-CB91-6EC10D52AD7B}"/>
              </a:ext>
            </a:extLst>
          </p:cNvPr>
          <p:cNvGrpSpPr/>
          <p:nvPr/>
        </p:nvGrpSpPr>
        <p:grpSpPr>
          <a:xfrm>
            <a:off x="7636125" y="525600"/>
            <a:ext cx="4365678" cy="5677786"/>
            <a:chOff x="7397432" y="545811"/>
            <a:chExt cx="4365678" cy="5677786"/>
          </a:xfrm>
          <a:scene3d>
            <a:camera prst="perspectiveFront"/>
            <a:lightRig rig="threePt" dir="t"/>
          </a:scene3d>
        </p:grpSpPr>
        <p:sp>
          <p:nvSpPr>
            <p:cNvPr id="89" name="Rechteck 88">
              <a:extLst>
                <a:ext uri="{FF2B5EF4-FFF2-40B4-BE49-F238E27FC236}">
                  <a16:creationId xmlns:a16="http://schemas.microsoft.com/office/drawing/2014/main" id="{9F257AEC-FC08-30D3-EB4F-A85D6BA1A5C1}"/>
                </a:ext>
              </a:extLst>
            </p:cNvPr>
            <p:cNvSpPr/>
            <p:nvPr/>
          </p:nvSpPr>
          <p:spPr>
            <a:xfrm>
              <a:off x="7397432" y="545811"/>
              <a:ext cx="4365678" cy="5677786"/>
            </a:xfrm>
            <a:prstGeom prst="rect">
              <a:avLst/>
            </a:prstGeom>
            <a:gradFill flip="none" rotWithShape="1">
              <a:gsLst>
                <a:gs pos="84000">
                  <a:srgbClr val="D1D6C8"/>
                </a:gs>
                <a:gs pos="100000">
                  <a:srgbClr val="7E8671"/>
                </a:gs>
              </a:gsLst>
              <a:lin ang="10800000" scaled="1"/>
              <a:tileRect/>
            </a:gradFill>
            <a:ln w="254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kumimoji="0" lang="de-DE" sz="1600" b="0" i="0" u="none" strike="noStrike" kern="0" cap="none" spc="0" normalizeH="0" baseline="0" noProof="0" dirty="0" err="1">
                <a:ln>
                  <a:noFill/>
                </a:ln>
                <a:solidFill>
                  <a:prstClr val="white"/>
                </a:solidFill>
                <a:effectLst/>
                <a:uLnTx/>
                <a:uFillTx/>
                <a:latin typeface="Arial"/>
                <a:ea typeface="+mn-ea"/>
                <a:cs typeface="+mn-cs"/>
              </a:endParaRPr>
            </a:p>
          </p:txBody>
        </p:sp>
        <p:pic>
          <p:nvPicPr>
            <p:cNvPr id="90" name="Grafik 89">
              <a:extLst>
                <a:ext uri="{FF2B5EF4-FFF2-40B4-BE49-F238E27FC236}">
                  <a16:creationId xmlns:a16="http://schemas.microsoft.com/office/drawing/2014/main" id="{66C5D55E-76BA-4064-0BE3-E0630C5E70D8}"/>
                </a:ext>
              </a:extLst>
            </p:cNvPr>
            <p:cNvPicPr>
              <a:picLocks noChangeAspect="1"/>
            </p:cNvPicPr>
            <p:nvPr/>
          </p:nvPicPr>
          <p:blipFill>
            <a:blip r:embed="rId18" cstate="email">
              <a:extLst>
                <a:ext uri="{28A0092B-C50C-407E-A947-70E740481C1C}">
                  <a14:useLocalDpi xmlns:a14="http://schemas.microsoft.com/office/drawing/2010/main"/>
                </a:ext>
              </a:extLst>
            </a:blip>
            <a:stretch/>
          </p:blipFill>
          <p:spPr>
            <a:xfrm rot="21445020">
              <a:off x="8089892" y="858173"/>
              <a:ext cx="1443829" cy="2098342"/>
            </a:xfrm>
            <a:prstGeom prst="rect">
              <a:avLst/>
            </a:prstGeom>
          </p:spPr>
        </p:pic>
        <p:pic>
          <p:nvPicPr>
            <p:cNvPr id="91" name="Grafik 90">
              <a:extLst>
                <a:ext uri="{FF2B5EF4-FFF2-40B4-BE49-F238E27FC236}">
                  <a16:creationId xmlns:a16="http://schemas.microsoft.com/office/drawing/2014/main" id="{657436D3-C37E-43CD-511E-3BEA05216348}"/>
                </a:ext>
              </a:extLst>
            </p:cNvPr>
            <p:cNvPicPr>
              <a:picLocks noChangeAspect="1"/>
            </p:cNvPicPr>
            <p:nvPr/>
          </p:nvPicPr>
          <p:blipFill>
            <a:blip r:embed="rId19" cstate="email">
              <a:extLst>
                <a:ext uri="{28A0092B-C50C-407E-A947-70E740481C1C}">
                  <a14:useLocalDpi xmlns:a14="http://schemas.microsoft.com/office/drawing/2010/main"/>
                </a:ext>
              </a:extLst>
            </a:blip>
            <a:srcRect/>
            <a:stretch/>
          </p:blipFill>
          <p:spPr>
            <a:xfrm>
              <a:off x="8592841" y="3465513"/>
              <a:ext cx="2035946" cy="2452825"/>
            </a:xfrm>
            <a:prstGeom prst="rect">
              <a:avLst/>
            </a:prstGeom>
          </p:spPr>
        </p:pic>
        <p:pic>
          <p:nvPicPr>
            <p:cNvPr id="92" name="Grafik 91">
              <a:extLst>
                <a:ext uri="{FF2B5EF4-FFF2-40B4-BE49-F238E27FC236}">
                  <a16:creationId xmlns:a16="http://schemas.microsoft.com/office/drawing/2014/main" id="{9267F75D-078F-DDA6-86F9-B3D1B1058EA4}"/>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a:xfrm rot="512359">
              <a:off x="10023124" y="1518165"/>
              <a:ext cx="1367306" cy="1987480"/>
            </a:xfrm>
            <a:prstGeom prst="rect">
              <a:avLst/>
            </a:prstGeom>
          </p:spPr>
        </p:pic>
      </p:grpSp>
      <p:sp>
        <p:nvSpPr>
          <p:cNvPr id="52" name="Fußzeilenplatzhalter 2">
            <a:extLst>
              <a:ext uri="{FF2B5EF4-FFF2-40B4-BE49-F238E27FC236}">
                <a16:creationId xmlns:a16="http://schemas.microsoft.com/office/drawing/2014/main" id="{A1D1E6DD-EF9C-42E4-9251-7E9A516B5C4A}"/>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789389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uppieren 69">
            <a:extLst>
              <a:ext uri="{FF2B5EF4-FFF2-40B4-BE49-F238E27FC236}">
                <a16:creationId xmlns:a16="http://schemas.microsoft.com/office/drawing/2014/main" id="{CFADDE96-ACB8-4B06-A888-508173A4BEDB}"/>
              </a:ext>
            </a:extLst>
          </p:cNvPr>
          <p:cNvGrpSpPr/>
          <p:nvPr/>
        </p:nvGrpSpPr>
        <p:grpSpPr>
          <a:xfrm>
            <a:off x="241155" y="299860"/>
            <a:ext cx="3044850" cy="5788834"/>
            <a:chOff x="-44595" y="299860"/>
            <a:chExt cx="3044850" cy="5788834"/>
          </a:xfrm>
        </p:grpSpPr>
        <p:pic>
          <p:nvPicPr>
            <p:cNvPr id="71" name="Grafik 70">
              <a:extLst>
                <a:ext uri="{FF2B5EF4-FFF2-40B4-BE49-F238E27FC236}">
                  <a16:creationId xmlns:a16="http://schemas.microsoft.com/office/drawing/2014/main" id="{E940A064-6229-46E6-9B5E-ED6EEF9AE8A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946682">
              <a:off x="1429165" y="4982149"/>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72" name="Grafik 71">
              <a:extLst>
                <a:ext uri="{FF2B5EF4-FFF2-40B4-BE49-F238E27FC236}">
                  <a16:creationId xmlns:a16="http://schemas.microsoft.com/office/drawing/2014/main" id="{BBE74373-4A4C-4E6A-9877-F9416FC3BD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46682">
              <a:off x="1725369" y="5349438"/>
              <a:ext cx="886629" cy="350596"/>
            </a:xfrm>
            <a:prstGeom prst="rect">
              <a:avLst/>
            </a:prstGeom>
          </p:spPr>
        </p:pic>
        <p:pic>
          <p:nvPicPr>
            <p:cNvPr id="73" name="Grafik 72">
              <a:extLst>
                <a:ext uri="{FF2B5EF4-FFF2-40B4-BE49-F238E27FC236}">
                  <a16:creationId xmlns:a16="http://schemas.microsoft.com/office/drawing/2014/main" id="{8B9BE30A-77D1-4A54-9481-5908D6708C51}"/>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a:off x="-27867" y="2942341"/>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74" name="Grafik 73">
              <a:extLst>
                <a:ext uri="{FF2B5EF4-FFF2-40B4-BE49-F238E27FC236}">
                  <a16:creationId xmlns:a16="http://schemas.microsoft.com/office/drawing/2014/main" id="{F6602346-41F5-4BBC-A766-9911065C96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776" y="3106381"/>
              <a:ext cx="905714" cy="778465"/>
            </a:xfrm>
            <a:prstGeom prst="rect">
              <a:avLst/>
            </a:prstGeom>
          </p:spPr>
        </p:pic>
        <p:pic>
          <p:nvPicPr>
            <p:cNvPr id="75" name="Grafik 74">
              <a:extLst>
                <a:ext uri="{FF2B5EF4-FFF2-40B4-BE49-F238E27FC236}">
                  <a16:creationId xmlns:a16="http://schemas.microsoft.com/office/drawing/2014/main" id="{5D96F911-14CA-4E6C-A34F-C995000C3EF6}"/>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1726225">
              <a:off x="1482665" y="3627885"/>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76" name="Grafik 75" descr="Ein Bild, das Text, Schild enthält.&#10;&#10;Automatisch generierte Beschreibung">
              <a:extLst>
                <a:ext uri="{FF2B5EF4-FFF2-40B4-BE49-F238E27FC236}">
                  <a16:creationId xmlns:a16="http://schemas.microsoft.com/office/drawing/2014/main" id="{DC7032E5-4845-4639-AE12-7102588B67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726225">
              <a:off x="1587221" y="4071267"/>
              <a:ext cx="1263888" cy="219780"/>
            </a:xfrm>
            <a:prstGeom prst="rect">
              <a:avLst/>
            </a:prstGeom>
          </p:spPr>
        </p:pic>
        <p:pic>
          <p:nvPicPr>
            <p:cNvPr id="77" name="Grafik 76">
              <a:extLst>
                <a:ext uri="{FF2B5EF4-FFF2-40B4-BE49-F238E27FC236}">
                  <a16:creationId xmlns:a16="http://schemas.microsoft.com/office/drawing/2014/main" id="{B01BBDC6-DFD3-4A99-9CB3-62D86A6A157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62317">
              <a:off x="1527256" y="2416288"/>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78" name="Grafik 77">
              <a:extLst>
                <a:ext uri="{FF2B5EF4-FFF2-40B4-BE49-F238E27FC236}">
                  <a16:creationId xmlns:a16="http://schemas.microsoft.com/office/drawing/2014/main" id="{9C405CB7-D928-4AE7-8F9A-C719E1B1381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62317">
              <a:off x="1836527" y="2674588"/>
              <a:ext cx="854457" cy="589943"/>
            </a:xfrm>
            <a:prstGeom prst="rect">
              <a:avLst/>
            </a:prstGeom>
          </p:spPr>
        </p:pic>
        <p:pic>
          <p:nvPicPr>
            <p:cNvPr id="79" name="Grafik 78">
              <a:extLst>
                <a:ext uri="{FF2B5EF4-FFF2-40B4-BE49-F238E27FC236}">
                  <a16:creationId xmlns:a16="http://schemas.microsoft.com/office/drawing/2014/main" id="{01A8F12F-9B89-4745-BBC7-2C6087A2609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1366976">
              <a:off x="1527256" y="1019186"/>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80" name="Grafik 79" descr="Ein Bild, das Text enthält.&#10;&#10;Automatisch generierte Beschreibung">
              <a:extLst>
                <a:ext uri="{FF2B5EF4-FFF2-40B4-BE49-F238E27FC236}">
                  <a16:creationId xmlns:a16="http://schemas.microsoft.com/office/drawing/2014/main" id="{840B51C9-2F4E-4C28-945F-68E0F3E3E2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366976">
              <a:off x="1665640" y="1378358"/>
              <a:ext cx="1196231" cy="388199"/>
            </a:xfrm>
            <a:prstGeom prst="rect">
              <a:avLst/>
            </a:prstGeom>
          </p:spPr>
        </p:pic>
        <p:pic>
          <p:nvPicPr>
            <p:cNvPr id="81" name="Grafik 80">
              <a:extLst>
                <a:ext uri="{FF2B5EF4-FFF2-40B4-BE49-F238E27FC236}">
                  <a16:creationId xmlns:a16="http://schemas.microsoft.com/office/drawing/2014/main" id="{8B9F9C7D-FF03-4E77-8E8A-04AE13C7DE13}"/>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501884">
              <a:off x="217745" y="299860"/>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82" name="Grafik 81" descr="Ein Bild, das Text enthält.&#10;&#10;Automatisch generierte Beschreibung">
              <a:extLst>
                <a:ext uri="{FF2B5EF4-FFF2-40B4-BE49-F238E27FC236}">
                  <a16:creationId xmlns:a16="http://schemas.microsoft.com/office/drawing/2014/main" id="{DAEF6FBB-B218-4954-AE1E-35060D00295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01884">
              <a:off x="307978" y="505245"/>
              <a:ext cx="1292533" cy="695773"/>
            </a:xfrm>
            <a:prstGeom prst="rect">
              <a:avLst/>
            </a:prstGeom>
          </p:spPr>
        </p:pic>
        <p:pic>
          <p:nvPicPr>
            <p:cNvPr id="83" name="Grafik 82">
              <a:extLst>
                <a:ext uri="{FF2B5EF4-FFF2-40B4-BE49-F238E27FC236}">
                  <a16:creationId xmlns:a16="http://schemas.microsoft.com/office/drawing/2014/main" id="{C4CF18C3-8BDD-4B8B-B5E0-8C2235E72E1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0875079">
              <a:off x="-44595" y="1667837"/>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84" name="Grafik 83" descr="Ein Bild, das Text, ClipArt, Vektorgrafiken enthält.&#10;&#10;Automatisch generierte Beschreibung">
              <a:extLst>
                <a:ext uri="{FF2B5EF4-FFF2-40B4-BE49-F238E27FC236}">
                  <a16:creationId xmlns:a16="http://schemas.microsoft.com/office/drawing/2014/main" id="{0849AEE5-E678-4FB4-92EB-EC572509692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875079">
              <a:off x="175807" y="2032217"/>
              <a:ext cx="1032196" cy="377783"/>
            </a:xfrm>
            <a:prstGeom prst="rect">
              <a:avLst/>
            </a:prstGeom>
          </p:spPr>
        </p:pic>
        <p:pic>
          <p:nvPicPr>
            <p:cNvPr id="85" name="Grafik 84">
              <a:extLst>
                <a:ext uri="{FF2B5EF4-FFF2-40B4-BE49-F238E27FC236}">
                  <a16:creationId xmlns:a16="http://schemas.microsoft.com/office/drawing/2014/main" id="{FAE22A6B-6174-419C-8EB8-9EFDFE3BF037}"/>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rot="20867867">
              <a:off x="-43786" y="4294736"/>
              <a:ext cx="1472999" cy="110654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15000"/>
                </a:srgbClr>
              </a:outerShdw>
            </a:effectLst>
          </p:spPr>
        </p:pic>
        <p:pic>
          <p:nvPicPr>
            <p:cNvPr id="86" name="Grafik 85">
              <a:extLst>
                <a:ext uri="{FF2B5EF4-FFF2-40B4-BE49-F238E27FC236}">
                  <a16:creationId xmlns:a16="http://schemas.microsoft.com/office/drawing/2014/main" id="{F85FE648-18F9-4D47-AD02-2EF27701D3C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867867">
              <a:off x="123732" y="4578813"/>
              <a:ext cx="1137963" cy="538391"/>
            </a:xfrm>
            <a:prstGeom prst="rect">
              <a:avLst/>
            </a:prstGeom>
          </p:spPr>
        </p:pic>
      </p:grpSp>
      <p:grpSp>
        <p:nvGrpSpPr>
          <p:cNvPr id="87" name="Gruppieren 86">
            <a:extLst>
              <a:ext uri="{FF2B5EF4-FFF2-40B4-BE49-F238E27FC236}">
                <a16:creationId xmlns:a16="http://schemas.microsoft.com/office/drawing/2014/main" id="{14EC2056-EED1-4392-8A5D-2E714EA15810}"/>
              </a:ext>
            </a:extLst>
          </p:cNvPr>
          <p:cNvGrpSpPr/>
          <p:nvPr/>
        </p:nvGrpSpPr>
        <p:grpSpPr>
          <a:xfrm flipH="1">
            <a:off x="7622381" y="449861"/>
            <a:ext cx="4442231" cy="5820895"/>
            <a:chOff x="6275388" y="847787"/>
            <a:chExt cx="3421012" cy="4752875"/>
          </a:xfrm>
          <a:scene3d>
            <a:camera prst="perspectiveFront">
              <a:rot lat="0" lon="10800000" rev="0"/>
            </a:camera>
            <a:lightRig rig="threePt" dir="t"/>
          </a:scene3d>
        </p:grpSpPr>
        <p:sp>
          <p:nvSpPr>
            <p:cNvPr id="88" name="Rechteck 87">
              <a:extLst>
                <a:ext uri="{FF2B5EF4-FFF2-40B4-BE49-F238E27FC236}">
                  <a16:creationId xmlns:a16="http://schemas.microsoft.com/office/drawing/2014/main" id="{6447EAA0-BCDF-47B3-A8DE-F7FF21C5AB8A}"/>
                </a:ext>
              </a:extLst>
            </p:cNvPr>
            <p:cNvSpPr/>
            <p:nvPr/>
          </p:nvSpPr>
          <p:spPr>
            <a:xfrm>
              <a:off x="6275388" y="847787"/>
              <a:ext cx="3421012" cy="4752875"/>
            </a:xfrm>
            <a:prstGeom prst="rect">
              <a:avLst/>
            </a:prstGeom>
            <a:solidFill>
              <a:srgbClr val="65A518"/>
            </a:solidFill>
            <a:ln w="25400" cap="flat" cmpd="sng" algn="ctr">
              <a:noFill/>
              <a:prstDash val="solid"/>
            </a:ln>
            <a:effectLst>
              <a:outerShdw blurRad="25400" sx="90000" sy="90000" algn="ctr" rotWithShape="0">
                <a:prstClr val="black">
                  <a:alpha val="15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a:p>
              <a:pPr marL="0" marR="0" lvl="0" indent="0" algn="ctr"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lang="de-DE" sz="2800" b="1" kern="0" dirty="0">
                <a:solidFill>
                  <a:prstClr val="white"/>
                </a:solidFill>
                <a:latin typeface="Arial"/>
              </a:endParaRPr>
            </a:p>
          </p:txBody>
        </p:sp>
        <p:sp>
          <p:nvSpPr>
            <p:cNvPr id="89" name="Rechteck 88">
              <a:extLst>
                <a:ext uri="{FF2B5EF4-FFF2-40B4-BE49-F238E27FC236}">
                  <a16:creationId xmlns:a16="http://schemas.microsoft.com/office/drawing/2014/main" id="{E34BB93A-949F-4FE2-93FA-C9C95AB0D5B8}"/>
                </a:ext>
              </a:extLst>
            </p:cNvPr>
            <p:cNvSpPr/>
            <p:nvPr/>
          </p:nvSpPr>
          <p:spPr>
            <a:xfrm>
              <a:off x="6275388" y="848224"/>
              <a:ext cx="256041" cy="4752000"/>
            </a:xfrm>
            <a:prstGeom prst="rect">
              <a:avLst/>
            </a:prstGeom>
            <a:solidFill>
              <a:srgbClr val="006729"/>
            </a:solidFill>
            <a:ln w="25400" cap="flat" cmpd="sng" algn="ctr">
              <a:noFill/>
              <a:prstDash val="solid"/>
            </a:ln>
            <a:effectLst>
              <a:outerShdw blurRad="25400" dist="38100" sx="96000" sy="96000" algn="l" rotWithShape="0">
                <a:prstClr val="black">
                  <a:alpha val="15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kumimoji="0" lang="de-DE" sz="160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90" name="Gruppieren 89">
            <a:extLst>
              <a:ext uri="{FF2B5EF4-FFF2-40B4-BE49-F238E27FC236}">
                <a16:creationId xmlns:a16="http://schemas.microsoft.com/office/drawing/2014/main" id="{AA71B803-3257-4FB8-B7F6-EB1D846D5926}"/>
              </a:ext>
            </a:extLst>
          </p:cNvPr>
          <p:cNvGrpSpPr>
            <a:grpSpLocks noChangeAspect="1"/>
          </p:cNvGrpSpPr>
          <p:nvPr/>
        </p:nvGrpSpPr>
        <p:grpSpPr>
          <a:xfrm>
            <a:off x="3179603" y="449324"/>
            <a:ext cx="4442231" cy="5820895"/>
            <a:chOff x="6275388" y="847787"/>
            <a:chExt cx="3421012" cy="4752875"/>
          </a:xfrm>
          <a:scene3d>
            <a:camera prst="perspectiveFront">
              <a:rot lat="0" lon="10800000" rev="0"/>
            </a:camera>
            <a:lightRig rig="threePt" dir="t"/>
          </a:scene3d>
        </p:grpSpPr>
        <p:sp>
          <p:nvSpPr>
            <p:cNvPr id="91" name="Rechteck 90">
              <a:extLst>
                <a:ext uri="{FF2B5EF4-FFF2-40B4-BE49-F238E27FC236}">
                  <a16:creationId xmlns:a16="http://schemas.microsoft.com/office/drawing/2014/main" id="{8E763A2E-C86C-4F1F-89F9-E380D51DAF49}"/>
                </a:ext>
              </a:extLst>
            </p:cNvPr>
            <p:cNvSpPr>
              <a:spLocks/>
            </p:cNvSpPr>
            <p:nvPr/>
          </p:nvSpPr>
          <p:spPr>
            <a:xfrm>
              <a:off x="6275388" y="847787"/>
              <a:ext cx="3421012" cy="4752875"/>
            </a:xfrm>
            <a:prstGeom prst="rect">
              <a:avLst/>
            </a:prstGeom>
            <a:solidFill>
              <a:srgbClr val="65A518"/>
            </a:solidFill>
            <a:ln w="25400" cap="flat" cmpd="sng" algn="ctr">
              <a:noFill/>
              <a:prstDash val="solid"/>
            </a:ln>
            <a:effectLst>
              <a:outerShdw blurRad="25400" sx="90000" sy="90000" algn="ctr" rotWithShape="0">
                <a:prstClr val="black">
                  <a:alpha val="15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buFont typeface="Wingdings" panose="05000000000000000000" pitchFamily="2" charset="2"/>
                <a:buNone/>
                <a:defRPr/>
              </a:pPr>
              <a:r>
                <a:rPr lang="de-DE" sz="2800" kern="0" dirty="0">
                  <a:solidFill>
                    <a:prstClr val="white"/>
                  </a:solidFill>
                  <a:latin typeface="Arial"/>
                </a:rPr>
                <a:t>Unsere </a:t>
              </a:r>
              <a:br>
                <a:rPr lang="de-DE" sz="2800" b="1" kern="0" dirty="0">
                  <a:solidFill>
                    <a:prstClr val="white"/>
                  </a:solidFill>
                  <a:latin typeface="Arial"/>
                </a:rPr>
              </a:br>
              <a:r>
                <a:rPr lang="de-DE" sz="2800" b="1" kern="0" dirty="0">
                  <a:solidFill>
                    <a:prstClr val="white"/>
                  </a:solidFill>
                  <a:latin typeface="Arial"/>
                </a:rPr>
                <a:t>Erfolgsgeschichte</a:t>
              </a: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a:p>
              <a:pPr algn="ctr">
                <a:lnSpc>
                  <a:spcPct val="104000"/>
                </a:lnSpc>
                <a:spcBef>
                  <a:spcPts val="600"/>
                </a:spcBef>
                <a:buFont typeface="Wingdings" panose="05000000000000000000" pitchFamily="2" charset="2"/>
                <a:buNone/>
                <a:defRPr/>
              </a:pPr>
              <a:endParaRPr lang="de-DE" sz="2800" b="1" kern="0" dirty="0">
                <a:solidFill>
                  <a:prstClr val="white"/>
                </a:solidFill>
                <a:latin typeface="Arial"/>
              </a:endParaRPr>
            </a:p>
          </p:txBody>
        </p:sp>
        <p:sp>
          <p:nvSpPr>
            <p:cNvPr id="92" name="Rechteck 91">
              <a:extLst>
                <a:ext uri="{FF2B5EF4-FFF2-40B4-BE49-F238E27FC236}">
                  <a16:creationId xmlns:a16="http://schemas.microsoft.com/office/drawing/2014/main" id="{7B76F6F7-E749-4710-AC50-C99C25DAB89D}"/>
                </a:ext>
              </a:extLst>
            </p:cNvPr>
            <p:cNvSpPr>
              <a:spLocks/>
            </p:cNvSpPr>
            <p:nvPr/>
          </p:nvSpPr>
          <p:spPr>
            <a:xfrm>
              <a:off x="6275388" y="848224"/>
              <a:ext cx="256041" cy="4752000"/>
            </a:xfrm>
            <a:prstGeom prst="rect">
              <a:avLst/>
            </a:prstGeom>
            <a:solidFill>
              <a:srgbClr val="006729"/>
            </a:solidFill>
            <a:ln w="25400" cap="flat" cmpd="sng" algn="ctr">
              <a:noFill/>
              <a:prstDash val="solid"/>
            </a:ln>
            <a:effectLst>
              <a:outerShdw blurRad="25400" dist="38100" sx="96000" sy="96000" algn="l" rotWithShape="0">
                <a:prstClr val="black">
                  <a:alpha val="15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104000"/>
                </a:lnSpc>
                <a:spcBef>
                  <a:spcPts val="600"/>
                </a:spcBef>
                <a:buFont typeface="Wingdings" panose="05000000000000000000" pitchFamily="2" charset="2"/>
                <a:buNone/>
                <a:defRPr/>
              </a:pPr>
              <a:endParaRPr lang="de-DE" sz="1600" kern="0" dirty="0" err="1">
                <a:solidFill>
                  <a:prstClr val="white"/>
                </a:solidFill>
                <a:latin typeface="Arial"/>
              </a:endParaRPr>
            </a:p>
          </p:txBody>
        </p:sp>
      </p:grpSp>
      <p:sp>
        <p:nvSpPr>
          <p:cNvPr id="4" name="Foliennummernplatzhalter 3">
            <a:extLst>
              <a:ext uri="{FF2B5EF4-FFF2-40B4-BE49-F238E27FC236}">
                <a16:creationId xmlns:a16="http://schemas.microsoft.com/office/drawing/2014/main" id="{BEEAE9A1-EA8E-F0D8-C594-F102647DB367}"/>
              </a:ext>
            </a:extLst>
          </p:cNvPr>
          <p:cNvSpPr>
            <a:spLocks noGrp="1"/>
          </p:cNvSpPr>
          <p:nvPr>
            <p:ph type="sldNum" sz="quarter" idx="12"/>
          </p:nvPr>
        </p:nvSpPr>
        <p:spPr/>
        <p:txBody>
          <a:bodyPr/>
          <a:lstStyle/>
          <a:p>
            <a:fld id="{7EC6429F-8EBA-4254-B9C8-295228AFE7F1}" type="slidenum">
              <a:rPr lang="de-DE" smtClean="0"/>
              <a:pPr/>
              <a:t>23</a:t>
            </a:fld>
            <a:endParaRPr lang="de-DE" dirty="0"/>
          </a:p>
        </p:txBody>
      </p:sp>
      <p:sp>
        <p:nvSpPr>
          <p:cNvPr id="63" name="Rechteck 62">
            <a:extLst>
              <a:ext uri="{FF2B5EF4-FFF2-40B4-BE49-F238E27FC236}">
                <a16:creationId xmlns:a16="http://schemas.microsoft.com/office/drawing/2014/main" id="{C07D1692-0F56-EE8D-8BD7-EEE9A324A795}"/>
              </a:ext>
            </a:extLst>
          </p:cNvPr>
          <p:cNvSpPr/>
          <p:nvPr/>
        </p:nvSpPr>
        <p:spPr>
          <a:xfrm flipH="1">
            <a:off x="3262125" y="525600"/>
            <a:ext cx="4370583" cy="5677786"/>
          </a:xfrm>
          <a:prstGeom prst="rect">
            <a:avLst/>
          </a:prstGeom>
          <a:gradFill flip="none" rotWithShape="1">
            <a:gsLst>
              <a:gs pos="84000">
                <a:srgbClr val="D1D6C8"/>
              </a:gs>
              <a:gs pos="100000">
                <a:srgbClr val="7E8671"/>
              </a:gs>
            </a:gsLst>
            <a:lin ang="10800000" scaled="0"/>
            <a:tileRect/>
          </a:gradFill>
          <a:ln w="25400" cap="flat" cmpd="sng" algn="ctr">
            <a:noFill/>
            <a:prstDash val="solid"/>
          </a:ln>
          <a:effectLst/>
          <a:scene3d>
            <a:camera prst="perspectiveFront">
              <a:rot lat="0" lon="21594000" rev="0"/>
            </a:camera>
            <a:lightRig rig="threePt" dir="t"/>
          </a:scene3d>
        </p:spPr>
        <p:txBody>
          <a:bodyPr rot="0" spcFirstLastPara="0" vertOverflow="overflow" horzOverflow="overflow" vert="horz" wrap="square" lIns="324000" tIns="72000" rIns="324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4000"/>
              </a:lnSpc>
              <a:spcBef>
                <a:spcPts val="1200"/>
              </a:spcBef>
              <a:spcAft>
                <a:spcPts val="0"/>
              </a:spcAft>
              <a:buClrTx/>
              <a:buSzTx/>
              <a:buFont typeface="Wingdings" panose="05000000000000000000" pitchFamily="2" charset="2"/>
              <a:buNone/>
              <a:tabLst/>
              <a:defRPr/>
            </a:pPr>
            <a:r>
              <a:rPr kumimoji="0" lang="de-DE" sz="1600" i="0" u="none" strike="noStrike" kern="1200" cap="none" spc="0" normalizeH="0" baseline="0" noProof="0" dirty="0">
                <a:ln>
                  <a:noFill/>
                </a:ln>
                <a:solidFill>
                  <a:srgbClr val="00A3A8"/>
                </a:solidFill>
                <a:effectLst/>
                <a:uLnTx/>
                <a:uFillTx/>
                <a:latin typeface="Arial" panose="020B0604020202020204" pitchFamily="34" charset="0"/>
                <a:ea typeface="+mn-ea"/>
                <a:cs typeface="Arial" panose="020B0604020202020204" pitchFamily="34" charset="0"/>
              </a:rPr>
              <a:t>Deswegen stehen wir heute im Bereich </a:t>
            </a:r>
            <a:r>
              <a:rPr kumimoji="0" lang="de-DE" sz="2800" b="1" i="0" u="none" strike="noStrike" kern="1200" cap="none" spc="0" normalizeH="0" baseline="0" noProof="0" dirty="0">
                <a:ln>
                  <a:noFill/>
                </a:ln>
                <a:solidFill>
                  <a:srgbClr val="00A3A8"/>
                </a:solidFill>
                <a:effectLst/>
                <a:uLnTx/>
                <a:uFillTx/>
                <a:latin typeface="Arial" panose="020B0604020202020204" pitchFamily="34" charset="0"/>
                <a:ea typeface="+mn-ea"/>
                <a:cs typeface="Arial" panose="020B0604020202020204" pitchFamily="34" charset="0"/>
              </a:rPr>
              <a:t>Einkommensschutz so erfolgreich da! </a:t>
            </a:r>
          </a:p>
          <a:p>
            <a:pPr marL="0" marR="0" lvl="0" indent="0" defTabSz="914400" rtl="0" eaLnBrk="1" fontAlgn="auto" latinLnBrk="0" hangingPunct="1">
              <a:lnSpc>
                <a:spcPct val="104000"/>
              </a:lnSpc>
              <a:spcBef>
                <a:spcPts val="1200"/>
              </a:spcBef>
              <a:spcAft>
                <a:spcPts val="0"/>
              </a:spcAft>
              <a:buClrTx/>
              <a:buSzTx/>
              <a:buFont typeface="Wingdings" panose="05000000000000000000" pitchFamily="2" charset="2"/>
              <a:buNone/>
              <a:tabLst/>
              <a:defRPr/>
            </a:pPr>
            <a:endParaRPr lang="de-DE" sz="900" b="1" dirty="0">
              <a:solidFill>
                <a:srgbClr val="00A3A8"/>
              </a:solidFill>
              <a:latin typeface="Arial" panose="020B0604020202020204" pitchFamily="34" charset="0"/>
              <a:cs typeface="Arial" panose="020B0604020202020204" pitchFamily="34" charset="0"/>
            </a:endParaRPr>
          </a:p>
          <a:p>
            <a:pPr marL="358775" marR="0" lvl="0" indent="-184150"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Bestandsgröße: ca.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460.000 Stück</a:t>
            </a:r>
          </a:p>
          <a:p>
            <a:pPr marL="358775" marR="0" lvl="0" indent="-184150"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Jedes Jahr </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kommen</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rund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20.000 Verträge </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dazu. </a:t>
            </a:r>
          </a:p>
          <a:p>
            <a:pPr marL="358775" marR="0" lvl="0" indent="-184150"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Bearbeitung von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bis zu 1.800 Leistungsfällen </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durch die Leistungsprüfung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jedes Jahr.</a:t>
            </a:r>
          </a:p>
          <a:p>
            <a:pPr marL="358775" marR="0" lvl="0" indent="-184150" defTabSz="914400" rtl="0" eaLnBrk="1" fontAlgn="auto" latinLnBrk="0" hangingPunct="1">
              <a:lnSpc>
                <a:spcPct val="104000"/>
              </a:lnSpc>
              <a:spcBef>
                <a:spcPts val="1200"/>
              </a:spcBef>
              <a:spcAft>
                <a:spcPts val="0"/>
              </a:spcAft>
              <a:buClr>
                <a:schemeClr val="accent3"/>
              </a:buClr>
              <a:buSzTx/>
              <a:buFont typeface="Arial" panose="020B0604020202020204" pitchFamily="34" charset="0"/>
              <a:buChar char="•"/>
              <a:tabLst>
                <a:tab pos="1795463" algn="l"/>
              </a:tabLst>
              <a:defRPr/>
            </a:pP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Auszahlung</a:t>
            </a: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von BU-Leistungen von </a:t>
            </a:r>
            <a:b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br>
            <a:r>
              <a:rPr kumimoji="0" lang="de-DE" sz="140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rund </a:t>
            </a:r>
            <a:r>
              <a:rPr kumimoji="0" lang="de-DE" sz="14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60.000.000 EUR jedes Jahr.</a:t>
            </a:r>
          </a:p>
        </p:txBody>
      </p:sp>
      <p:grpSp>
        <p:nvGrpSpPr>
          <p:cNvPr id="64" name="Gruppieren 63">
            <a:extLst>
              <a:ext uri="{FF2B5EF4-FFF2-40B4-BE49-F238E27FC236}">
                <a16:creationId xmlns:a16="http://schemas.microsoft.com/office/drawing/2014/main" id="{251AA879-62B4-3C8C-4C53-AF3B803AEE4A}"/>
              </a:ext>
            </a:extLst>
          </p:cNvPr>
          <p:cNvGrpSpPr/>
          <p:nvPr/>
        </p:nvGrpSpPr>
        <p:grpSpPr>
          <a:xfrm>
            <a:off x="7635557" y="525600"/>
            <a:ext cx="4365678" cy="5677786"/>
            <a:chOff x="7397432" y="545811"/>
            <a:chExt cx="4365678" cy="5677786"/>
          </a:xfrm>
          <a:scene3d>
            <a:camera prst="perspectiveFront"/>
            <a:lightRig rig="threePt" dir="t"/>
          </a:scene3d>
        </p:grpSpPr>
        <p:sp>
          <p:nvSpPr>
            <p:cNvPr id="65" name="Rechteck 64">
              <a:extLst>
                <a:ext uri="{FF2B5EF4-FFF2-40B4-BE49-F238E27FC236}">
                  <a16:creationId xmlns:a16="http://schemas.microsoft.com/office/drawing/2014/main" id="{8ACDD3F4-4F9A-5B40-81E9-883290F347F1}"/>
                </a:ext>
              </a:extLst>
            </p:cNvPr>
            <p:cNvSpPr/>
            <p:nvPr/>
          </p:nvSpPr>
          <p:spPr>
            <a:xfrm>
              <a:off x="7397432" y="545811"/>
              <a:ext cx="4365678" cy="5677786"/>
            </a:xfrm>
            <a:prstGeom prst="rect">
              <a:avLst/>
            </a:prstGeom>
            <a:gradFill flip="none" rotWithShape="1">
              <a:gsLst>
                <a:gs pos="84000">
                  <a:srgbClr val="D1D6C8"/>
                </a:gs>
                <a:gs pos="100000">
                  <a:srgbClr val="7E8671"/>
                </a:gs>
              </a:gsLst>
              <a:lin ang="10800000" scaled="1"/>
              <a:tileRect/>
            </a:gradFill>
            <a:ln w="254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eaLnBrk="1" fontAlgn="auto" latinLnBrk="0" hangingPunct="1">
                <a:lnSpc>
                  <a:spcPct val="104000"/>
                </a:lnSpc>
                <a:spcBef>
                  <a:spcPts val="600"/>
                </a:spcBef>
                <a:spcAft>
                  <a:spcPts val="0"/>
                </a:spcAft>
                <a:buClrTx/>
                <a:buSzTx/>
                <a:buFont typeface="Wingdings" panose="05000000000000000000" pitchFamily="2" charset="2"/>
                <a:buNone/>
                <a:tabLst/>
                <a:defRPr/>
              </a:pPr>
              <a:endParaRPr kumimoji="0" lang="de-DE" sz="1600" b="0" i="0" u="none" strike="noStrike" kern="0" cap="none" spc="0" normalizeH="0" baseline="0" noProof="0" dirty="0" err="1">
                <a:ln>
                  <a:noFill/>
                </a:ln>
                <a:solidFill>
                  <a:prstClr val="white"/>
                </a:solidFill>
                <a:effectLst/>
                <a:uLnTx/>
                <a:uFillTx/>
                <a:latin typeface="Arial"/>
                <a:ea typeface="+mn-ea"/>
                <a:cs typeface="+mn-cs"/>
              </a:endParaRPr>
            </a:p>
          </p:txBody>
        </p:sp>
        <p:pic>
          <p:nvPicPr>
            <p:cNvPr id="66" name="Grafik 65">
              <a:extLst>
                <a:ext uri="{FF2B5EF4-FFF2-40B4-BE49-F238E27FC236}">
                  <a16:creationId xmlns:a16="http://schemas.microsoft.com/office/drawing/2014/main" id="{E7C8A312-A1C4-3C06-767D-7B3F583AE52C}"/>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8106678" y="3378557"/>
              <a:ext cx="1316839" cy="197452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p:spPr>
        </p:pic>
        <p:pic>
          <p:nvPicPr>
            <p:cNvPr id="67" name="Grafik 66">
              <a:extLst>
                <a:ext uri="{FF2B5EF4-FFF2-40B4-BE49-F238E27FC236}">
                  <a16:creationId xmlns:a16="http://schemas.microsoft.com/office/drawing/2014/main" id="{3C457FDF-E08A-07C5-F3F5-ACDE4669ACB5}"/>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rot="21384046">
              <a:off x="7929257" y="1200111"/>
              <a:ext cx="1985186" cy="1246848"/>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p:spPr>
        </p:pic>
        <p:pic>
          <p:nvPicPr>
            <p:cNvPr id="68" name="Grafik 67">
              <a:extLst>
                <a:ext uri="{FF2B5EF4-FFF2-40B4-BE49-F238E27FC236}">
                  <a16:creationId xmlns:a16="http://schemas.microsoft.com/office/drawing/2014/main" id="{D2585E95-A076-568F-79E7-22440E2961ED}"/>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rot="626096">
              <a:off x="10095210" y="2757892"/>
              <a:ext cx="1186609" cy="1693918"/>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p:spPr>
        </p:pic>
      </p:grpSp>
      <p:sp>
        <p:nvSpPr>
          <p:cNvPr id="69" name="Fußzeilenplatzhalter 2">
            <a:extLst>
              <a:ext uri="{FF2B5EF4-FFF2-40B4-BE49-F238E27FC236}">
                <a16:creationId xmlns:a16="http://schemas.microsoft.com/office/drawing/2014/main" id="{8E670943-583E-47F8-875F-067F25EEC6E8}"/>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226514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Allgemeines rund um die BU</a:t>
            </a:r>
            <a:r>
              <a:rPr lang="de-DE"/>
              <a:t>. </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4765"/>
          </a:xfrm>
        </p:spPr>
        <p:txBody>
          <a:bodyPr/>
          <a:lstStyle/>
          <a:p>
            <a:r>
              <a:rPr lang="de-DE" b="1" dirty="0"/>
              <a:t>Was leistet die Berufsunfähigkeitsversicherung, wie lange und wann?</a:t>
            </a:r>
          </a:p>
        </p:txBody>
      </p:sp>
      <p:sp>
        <p:nvSpPr>
          <p:cNvPr id="14" name="Rechteck 8">
            <a:extLst>
              <a:ext uri="{FF2B5EF4-FFF2-40B4-BE49-F238E27FC236}">
                <a16:creationId xmlns:a16="http://schemas.microsoft.com/office/drawing/2014/main" id="{DD653D57-0ECA-4E03-B309-B1EB0B9AAADF}"/>
              </a:ext>
            </a:extLst>
          </p:cNvPr>
          <p:cNvSpPr/>
          <p:nvPr/>
        </p:nvSpPr>
        <p:spPr>
          <a:xfrm>
            <a:off x="335360" y="2006550"/>
            <a:ext cx="3492000" cy="4194225"/>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5" name="Rechteck 8">
            <a:extLst>
              <a:ext uri="{FF2B5EF4-FFF2-40B4-BE49-F238E27FC236}">
                <a16:creationId xmlns:a16="http://schemas.microsoft.com/office/drawing/2014/main" id="{53079EC9-79E7-4375-9112-1ABF5071D574}"/>
              </a:ext>
            </a:extLst>
          </p:cNvPr>
          <p:cNvSpPr/>
          <p:nvPr/>
        </p:nvSpPr>
        <p:spPr>
          <a:xfrm>
            <a:off x="4354154" y="2006550"/>
            <a:ext cx="3492000" cy="4194225"/>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6" name="Rechteck 8">
            <a:extLst>
              <a:ext uri="{FF2B5EF4-FFF2-40B4-BE49-F238E27FC236}">
                <a16:creationId xmlns:a16="http://schemas.microsoft.com/office/drawing/2014/main" id="{90CE03F5-ACB9-49A3-8BC1-3344528D6632}"/>
              </a:ext>
            </a:extLst>
          </p:cNvPr>
          <p:cNvSpPr/>
          <p:nvPr/>
        </p:nvSpPr>
        <p:spPr>
          <a:xfrm>
            <a:off x="8359792" y="2006550"/>
            <a:ext cx="3492000" cy="4194225"/>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7" name="Rechteck 30">
            <a:extLst>
              <a:ext uri="{FF2B5EF4-FFF2-40B4-BE49-F238E27FC236}">
                <a16:creationId xmlns:a16="http://schemas.microsoft.com/office/drawing/2014/main" id="{66252259-6FB5-40F1-B4B1-885DCCFF4189}"/>
              </a:ext>
            </a:extLst>
          </p:cNvPr>
          <p:cNvSpPr/>
          <p:nvPr/>
        </p:nvSpPr>
        <p:spPr>
          <a:xfrm>
            <a:off x="3221953" y="1771634"/>
            <a:ext cx="714219" cy="714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8" name="Rechteck 30">
            <a:extLst>
              <a:ext uri="{FF2B5EF4-FFF2-40B4-BE49-F238E27FC236}">
                <a16:creationId xmlns:a16="http://schemas.microsoft.com/office/drawing/2014/main" id="{2100E0A3-2742-4CBE-8694-39DD23E37456}"/>
              </a:ext>
            </a:extLst>
          </p:cNvPr>
          <p:cNvSpPr/>
          <p:nvPr/>
        </p:nvSpPr>
        <p:spPr>
          <a:xfrm>
            <a:off x="7240747" y="1771634"/>
            <a:ext cx="714219" cy="714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9" name="Rechteck 30">
            <a:extLst>
              <a:ext uri="{FF2B5EF4-FFF2-40B4-BE49-F238E27FC236}">
                <a16:creationId xmlns:a16="http://schemas.microsoft.com/office/drawing/2014/main" id="{66291DCB-0B38-4A82-9370-8FB1CA9049C4}"/>
              </a:ext>
            </a:extLst>
          </p:cNvPr>
          <p:cNvSpPr/>
          <p:nvPr/>
        </p:nvSpPr>
        <p:spPr>
          <a:xfrm>
            <a:off x="11246385" y="1771634"/>
            <a:ext cx="714219" cy="714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20" name="Textplatzhalter 4">
            <a:extLst>
              <a:ext uri="{FF2B5EF4-FFF2-40B4-BE49-F238E27FC236}">
                <a16:creationId xmlns:a16="http://schemas.microsoft.com/office/drawing/2014/main" id="{BB03BF31-7E55-4BCD-AEE3-E569DF61443B}"/>
              </a:ext>
            </a:extLst>
          </p:cNvPr>
          <p:cNvSpPr txBox="1">
            <a:spLocks/>
          </p:cNvSpPr>
          <p:nvPr/>
        </p:nvSpPr>
        <p:spPr bwMode="gray">
          <a:xfrm>
            <a:off x="468710" y="2633067"/>
            <a:ext cx="3096000" cy="3077253"/>
          </a:xfrm>
          <a:prstGeom prst="rect">
            <a:avLst/>
          </a:prstGeom>
        </p:spPr>
        <p:txBody>
          <a:bodyPr vert="horz" wrap="square"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spcAft>
                <a:spcPts val="600"/>
              </a:spcAft>
            </a:pPr>
            <a:r>
              <a:rPr lang="de-DE" b="1" dirty="0">
                <a:solidFill>
                  <a:schemeClr val="accent1"/>
                </a:solidFill>
              </a:rPr>
              <a:t>Was</a:t>
            </a:r>
            <a:r>
              <a:rPr lang="de-DE" b="1" dirty="0"/>
              <a:t> leistet eine Berufsunfähigkeits-versicherung?</a:t>
            </a:r>
          </a:p>
          <a:p>
            <a:pPr marL="285750" lvl="2" indent="-285750">
              <a:buBlip>
                <a:blip r:embed="rId2"/>
              </a:buBlip>
            </a:pPr>
            <a:r>
              <a:rPr lang="de-DE" sz="1400" dirty="0"/>
              <a:t>Monatliche Rente</a:t>
            </a:r>
          </a:p>
          <a:p>
            <a:pPr marL="285750" lvl="2" indent="-285750">
              <a:buBlip>
                <a:blip r:embed="rId2"/>
              </a:buBlip>
            </a:pPr>
            <a:r>
              <a:rPr lang="de-DE" sz="1400" dirty="0"/>
              <a:t>Garantiert in vereinbarter Höhe</a:t>
            </a:r>
          </a:p>
          <a:p>
            <a:pPr marL="285750" lvl="2" indent="-285750">
              <a:buBlip>
                <a:blip r:embed="rId2"/>
              </a:buBlip>
            </a:pPr>
            <a:r>
              <a:rPr lang="de-DE" sz="1400" b="1" dirty="0"/>
              <a:t>Zweck: </a:t>
            </a:r>
            <a:r>
              <a:rPr lang="de-DE" sz="1400" dirty="0"/>
              <a:t>Wenn aus gesundheitlichen Gründen nicht mehr gearbeitet werden kann und daher der Wegfall des Einkommens abgemildert werden soll.</a:t>
            </a:r>
          </a:p>
        </p:txBody>
      </p:sp>
      <p:sp>
        <p:nvSpPr>
          <p:cNvPr id="21" name="Textplatzhalter 4">
            <a:extLst>
              <a:ext uri="{FF2B5EF4-FFF2-40B4-BE49-F238E27FC236}">
                <a16:creationId xmlns:a16="http://schemas.microsoft.com/office/drawing/2014/main" id="{E4E68232-850F-466D-8B4A-7819009A26AF}"/>
              </a:ext>
            </a:extLst>
          </p:cNvPr>
          <p:cNvSpPr txBox="1">
            <a:spLocks/>
          </p:cNvSpPr>
          <p:nvPr/>
        </p:nvSpPr>
        <p:spPr bwMode="gray">
          <a:xfrm>
            <a:off x="4487504" y="2633067"/>
            <a:ext cx="3096000" cy="3154197"/>
          </a:xfrm>
          <a:prstGeom prst="rect">
            <a:avLst/>
          </a:prstGeom>
        </p:spPr>
        <p:txBody>
          <a:bodyPr vert="horz" wrap="square"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spcAft>
                <a:spcPts val="600"/>
              </a:spcAft>
            </a:pPr>
            <a:r>
              <a:rPr lang="de-DE" b="1" dirty="0">
                <a:solidFill>
                  <a:schemeClr val="accent1"/>
                </a:solidFill>
              </a:rPr>
              <a:t>Wie lange </a:t>
            </a:r>
            <a:r>
              <a:rPr lang="de-DE" b="1" dirty="0"/>
              <a:t>leistet eine Berufsunfähigkeits-versicherung?</a:t>
            </a:r>
          </a:p>
          <a:p>
            <a:pPr marL="285750" lvl="2" indent="-285750">
              <a:buBlip>
                <a:blip r:embed="rId2"/>
              </a:buBlip>
            </a:pPr>
            <a:r>
              <a:rPr lang="de-DE" sz="1400" dirty="0"/>
              <a:t>Solange eine BU vorliegt, längstens bis zum Ende der vereinbarten „Leistungszeit“</a:t>
            </a:r>
          </a:p>
          <a:p>
            <a:pPr marL="285750" lvl="2" indent="-285750">
              <a:buBlip>
                <a:blip r:embed="rId2"/>
              </a:buBlip>
            </a:pPr>
            <a:r>
              <a:rPr lang="de-DE" sz="1400" dirty="0"/>
              <a:t>Längstens bis zum 67. Lebensjahr</a:t>
            </a:r>
          </a:p>
          <a:p>
            <a:pPr marL="285750" lvl="2" indent="-285750">
              <a:buBlip>
                <a:blip r:embed="rId2"/>
              </a:buBlip>
            </a:pPr>
            <a:r>
              <a:rPr lang="de-DE" sz="1400" dirty="0"/>
              <a:t>Verzicht auf einseitig zeitlich befristetes Anerkenntnis</a:t>
            </a:r>
          </a:p>
          <a:p>
            <a:pPr marL="285750" lvl="2" indent="-285750">
              <a:buBlip>
                <a:blip r:embed="rId2"/>
              </a:buBlip>
            </a:pPr>
            <a:r>
              <a:rPr lang="de-DE" sz="1400" b="1" dirty="0"/>
              <a:t>Ziel: </a:t>
            </a:r>
            <a:r>
              <a:rPr lang="de-DE" sz="1400" dirty="0"/>
              <a:t>BU-Rente soll den Wegfall des Gehalts bei BU ausgleichen. </a:t>
            </a:r>
          </a:p>
        </p:txBody>
      </p:sp>
      <p:sp>
        <p:nvSpPr>
          <p:cNvPr id="22" name="Textplatzhalter 4">
            <a:extLst>
              <a:ext uri="{FF2B5EF4-FFF2-40B4-BE49-F238E27FC236}">
                <a16:creationId xmlns:a16="http://schemas.microsoft.com/office/drawing/2014/main" id="{7A6A4BCB-65D6-46BE-89CC-F3C13240F4F5}"/>
              </a:ext>
            </a:extLst>
          </p:cNvPr>
          <p:cNvSpPr txBox="1">
            <a:spLocks/>
          </p:cNvSpPr>
          <p:nvPr/>
        </p:nvSpPr>
        <p:spPr bwMode="gray">
          <a:xfrm>
            <a:off x="8493142" y="2633067"/>
            <a:ext cx="3096000" cy="2405146"/>
          </a:xfrm>
          <a:prstGeom prst="rect">
            <a:avLst/>
          </a:prstGeom>
        </p:spPr>
        <p:txBody>
          <a:bodyPr vert="horz" wrap="square"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spcAft>
                <a:spcPts val="600"/>
              </a:spcAft>
            </a:pPr>
            <a:r>
              <a:rPr lang="de-DE" b="1" dirty="0">
                <a:solidFill>
                  <a:schemeClr val="accent1"/>
                </a:solidFill>
              </a:rPr>
              <a:t>Voraussetzungen </a:t>
            </a:r>
            <a:r>
              <a:rPr lang="de-DE" b="1" dirty="0"/>
              <a:t>für die Zahlung einer monatlichen</a:t>
            </a:r>
            <a:br>
              <a:rPr lang="de-DE" b="1" dirty="0"/>
            </a:br>
            <a:r>
              <a:rPr lang="de-DE" b="1" dirty="0"/>
              <a:t>BU-Rente: </a:t>
            </a:r>
          </a:p>
          <a:p>
            <a:pPr marL="285750" lvl="2" indent="-285750">
              <a:buBlip>
                <a:blip r:embed="rId2"/>
              </a:buBlip>
            </a:pPr>
            <a:r>
              <a:rPr lang="de-DE" sz="1400" b="1" dirty="0"/>
              <a:t>Auslöser: </a:t>
            </a:r>
            <a:r>
              <a:rPr lang="de-DE" sz="1400" dirty="0"/>
              <a:t>Krankheit, Unfall, Kräfteverfall</a:t>
            </a:r>
          </a:p>
          <a:p>
            <a:pPr marL="285750" lvl="2" indent="-285750">
              <a:buBlip>
                <a:blip r:embed="rId2"/>
              </a:buBlip>
            </a:pPr>
            <a:r>
              <a:rPr lang="de-DE" sz="1400" dirty="0"/>
              <a:t>&lt; </a:t>
            </a:r>
            <a:r>
              <a:rPr lang="de-DE" sz="1400" b="1" dirty="0"/>
              <a:t>50% </a:t>
            </a:r>
            <a:r>
              <a:rPr lang="de-DE" sz="1400" dirty="0"/>
              <a:t>Berufsfähigkeit im aktuellen Beruf</a:t>
            </a:r>
          </a:p>
          <a:p>
            <a:pPr marL="285750" lvl="2" indent="-285750">
              <a:buBlip>
                <a:blip r:embed="rId2"/>
              </a:buBlip>
            </a:pPr>
            <a:r>
              <a:rPr lang="de-DE" sz="1400" dirty="0"/>
              <a:t>Mindestens</a:t>
            </a:r>
            <a:r>
              <a:rPr lang="de-DE" sz="1400" b="1" dirty="0"/>
              <a:t> 6 Monate </a:t>
            </a:r>
            <a:r>
              <a:rPr lang="de-DE" sz="1400" dirty="0"/>
              <a:t>Prognosezeitraum</a:t>
            </a:r>
            <a:endParaRPr lang="de-DE" sz="1400" b="1" dirty="0"/>
          </a:p>
        </p:txBody>
      </p:sp>
      <p:grpSp>
        <p:nvGrpSpPr>
          <p:cNvPr id="23" name="Gruppieren 22">
            <a:extLst>
              <a:ext uri="{FF2B5EF4-FFF2-40B4-BE49-F238E27FC236}">
                <a16:creationId xmlns:a16="http://schemas.microsoft.com/office/drawing/2014/main" id="{D9A9B272-99B6-4A39-A174-F04FB811E3E4}"/>
              </a:ext>
            </a:extLst>
          </p:cNvPr>
          <p:cNvGrpSpPr/>
          <p:nvPr/>
        </p:nvGrpSpPr>
        <p:grpSpPr>
          <a:xfrm>
            <a:off x="3359950" y="1910143"/>
            <a:ext cx="438225" cy="437201"/>
            <a:chOff x="5790090" y="1346783"/>
            <a:chExt cx="499984" cy="498816"/>
          </a:xfrm>
        </p:grpSpPr>
        <p:pic>
          <p:nvPicPr>
            <p:cNvPr id="24" name="Grafik 26">
              <a:extLst>
                <a:ext uri="{FF2B5EF4-FFF2-40B4-BE49-F238E27FC236}">
                  <a16:creationId xmlns:a16="http://schemas.microsoft.com/office/drawing/2014/main" id="{3FB35776-D3C9-4129-92DA-0169EA959DA5}"/>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790090" y="1346783"/>
              <a:ext cx="499984" cy="498816"/>
            </a:xfrm>
            <a:prstGeom prst="rect">
              <a:avLst/>
            </a:prstGeom>
          </p:spPr>
        </p:pic>
        <p:sp>
          <p:nvSpPr>
            <p:cNvPr id="25" name="Rechteck 27">
              <a:extLst>
                <a:ext uri="{FF2B5EF4-FFF2-40B4-BE49-F238E27FC236}">
                  <a16:creationId xmlns:a16="http://schemas.microsoft.com/office/drawing/2014/main" id="{48FC82CF-71A1-44DD-AE48-319B0E33F985}"/>
                </a:ext>
              </a:extLst>
            </p:cNvPr>
            <p:cNvSpPr/>
            <p:nvPr/>
          </p:nvSpPr>
          <p:spPr>
            <a:xfrm>
              <a:off x="5945981" y="1533499"/>
              <a:ext cx="188600" cy="252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pic>
        <p:nvPicPr>
          <p:cNvPr id="26" name="Grafik 35">
            <a:extLst>
              <a:ext uri="{FF2B5EF4-FFF2-40B4-BE49-F238E27FC236}">
                <a16:creationId xmlns:a16="http://schemas.microsoft.com/office/drawing/2014/main" id="{DEEA6013-A178-460A-91BD-B6EA71B493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9805" y="1930692"/>
            <a:ext cx="396102" cy="396102"/>
          </a:xfrm>
          <a:prstGeom prst="rect">
            <a:avLst/>
          </a:prstGeom>
        </p:spPr>
      </p:pic>
      <p:pic>
        <p:nvPicPr>
          <p:cNvPr id="27" name="Grafik 33">
            <a:extLst>
              <a:ext uri="{FF2B5EF4-FFF2-40B4-BE49-F238E27FC236}">
                <a16:creationId xmlns:a16="http://schemas.microsoft.com/office/drawing/2014/main" id="{544E513F-EB9F-4171-AE1C-4CF6817034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54343" y="1929410"/>
            <a:ext cx="298302" cy="398666"/>
          </a:xfrm>
          <a:prstGeom prst="rect">
            <a:avLst/>
          </a:prstGeom>
        </p:spPr>
      </p:pic>
      <p:sp>
        <p:nvSpPr>
          <p:cNvPr id="2" name="Fußzeilenplatzhalter 1">
            <a:extLst>
              <a:ext uri="{FF2B5EF4-FFF2-40B4-BE49-F238E27FC236}">
                <a16:creationId xmlns:a16="http://schemas.microsoft.com/office/drawing/2014/main" id="{1B019EA3-3F3C-4AEE-8E2A-1F13F612AF49}"/>
              </a:ext>
            </a:extLst>
          </p:cNvPr>
          <p:cNvSpPr>
            <a:spLocks noGrp="1"/>
          </p:cNvSpPr>
          <p:nvPr>
            <p:ph type="ftr" sz="quarter" idx="11"/>
          </p:nvPr>
        </p:nvSpPr>
        <p:spPr/>
        <p:txBody>
          <a:bodyPr/>
          <a:lstStyle/>
          <a:p>
            <a:r>
              <a:rPr lang="de-DE" dirty="0"/>
              <a:t>EGO Top – Berufsunfähigkeitsschutz von HDI | Marketing-Unterlage | Januar 2023</a:t>
            </a:r>
          </a:p>
        </p:txBody>
      </p:sp>
      <p:sp>
        <p:nvSpPr>
          <p:cNvPr id="3" name="Foliennummernplatzhalter 2">
            <a:extLst>
              <a:ext uri="{FF2B5EF4-FFF2-40B4-BE49-F238E27FC236}">
                <a16:creationId xmlns:a16="http://schemas.microsoft.com/office/drawing/2014/main" id="{B385C039-5018-4E75-A824-D8478DA5EA3E}"/>
              </a:ext>
            </a:extLst>
          </p:cNvPr>
          <p:cNvSpPr>
            <a:spLocks noGrp="1"/>
          </p:cNvSpPr>
          <p:nvPr>
            <p:ph type="sldNum" sz="quarter" idx="12"/>
          </p:nvPr>
        </p:nvSpPr>
        <p:spPr/>
        <p:txBody>
          <a:bodyPr/>
          <a:lstStyle/>
          <a:p>
            <a:fld id="{7EC6429F-8EBA-4254-B9C8-295228AFE7F1}" type="slidenum">
              <a:rPr lang="de-DE" smtClean="0"/>
              <a:pPr/>
              <a:t>24</a:t>
            </a:fld>
            <a:endParaRPr lang="de-DE" dirty="0"/>
          </a:p>
        </p:txBody>
      </p:sp>
    </p:spTree>
    <p:extLst>
      <p:ext uri="{BB962C8B-B14F-4D97-AF65-F5344CB8AC3E}">
        <p14:creationId xmlns:p14="http://schemas.microsoft.com/office/powerpoint/2010/main" val="2891511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hteck 24">
            <a:extLst>
              <a:ext uri="{FF2B5EF4-FFF2-40B4-BE49-F238E27FC236}">
                <a16:creationId xmlns:a16="http://schemas.microsoft.com/office/drawing/2014/main" id="{49CCB670-1BC9-4BFC-A564-CE20A745A296}"/>
              </a:ext>
            </a:extLst>
          </p:cNvPr>
          <p:cNvSpPr/>
          <p:nvPr/>
        </p:nvSpPr>
        <p:spPr>
          <a:xfrm>
            <a:off x="2647950" y="1269690"/>
            <a:ext cx="9207410" cy="47034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 name="Title 2">
            <a:extLst>
              <a:ext uri="{FF2B5EF4-FFF2-40B4-BE49-F238E27FC236}">
                <a16:creationId xmlns:a16="http://schemas.microsoft.com/office/drawing/2014/main" id="{726E0C58-96BA-41A4-B423-A6100210265E}"/>
              </a:ext>
            </a:extLst>
          </p:cNvPr>
          <p:cNvSpPr>
            <a:spLocks noGrp="1"/>
          </p:cNvSpPr>
          <p:nvPr>
            <p:ph type="title"/>
          </p:nvPr>
        </p:nvSpPr>
        <p:spPr>
          <a:xfrm>
            <a:off x="335360" y="260649"/>
            <a:ext cx="11520000" cy="791865"/>
          </a:xfrm>
        </p:spPr>
        <p:txBody>
          <a:bodyPr/>
          <a:lstStyle/>
          <a:p>
            <a:r>
              <a:rPr lang="de-DE" dirty="0"/>
              <a:t>HDI – Ihr Partner für Berufsunfähigkeitsschutz.</a:t>
            </a:r>
            <a:br>
              <a:rPr lang="de-DE" dirty="0"/>
            </a:br>
            <a:r>
              <a:rPr lang="de-DE" dirty="0"/>
              <a:t>Unsere Expertise für Sie und Ihre Kunden</a:t>
            </a:r>
            <a:r>
              <a:rPr lang="de-DE"/>
              <a:t>. </a:t>
            </a:r>
            <a:endParaRPr lang="de-DE" dirty="0"/>
          </a:p>
        </p:txBody>
      </p:sp>
      <p:sp>
        <p:nvSpPr>
          <p:cNvPr id="6" name="Textplatzhalter 4">
            <a:extLst>
              <a:ext uri="{FF2B5EF4-FFF2-40B4-BE49-F238E27FC236}">
                <a16:creationId xmlns:a16="http://schemas.microsoft.com/office/drawing/2014/main" id="{042380CC-266E-4E1C-BFF7-ECEA496C1F11}"/>
              </a:ext>
            </a:extLst>
          </p:cNvPr>
          <p:cNvSpPr txBox="1">
            <a:spLocks/>
          </p:cNvSpPr>
          <p:nvPr/>
        </p:nvSpPr>
        <p:spPr>
          <a:xfrm>
            <a:off x="323528" y="1268760"/>
            <a:ext cx="2052000" cy="512415"/>
          </a:xfrm>
          <a:prstGeom prst="rect">
            <a:avLst/>
          </a:prstGeom>
        </p:spPr>
        <p:txBody>
          <a:bodyPr lIns="0" tIns="0" rIns="0" bIns="0"/>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Auswahl-Kriterien </a:t>
            </a:r>
            <a:br>
              <a:rPr lang="de-DE" dirty="0"/>
            </a:br>
            <a:r>
              <a:rPr lang="de-DE" dirty="0"/>
              <a:t>für einen BU-Schutz.</a:t>
            </a:r>
          </a:p>
        </p:txBody>
      </p:sp>
      <p:sp>
        <p:nvSpPr>
          <p:cNvPr id="8" name="Rechteck 6">
            <a:extLst>
              <a:ext uri="{FF2B5EF4-FFF2-40B4-BE49-F238E27FC236}">
                <a16:creationId xmlns:a16="http://schemas.microsoft.com/office/drawing/2014/main" id="{5B3B7576-EC29-4A51-8ABA-D3CF4D8B080C}"/>
              </a:ext>
            </a:extLst>
          </p:cNvPr>
          <p:cNvSpPr/>
          <p:nvPr/>
        </p:nvSpPr>
        <p:spPr>
          <a:xfrm>
            <a:off x="335360" y="3687117"/>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Preis</a:t>
            </a:r>
          </a:p>
        </p:txBody>
      </p:sp>
      <p:sp>
        <p:nvSpPr>
          <p:cNvPr id="9" name="Rechteck 8">
            <a:extLst>
              <a:ext uri="{FF2B5EF4-FFF2-40B4-BE49-F238E27FC236}">
                <a16:creationId xmlns:a16="http://schemas.microsoft.com/office/drawing/2014/main" id="{575DEAB7-6632-4D5E-BE80-D139790BC6DA}"/>
              </a:ext>
            </a:extLst>
          </p:cNvPr>
          <p:cNvSpPr/>
          <p:nvPr/>
        </p:nvSpPr>
        <p:spPr>
          <a:xfrm>
            <a:off x="335360" y="2881905"/>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BU-Stabilität</a:t>
            </a:r>
          </a:p>
        </p:txBody>
      </p:sp>
      <p:sp>
        <p:nvSpPr>
          <p:cNvPr id="10" name="Rechteck 10">
            <a:extLst>
              <a:ext uri="{FF2B5EF4-FFF2-40B4-BE49-F238E27FC236}">
                <a16:creationId xmlns:a16="http://schemas.microsoft.com/office/drawing/2014/main" id="{77D11B38-1ACE-4A17-8706-DAA6BF170166}"/>
              </a:ext>
            </a:extLst>
          </p:cNvPr>
          <p:cNvSpPr/>
          <p:nvPr/>
        </p:nvSpPr>
        <p:spPr>
          <a:xfrm>
            <a:off x="335360" y="4492329"/>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Bedingungen</a:t>
            </a:r>
          </a:p>
        </p:txBody>
      </p:sp>
      <p:sp>
        <p:nvSpPr>
          <p:cNvPr id="11" name="Rechteck 12">
            <a:extLst>
              <a:ext uri="{FF2B5EF4-FFF2-40B4-BE49-F238E27FC236}">
                <a16:creationId xmlns:a16="http://schemas.microsoft.com/office/drawing/2014/main" id="{E70D0877-4CC3-40B4-B040-D9AB78F03C09}"/>
              </a:ext>
            </a:extLst>
          </p:cNvPr>
          <p:cNvSpPr/>
          <p:nvPr/>
        </p:nvSpPr>
        <p:spPr>
          <a:xfrm>
            <a:off x="335360" y="5297541"/>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Services</a:t>
            </a:r>
          </a:p>
        </p:txBody>
      </p:sp>
      <p:sp>
        <p:nvSpPr>
          <p:cNvPr id="12" name="Rechteck 14">
            <a:extLst>
              <a:ext uri="{FF2B5EF4-FFF2-40B4-BE49-F238E27FC236}">
                <a16:creationId xmlns:a16="http://schemas.microsoft.com/office/drawing/2014/main" id="{765DBC52-4807-418C-9653-048D61A49C71}"/>
              </a:ext>
            </a:extLst>
          </p:cNvPr>
          <p:cNvSpPr/>
          <p:nvPr/>
        </p:nvSpPr>
        <p:spPr>
          <a:xfrm>
            <a:off x="335360" y="2076693"/>
            <a:ext cx="2052000" cy="675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BU-Kompetenz</a:t>
            </a:r>
          </a:p>
        </p:txBody>
      </p:sp>
      <p:sp>
        <p:nvSpPr>
          <p:cNvPr id="15" name="Textplatzhalter 4">
            <a:extLst>
              <a:ext uri="{FF2B5EF4-FFF2-40B4-BE49-F238E27FC236}">
                <a16:creationId xmlns:a16="http://schemas.microsoft.com/office/drawing/2014/main" id="{5DF91788-3B56-4B35-AE55-BAFD07A6C28F}"/>
              </a:ext>
            </a:extLst>
          </p:cNvPr>
          <p:cNvSpPr txBox="1">
            <a:spLocks/>
          </p:cNvSpPr>
          <p:nvPr/>
        </p:nvSpPr>
        <p:spPr bwMode="gray">
          <a:xfrm>
            <a:off x="2915816" y="1318316"/>
            <a:ext cx="8685634" cy="413303"/>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1"/>
                </a:solidFill>
              </a:rPr>
              <a:t>„Berufsunfähigkeitsabsicherung“ – Qualität aus Tradition.</a:t>
            </a:r>
          </a:p>
        </p:txBody>
      </p:sp>
      <p:grpSp>
        <p:nvGrpSpPr>
          <p:cNvPr id="62" name="Group 61">
            <a:extLst>
              <a:ext uri="{FF2B5EF4-FFF2-40B4-BE49-F238E27FC236}">
                <a16:creationId xmlns:a16="http://schemas.microsoft.com/office/drawing/2014/main" id="{D407DBA1-EC43-4A10-823A-327506526979}"/>
              </a:ext>
            </a:extLst>
          </p:cNvPr>
          <p:cNvGrpSpPr/>
          <p:nvPr/>
        </p:nvGrpSpPr>
        <p:grpSpPr>
          <a:xfrm>
            <a:off x="2915816" y="1914768"/>
            <a:ext cx="3780000" cy="792000"/>
            <a:chOff x="2915816" y="2076693"/>
            <a:chExt cx="3780000" cy="792000"/>
          </a:xfrm>
        </p:grpSpPr>
        <p:sp>
          <p:nvSpPr>
            <p:cNvPr id="17" name="Rectangle 6">
              <a:extLst>
                <a:ext uri="{FF2B5EF4-FFF2-40B4-BE49-F238E27FC236}">
                  <a16:creationId xmlns:a16="http://schemas.microsoft.com/office/drawing/2014/main" id="{44DD39DB-9D33-4C87-9961-E8C15C423055}"/>
                </a:ext>
              </a:extLst>
            </p:cNvPr>
            <p:cNvSpPr>
              <a:spLocks noChangeArrowheads="1"/>
            </p:cNvSpPr>
            <p:nvPr/>
          </p:nvSpPr>
          <p:spPr bwMode="auto">
            <a:xfrm>
              <a:off x="2915816" y="2076693"/>
              <a:ext cx="3780000" cy="79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dirty="0">
                  <a:ea typeface="ＭＳ Ｐゴシック" pitchFamily="34" charset="-128"/>
                  <a:cs typeface="+mn-cs"/>
                </a:rPr>
                <a:t>Erfahrung</a:t>
              </a:r>
              <a:r>
                <a:rPr lang="de-DE" altLang="de-DE" b="0" dirty="0">
                  <a:ea typeface="ＭＳ Ｐゴシック" pitchFamily="34" charset="-128"/>
                  <a:cs typeface="+mn-cs"/>
                </a:rPr>
                <a:t> im Bereich Arbeitskraftabsicherung seit 1922</a:t>
              </a:r>
            </a:p>
          </p:txBody>
        </p:sp>
        <p:cxnSp>
          <p:nvCxnSpPr>
            <p:cNvPr id="18" name="Gerader Verbinder 40">
              <a:extLst>
                <a:ext uri="{FF2B5EF4-FFF2-40B4-BE49-F238E27FC236}">
                  <a16:creationId xmlns:a16="http://schemas.microsoft.com/office/drawing/2014/main" id="{CB3215AB-6FDD-471D-93AC-4614EBD45885}"/>
                </a:ext>
              </a:extLst>
            </p:cNvPr>
            <p:cNvCxnSpPr>
              <a:cxnSpLocks/>
            </p:cNvCxnSpPr>
            <p:nvPr/>
          </p:nvCxnSpPr>
          <p:spPr>
            <a:xfrm>
              <a:off x="2915816" y="2076693"/>
              <a:ext cx="0" cy="79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5AAC5028-7959-4294-A006-414466ED6916}"/>
              </a:ext>
            </a:extLst>
          </p:cNvPr>
          <p:cNvGrpSpPr/>
          <p:nvPr/>
        </p:nvGrpSpPr>
        <p:grpSpPr>
          <a:xfrm>
            <a:off x="2915816" y="2932525"/>
            <a:ext cx="3780000" cy="792000"/>
            <a:chOff x="2915816" y="3094450"/>
            <a:chExt cx="3780000" cy="792000"/>
          </a:xfrm>
        </p:grpSpPr>
        <p:sp>
          <p:nvSpPr>
            <p:cNvPr id="39" name="Rectangle 6">
              <a:extLst>
                <a:ext uri="{FF2B5EF4-FFF2-40B4-BE49-F238E27FC236}">
                  <a16:creationId xmlns:a16="http://schemas.microsoft.com/office/drawing/2014/main" id="{2D033F81-9116-4335-A774-D565CC53954D}"/>
                </a:ext>
              </a:extLst>
            </p:cNvPr>
            <p:cNvSpPr>
              <a:spLocks noChangeArrowheads="1"/>
            </p:cNvSpPr>
            <p:nvPr/>
          </p:nvSpPr>
          <p:spPr bwMode="auto">
            <a:xfrm>
              <a:off x="2915816" y="3094450"/>
              <a:ext cx="3780000" cy="79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dirty="0">
                  <a:ea typeface="ＭＳ Ｐゴシック" pitchFamily="34" charset="-128"/>
                </a:rPr>
                <a:t>S</a:t>
              </a:r>
              <a:r>
                <a:rPr lang="de-DE" altLang="de-DE" dirty="0">
                  <a:ea typeface="ＭＳ Ｐゴシック" pitchFamily="34" charset="-128"/>
                  <a:cs typeface="+mn-cs"/>
                </a:rPr>
                <a:t>tändige Verbesserung </a:t>
              </a:r>
              <a:br>
                <a:rPr lang="de-DE" altLang="de-DE" dirty="0">
                  <a:ea typeface="ＭＳ Ｐゴシック" pitchFamily="34" charset="-128"/>
                  <a:cs typeface="+mn-cs"/>
                </a:rPr>
              </a:br>
              <a:r>
                <a:rPr lang="de-DE" altLang="de-DE" dirty="0">
                  <a:ea typeface="ＭＳ Ｐゴシック" pitchFamily="34" charset="-128"/>
                  <a:cs typeface="+mn-cs"/>
                </a:rPr>
                <a:t>und Anpassung</a:t>
              </a:r>
              <a:r>
                <a:rPr lang="de-DE" altLang="de-DE" b="0" dirty="0">
                  <a:ea typeface="ＭＳ Ｐゴシック" pitchFamily="34" charset="-128"/>
                  <a:cs typeface="+mn-cs"/>
                </a:rPr>
                <a:t> des Produktes</a:t>
              </a:r>
            </a:p>
          </p:txBody>
        </p:sp>
        <p:cxnSp>
          <p:nvCxnSpPr>
            <p:cNvPr id="40" name="Gerader Verbinder 40">
              <a:extLst>
                <a:ext uri="{FF2B5EF4-FFF2-40B4-BE49-F238E27FC236}">
                  <a16:creationId xmlns:a16="http://schemas.microsoft.com/office/drawing/2014/main" id="{1E6A5F11-BB4F-4C78-B416-C177525D7195}"/>
                </a:ext>
              </a:extLst>
            </p:cNvPr>
            <p:cNvCxnSpPr>
              <a:cxnSpLocks/>
            </p:cNvCxnSpPr>
            <p:nvPr/>
          </p:nvCxnSpPr>
          <p:spPr>
            <a:xfrm>
              <a:off x="2915816" y="3094450"/>
              <a:ext cx="0" cy="79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EDB822F8-8997-4DCA-859C-A7D5D4265702}"/>
              </a:ext>
            </a:extLst>
          </p:cNvPr>
          <p:cNvGrpSpPr/>
          <p:nvPr/>
        </p:nvGrpSpPr>
        <p:grpSpPr>
          <a:xfrm>
            <a:off x="2915816" y="3950282"/>
            <a:ext cx="3780000" cy="792000"/>
            <a:chOff x="2915816" y="4112207"/>
            <a:chExt cx="3780000" cy="792000"/>
          </a:xfrm>
        </p:grpSpPr>
        <p:sp>
          <p:nvSpPr>
            <p:cNvPr id="42" name="Rectangle 6">
              <a:extLst>
                <a:ext uri="{FF2B5EF4-FFF2-40B4-BE49-F238E27FC236}">
                  <a16:creationId xmlns:a16="http://schemas.microsoft.com/office/drawing/2014/main" id="{7BAE46D9-BCE4-4152-BC67-CF8571F2A519}"/>
                </a:ext>
              </a:extLst>
            </p:cNvPr>
            <p:cNvSpPr>
              <a:spLocks noChangeArrowheads="1"/>
            </p:cNvSpPr>
            <p:nvPr/>
          </p:nvSpPr>
          <p:spPr bwMode="auto">
            <a:xfrm>
              <a:off x="2915816" y="4112207"/>
              <a:ext cx="3780000" cy="79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b="0" dirty="0">
                  <a:ea typeface="ＭＳ Ｐゴシック" pitchFamily="34" charset="-128"/>
                  <a:cs typeface="+mn-cs"/>
                </a:rPr>
                <a:t>Aktueller Bestand ca. </a:t>
              </a:r>
              <a:r>
                <a:rPr lang="de-DE" altLang="de-DE" dirty="0">
                  <a:ea typeface="ＭＳ Ｐゴシック" pitchFamily="34" charset="-128"/>
                </a:rPr>
                <a:t>46</a:t>
              </a:r>
              <a:r>
                <a:rPr lang="de-DE" altLang="de-DE" dirty="0">
                  <a:ea typeface="ＭＳ Ｐゴシック" pitchFamily="34" charset="-128"/>
                  <a:cs typeface="+mn-cs"/>
                </a:rPr>
                <a:t>0.000 Verträge</a:t>
              </a:r>
            </a:p>
          </p:txBody>
        </p:sp>
        <p:cxnSp>
          <p:nvCxnSpPr>
            <p:cNvPr id="43" name="Gerader Verbinder 40">
              <a:extLst>
                <a:ext uri="{FF2B5EF4-FFF2-40B4-BE49-F238E27FC236}">
                  <a16:creationId xmlns:a16="http://schemas.microsoft.com/office/drawing/2014/main" id="{AB6DEB8C-FFAA-4E8A-B751-F7AE62DFA813}"/>
                </a:ext>
              </a:extLst>
            </p:cNvPr>
            <p:cNvCxnSpPr>
              <a:cxnSpLocks/>
            </p:cNvCxnSpPr>
            <p:nvPr/>
          </p:nvCxnSpPr>
          <p:spPr>
            <a:xfrm>
              <a:off x="2915816" y="4112207"/>
              <a:ext cx="0" cy="79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648A51C8-832F-4BA5-962C-C79F445AF33D}"/>
              </a:ext>
            </a:extLst>
          </p:cNvPr>
          <p:cNvGrpSpPr/>
          <p:nvPr/>
        </p:nvGrpSpPr>
        <p:grpSpPr>
          <a:xfrm>
            <a:off x="2915816" y="4968039"/>
            <a:ext cx="3780000" cy="792000"/>
            <a:chOff x="2915816" y="5129964"/>
            <a:chExt cx="3780000" cy="792000"/>
          </a:xfrm>
        </p:grpSpPr>
        <p:sp>
          <p:nvSpPr>
            <p:cNvPr id="45" name="Rectangle 6">
              <a:extLst>
                <a:ext uri="{FF2B5EF4-FFF2-40B4-BE49-F238E27FC236}">
                  <a16:creationId xmlns:a16="http://schemas.microsoft.com/office/drawing/2014/main" id="{310581E3-D914-4202-9B18-AAEACE154DD2}"/>
                </a:ext>
              </a:extLst>
            </p:cNvPr>
            <p:cNvSpPr>
              <a:spLocks noChangeArrowheads="1"/>
            </p:cNvSpPr>
            <p:nvPr/>
          </p:nvSpPr>
          <p:spPr bwMode="auto">
            <a:xfrm>
              <a:off x="2915816" y="5129964"/>
              <a:ext cx="3780000" cy="79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b="0" dirty="0">
                  <a:ea typeface="ＭＳ Ｐゴシック" pitchFamily="34" charset="-128"/>
                  <a:cs typeface="+mn-cs"/>
                </a:rPr>
                <a:t>Über </a:t>
              </a:r>
              <a:r>
                <a:rPr lang="de-DE" altLang="de-DE" dirty="0">
                  <a:ea typeface="ＭＳ Ｐゴシック" pitchFamily="34" charset="-128"/>
                  <a:cs typeface="+mn-cs"/>
                </a:rPr>
                <a:t>1.800 Leistungsfälle </a:t>
              </a:r>
              <a:br>
                <a:rPr lang="de-DE" altLang="de-DE" dirty="0">
                  <a:ea typeface="ＭＳ Ｐゴシック" pitchFamily="34" charset="-128"/>
                  <a:cs typeface="+mn-cs"/>
                </a:rPr>
              </a:br>
              <a:r>
                <a:rPr lang="de-DE" altLang="de-DE" b="0" dirty="0">
                  <a:ea typeface="ＭＳ Ｐゴシック" pitchFamily="34" charset="-128"/>
                  <a:cs typeface="+mn-cs"/>
                </a:rPr>
                <a:t>pro Jahr</a:t>
              </a:r>
            </a:p>
          </p:txBody>
        </p:sp>
        <p:cxnSp>
          <p:nvCxnSpPr>
            <p:cNvPr id="46" name="Gerader Verbinder 40">
              <a:extLst>
                <a:ext uri="{FF2B5EF4-FFF2-40B4-BE49-F238E27FC236}">
                  <a16:creationId xmlns:a16="http://schemas.microsoft.com/office/drawing/2014/main" id="{FFDD510B-FDDF-4DF8-9FA4-99B83E003A8C}"/>
                </a:ext>
              </a:extLst>
            </p:cNvPr>
            <p:cNvCxnSpPr>
              <a:cxnSpLocks/>
            </p:cNvCxnSpPr>
            <p:nvPr/>
          </p:nvCxnSpPr>
          <p:spPr>
            <a:xfrm>
              <a:off x="2915816" y="5129964"/>
              <a:ext cx="0" cy="79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05428557-FA5D-4779-BE67-13BBBE25D9B7}"/>
              </a:ext>
            </a:extLst>
          </p:cNvPr>
          <p:cNvGrpSpPr/>
          <p:nvPr/>
        </p:nvGrpSpPr>
        <p:grpSpPr>
          <a:xfrm>
            <a:off x="7654050" y="1914768"/>
            <a:ext cx="3780000" cy="792000"/>
            <a:chOff x="7654050" y="2076693"/>
            <a:chExt cx="3780000" cy="792000"/>
          </a:xfrm>
        </p:grpSpPr>
        <p:sp>
          <p:nvSpPr>
            <p:cNvPr id="48" name="Rectangle 6">
              <a:extLst>
                <a:ext uri="{FF2B5EF4-FFF2-40B4-BE49-F238E27FC236}">
                  <a16:creationId xmlns:a16="http://schemas.microsoft.com/office/drawing/2014/main" id="{801D5125-3A1E-4A4C-B856-9C5918F623D2}"/>
                </a:ext>
              </a:extLst>
            </p:cNvPr>
            <p:cNvSpPr>
              <a:spLocks noChangeArrowheads="1"/>
            </p:cNvSpPr>
            <p:nvPr/>
          </p:nvSpPr>
          <p:spPr bwMode="auto">
            <a:xfrm>
              <a:off x="7654050" y="2076693"/>
              <a:ext cx="3780000" cy="79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b="0" dirty="0">
                  <a:ea typeface="ＭＳ Ｐゴシック" pitchFamily="34" charset="-128"/>
                  <a:cs typeface="+mn-cs"/>
                </a:rPr>
                <a:t>Seit 1998 </a:t>
              </a:r>
              <a:r>
                <a:rPr lang="de-DE" altLang="de-DE" dirty="0">
                  <a:ea typeface="ＭＳ Ｐゴシック" pitchFamily="34" charset="-128"/>
                  <a:cs typeface="+mn-cs"/>
                </a:rPr>
                <a:t>ausgezeichnete Bewertungen</a:t>
              </a:r>
              <a:r>
                <a:rPr lang="de-DE" altLang="de-DE" b="0" dirty="0">
                  <a:ea typeface="ＭＳ Ｐゴシック" pitchFamily="34" charset="-128"/>
                  <a:cs typeface="+mn-cs"/>
                </a:rPr>
                <a:t> durch Morgen &amp; Morgen („BU-Quoten“)</a:t>
              </a:r>
            </a:p>
          </p:txBody>
        </p:sp>
        <p:cxnSp>
          <p:nvCxnSpPr>
            <p:cNvPr id="49" name="Gerader Verbinder 40">
              <a:extLst>
                <a:ext uri="{FF2B5EF4-FFF2-40B4-BE49-F238E27FC236}">
                  <a16:creationId xmlns:a16="http://schemas.microsoft.com/office/drawing/2014/main" id="{7E642F34-7E66-4E9D-8C17-D9CBA4EE2413}"/>
                </a:ext>
              </a:extLst>
            </p:cNvPr>
            <p:cNvCxnSpPr>
              <a:cxnSpLocks/>
            </p:cNvCxnSpPr>
            <p:nvPr/>
          </p:nvCxnSpPr>
          <p:spPr>
            <a:xfrm>
              <a:off x="7654050" y="2076693"/>
              <a:ext cx="0" cy="79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A60EF78F-26A2-47FA-866B-2EF3ABB3C462}"/>
              </a:ext>
            </a:extLst>
          </p:cNvPr>
          <p:cNvGrpSpPr/>
          <p:nvPr/>
        </p:nvGrpSpPr>
        <p:grpSpPr>
          <a:xfrm>
            <a:off x="7654050" y="2932525"/>
            <a:ext cx="3780000" cy="792000"/>
            <a:chOff x="7654050" y="3094450"/>
            <a:chExt cx="3780000" cy="792000"/>
          </a:xfrm>
        </p:grpSpPr>
        <p:sp>
          <p:nvSpPr>
            <p:cNvPr id="51" name="Rectangle 6">
              <a:extLst>
                <a:ext uri="{FF2B5EF4-FFF2-40B4-BE49-F238E27FC236}">
                  <a16:creationId xmlns:a16="http://schemas.microsoft.com/office/drawing/2014/main" id="{7442485D-E651-40C6-B4B5-E283AD96DCBF}"/>
                </a:ext>
              </a:extLst>
            </p:cNvPr>
            <p:cNvSpPr>
              <a:spLocks noChangeArrowheads="1"/>
            </p:cNvSpPr>
            <p:nvPr/>
          </p:nvSpPr>
          <p:spPr bwMode="auto">
            <a:xfrm>
              <a:off x="7654050" y="3094450"/>
              <a:ext cx="3780000" cy="79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dirty="0">
                  <a:ea typeface="ＭＳ Ｐゴシック" pitchFamily="34" charset="-128"/>
                </a:rPr>
                <a:t>Wettbewerbsfähige</a:t>
              </a:r>
              <a:r>
                <a:rPr lang="de-DE" altLang="de-DE" b="0" dirty="0">
                  <a:ea typeface="ＭＳ Ｐゴシック" pitchFamily="34" charset="-128"/>
                </a:rPr>
                <a:t> und </a:t>
              </a:r>
              <a:r>
                <a:rPr lang="de-DE" altLang="de-DE" dirty="0">
                  <a:ea typeface="ＭＳ Ｐゴシック" pitchFamily="34" charset="-128"/>
                </a:rPr>
                <a:t>stabile </a:t>
              </a:r>
              <a:r>
                <a:rPr lang="de-DE" altLang="de-DE" b="0" dirty="0">
                  <a:ea typeface="ＭＳ Ｐゴシック" pitchFamily="34" charset="-128"/>
                </a:rPr>
                <a:t>Beitragskalkulation</a:t>
              </a:r>
            </a:p>
          </p:txBody>
        </p:sp>
        <p:cxnSp>
          <p:nvCxnSpPr>
            <p:cNvPr id="52" name="Gerader Verbinder 40">
              <a:extLst>
                <a:ext uri="{FF2B5EF4-FFF2-40B4-BE49-F238E27FC236}">
                  <a16:creationId xmlns:a16="http://schemas.microsoft.com/office/drawing/2014/main" id="{994C5791-DA8E-40DA-9EC1-ADD48AF71F6E}"/>
                </a:ext>
              </a:extLst>
            </p:cNvPr>
            <p:cNvCxnSpPr>
              <a:cxnSpLocks/>
            </p:cNvCxnSpPr>
            <p:nvPr/>
          </p:nvCxnSpPr>
          <p:spPr>
            <a:xfrm>
              <a:off x="7654050" y="3094450"/>
              <a:ext cx="0" cy="79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7BF75EC-7760-49C6-9EC9-3EBB03DF5B85}"/>
              </a:ext>
            </a:extLst>
          </p:cNvPr>
          <p:cNvGrpSpPr/>
          <p:nvPr/>
        </p:nvGrpSpPr>
        <p:grpSpPr>
          <a:xfrm>
            <a:off x="7654050" y="3950282"/>
            <a:ext cx="3780000" cy="792000"/>
            <a:chOff x="7654050" y="4112207"/>
            <a:chExt cx="3780000" cy="792000"/>
          </a:xfrm>
        </p:grpSpPr>
        <p:sp>
          <p:nvSpPr>
            <p:cNvPr id="54" name="Rectangle 6">
              <a:extLst>
                <a:ext uri="{FF2B5EF4-FFF2-40B4-BE49-F238E27FC236}">
                  <a16:creationId xmlns:a16="http://schemas.microsoft.com/office/drawing/2014/main" id="{3F9E9E0C-EA69-4AC7-A1E5-B697B1B44B33}"/>
                </a:ext>
              </a:extLst>
            </p:cNvPr>
            <p:cNvSpPr>
              <a:spLocks noChangeArrowheads="1"/>
            </p:cNvSpPr>
            <p:nvPr/>
          </p:nvSpPr>
          <p:spPr bwMode="auto">
            <a:xfrm>
              <a:off x="7654050" y="4112207"/>
              <a:ext cx="3780000" cy="79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b="0" dirty="0">
                  <a:ea typeface="ＭＳ Ｐゴシック" pitchFamily="34" charset="-128"/>
                  <a:cs typeface="+mn-cs"/>
                </a:rPr>
                <a:t>Seit 2007 </a:t>
              </a:r>
              <a:r>
                <a:rPr lang="de-DE" altLang="de-DE" dirty="0">
                  <a:ea typeface="ＭＳ Ｐゴシック" pitchFamily="34" charset="-128"/>
                  <a:cs typeface="+mn-cs"/>
                </a:rPr>
                <a:t>lückenlos hervorragende Bewertungen</a:t>
              </a:r>
              <a:r>
                <a:rPr lang="de-DE" altLang="de-DE" b="0" dirty="0">
                  <a:ea typeface="ＭＳ Ｐゴシック" pitchFamily="34" charset="-128"/>
                  <a:cs typeface="+mn-cs"/>
                </a:rPr>
                <a:t> beim Franke &amp; Bornberg BU-Unternehmensrating</a:t>
              </a:r>
            </a:p>
          </p:txBody>
        </p:sp>
        <p:cxnSp>
          <p:nvCxnSpPr>
            <p:cNvPr id="55" name="Gerader Verbinder 40">
              <a:extLst>
                <a:ext uri="{FF2B5EF4-FFF2-40B4-BE49-F238E27FC236}">
                  <a16:creationId xmlns:a16="http://schemas.microsoft.com/office/drawing/2014/main" id="{D38C1CAE-ECE8-46A7-A1FE-29530F14EE89}"/>
                </a:ext>
              </a:extLst>
            </p:cNvPr>
            <p:cNvCxnSpPr>
              <a:cxnSpLocks/>
            </p:cNvCxnSpPr>
            <p:nvPr/>
          </p:nvCxnSpPr>
          <p:spPr>
            <a:xfrm>
              <a:off x="7654050" y="4112207"/>
              <a:ext cx="0" cy="79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4" name="Gerader Verbinder 25">
            <a:extLst>
              <a:ext uri="{FF2B5EF4-FFF2-40B4-BE49-F238E27FC236}">
                <a16:creationId xmlns:a16="http://schemas.microsoft.com/office/drawing/2014/main" id="{9ED11E43-DFE6-4E37-831F-0FE945C2500A}"/>
              </a:ext>
            </a:extLst>
          </p:cNvPr>
          <p:cNvCxnSpPr>
            <a:cxnSpLocks/>
          </p:cNvCxnSpPr>
          <p:nvPr/>
        </p:nvCxnSpPr>
        <p:spPr>
          <a:xfrm flipV="1">
            <a:off x="2517655" y="1269690"/>
            <a:ext cx="0" cy="470344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oliennummernplatzhalter 3">
            <a:extLst>
              <a:ext uri="{FF2B5EF4-FFF2-40B4-BE49-F238E27FC236}">
                <a16:creationId xmlns:a16="http://schemas.microsoft.com/office/drawing/2014/main" id="{07FCF36E-21FC-4B10-B83B-DD646CE67504}"/>
              </a:ext>
            </a:extLst>
          </p:cNvPr>
          <p:cNvSpPr>
            <a:spLocks noGrp="1"/>
          </p:cNvSpPr>
          <p:nvPr>
            <p:ph type="sldNum" sz="quarter" idx="12"/>
          </p:nvPr>
        </p:nvSpPr>
        <p:spPr/>
        <p:txBody>
          <a:bodyPr/>
          <a:lstStyle/>
          <a:p>
            <a:fld id="{7EC6429F-8EBA-4254-B9C8-295228AFE7F1}" type="slidenum">
              <a:rPr lang="de-DE" smtClean="0"/>
              <a:pPr/>
              <a:t>25</a:t>
            </a:fld>
            <a:endParaRPr lang="de-DE" dirty="0"/>
          </a:p>
        </p:txBody>
      </p:sp>
      <p:sp>
        <p:nvSpPr>
          <p:cNvPr id="35" name="Fußzeilenplatzhalter 2">
            <a:extLst>
              <a:ext uri="{FF2B5EF4-FFF2-40B4-BE49-F238E27FC236}">
                <a16:creationId xmlns:a16="http://schemas.microsoft.com/office/drawing/2014/main" id="{E4214F93-11CB-4715-BE92-8F3BF483B9CF}"/>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663222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Rechtsverbindliche Erläuterungen zu den Versicherungsbedingungen (</a:t>
            </a:r>
            <a:r>
              <a:rPr lang="de-DE"/>
              <a:t>AVB).</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540990"/>
          </a:xfrm>
        </p:spPr>
        <p:txBody>
          <a:bodyPr/>
          <a:lstStyle/>
          <a:p>
            <a:pPr lvl="1"/>
            <a:r>
              <a:rPr lang="de-DE" dirty="0"/>
              <a:t>Die obligatorische </a:t>
            </a:r>
            <a:r>
              <a:rPr lang="de-DE" dirty="0" err="1"/>
              <a:t>Policenbeilage</a:t>
            </a:r>
            <a:r>
              <a:rPr lang="de-DE" dirty="0"/>
              <a:t> (Abkürzung: „ERL-BU“) bietet </a:t>
            </a:r>
            <a:r>
              <a:rPr lang="de-DE" b="1" dirty="0">
                <a:solidFill>
                  <a:srgbClr val="016629"/>
                </a:solidFill>
              </a:rPr>
              <a:t>kundenfreundlich Erläuterungen und Hinweise </a:t>
            </a:r>
            <a:r>
              <a:rPr lang="de-DE" dirty="0"/>
              <a:t>zum Versicherungsschutz und zu den Bedingungen.</a:t>
            </a:r>
          </a:p>
        </p:txBody>
      </p:sp>
      <p:sp>
        <p:nvSpPr>
          <p:cNvPr id="4" name="Text Placeholder 34">
            <a:extLst>
              <a:ext uri="{FF2B5EF4-FFF2-40B4-BE49-F238E27FC236}">
                <a16:creationId xmlns:a16="http://schemas.microsoft.com/office/drawing/2014/main" id="{88078161-B917-4AD8-88F8-C09827CD4F50}"/>
              </a:ext>
            </a:extLst>
          </p:cNvPr>
          <p:cNvSpPr txBox="1">
            <a:spLocks/>
          </p:cNvSpPr>
          <p:nvPr/>
        </p:nvSpPr>
        <p:spPr bwMode="gray">
          <a:xfrm>
            <a:off x="335360" y="2025996"/>
            <a:ext cx="11520000" cy="260004"/>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1"/>
                </a:solidFill>
              </a:rPr>
              <a:t>Kennen Sie das?</a:t>
            </a:r>
          </a:p>
        </p:txBody>
      </p:sp>
      <p:sp>
        <p:nvSpPr>
          <p:cNvPr id="5" name="Rechteck 5">
            <a:extLst>
              <a:ext uri="{FF2B5EF4-FFF2-40B4-BE49-F238E27FC236}">
                <a16:creationId xmlns:a16="http://schemas.microsoft.com/office/drawing/2014/main" id="{921DFD5B-327B-4C0B-97DB-3ACC442831F1}"/>
              </a:ext>
            </a:extLst>
          </p:cNvPr>
          <p:cNvSpPr/>
          <p:nvPr/>
        </p:nvSpPr>
        <p:spPr>
          <a:xfrm>
            <a:off x="335360" y="2428875"/>
            <a:ext cx="11521678" cy="3771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7" name="Grafik 12">
            <a:extLst>
              <a:ext uri="{FF2B5EF4-FFF2-40B4-BE49-F238E27FC236}">
                <a16:creationId xmlns:a16="http://schemas.microsoft.com/office/drawing/2014/main" id="{8E3E8FD0-43D7-4CBC-A2B3-5BB657EC3B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69991" y="4463230"/>
            <a:ext cx="2478926" cy="1527501"/>
          </a:xfrm>
          <a:prstGeom prst="rect">
            <a:avLst/>
          </a:prstGeom>
          <a:noFill/>
          <a:ln w="114300">
            <a:noFill/>
            <a:miter lim="800000"/>
            <a:headEnd/>
            <a:tailEnd/>
          </a:ln>
          <a:extLst>
            <a:ext uri="{909E8E84-426E-40DD-AFC4-6F175D3DCCD1}">
              <a14:hiddenFill xmlns:a14="http://schemas.microsoft.com/office/drawing/2010/main">
                <a:solidFill>
                  <a:srgbClr val="FFFFFF"/>
                </a:solidFill>
              </a14:hiddenFill>
            </a:ext>
          </a:extLst>
        </p:spPr>
      </p:pic>
      <p:sp>
        <p:nvSpPr>
          <p:cNvPr id="8" name="Textplatzhalter 4">
            <a:extLst>
              <a:ext uri="{FF2B5EF4-FFF2-40B4-BE49-F238E27FC236}">
                <a16:creationId xmlns:a16="http://schemas.microsoft.com/office/drawing/2014/main" id="{069F6EDA-7B4E-47E3-A1D1-98689BF50E9B}"/>
              </a:ext>
            </a:extLst>
          </p:cNvPr>
          <p:cNvSpPr txBox="1">
            <a:spLocks/>
          </p:cNvSpPr>
          <p:nvPr/>
        </p:nvSpPr>
        <p:spPr bwMode="gray">
          <a:xfrm>
            <a:off x="970725" y="5608389"/>
            <a:ext cx="2478192" cy="392791"/>
          </a:xfrm>
          <a:prstGeom prst="rect">
            <a:avLst/>
          </a:prstGeom>
          <a:solidFill>
            <a:schemeClr val="accent1">
              <a:alpha val="80000"/>
            </a:schemeClr>
          </a:solidFill>
        </p:spPr>
        <p:txBody>
          <a:bodyPr vert="horz" wrap="square" lIns="72000" tIns="36000" rIns="72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000" dirty="0">
                <a:solidFill>
                  <a:schemeClr val="bg1"/>
                </a:solidFill>
              </a:rPr>
              <a:t>Rechtsverbindliche Erläuterungen sind bei HDI fester Vertragsbestandteil!</a:t>
            </a:r>
          </a:p>
        </p:txBody>
      </p:sp>
      <p:pic>
        <p:nvPicPr>
          <p:cNvPr id="10" name="Grafik 22">
            <a:extLst>
              <a:ext uri="{FF2B5EF4-FFF2-40B4-BE49-F238E27FC236}">
                <a16:creationId xmlns:a16="http://schemas.microsoft.com/office/drawing/2014/main" id="{407500C2-BDC8-447F-B8AC-6D8C9A8B3B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69991" y="2628470"/>
            <a:ext cx="2478926" cy="1526976"/>
          </a:xfrm>
          <a:prstGeom prst="rect">
            <a:avLst/>
          </a:prstGeom>
          <a:noFill/>
          <a:ln w="114300">
            <a:noFill/>
            <a:miter lim="800000"/>
            <a:headEnd/>
            <a:tailEnd/>
          </a:ln>
          <a:extLst>
            <a:ext uri="{909E8E84-426E-40DD-AFC4-6F175D3DCCD1}">
              <a14:hiddenFill xmlns:a14="http://schemas.microsoft.com/office/drawing/2010/main">
                <a:solidFill>
                  <a:srgbClr val="FFFFFF"/>
                </a:solidFill>
              </a14:hiddenFill>
            </a:ext>
          </a:extLst>
        </p:spPr>
      </p:pic>
      <p:sp>
        <p:nvSpPr>
          <p:cNvPr id="11" name="Textplatzhalter 4">
            <a:extLst>
              <a:ext uri="{FF2B5EF4-FFF2-40B4-BE49-F238E27FC236}">
                <a16:creationId xmlns:a16="http://schemas.microsoft.com/office/drawing/2014/main" id="{2ECA83EC-3984-4192-9597-8F46E7BD4FD7}"/>
              </a:ext>
            </a:extLst>
          </p:cNvPr>
          <p:cNvSpPr txBox="1">
            <a:spLocks/>
          </p:cNvSpPr>
          <p:nvPr/>
        </p:nvSpPr>
        <p:spPr bwMode="gray">
          <a:xfrm>
            <a:off x="969991" y="3773065"/>
            <a:ext cx="2478926" cy="381955"/>
          </a:xfrm>
          <a:prstGeom prst="rect">
            <a:avLst/>
          </a:prstGeom>
          <a:solidFill>
            <a:schemeClr val="accent1">
              <a:alpha val="80000"/>
            </a:schemeClr>
          </a:solidFill>
        </p:spPr>
        <p:txBody>
          <a:bodyPr vert="horz" wrap="square" lIns="72000" tIns="36000" rIns="72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000" dirty="0">
                <a:solidFill>
                  <a:schemeClr val="bg1"/>
                </a:solidFill>
              </a:rPr>
              <a:t>Versicherungsbedingungen für Laien nicht verständlich!</a:t>
            </a:r>
          </a:p>
        </p:txBody>
      </p:sp>
      <p:sp>
        <p:nvSpPr>
          <p:cNvPr id="15" name="Freihandform 16">
            <a:extLst>
              <a:ext uri="{FF2B5EF4-FFF2-40B4-BE49-F238E27FC236}">
                <a16:creationId xmlns:a16="http://schemas.microsoft.com/office/drawing/2014/main" id="{B78798C1-87CA-4603-9DD9-C1BE27059DE6}"/>
              </a:ext>
            </a:extLst>
          </p:cNvPr>
          <p:cNvSpPr>
            <a:spLocks noChangeAspect="1"/>
          </p:cNvSpPr>
          <p:nvPr/>
        </p:nvSpPr>
        <p:spPr>
          <a:xfrm rot="5400000">
            <a:off x="2151690" y="4215530"/>
            <a:ext cx="115528" cy="187190"/>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pic>
        <p:nvPicPr>
          <p:cNvPr id="13" name="Grafik 32">
            <a:extLst>
              <a:ext uri="{FF2B5EF4-FFF2-40B4-BE49-F238E27FC236}">
                <a16:creationId xmlns:a16="http://schemas.microsoft.com/office/drawing/2014/main" id="{B170EA91-582F-4933-8E86-97134FF4BB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4956036" y="2628470"/>
            <a:ext cx="2484000" cy="1529526"/>
          </a:xfrm>
          <a:prstGeom prst="rect">
            <a:avLst/>
          </a:prstGeom>
          <a:noFill/>
          <a:ln w="114300">
            <a:noFill/>
            <a:miter lim="800000"/>
            <a:headEnd/>
            <a:tailEnd/>
          </a:ln>
          <a:extLst>
            <a:ext uri="{909E8E84-426E-40DD-AFC4-6F175D3DCCD1}">
              <a14:hiddenFill xmlns:a14="http://schemas.microsoft.com/office/drawing/2010/main">
                <a:solidFill>
                  <a:srgbClr val="FFFFFF"/>
                </a:solidFill>
              </a14:hiddenFill>
            </a:ext>
          </a:extLst>
        </p:spPr>
      </p:pic>
      <p:sp>
        <p:nvSpPr>
          <p:cNvPr id="14" name="Textplatzhalter 4">
            <a:extLst>
              <a:ext uri="{FF2B5EF4-FFF2-40B4-BE49-F238E27FC236}">
                <a16:creationId xmlns:a16="http://schemas.microsoft.com/office/drawing/2014/main" id="{F2EC2146-76C1-47CD-8EC6-4F8D41164E89}"/>
              </a:ext>
            </a:extLst>
          </p:cNvPr>
          <p:cNvSpPr txBox="1">
            <a:spLocks/>
          </p:cNvSpPr>
          <p:nvPr/>
        </p:nvSpPr>
        <p:spPr bwMode="gray">
          <a:xfrm>
            <a:off x="4956036" y="3933109"/>
            <a:ext cx="2484000" cy="221911"/>
          </a:xfrm>
          <a:prstGeom prst="rect">
            <a:avLst/>
          </a:prstGeom>
          <a:solidFill>
            <a:schemeClr val="accent1">
              <a:alpha val="80000"/>
            </a:schemeClr>
          </a:solidFill>
        </p:spPr>
        <p:txBody>
          <a:bodyPr vert="horz" lIns="72000" tIns="36000" rIns="72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000" dirty="0">
                <a:solidFill>
                  <a:schemeClr val="bg1"/>
                </a:solidFill>
              </a:rPr>
              <a:t>HDI redet Klartext!</a:t>
            </a:r>
          </a:p>
        </p:txBody>
      </p:sp>
      <p:sp>
        <p:nvSpPr>
          <p:cNvPr id="16" name="Freihandform 16">
            <a:extLst>
              <a:ext uri="{FF2B5EF4-FFF2-40B4-BE49-F238E27FC236}">
                <a16:creationId xmlns:a16="http://schemas.microsoft.com/office/drawing/2014/main" id="{F1FD0F08-C02A-4B9C-A856-93B4D4A3AC2A}"/>
              </a:ext>
            </a:extLst>
          </p:cNvPr>
          <p:cNvSpPr>
            <a:spLocks noChangeAspect="1"/>
          </p:cNvSpPr>
          <p:nvPr/>
        </p:nvSpPr>
        <p:spPr>
          <a:xfrm rot="16200000" flipV="1">
            <a:off x="6140272" y="4215531"/>
            <a:ext cx="115528" cy="187190"/>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grpSp>
        <p:nvGrpSpPr>
          <p:cNvPr id="17" name="Gruppieren 17">
            <a:extLst>
              <a:ext uri="{FF2B5EF4-FFF2-40B4-BE49-F238E27FC236}">
                <a16:creationId xmlns:a16="http://schemas.microsoft.com/office/drawing/2014/main" id="{3A49545C-842A-46BE-AC98-FE8EE544E3A8}"/>
              </a:ext>
            </a:extLst>
          </p:cNvPr>
          <p:cNvGrpSpPr/>
          <p:nvPr/>
        </p:nvGrpSpPr>
        <p:grpSpPr>
          <a:xfrm>
            <a:off x="3567650" y="4382267"/>
            <a:ext cx="2629078" cy="598076"/>
            <a:chOff x="3527125" y="4478955"/>
            <a:chExt cx="1044875" cy="867932"/>
          </a:xfrm>
        </p:grpSpPr>
        <p:cxnSp>
          <p:nvCxnSpPr>
            <p:cNvPr id="18" name="Gerader Verbinder 15">
              <a:extLst>
                <a:ext uri="{FF2B5EF4-FFF2-40B4-BE49-F238E27FC236}">
                  <a16:creationId xmlns:a16="http://schemas.microsoft.com/office/drawing/2014/main" id="{4E1BD375-478E-4F03-BFB9-80E96D913C96}"/>
                </a:ext>
              </a:extLst>
            </p:cNvPr>
            <p:cNvCxnSpPr>
              <a:cxnSpLocks/>
            </p:cNvCxnSpPr>
            <p:nvPr/>
          </p:nvCxnSpPr>
          <p:spPr>
            <a:xfrm>
              <a:off x="3527125" y="5346887"/>
              <a:ext cx="104487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Gerader Verbinder 45">
              <a:extLst>
                <a:ext uri="{FF2B5EF4-FFF2-40B4-BE49-F238E27FC236}">
                  <a16:creationId xmlns:a16="http://schemas.microsoft.com/office/drawing/2014/main" id="{27475051-2062-492F-812C-1A51F719FD42}"/>
                </a:ext>
              </a:extLst>
            </p:cNvPr>
            <p:cNvCxnSpPr>
              <a:cxnSpLocks/>
            </p:cNvCxnSpPr>
            <p:nvPr/>
          </p:nvCxnSpPr>
          <p:spPr>
            <a:xfrm flipV="1">
              <a:off x="4572000" y="4478955"/>
              <a:ext cx="0" cy="86793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0" name="Grafik 10">
            <a:extLst>
              <a:ext uri="{FF2B5EF4-FFF2-40B4-BE49-F238E27FC236}">
                <a16:creationId xmlns:a16="http://schemas.microsoft.com/office/drawing/2014/main" id="{6E03FAFB-B888-4C95-9200-EE1732E8C7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47154" y="2628469"/>
            <a:ext cx="2385315" cy="3372707"/>
          </a:xfrm>
          <a:prstGeom prst="rect">
            <a:avLst/>
          </a:prstGeom>
        </p:spPr>
      </p:pic>
      <p:sp>
        <p:nvSpPr>
          <p:cNvPr id="22" name="Rechteck 27">
            <a:extLst>
              <a:ext uri="{FF2B5EF4-FFF2-40B4-BE49-F238E27FC236}">
                <a16:creationId xmlns:a16="http://schemas.microsoft.com/office/drawing/2014/main" id="{5118CFEF-F9E9-41AA-BC79-6845993696F5}"/>
              </a:ext>
            </a:extLst>
          </p:cNvPr>
          <p:cNvSpPr/>
          <p:nvPr/>
        </p:nvSpPr>
        <p:spPr>
          <a:xfrm>
            <a:off x="3567649" y="5156620"/>
            <a:ext cx="2629077" cy="834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2400" b="1" dirty="0">
                <a:solidFill>
                  <a:schemeClr val="accent1"/>
                </a:solidFill>
              </a:rPr>
              <a:t>HDI </a:t>
            </a:r>
            <a:br>
              <a:rPr lang="de-DE" sz="2400" b="1" dirty="0">
                <a:solidFill>
                  <a:schemeClr val="tx1"/>
                </a:solidFill>
              </a:rPr>
            </a:br>
            <a:r>
              <a:rPr lang="de-DE" sz="1400" dirty="0">
                <a:solidFill>
                  <a:schemeClr val="tx1"/>
                </a:solidFill>
              </a:rPr>
              <a:t>transparent, verständlich, rechtsverbindlich</a:t>
            </a:r>
          </a:p>
        </p:txBody>
      </p:sp>
      <p:grpSp>
        <p:nvGrpSpPr>
          <p:cNvPr id="23" name="Gruppieren 41">
            <a:extLst>
              <a:ext uri="{FF2B5EF4-FFF2-40B4-BE49-F238E27FC236}">
                <a16:creationId xmlns:a16="http://schemas.microsoft.com/office/drawing/2014/main" id="{E1AE3643-7BE4-43F8-BFBB-F60BB92CECD7}"/>
              </a:ext>
            </a:extLst>
          </p:cNvPr>
          <p:cNvGrpSpPr/>
          <p:nvPr/>
        </p:nvGrpSpPr>
        <p:grpSpPr>
          <a:xfrm rot="900000">
            <a:off x="3134241" y="4354093"/>
            <a:ext cx="469476" cy="469474"/>
            <a:chOff x="240035" y="5173985"/>
            <a:chExt cx="1026790" cy="1026790"/>
          </a:xfrm>
        </p:grpSpPr>
        <p:sp>
          <p:nvSpPr>
            <p:cNvPr id="24" name="Ellipse 42">
              <a:extLst>
                <a:ext uri="{FF2B5EF4-FFF2-40B4-BE49-F238E27FC236}">
                  <a16:creationId xmlns:a16="http://schemas.microsoft.com/office/drawing/2014/main" id="{F195F3C6-AA87-4E6A-9D86-5E948AB18FC0}"/>
                </a:ext>
              </a:extLst>
            </p:cNvPr>
            <p:cNvSpPr/>
            <p:nvPr/>
          </p:nvSpPr>
          <p:spPr>
            <a:xfrm>
              <a:off x="240035" y="5173985"/>
              <a:ext cx="1026790" cy="1026790"/>
            </a:xfrm>
            <a:prstGeom prst="ellipse">
              <a:avLst/>
            </a:prstGeom>
            <a:solidFill>
              <a:srgbClr val="79B530"/>
            </a:solidFill>
            <a:ln w="254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kern="0" dirty="0" err="1">
                <a:solidFill>
                  <a:prstClr val="white"/>
                </a:solidFill>
                <a:latin typeface="Arial"/>
              </a:endParaRPr>
            </a:p>
          </p:txBody>
        </p:sp>
        <p:pic>
          <p:nvPicPr>
            <p:cNvPr id="25" name="Grafik 43">
              <a:extLst>
                <a:ext uri="{FF2B5EF4-FFF2-40B4-BE49-F238E27FC236}">
                  <a16:creationId xmlns:a16="http://schemas.microsoft.com/office/drawing/2014/main" id="{2F527E50-4F1E-440C-A0D6-548CE58EE7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439266" y="5373216"/>
              <a:ext cx="628328" cy="628328"/>
            </a:xfrm>
            <a:prstGeom prst="rect">
              <a:avLst/>
            </a:prstGeom>
          </p:spPr>
        </p:pic>
      </p:grpSp>
      <p:sp>
        <p:nvSpPr>
          <p:cNvPr id="3" name="Foliennummernplatzhalter 2">
            <a:extLst>
              <a:ext uri="{FF2B5EF4-FFF2-40B4-BE49-F238E27FC236}">
                <a16:creationId xmlns:a16="http://schemas.microsoft.com/office/drawing/2014/main" id="{3A61E07B-66F9-43BA-A764-F92A23A88FF7}"/>
              </a:ext>
            </a:extLst>
          </p:cNvPr>
          <p:cNvSpPr>
            <a:spLocks noGrp="1"/>
          </p:cNvSpPr>
          <p:nvPr>
            <p:ph type="sldNum" sz="quarter" idx="12"/>
          </p:nvPr>
        </p:nvSpPr>
        <p:spPr/>
        <p:txBody>
          <a:bodyPr/>
          <a:lstStyle/>
          <a:p>
            <a:fld id="{7EC6429F-8EBA-4254-B9C8-295228AFE7F1}" type="slidenum">
              <a:rPr lang="de-DE" smtClean="0"/>
              <a:pPr/>
              <a:t>26</a:t>
            </a:fld>
            <a:endParaRPr lang="de-DE" dirty="0"/>
          </a:p>
        </p:txBody>
      </p:sp>
      <p:sp>
        <p:nvSpPr>
          <p:cNvPr id="26" name="Fußzeilenplatzhalter 2">
            <a:extLst>
              <a:ext uri="{FF2B5EF4-FFF2-40B4-BE49-F238E27FC236}">
                <a16:creationId xmlns:a16="http://schemas.microsoft.com/office/drawing/2014/main" id="{6B00DDEB-EA43-4D16-8731-808E23480C23}"/>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484080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a:t>Starke BU-Quoten belegen Leistungsversprechen.</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4765"/>
          </a:xfrm>
        </p:spPr>
        <p:txBody>
          <a:bodyPr/>
          <a:lstStyle/>
          <a:p>
            <a:pPr lvl="1"/>
            <a:r>
              <a:rPr lang="de-DE" dirty="0"/>
              <a:t>Die </a:t>
            </a:r>
            <a:r>
              <a:rPr lang="de-DE" b="1" dirty="0">
                <a:solidFill>
                  <a:srgbClr val="016629"/>
                </a:solidFill>
              </a:rPr>
              <a:t>BU-Quoten von Morgen &amp; Morgen </a:t>
            </a:r>
            <a:r>
              <a:rPr lang="de-DE" dirty="0"/>
              <a:t>quantifizieren die Leistungsfähigkeit von BU-Anbietern über die Bedingungen hinaus. </a:t>
            </a:r>
          </a:p>
        </p:txBody>
      </p:sp>
      <p:sp>
        <p:nvSpPr>
          <p:cNvPr id="4" name="Text Placeholder 34">
            <a:extLst>
              <a:ext uri="{FF2B5EF4-FFF2-40B4-BE49-F238E27FC236}">
                <a16:creationId xmlns:a16="http://schemas.microsoft.com/office/drawing/2014/main" id="{5ADD2D07-CB47-4AB7-BB28-7440E0579C33}"/>
              </a:ext>
            </a:extLst>
          </p:cNvPr>
          <p:cNvSpPr txBox="1">
            <a:spLocks/>
          </p:cNvSpPr>
          <p:nvPr/>
        </p:nvSpPr>
        <p:spPr bwMode="gray">
          <a:xfrm>
            <a:off x="335360" y="1749771"/>
            <a:ext cx="11520000" cy="26476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t>Die BU-Quoten von HDI liegen deutlich über dem Marktdurchschnitt.</a:t>
            </a:r>
          </a:p>
        </p:txBody>
      </p:sp>
      <p:sp>
        <p:nvSpPr>
          <p:cNvPr id="5" name="Text Placeholder 4">
            <a:extLst>
              <a:ext uri="{FF2B5EF4-FFF2-40B4-BE49-F238E27FC236}">
                <a16:creationId xmlns:a16="http://schemas.microsoft.com/office/drawing/2014/main" id="{20AA11E3-739F-4EED-9DB7-DB4F8A371EBE}"/>
              </a:ext>
            </a:extLst>
          </p:cNvPr>
          <p:cNvSpPr txBox="1">
            <a:spLocks/>
          </p:cNvSpPr>
          <p:nvPr/>
        </p:nvSpPr>
        <p:spPr>
          <a:xfrm>
            <a:off x="335360" y="6060244"/>
            <a:ext cx="11520000" cy="141064"/>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Quelle: Morgen &amp; Morgen, Stand</a:t>
            </a:r>
            <a:r>
              <a:rPr lang="de-DE" sz="900" b="0">
                <a:solidFill>
                  <a:schemeClr val="accent1"/>
                </a:solidFill>
              </a:rPr>
              <a:t>: 06/2022</a:t>
            </a:r>
            <a:endParaRPr lang="de-DE" sz="900" b="0" dirty="0">
              <a:solidFill>
                <a:schemeClr val="accent1"/>
              </a:solidFill>
            </a:endParaRPr>
          </a:p>
        </p:txBody>
      </p:sp>
      <p:sp>
        <p:nvSpPr>
          <p:cNvPr id="6" name="Rechteck 9">
            <a:extLst>
              <a:ext uri="{FF2B5EF4-FFF2-40B4-BE49-F238E27FC236}">
                <a16:creationId xmlns:a16="http://schemas.microsoft.com/office/drawing/2014/main" id="{8D181134-5528-4766-9B1A-E2E28D6DCF2E}"/>
              </a:ext>
            </a:extLst>
          </p:cNvPr>
          <p:cNvSpPr/>
          <p:nvPr/>
        </p:nvSpPr>
        <p:spPr>
          <a:xfrm>
            <a:off x="551384" y="2370270"/>
            <a:ext cx="11303976"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7" name="Rechteck 39">
            <a:extLst>
              <a:ext uri="{FF2B5EF4-FFF2-40B4-BE49-F238E27FC236}">
                <a16:creationId xmlns:a16="http://schemas.microsoft.com/office/drawing/2014/main" id="{47D69BF8-0FCB-4305-A57E-DBB80A1AC217}"/>
              </a:ext>
            </a:extLst>
          </p:cNvPr>
          <p:cNvSpPr/>
          <p:nvPr/>
        </p:nvSpPr>
        <p:spPr>
          <a:xfrm>
            <a:off x="6275387" y="2370270"/>
            <a:ext cx="2935287" cy="540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8" name="Rechteck 58">
            <a:extLst>
              <a:ext uri="{FF2B5EF4-FFF2-40B4-BE49-F238E27FC236}">
                <a16:creationId xmlns:a16="http://schemas.microsoft.com/office/drawing/2014/main" id="{27ED9D29-6174-4D21-8B90-FD6D42B45794}"/>
              </a:ext>
            </a:extLst>
          </p:cNvPr>
          <p:cNvSpPr/>
          <p:nvPr/>
        </p:nvSpPr>
        <p:spPr>
          <a:xfrm>
            <a:off x="335360" y="2370270"/>
            <a:ext cx="453208"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2000" b="1" dirty="0"/>
              <a:t>1</a:t>
            </a:r>
          </a:p>
        </p:txBody>
      </p:sp>
      <p:sp>
        <p:nvSpPr>
          <p:cNvPr id="11" name="Textplatzhalter 4">
            <a:extLst>
              <a:ext uri="{FF2B5EF4-FFF2-40B4-BE49-F238E27FC236}">
                <a16:creationId xmlns:a16="http://schemas.microsoft.com/office/drawing/2014/main" id="{D3843C91-F532-4AC7-A563-264F53456E58}"/>
              </a:ext>
            </a:extLst>
          </p:cNvPr>
          <p:cNvSpPr txBox="1">
            <a:spLocks/>
          </p:cNvSpPr>
          <p:nvPr/>
        </p:nvSpPr>
        <p:spPr bwMode="gray">
          <a:xfrm>
            <a:off x="6501548" y="2081613"/>
            <a:ext cx="2482964" cy="216024"/>
          </a:xfrm>
          <a:prstGeom prst="rect">
            <a:avLst/>
          </a:prstGeom>
        </p:spPr>
        <p:txBody>
          <a:bodyPr vert="horz" lIns="0" tIns="0" rIns="0" bIns="0" rtlCol="0" anchor="b">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solidFill>
                  <a:schemeClr val="accent1"/>
                </a:solidFill>
              </a:rPr>
              <a:t>HDI</a:t>
            </a:r>
          </a:p>
        </p:txBody>
      </p:sp>
      <p:sp>
        <p:nvSpPr>
          <p:cNvPr id="12" name="Textplatzhalter 4">
            <a:extLst>
              <a:ext uri="{FF2B5EF4-FFF2-40B4-BE49-F238E27FC236}">
                <a16:creationId xmlns:a16="http://schemas.microsoft.com/office/drawing/2014/main" id="{AB426FE3-0308-4485-97ED-DC13667AE5DD}"/>
              </a:ext>
            </a:extLst>
          </p:cNvPr>
          <p:cNvSpPr txBox="1">
            <a:spLocks/>
          </p:cNvSpPr>
          <p:nvPr/>
        </p:nvSpPr>
        <p:spPr bwMode="gray">
          <a:xfrm>
            <a:off x="9372394" y="2081613"/>
            <a:ext cx="2482964" cy="216024"/>
          </a:xfrm>
          <a:prstGeom prst="rect">
            <a:avLst/>
          </a:prstGeom>
        </p:spPr>
        <p:txBody>
          <a:bodyPr vert="horz" lIns="0" tIns="0" rIns="0" bIns="0" rtlCol="0" anchor="b">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solidFill>
                  <a:schemeClr val="accent1"/>
                </a:solidFill>
              </a:rPr>
              <a:t>Markt</a:t>
            </a:r>
          </a:p>
        </p:txBody>
      </p:sp>
      <p:sp>
        <p:nvSpPr>
          <p:cNvPr id="13" name="Rechteck 9">
            <a:extLst>
              <a:ext uri="{FF2B5EF4-FFF2-40B4-BE49-F238E27FC236}">
                <a16:creationId xmlns:a16="http://schemas.microsoft.com/office/drawing/2014/main" id="{8BAB58AC-1DB2-4C91-AC8B-EB03E30A1F7D}"/>
              </a:ext>
            </a:extLst>
          </p:cNvPr>
          <p:cNvSpPr/>
          <p:nvPr/>
        </p:nvSpPr>
        <p:spPr>
          <a:xfrm>
            <a:off x="551384" y="3024579"/>
            <a:ext cx="11303976"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4" name="Rechteck 39">
            <a:extLst>
              <a:ext uri="{FF2B5EF4-FFF2-40B4-BE49-F238E27FC236}">
                <a16:creationId xmlns:a16="http://schemas.microsoft.com/office/drawing/2014/main" id="{B5DA172E-44EA-4D6F-BA1C-26DE14D3946D}"/>
              </a:ext>
            </a:extLst>
          </p:cNvPr>
          <p:cNvSpPr/>
          <p:nvPr/>
        </p:nvSpPr>
        <p:spPr>
          <a:xfrm>
            <a:off x="6275387" y="3024579"/>
            <a:ext cx="2935287" cy="540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5" name="Rechteck 58">
            <a:extLst>
              <a:ext uri="{FF2B5EF4-FFF2-40B4-BE49-F238E27FC236}">
                <a16:creationId xmlns:a16="http://schemas.microsoft.com/office/drawing/2014/main" id="{E6542DCA-96C8-4DC0-8C22-04051640AFE6}"/>
              </a:ext>
            </a:extLst>
          </p:cNvPr>
          <p:cNvSpPr/>
          <p:nvPr/>
        </p:nvSpPr>
        <p:spPr>
          <a:xfrm>
            <a:off x="335360" y="3024579"/>
            <a:ext cx="453208"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2000" b="1" dirty="0"/>
              <a:t>2</a:t>
            </a:r>
          </a:p>
        </p:txBody>
      </p:sp>
      <p:sp>
        <p:nvSpPr>
          <p:cNvPr id="16" name="Rechteck 9">
            <a:extLst>
              <a:ext uri="{FF2B5EF4-FFF2-40B4-BE49-F238E27FC236}">
                <a16:creationId xmlns:a16="http://schemas.microsoft.com/office/drawing/2014/main" id="{C6C7BE83-022B-453E-AAD1-2DB22033EF44}"/>
              </a:ext>
            </a:extLst>
          </p:cNvPr>
          <p:cNvSpPr/>
          <p:nvPr/>
        </p:nvSpPr>
        <p:spPr>
          <a:xfrm>
            <a:off x="551384" y="3678888"/>
            <a:ext cx="11303976"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7" name="Rechteck 39">
            <a:extLst>
              <a:ext uri="{FF2B5EF4-FFF2-40B4-BE49-F238E27FC236}">
                <a16:creationId xmlns:a16="http://schemas.microsoft.com/office/drawing/2014/main" id="{E9511858-6D1D-4F78-BD0B-8DCA0746FF40}"/>
              </a:ext>
            </a:extLst>
          </p:cNvPr>
          <p:cNvSpPr/>
          <p:nvPr/>
        </p:nvSpPr>
        <p:spPr>
          <a:xfrm>
            <a:off x="6275387" y="3678888"/>
            <a:ext cx="2935287" cy="540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8" name="Rechteck 58">
            <a:extLst>
              <a:ext uri="{FF2B5EF4-FFF2-40B4-BE49-F238E27FC236}">
                <a16:creationId xmlns:a16="http://schemas.microsoft.com/office/drawing/2014/main" id="{99AD57BF-1BB4-47D3-A6A1-E7E1280B5BDA}"/>
              </a:ext>
            </a:extLst>
          </p:cNvPr>
          <p:cNvSpPr/>
          <p:nvPr/>
        </p:nvSpPr>
        <p:spPr>
          <a:xfrm>
            <a:off x="335360" y="3678888"/>
            <a:ext cx="453208"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2000" b="1" dirty="0"/>
              <a:t>3</a:t>
            </a:r>
          </a:p>
        </p:txBody>
      </p:sp>
      <p:sp>
        <p:nvSpPr>
          <p:cNvPr id="19" name="Textplatzhalter 4">
            <a:extLst>
              <a:ext uri="{FF2B5EF4-FFF2-40B4-BE49-F238E27FC236}">
                <a16:creationId xmlns:a16="http://schemas.microsoft.com/office/drawing/2014/main" id="{063FCC1A-9926-419F-883E-0EE245958600}"/>
              </a:ext>
            </a:extLst>
          </p:cNvPr>
          <p:cNvSpPr txBox="1">
            <a:spLocks/>
          </p:cNvSpPr>
          <p:nvPr/>
        </p:nvSpPr>
        <p:spPr bwMode="gray">
          <a:xfrm>
            <a:off x="335359" y="4349117"/>
            <a:ext cx="11519999" cy="516360"/>
          </a:xfrm>
          <a:prstGeom prst="rect">
            <a:avLst/>
          </a:prstGeom>
        </p:spPr>
        <p:txBody>
          <a:bodyPr vert="horz" wrap="square" lIns="0" tIns="0" rIns="0" bIns="0" rtlCol="0">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pPr>
            <a:r>
              <a:rPr lang="de-DE" sz="1100" b="1" dirty="0"/>
              <a:t>1) BU-Annahmequote:</a:t>
            </a:r>
          </a:p>
          <a:p>
            <a:pPr lvl="1">
              <a:spcBef>
                <a:spcPts val="0"/>
              </a:spcBef>
            </a:pPr>
            <a:r>
              <a:rPr lang="de-DE" sz="1100" dirty="0"/>
              <a:t>Sie bezeichnet das Verhältnis von angenommenen zu gestellten Anträgen. Eine hohe Quote bedeutet, dass viele Antragsteller Versicherungsschutz erhalten. Damit der Beitrag stabil bleibt, kann es jedoch vorkommen, dass wir nicht jeden Antrag annehmen. (Mit Zuschlägen oder Ausschlüssen angenommene Verträge zählen nur zu 2/3 bzw.1/3.)</a:t>
            </a:r>
          </a:p>
        </p:txBody>
      </p:sp>
      <p:sp>
        <p:nvSpPr>
          <p:cNvPr id="20" name="Textplatzhalter 4">
            <a:extLst>
              <a:ext uri="{FF2B5EF4-FFF2-40B4-BE49-F238E27FC236}">
                <a16:creationId xmlns:a16="http://schemas.microsoft.com/office/drawing/2014/main" id="{D7408EED-096D-408E-B296-09063FAC4DE2}"/>
              </a:ext>
            </a:extLst>
          </p:cNvPr>
          <p:cNvSpPr txBox="1">
            <a:spLocks/>
          </p:cNvSpPr>
          <p:nvPr/>
        </p:nvSpPr>
        <p:spPr bwMode="gray">
          <a:xfrm>
            <a:off x="335359" y="4991084"/>
            <a:ext cx="11519999" cy="352148"/>
          </a:xfrm>
          <a:prstGeom prst="rect">
            <a:avLst/>
          </a:prstGeom>
        </p:spPr>
        <p:txBody>
          <a:bodyPr vert="horz" wrap="square" lIns="0" tIns="0" rIns="0" bIns="0" rtlCol="0">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pPr>
            <a:r>
              <a:rPr lang="de-DE" sz="1100" b="1" dirty="0"/>
              <a:t>2) BU-Leistungsquote:</a:t>
            </a:r>
          </a:p>
          <a:p>
            <a:pPr lvl="1">
              <a:spcBef>
                <a:spcPts val="0"/>
              </a:spcBef>
            </a:pPr>
            <a:r>
              <a:rPr lang="de-DE" sz="1100" dirty="0"/>
              <a:t>Diese Quote setzt die anerkannten Leistungsfälle ins Verhältnis zu den beantragten Leistungsfällen. </a:t>
            </a:r>
          </a:p>
        </p:txBody>
      </p:sp>
      <p:sp>
        <p:nvSpPr>
          <p:cNvPr id="21" name="Textplatzhalter 4">
            <a:extLst>
              <a:ext uri="{FF2B5EF4-FFF2-40B4-BE49-F238E27FC236}">
                <a16:creationId xmlns:a16="http://schemas.microsoft.com/office/drawing/2014/main" id="{B9A9181F-C21C-40A4-88A1-5EF610556D8C}"/>
              </a:ext>
            </a:extLst>
          </p:cNvPr>
          <p:cNvSpPr txBox="1">
            <a:spLocks/>
          </p:cNvSpPr>
          <p:nvPr/>
        </p:nvSpPr>
        <p:spPr bwMode="gray">
          <a:xfrm>
            <a:off x="335359" y="5468840"/>
            <a:ext cx="11519999" cy="528222"/>
          </a:xfrm>
          <a:prstGeom prst="rect">
            <a:avLst/>
          </a:prstGeom>
        </p:spPr>
        <p:txBody>
          <a:bodyPr vert="horz" wrap="square" lIns="0" tIns="0" rIns="0" bIns="0" rtlCol="0">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pPr>
            <a:r>
              <a:rPr lang="de-DE" sz="1100" b="1" dirty="0"/>
              <a:t>3) BU-Prozessquote:</a:t>
            </a:r>
          </a:p>
          <a:p>
            <a:pPr lvl="1">
              <a:spcBef>
                <a:spcPts val="0"/>
              </a:spcBef>
            </a:pPr>
            <a:r>
              <a:rPr lang="de-DE" sz="1100" dirty="0"/>
              <a:t>Bei dieser Quote wird die Anzahl der verlorenen Prozesse ins Verhältnis zu den vom Versicherer abgelehnten Leistungsfällen gesetzt. Sie besagt also, inwieweit der Versicherer „zu Unrecht“ Prozesse führt. Je niedriger die Prozessquote, desto besser. </a:t>
            </a:r>
          </a:p>
        </p:txBody>
      </p:sp>
      <p:sp>
        <p:nvSpPr>
          <p:cNvPr id="22" name="Textplatzhalter 4">
            <a:extLst>
              <a:ext uri="{FF2B5EF4-FFF2-40B4-BE49-F238E27FC236}">
                <a16:creationId xmlns:a16="http://schemas.microsoft.com/office/drawing/2014/main" id="{80774CF2-4205-47DF-A22C-EF7753736817}"/>
              </a:ext>
            </a:extLst>
          </p:cNvPr>
          <p:cNvSpPr txBox="1">
            <a:spLocks/>
          </p:cNvSpPr>
          <p:nvPr/>
        </p:nvSpPr>
        <p:spPr bwMode="gray">
          <a:xfrm>
            <a:off x="899591" y="2529040"/>
            <a:ext cx="3275732" cy="222460"/>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dirty="0"/>
              <a:t>BU-Annahmequote</a:t>
            </a:r>
            <a:r>
              <a:rPr lang="de-DE" baseline="30000" dirty="0"/>
              <a:t>1)</a:t>
            </a:r>
            <a:endParaRPr lang="de-DE" b="1" baseline="30000" dirty="0"/>
          </a:p>
        </p:txBody>
      </p:sp>
      <p:sp>
        <p:nvSpPr>
          <p:cNvPr id="23" name="Textplatzhalter 4">
            <a:extLst>
              <a:ext uri="{FF2B5EF4-FFF2-40B4-BE49-F238E27FC236}">
                <a16:creationId xmlns:a16="http://schemas.microsoft.com/office/drawing/2014/main" id="{C3CDA35C-C0C2-4767-B3CB-817ACC10A92F}"/>
              </a:ext>
            </a:extLst>
          </p:cNvPr>
          <p:cNvSpPr txBox="1">
            <a:spLocks/>
          </p:cNvSpPr>
          <p:nvPr/>
        </p:nvSpPr>
        <p:spPr bwMode="gray">
          <a:xfrm>
            <a:off x="899591" y="3183349"/>
            <a:ext cx="3275732" cy="222460"/>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dirty="0"/>
              <a:t>BU-Leistungsquote</a:t>
            </a:r>
            <a:r>
              <a:rPr lang="de-DE" baseline="30000" dirty="0"/>
              <a:t>2)</a:t>
            </a:r>
            <a:endParaRPr lang="de-DE" b="1" baseline="30000" dirty="0"/>
          </a:p>
        </p:txBody>
      </p:sp>
      <p:sp>
        <p:nvSpPr>
          <p:cNvPr id="24" name="Textplatzhalter 4">
            <a:extLst>
              <a:ext uri="{FF2B5EF4-FFF2-40B4-BE49-F238E27FC236}">
                <a16:creationId xmlns:a16="http://schemas.microsoft.com/office/drawing/2014/main" id="{0F1AEE8A-1C83-4D5F-A1BD-A43B7AF933E7}"/>
              </a:ext>
            </a:extLst>
          </p:cNvPr>
          <p:cNvSpPr txBox="1">
            <a:spLocks/>
          </p:cNvSpPr>
          <p:nvPr/>
        </p:nvSpPr>
        <p:spPr bwMode="gray">
          <a:xfrm>
            <a:off x="899591" y="3837658"/>
            <a:ext cx="3275732" cy="222460"/>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dirty="0"/>
              <a:t>BU-Prozessquote</a:t>
            </a:r>
            <a:r>
              <a:rPr lang="de-DE" baseline="30000" dirty="0"/>
              <a:t>3)</a:t>
            </a:r>
            <a:endParaRPr lang="de-DE" b="1" baseline="30000" dirty="0"/>
          </a:p>
        </p:txBody>
      </p:sp>
      <p:sp>
        <p:nvSpPr>
          <p:cNvPr id="25" name="Textplatzhalter 4">
            <a:extLst>
              <a:ext uri="{FF2B5EF4-FFF2-40B4-BE49-F238E27FC236}">
                <a16:creationId xmlns:a16="http://schemas.microsoft.com/office/drawing/2014/main" id="{031A166D-4F58-49CB-9AED-1F6BCE63CFC0}"/>
              </a:ext>
            </a:extLst>
          </p:cNvPr>
          <p:cNvSpPr txBox="1">
            <a:spLocks/>
          </p:cNvSpPr>
          <p:nvPr/>
        </p:nvSpPr>
        <p:spPr bwMode="gray">
          <a:xfrm>
            <a:off x="7236692" y="2532258"/>
            <a:ext cx="1012676" cy="216024"/>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solidFill>
                  <a:schemeClr val="accent1"/>
                </a:solidFill>
              </a:rPr>
              <a:t>82,99%</a:t>
            </a:r>
          </a:p>
        </p:txBody>
      </p:sp>
      <p:sp>
        <p:nvSpPr>
          <p:cNvPr id="26" name="Textplatzhalter 4">
            <a:extLst>
              <a:ext uri="{FF2B5EF4-FFF2-40B4-BE49-F238E27FC236}">
                <a16:creationId xmlns:a16="http://schemas.microsoft.com/office/drawing/2014/main" id="{4BAE72CF-1F5C-41DD-842A-8BC0D7791C37}"/>
              </a:ext>
            </a:extLst>
          </p:cNvPr>
          <p:cNvSpPr txBox="1">
            <a:spLocks/>
          </p:cNvSpPr>
          <p:nvPr/>
        </p:nvSpPr>
        <p:spPr bwMode="gray">
          <a:xfrm>
            <a:off x="10107538" y="2532258"/>
            <a:ext cx="1012676" cy="216024"/>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solidFill>
                  <a:schemeClr val="accent1"/>
                </a:solidFill>
              </a:rPr>
              <a:t>79,79%</a:t>
            </a:r>
          </a:p>
        </p:txBody>
      </p:sp>
      <p:sp>
        <p:nvSpPr>
          <p:cNvPr id="27" name="Textplatzhalter 4">
            <a:extLst>
              <a:ext uri="{FF2B5EF4-FFF2-40B4-BE49-F238E27FC236}">
                <a16:creationId xmlns:a16="http://schemas.microsoft.com/office/drawing/2014/main" id="{148F6089-A2A3-4783-A33F-774E8F81C1AE}"/>
              </a:ext>
            </a:extLst>
          </p:cNvPr>
          <p:cNvSpPr txBox="1">
            <a:spLocks/>
          </p:cNvSpPr>
          <p:nvPr/>
        </p:nvSpPr>
        <p:spPr bwMode="gray">
          <a:xfrm>
            <a:off x="7236692" y="3186567"/>
            <a:ext cx="1012676" cy="216024"/>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solidFill>
                  <a:schemeClr val="accent1"/>
                </a:solidFill>
              </a:rPr>
              <a:t>84,52%</a:t>
            </a:r>
          </a:p>
        </p:txBody>
      </p:sp>
      <p:sp>
        <p:nvSpPr>
          <p:cNvPr id="28" name="Textplatzhalter 4">
            <a:extLst>
              <a:ext uri="{FF2B5EF4-FFF2-40B4-BE49-F238E27FC236}">
                <a16:creationId xmlns:a16="http://schemas.microsoft.com/office/drawing/2014/main" id="{365E165C-EB80-417E-99E8-A3244FB96AE4}"/>
              </a:ext>
            </a:extLst>
          </p:cNvPr>
          <p:cNvSpPr txBox="1">
            <a:spLocks/>
          </p:cNvSpPr>
          <p:nvPr/>
        </p:nvSpPr>
        <p:spPr bwMode="gray">
          <a:xfrm>
            <a:off x="10107538" y="3186567"/>
            <a:ext cx="1012676" cy="216024"/>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solidFill>
                  <a:schemeClr val="accent1"/>
                </a:solidFill>
              </a:rPr>
              <a:t>78,36%</a:t>
            </a:r>
          </a:p>
        </p:txBody>
      </p:sp>
      <p:sp>
        <p:nvSpPr>
          <p:cNvPr id="29" name="Textplatzhalter 4">
            <a:extLst>
              <a:ext uri="{FF2B5EF4-FFF2-40B4-BE49-F238E27FC236}">
                <a16:creationId xmlns:a16="http://schemas.microsoft.com/office/drawing/2014/main" id="{1CFC3C0B-B2B8-4A10-8F04-0845979EEBA4}"/>
              </a:ext>
            </a:extLst>
          </p:cNvPr>
          <p:cNvSpPr txBox="1">
            <a:spLocks/>
          </p:cNvSpPr>
          <p:nvPr/>
        </p:nvSpPr>
        <p:spPr bwMode="gray">
          <a:xfrm>
            <a:off x="7236692" y="3840876"/>
            <a:ext cx="1012676" cy="216024"/>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solidFill>
                  <a:schemeClr val="accent1"/>
                </a:solidFill>
              </a:rPr>
              <a:t>0,40%</a:t>
            </a:r>
          </a:p>
        </p:txBody>
      </p:sp>
      <p:sp>
        <p:nvSpPr>
          <p:cNvPr id="30" name="Textplatzhalter 4">
            <a:extLst>
              <a:ext uri="{FF2B5EF4-FFF2-40B4-BE49-F238E27FC236}">
                <a16:creationId xmlns:a16="http://schemas.microsoft.com/office/drawing/2014/main" id="{8181FCDD-480E-4CD4-B3F6-B8D4386BE6B5}"/>
              </a:ext>
            </a:extLst>
          </p:cNvPr>
          <p:cNvSpPr txBox="1">
            <a:spLocks/>
          </p:cNvSpPr>
          <p:nvPr/>
        </p:nvSpPr>
        <p:spPr bwMode="gray">
          <a:xfrm>
            <a:off x="10107538" y="3840876"/>
            <a:ext cx="1012676" cy="216024"/>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300"/>
              </a:spcBef>
            </a:pPr>
            <a:r>
              <a:rPr lang="de-DE" b="1" dirty="0">
                <a:solidFill>
                  <a:schemeClr val="accent1"/>
                </a:solidFill>
              </a:rPr>
              <a:t>1,72%</a:t>
            </a:r>
          </a:p>
        </p:txBody>
      </p:sp>
      <p:grpSp>
        <p:nvGrpSpPr>
          <p:cNvPr id="31" name="Gruppieren 64">
            <a:extLst>
              <a:ext uri="{FF2B5EF4-FFF2-40B4-BE49-F238E27FC236}">
                <a16:creationId xmlns:a16="http://schemas.microsoft.com/office/drawing/2014/main" id="{A617C2B2-F9D5-4351-887E-EA7726F513B1}"/>
              </a:ext>
            </a:extLst>
          </p:cNvPr>
          <p:cNvGrpSpPr/>
          <p:nvPr/>
        </p:nvGrpSpPr>
        <p:grpSpPr>
          <a:xfrm rot="900000">
            <a:off x="6060571" y="2420927"/>
            <a:ext cx="438686" cy="438686"/>
            <a:chOff x="240035" y="5173985"/>
            <a:chExt cx="1026790" cy="1026790"/>
          </a:xfrm>
        </p:grpSpPr>
        <p:sp>
          <p:nvSpPr>
            <p:cNvPr id="32" name="Ellipse 65">
              <a:extLst>
                <a:ext uri="{FF2B5EF4-FFF2-40B4-BE49-F238E27FC236}">
                  <a16:creationId xmlns:a16="http://schemas.microsoft.com/office/drawing/2014/main" id="{80A4ACD9-23C1-47DF-80CF-DBF3A72F4658}"/>
                </a:ext>
              </a:extLst>
            </p:cNvPr>
            <p:cNvSpPr/>
            <p:nvPr/>
          </p:nvSpPr>
          <p:spPr>
            <a:xfrm>
              <a:off x="240035" y="5173985"/>
              <a:ext cx="1026790" cy="1026790"/>
            </a:xfrm>
            <a:prstGeom prst="ellipse">
              <a:avLst/>
            </a:prstGeom>
            <a:solidFill>
              <a:srgbClr val="79B530"/>
            </a:solidFill>
            <a:ln w="254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kern="0" dirty="0" err="1">
                <a:solidFill>
                  <a:prstClr val="white"/>
                </a:solidFill>
                <a:latin typeface="Arial"/>
              </a:endParaRPr>
            </a:p>
          </p:txBody>
        </p:sp>
        <p:pic>
          <p:nvPicPr>
            <p:cNvPr id="33" name="Grafik 66">
              <a:extLst>
                <a:ext uri="{FF2B5EF4-FFF2-40B4-BE49-F238E27FC236}">
                  <a16:creationId xmlns:a16="http://schemas.microsoft.com/office/drawing/2014/main" id="{38B0B5B6-966B-4BFC-9100-80E79677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V="1">
              <a:off x="439266" y="5373216"/>
              <a:ext cx="628328" cy="628328"/>
            </a:xfrm>
            <a:prstGeom prst="rect">
              <a:avLst/>
            </a:prstGeom>
          </p:spPr>
        </p:pic>
      </p:grpSp>
      <p:grpSp>
        <p:nvGrpSpPr>
          <p:cNvPr id="36" name="Gruppieren 64">
            <a:extLst>
              <a:ext uri="{FF2B5EF4-FFF2-40B4-BE49-F238E27FC236}">
                <a16:creationId xmlns:a16="http://schemas.microsoft.com/office/drawing/2014/main" id="{3AA3AAD6-022E-430D-BE55-FE014AB5A034}"/>
              </a:ext>
            </a:extLst>
          </p:cNvPr>
          <p:cNvGrpSpPr/>
          <p:nvPr/>
        </p:nvGrpSpPr>
        <p:grpSpPr>
          <a:xfrm rot="900000">
            <a:off x="6060571" y="3075236"/>
            <a:ext cx="438686" cy="438686"/>
            <a:chOff x="240035" y="5173985"/>
            <a:chExt cx="1026790" cy="1026790"/>
          </a:xfrm>
        </p:grpSpPr>
        <p:sp>
          <p:nvSpPr>
            <p:cNvPr id="37" name="Ellipse 65">
              <a:extLst>
                <a:ext uri="{FF2B5EF4-FFF2-40B4-BE49-F238E27FC236}">
                  <a16:creationId xmlns:a16="http://schemas.microsoft.com/office/drawing/2014/main" id="{827925C0-0C2E-474B-AC72-660BC907CEF8}"/>
                </a:ext>
              </a:extLst>
            </p:cNvPr>
            <p:cNvSpPr/>
            <p:nvPr/>
          </p:nvSpPr>
          <p:spPr>
            <a:xfrm>
              <a:off x="240035" y="5173985"/>
              <a:ext cx="1026790" cy="1026790"/>
            </a:xfrm>
            <a:prstGeom prst="ellipse">
              <a:avLst/>
            </a:prstGeom>
            <a:solidFill>
              <a:srgbClr val="79B530"/>
            </a:solidFill>
            <a:ln w="254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kern="0" dirty="0" err="1">
                <a:solidFill>
                  <a:prstClr val="white"/>
                </a:solidFill>
                <a:latin typeface="Arial"/>
              </a:endParaRPr>
            </a:p>
          </p:txBody>
        </p:sp>
        <p:pic>
          <p:nvPicPr>
            <p:cNvPr id="38" name="Grafik 66">
              <a:extLst>
                <a:ext uri="{FF2B5EF4-FFF2-40B4-BE49-F238E27FC236}">
                  <a16:creationId xmlns:a16="http://schemas.microsoft.com/office/drawing/2014/main" id="{FAF690E6-F653-4494-A3B9-07838F0D94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V="1">
              <a:off x="439266" y="5373216"/>
              <a:ext cx="628328" cy="628328"/>
            </a:xfrm>
            <a:prstGeom prst="rect">
              <a:avLst/>
            </a:prstGeom>
          </p:spPr>
        </p:pic>
      </p:grpSp>
      <p:grpSp>
        <p:nvGrpSpPr>
          <p:cNvPr id="39" name="Gruppieren 64">
            <a:extLst>
              <a:ext uri="{FF2B5EF4-FFF2-40B4-BE49-F238E27FC236}">
                <a16:creationId xmlns:a16="http://schemas.microsoft.com/office/drawing/2014/main" id="{11C9A862-60DC-4398-ACE3-FD68976FF2F2}"/>
              </a:ext>
            </a:extLst>
          </p:cNvPr>
          <p:cNvGrpSpPr/>
          <p:nvPr/>
        </p:nvGrpSpPr>
        <p:grpSpPr>
          <a:xfrm rot="900000">
            <a:off x="6060570" y="3729545"/>
            <a:ext cx="438686" cy="438686"/>
            <a:chOff x="240035" y="5173985"/>
            <a:chExt cx="1026790" cy="1026790"/>
          </a:xfrm>
        </p:grpSpPr>
        <p:sp>
          <p:nvSpPr>
            <p:cNvPr id="40" name="Ellipse 65">
              <a:extLst>
                <a:ext uri="{FF2B5EF4-FFF2-40B4-BE49-F238E27FC236}">
                  <a16:creationId xmlns:a16="http://schemas.microsoft.com/office/drawing/2014/main" id="{41A8BFF3-C180-46EC-ABF3-19EEEDDE9987}"/>
                </a:ext>
              </a:extLst>
            </p:cNvPr>
            <p:cNvSpPr/>
            <p:nvPr/>
          </p:nvSpPr>
          <p:spPr>
            <a:xfrm>
              <a:off x="240035" y="5173985"/>
              <a:ext cx="1026790" cy="1026790"/>
            </a:xfrm>
            <a:prstGeom prst="ellipse">
              <a:avLst/>
            </a:prstGeom>
            <a:solidFill>
              <a:srgbClr val="79B530"/>
            </a:solidFill>
            <a:ln w="25400"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kern="0" dirty="0" err="1">
                <a:solidFill>
                  <a:prstClr val="white"/>
                </a:solidFill>
                <a:latin typeface="Arial"/>
              </a:endParaRPr>
            </a:p>
          </p:txBody>
        </p:sp>
        <p:pic>
          <p:nvPicPr>
            <p:cNvPr id="41" name="Grafik 66">
              <a:extLst>
                <a:ext uri="{FF2B5EF4-FFF2-40B4-BE49-F238E27FC236}">
                  <a16:creationId xmlns:a16="http://schemas.microsoft.com/office/drawing/2014/main" id="{4C70002F-8575-484B-9A2F-3AC9F2915C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V="1">
              <a:off x="439266" y="5373216"/>
              <a:ext cx="628328" cy="628328"/>
            </a:xfrm>
            <a:prstGeom prst="rect">
              <a:avLst/>
            </a:prstGeom>
          </p:spPr>
        </p:pic>
      </p:grpSp>
      <p:sp>
        <p:nvSpPr>
          <p:cNvPr id="3" name="Foliennummernplatzhalter 2">
            <a:extLst>
              <a:ext uri="{FF2B5EF4-FFF2-40B4-BE49-F238E27FC236}">
                <a16:creationId xmlns:a16="http://schemas.microsoft.com/office/drawing/2014/main" id="{B938F00D-97FD-4AA5-BC69-CCB33688AEE3}"/>
              </a:ext>
            </a:extLst>
          </p:cNvPr>
          <p:cNvSpPr>
            <a:spLocks noGrp="1"/>
          </p:cNvSpPr>
          <p:nvPr>
            <p:ph type="sldNum" sz="quarter" idx="12"/>
          </p:nvPr>
        </p:nvSpPr>
        <p:spPr/>
        <p:txBody>
          <a:bodyPr/>
          <a:lstStyle/>
          <a:p>
            <a:fld id="{7EC6429F-8EBA-4254-B9C8-295228AFE7F1}" type="slidenum">
              <a:rPr lang="de-DE" smtClean="0"/>
              <a:pPr/>
              <a:t>27</a:t>
            </a:fld>
            <a:endParaRPr lang="de-DE" dirty="0"/>
          </a:p>
        </p:txBody>
      </p:sp>
      <p:sp>
        <p:nvSpPr>
          <p:cNvPr id="42" name="Fußzeilenplatzhalter 2">
            <a:extLst>
              <a:ext uri="{FF2B5EF4-FFF2-40B4-BE49-F238E27FC236}">
                <a16:creationId xmlns:a16="http://schemas.microsoft.com/office/drawing/2014/main" id="{9C3D066F-F6F6-4D5A-9FB7-2A2CDF32D60C}"/>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284568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hteck 24">
            <a:extLst>
              <a:ext uri="{FF2B5EF4-FFF2-40B4-BE49-F238E27FC236}">
                <a16:creationId xmlns:a16="http://schemas.microsoft.com/office/drawing/2014/main" id="{30830666-D2BC-4794-8389-9C80595E3320}"/>
              </a:ext>
            </a:extLst>
          </p:cNvPr>
          <p:cNvSpPr/>
          <p:nvPr/>
        </p:nvSpPr>
        <p:spPr>
          <a:xfrm>
            <a:off x="2647950" y="1269690"/>
            <a:ext cx="9207410" cy="47034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 name="Title 2">
            <a:extLst>
              <a:ext uri="{FF2B5EF4-FFF2-40B4-BE49-F238E27FC236}">
                <a16:creationId xmlns:a16="http://schemas.microsoft.com/office/drawing/2014/main" id="{726E0C58-96BA-41A4-B423-A6100210265E}"/>
              </a:ext>
            </a:extLst>
          </p:cNvPr>
          <p:cNvSpPr>
            <a:spLocks noGrp="1"/>
          </p:cNvSpPr>
          <p:nvPr>
            <p:ph type="title"/>
          </p:nvPr>
        </p:nvSpPr>
        <p:spPr>
          <a:xfrm>
            <a:off x="335360" y="260649"/>
            <a:ext cx="11520000" cy="791865"/>
          </a:xfrm>
        </p:spPr>
        <p:txBody>
          <a:bodyPr/>
          <a:lstStyle/>
          <a:p>
            <a:r>
              <a:rPr lang="de-DE" dirty="0"/>
              <a:t>HDI kalkuliert nachhaltig und solide.</a:t>
            </a:r>
            <a:br>
              <a:rPr lang="de-DE" dirty="0"/>
            </a:br>
            <a:r>
              <a:rPr lang="de-DE" dirty="0"/>
              <a:t>Was wir versprechen, das halten wir </a:t>
            </a:r>
            <a:r>
              <a:rPr lang="de-DE"/>
              <a:t>auch.</a:t>
            </a:r>
            <a:endParaRPr lang="de-DE" dirty="0"/>
          </a:p>
        </p:txBody>
      </p:sp>
      <p:sp>
        <p:nvSpPr>
          <p:cNvPr id="6" name="Textplatzhalter 4">
            <a:extLst>
              <a:ext uri="{FF2B5EF4-FFF2-40B4-BE49-F238E27FC236}">
                <a16:creationId xmlns:a16="http://schemas.microsoft.com/office/drawing/2014/main" id="{042380CC-266E-4E1C-BFF7-ECEA496C1F11}"/>
              </a:ext>
            </a:extLst>
          </p:cNvPr>
          <p:cNvSpPr txBox="1">
            <a:spLocks/>
          </p:cNvSpPr>
          <p:nvPr/>
        </p:nvSpPr>
        <p:spPr>
          <a:xfrm>
            <a:off x="323528" y="1268760"/>
            <a:ext cx="2052000" cy="512415"/>
          </a:xfrm>
          <a:prstGeom prst="rect">
            <a:avLst/>
          </a:prstGeom>
        </p:spPr>
        <p:txBody>
          <a:bodyPr lIns="0" tIns="0" rIns="0" bIns="0"/>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Auswahl-Kriterien </a:t>
            </a:r>
            <a:br>
              <a:rPr lang="de-DE" dirty="0"/>
            </a:br>
            <a:r>
              <a:rPr lang="de-DE" dirty="0"/>
              <a:t>für einen BU-Schutz.</a:t>
            </a:r>
          </a:p>
        </p:txBody>
      </p:sp>
      <p:sp>
        <p:nvSpPr>
          <p:cNvPr id="8" name="Rechteck 6">
            <a:extLst>
              <a:ext uri="{FF2B5EF4-FFF2-40B4-BE49-F238E27FC236}">
                <a16:creationId xmlns:a16="http://schemas.microsoft.com/office/drawing/2014/main" id="{5B3B7576-EC29-4A51-8ABA-D3CF4D8B080C}"/>
              </a:ext>
            </a:extLst>
          </p:cNvPr>
          <p:cNvSpPr/>
          <p:nvPr/>
        </p:nvSpPr>
        <p:spPr>
          <a:xfrm>
            <a:off x="335360" y="3687117"/>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Preis</a:t>
            </a:r>
          </a:p>
        </p:txBody>
      </p:sp>
      <p:sp>
        <p:nvSpPr>
          <p:cNvPr id="9" name="Rechteck 8">
            <a:extLst>
              <a:ext uri="{FF2B5EF4-FFF2-40B4-BE49-F238E27FC236}">
                <a16:creationId xmlns:a16="http://schemas.microsoft.com/office/drawing/2014/main" id="{575DEAB7-6632-4D5E-BE80-D139790BC6DA}"/>
              </a:ext>
            </a:extLst>
          </p:cNvPr>
          <p:cNvSpPr/>
          <p:nvPr/>
        </p:nvSpPr>
        <p:spPr>
          <a:xfrm>
            <a:off x="335360" y="2881905"/>
            <a:ext cx="2052000" cy="675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BU-Stabilität</a:t>
            </a:r>
          </a:p>
        </p:txBody>
      </p:sp>
      <p:sp>
        <p:nvSpPr>
          <p:cNvPr id="10" name="Rechteck 10">
            <a:extLst>
              <a:ext uri="{FF2B5EF4-FFF2-40B4-BE49-F238E27FC236}">
                <a16:creationId xmlns:a16="http://schemas.microsoft.com/office/drawing/2014/main" id="{77D11B38-1ACE-4A17-8706-DAA6BF170166}"/>
              </a:ext>
            </a:extLst>
          </p:cNvPr>
          <p:cNvSpPr/>
          <p:nvPr/>
        </p:nvSpPr>
        <p:spPr>
          <a:xfrm>
            <a:off x="335360" y="4492329"/>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Bedingungen</a:t>
            </a:r>
          </a:p>
        </p:txBody>
      </p:sp>
      <p:sp>
        <p:nvSpPr>
          <p:cNvPr id="11" name="Rechteck 12">
            <a:extLst>
              <a:ext uri="{FF2B5EF4-FFF2-40B4-BE49-F238E27FC236}">
                <a16:creationId xmlns:a16="http://schemas.microsoft.com/office/drawing/2014/main" id="{E70D0877-4CC3-40B4-B040-D9AB78F03C09}"/>
              </a:ext>
            </a:extLst>
          </p:cNvPr>
          <p:cNvSpPr/>
          <p:nvPr/>
        </p:nvSpPr>
        <p:spPr>
          <a:xfrm>
            <a:off x="335360" y="5297541"/>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Services</a:t>
            </a:r>
          </a:p>
        </p:txBody>
      </p:sp>
      <p:sp>
        <p:nvSpPr>
          <p:cNvPr id="12" name="Rechteck 14">
            <a:extLst>
              <a:ext uri="{FF2B5EF4-FFF2-40B4-BE49-F238E27FC236}">
                <a16:creationId xmlns:a16="http://schemas.microsoft.com/office/drawing/2014/main" id="{765DBC52-4807-418C-9653-048D61A49C71}"/>
              </a:ext>
            </a:extLst>
          </p:cNvPr>
          <p:cNvSpPr/>
          <p:nvPr/>
        </p:nvSpPr>
        <p:spPr>
          <a:xfrm>
            <a:off x="335360" y="2076693"/>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BU-Kompetenz</a:t>
            </a:r>
          </a:p>
        </p:txBody>
      </p:sp>
      <p:cxnSp>
        <p:nvCxnSpPr>
          <p:cNvPr id="14" name="Gerader Verbinder 25">
            <a:extLst>
              <a:ext uri="{FF2B5EF4-FFF2-40B4-BE49-F238E27FC236}">
                <a16:creationId xmlns:a16="http://schemas.microsoft.com/office/drawing/2014/main" id="{CD56B25F-EA21-4B4E-BCF6-C85BA57D939C}"/>
              </a:ext>
            </a:extLst>
          </p:cNvPr>
          <p:cNvCxnSpPr>
            <a:cxnSpLocks/>
          </p:cNvCxnSpPr>
          <p:nvPr/>
        </p:nvCxnSpPr>
        <p:spPr>
          <a:xfrm flipV="1">
            <a:off x="2517655" y="1269690"/>
            <a:ext cx="0" cy="470344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platzhalter 4">
            <a:extLst>
              <a:ext uri="{FF2B5EF4-FFF2-40B4-BE49-F238E27FC236}">
                <a16:creationId xmlns:a16="http://schemas.microsoft.com/office/drawing/2014/main" id="{5DF91788-3B56-4B35-AE55-BAFD07A6C28F}"/>
              </a:ext>
            </a:extLst>
          </p:cNvPr>
          <p:cNvSpPr txBox="1">
            <a:spLocks/>
          </p:cNvSpPr>
          <p:nvPr/>
        </p:nvSpPr>
        <p:spPr bwMode="gray">
          <a:xfrm>
            <a:off x="2915816" y="1318316"/>
            <a:ext cx="8685634" cy="881959"/>
          </a:xfrm>
          <a:prstGeom prst="rect">
            <a:avLst/>
          </a:prstGeom>
        </p:spPr>
        <p:txBody>
          <a:bodyPr vert="horz" lIns="0" tIns="0" rIns="0" bIns="0" rtlCol="0" anchor="t">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1"/>
                </a:solidFill>
              </a:rPr>
              <a:t>Beitragsstabilität</a:t>
            </a:r>
          </a:p>
          <a:p>
            <a:pPr lvl="1"/>
            <a:r>
              <a:rPr lang="de-DE" dirty="0"/>
              <a:t>Wir kennen die Risiken genau und kalkulieren danach – deshalb mussten wir den Nettobeitrag bei der Berufsunfähigkeitsversicherung EGO in laufenden Verträgen noch nie erhöhen.</a:t>
            </a:r>
          </a:p>
        </p:txBody>
      </p:sp>
      <p:pic>
        <p:nvPicPr>
          <p:cNvPr id="33" name="Picture 2" descr="Folie 1">
            <a:extLst>
              <a:ext uri="{FF2B5EF4-FFF2-40B4-BE49-F238E27FC236}">
                <a16:creationId xmlns:a16="http://schemas.microsoft.com/office/drawing/2014/main" id="{935C3D77-227A-47C6-A071-CAD4766EB1E2}"/>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15816" y="3230036"/>
            <a:ext cx="1841500" cy="759817"/>
          </a:xfrm>
          <a:prstGeom prst="rect">
            <a:avLst/>
          </a:prstGeom>
          <a:noFill/>
          <a:extLst>
            <a:ext uri="{909E8E84-426E-40DD-AFC4-6F175D3DCCD1}">
              <a14:hiddenFill xmlns:a14="http://schemas.microsoft.com/office/drawing/2010/main">
                <a:solidFill>
                  <a:srgbClr val="FFFFFF"/>
                </a:solidFill>
              </a14:hiddenFill>
            </a:ext>
          </a:extLst>
        </p:spPr>
      </p:pic>
      <p:sp>
        <p:nvSpPr>
          <p:cNvPr id="34" name="Freihandform 16">
            <a:extLst>
              <a:ext uri="{FF2B5EF4-FFF2-40B4-BE49-F238E27FC236}">
                <a16:creationId xmlns:a16="http://schemas.microsoft.com/office/drawing/2014/main" id="{112EFD24-6B7E-4B2A-8AD4-647B18338F7D}"/>
              </a:ext>
            </a:extLst>
          </p:cNvPr>
          <p:cNvSpPr>
            <a:spLocks noChangeAspect="1"/>
          </p:cNvSpPr>
          <p:nvPr/>
        </p:nvSpPr>
        <p:spPr>
          <a:xfrm>
            <a:off x="5139712" y="3415087"/>
            <a:ext cx="240517" cy="389715"/>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35" name="Textplatzhalter 4">
            <a:extLst>
              <a:ext uri="{FF2B5EF4-FFF2-40B4-BE49-F238E27FC236}">
                <a16:creationId xmlns:a16="http://schemas.microsoft.com/office/drawing/2014/main" id="{BBF5A0DA-4027-432F-B4DE-953637C9AF67}"/>
              </a:ext>
            </a:extLst>
          </p:cNvPr>
          <p:cNvSpPr txBox="1">
            <a:spLocks/>
          </p:cNvSpPr>
          <p:nvPr/>
        </p:nvSpPr>
        <p:spPr bwMode="gray">
          <a:xfrm>
            <a:off x="5762625" y="3296755"/>
            <a:ext cx="5838824" cy="626378"/>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dirty="0" err="1"/>
              <a:t>infinma</a:t>
            </a:r>
            <a:r>
              <a:rPr lang="de-DE" dirty="0"/>
              <a:t> veröffentlicht jedes Jahr die </a:t>
            </a:r>
            <a:r>
              <a:rPr lang="de-DE" b="1" dirty="0"/>
              <a:t>Gesellschaften</a:t>
            </a:r>
            <a:r>
              <a:rPr lang="de-DE" dirty="0"/>
              <a:t> mit der </a:t>
            </a:r>
            <a:r>
              <a:rPr lang="de-DE" b="1" dirty="0"/>
              <a:t>maximalen BU-Beitragsstabilität. </a:t>
            </a:r>
          </a:p>
        </p:txBody>
      </p:sp>
      <p:pic>
        <p:nvPicPr>
          <p:cNvPr id="36" name="Picture 2">
            <a:hlinkClick r:id="rId3"/>
            <a:extLst>
              <a:ext uri="{FF2B5EF4-FFF2-40B4-BE49-F238E27FC236}">
                <a16:creationId xmlns:a16="http://schemas.microsoft.com/office/drawing/2014/main" id="{B1B4C59F-0B26-4D5F-AFF3-0F2736A477B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tretch/>
        </p:blipFill>
        <p:spPr bwMode="auto">
          <a:xfrm>
            <a:off x="5762625" y="4080418"/>
            <a:ext cx="5839200" cy="8650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uppieren 16">
            <a:extLst>
              <a:ext uri="{FF2B5EF4-FFF2-40B4-BE49-F238E27FC236}">
                <a16:creationId xmlns:a16="http://schemas.microsoft.com/office/drawing/2014/main" id="{61DEFC00-4E38-40B3-8739-9DDC92C4524F}"/>
              </a:ext>
            </a:extLst>
          </p:cNvPr>
          <p:cNvGrpSpPr/>
          <p:nvPr/>
        </p:nvGrpSpPr>
        <p:grpSpPr>
          <a:xfrm>
            <a:off x="5578866" y="4433793"/>
            <a:ext cx="599294" cy="599292"/>
            <a:chOff x="5501919" y="4531908"/>
            <a:chExt cx="599294" cy="599292"/>
          </a:xfrm>
        </p:grpSpPr>
        <p:sp>
          <p:nvSpPr>
            <p:cNvPr id="38" name="Ellipse 58">
              <a:hlinkClick r:id="rId3"/>
              <a:extLst>
                <a:ext uri="{FF2B5EF4-FFF2-40B4-BE49-F238E27FC236}">
                  <a16:creationId xmlns:a16="http://schemas.microsoft.com/office/drawing/2014/main" id="{A615FE2E-00D0-49A9-B778-0E8DF50274E2}"/>
                </a:ext>
              </a:extLst>
            </p:cNvPr>
            <p:cNvSpPr/>
            <p:nvPr/>
          </p:nvSpPr>
          <p:spPr>
            <a:xfrm rot="20700000" flipH="1">
              <a:off x="5501919" y="4531908"/>
              <a:ext cx="599294" cy="599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41" name="Grafik 15">
              <a:hlinkClick r:id="rId3"/>
              <a:extLst>
                <a:ext uri="{FF2B5EF4-FFF2-40B4-BE49-F238E27FC236}">
                  <a16:creationId xmlns:a16="http://schemas.microsoft.com/office/drawing/2014/main" id="{A1DA4C0F-9978-4A1E-A17D-13C691B660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900000" flipH="1">
              <a:off x="5693706" y="4659821"/>
              <a:ext cx="215720" cy="343466"/>
            </a:xfrm>
            <a:prstGeom prst="rect">
              <a:avLst/>
            </a:prstGeom>
          </p:spPr>
        </p:pic>
      </p:grpSp>
      <p:sp>
        <p:nvSpPr>
          <p:cNvPr id="4" name="Foliennummernplatzhalter 3">
            <a:extLst>
              <a:ext uri="{FF2B5EF4-FFF2-40B4-BE49-F238E27FC236}">
                <a16:creationId xmlns:a16="http://schemas.microsoft.com/office/drawing/2014/main" id="{A57FA84A-862D-42CD-870D-A094687C8A60}"/>
              </a:ext>
            </a:extLst>
          </p:cNvPr>
          <p:cNvSpPr>
            <a:spLocks noGrp="1"/>
          </p:cNvSpPr>
          <p:nvPr>
            <p:ph type="sldNum" sz="quarter" idx="12"/>
          </p:nvPr>
        </p:nvSpPr>
        <p:spPr/>
        <p:txBody>
          <a:bodyPr/>
          <a:lstStyle/>
          <a:p>
            <a:fld id="{7EC6429F-8EBA-4254-B9C8-295228AFE7F1}" type="slidenum">
              <a:rPr lang="de-DE" smtClean="0"/>
              <a:pPr/>
              <a:t>28</a:t>
            </a:fld>
            <a:endParaRPr lang="de-DE" dirty="0"/>
          </a:p>
        </p:txBody>
      </p:sp>
      <p:sp>
        <p:nvSpPr>
          <p:cNvPr id="21" name="Fußzeilenplatzhalter 2">
            <a:extLst>
              <a:ext uri="{FF2B5EF4-FFF2-40B4-BE49-F238E27FC236}">
                <a16:creationId xmlns:a16="http://schemas.microsoft.com/office/drawing/2014/main" id="{72533459-80CE-44D6-90E6-F6CF19D6CBDF}"/>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803999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a:t>Verteuerungsrisiko (Brutto-Netto-Spread).</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502890"/>
          </a:xfrm>
        </p:spPr>
        <p:txBody>
          <a:bodyPr/>
          <a:lstStyle/>
          <a:p>
            <a:r>
              <a:rPr lang="de-DE" dirty="0">
                <a:solidFill>
                  <a:schemeClr val="accent1"/>
                </a:solidFill>
              </a:rPr>
              <a:t>EGO steht für Beitragsstabilität! </a:t>
            </a:r>
            <a:r>
              <a:rPr lang="de-DE" b="0" dirty="0"/>
              <a:t>Bei der Berufsunfähigkeitsversicherung EGO wurden die Netto-Prämien im Bestand </a:t>
            </a:r>
            <a:br>
              <a:rPr lang="de-DE" b="0" dirty="0"/>
            </a:br>
            <a:r>
              <a:rPr lang="de-DE" b="0" dirty="0"/>
              <a:t>noch nie erhöht.</a:t>
            </a:r>
          </a:p>
        </p:txBody>
      </p:sp>
      <p:sp>
        <p:nvSpPr>
          <p:cNvPr id="4" name="Text Placeholder 4">
            <a:extLst>
              <a:ext uri="{FF2B5EF4-FFF2-40B4-BE49-F238E27FC236}">
                <a16:creationId xmlns:a16="http://schemas.microsoft.com/office/drawing/2014/main" id="{FA0FEC6A-CF7D-42BC-9AD8-36CE57D8C88B}"/>
              </a:ext>
            </a:extLst>
          </p:cNvPr>
          <p:cNvSpPr txBox="1">
            <a:spLocks/>
          </p:cNvSpPr>
          <p:nvPr/>
        </p:nvSpPr>
        <p:spPr>
          <a:xfrm>
            <a:off x="335360" y="6060244"/>
            <a:ext cx="11520000" cy="141064"/>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Quelle: Marktauswertung Morgen &amp; Morgen, BU-Quoten – Stand: M&amp;M Office 3.80.001, Januar 2022</a:t>
            </a:r>
          </a:p>
        </p:txBody>
      </p:sp>
      <p:sp>
        <p:nvSpPr>
          <p:cNvPr id="5" name="Rechteck 17">
            <a:extLst>
              <a:ext uri="{FF2B5EF4-FFF2-40B4-BE49-F238E27FC236}">
                <a16:creationId xmlns:a16="http://schemas.microsoft.com/office/drawing/2014/main" id="{0560C92E-B852-4852-B181-EFBB2DA614A2}"/>
              </a:ext>
            </a:extLst>
          </p:cNvPr>
          <p:cNvSpPr/>
          <p:nvPr/>
        </p:nvSpPr>
        <p:spPr>
          <a:xfrm>
            <a:off x="755576" y="5541134"/>
            <a:ext cx="11112574" cy="432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600" dirty="0">
                <a:solidFill>
                  <a:schemeClr val="tx1"/>
                </a:solidFill>
              </a:rPr>
              <a:t>Das Verteuerungsrisiko ist bei HDI </a:t>
            </a:r>
            <a:r>
              <a:rPr lang="de-DE" sz="1600" b="1" dirty="0">
                <a:solidFill>
                  <a:schemeClr val="tx1"/>
                </a:solidFill>
              </a:rPr>
              <a:t>wesentlich geringer </a:t>
            </a:r>
            <a:r>
              <a:rPr lang="de-DE" sz="1600" dirty="0">
                <a:solidFill>
                  <a:schemeClr val="tx1"/>
                </a:solidFill>
              </a:rPr>
              <a:t>als bei vielen Wettbewerbern.</a:t>
            </a:r>
          </a:p>
        </p:txBody>
      </p:sp>
      <p:grpSp>
        <p:nvGrpSpPr>
          <p:cNvPr id="2" name="Group 1">
            <a:extLst>
              <a:ext uri="{FF2B5EF4-FFF2-40B4-BE49-F238E27FC236}">
                <a16:creationId xmlns:a16="http://schemas.microsoft.com/office/drawing/2014/main" id="{0A567127-8828-400B-AB7F-1C31FDFC8B57}"/>
              </a:ext>
            </a:extLst>
          </p:cNvPr>
          <p:cNvGrpSpPr/>
          <p:nvPr/>
        </p:nvGrpSpPr>
        <p:grpSpPr>
          <a:xfrm>
            <a:off x="335360" y="5541133"/>
            <a:ext cx="432000" cy="432000"/>
            <a:chOff x="323850" y="5369683"/>
            <a:chExt cx="432000" cy="432000"/>
          </a:xfrm>
        </p:grpSpPr>
        <p:sp>
          <p:nvSpPr>
            <p:cNvPr id="7" name="Rechteck 13">
              <a:extLst>
                <a:ext uri="{FF2B5EF4-FFF2-40B4-BE49-F238E27FC236}">
                  <a16:creationId xmlns:a16="http://schemas.microsoft.com/office/drawing/2014/main" id="{7367100B-D44F-4FB5-892A-E38F8DA4FEDE}"/>
                </a:ext>
              </a:extLst>
            </p:cNvPr>
            <p:cNvSpPr>
              <a:spLocks noChangeAspect="1"/>
            </p:cNvSpPr>
            <p:nvPr/>
          </p:nvSpPr>
          <p:spPr>
            <a:xfrm>
              <a:off x="323850" y="5369683"/>
              <a:ext cx="432000" cy="4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8" name="Grafik 14">
              <a:extLst>
                <a:ext uri="{FF2B5EF4-FFF2-40B4-BE49-F238E27FC236}">
                  <a16:creationId xmlns:a16="http://schemas.microsoft.com/office/drawing/2014/main" id="{4747CC46-4EF4-474F-8CFE-5BE2F3E79EE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408511" y="5454344"/>
              <a:ext cx="262679" cy="262679"/>
            </a:xfrm>
            <a:prstGeom prst="rect">
              <a:avLst/>
            </a:prstGeom>
          </p:spPr>
        </p:pic>
      </p:grpSp>
      <p:graphicFrame>
        <p:nvGraphicFramePr>
          <p:cNvPr id="9" name="Tabelle 10">
            <a:extLst>
              <a:ext uri="{FF2B5EF4-FFF2-40B4-BE49-F238E27FC236}">
                <a16:creationId xmlns:a16="http://schemas.microsoft.com/office/drawing/2014/main" id="{B2A86373-CCE3-46B2-A7E9-9B20F7B28D1C}"/>
              </a:ext>
            </a:extLst>
          </p:cNvPr>
          <p:cNvGraphicFramePr>
            <a:graphicFrameLocks noGrp="1"/>
          </p:cNvGraphicFramePr>
          <p:nvPr>
            <p:extLst>
              <p:ext uri="{D42A27DB-BD31-4B8C-83A1-F6EECF244321}">
                <p14:modId xmlns:p14="http://schemas.microsoft.com/office/powerpoint/2010/main" val="2719006257"/>
              </p:ext>
            </p:extLst>
          </p:nvPr>
        </p:nvGraphicFramePr>
        <p:xfrm>
          <a:off x="335360" y="1874392"/>
          <a:ext cx="11544622" cy="3564000"/>
        </p:xfrm>
        <a:graphic>
          <a:graphicData uri="http://schemas.openxmlformats.org/drawingml/2006/table">
            <a:tbl>
              <a:tblPr firstRow="1" bandRow="1">
                <a:tableStyleId>{5C22544A-7EE6-4342-B048-85BDC9FD1C3A}</a:tableStyleId>
              </a:tblPr>
              <a:tblGrid>
                <a:gridCol w="1049820">
                  <a:extLst>
                    <a:ext uri="{9D8B030D-6E8A-4147-A177-3AD203B41FA5}">
                      <a16:colId xmlns:a16="http://schemas.microsoft.com/office/drawing/2014/main" val="4187891271"/>
                    </a:ext>
                  </a:extLst>
                </a:gridCol>
                <a:gridCol w="4342461">
                  <a:extLst>
                    <a:ext uri="{9D8B030D-6E8A-4147-A177-3AD203B41FA5}">
                      <a16:colId xmlns:a16="http://schemas.microsoft.com/office/drawing/2014/main" val="3990334377"/>
                    </a:ext>
                  </a:extLst>
                </a:gridCol>
                <a:gridCol w="4342461">
                  <a:extLst>
                    <a:ext uri="{9D8B030D-6E8A-4147-A177-3AD203B41FA5}">
                      <a16:colId xmlns:a16="http://schemas.microsoft.com/office/drawing/2014/main" val="1940698961"/>
                    </a:ext>
                  </a:extLst>
                </a:gridCol>
                <a:gridCol w="1809880">
                  <a:extLst>
                    <a:ext uri="{9D8B030D-6E8A-4147-A177-3AD203B41FA5}">
                      <a16:colId xmlns:a16="http://schemas.microsoft.com/office/drawing/2014/main" val="1576080594"/>
                    </a:ext>
                  </a:extLst>
                </a:gridCol>
              </a:tblGrid>
              <a:tr h="162000">
                <a:tc>
                  <a:txBody>
                    <a:bodyPr/>
                    <a:lstStyle/>
                    <a:p>
                      <a:pPr algn="ctr"/>
                      <a:r>
                        <a:rPr lang="de-DE" sz="900" b="1" dirty="0"/>
                        <a:t>Rang</a:t>
                      </a:r>
                    </a:p>
                  </a:txBody>
                  <a:tcPr marL="0" marR="0" marT="0" marB="0"/>
                </a:tc>
                <a:tc>
                  <a:txBody>
                    <a:bodyPr/>
                    <a:lstStyle/>
                    <a:p>
                      <a:pPr algn="l"/>
                      <a:r>
                        <a:rPr lang="de-DE" sz="900" dirty="0"/>
                        <a:t>Anbieter</a:t>
                      </a:r>
                    </a:p>
                  </a:txBody>
                  <a:tcPr marL="72000" marR="0" marT="0" marB="0"/>
                </a:tc>
                <a:tc>
                  <a:txBody>
                    <a:bodyPr/>
                    <a:lstStyle/>
                    <a:p>
                      <a:pPr algn="l"/>
                      <a:r>
                        <a:rPr lang="de-DE" sz="900" dirty="0"/>
                        <a:t>Tarif</a:t>
                      </a:r>
                    </a:p>
                  </a:txBody>
                  <a:tcPr marL="72000" marR="0" marT="0" marB="0"/>
                </a:tc>
                <a:tc>
                  <a:txBody>
                    <a:bodyPr/>
                    <a:lstStyle/>
                    <a:p>
                      <a:pPr algn="ctr"/>
                      <a:r>
                        <a:rPr lang="de-DE" sz="900" dirty="0"/>
                        <a:t>Verteuerungsrisiko</a:t>
                      </a:r>
                    </a:p>
                  </a:txBody>
                  <a:tcPr marL="0" marR="0" marT="0" marB="0"/>
                </a:tc>
                <a:extLst>
                  <a:ext uri="{0D108BD9-81ED-4DB2-BD59-A6C34878D82A}">
                    <a16:rowId xmlns:a16="http://schemas.microsoft.com/office/drawing/2014/main" val="155184063"/>
                  </a:ext>
                </a:extLst>
              </a:tr>
              <a:tr h="162000">
                <a:tc>
                  <a:txBody>
                    <a:bodyPr/>
                    <a:lstStyle/>
                    <a:p>
                      <a:pPr algn="ctr"/>
                      <a:r>
                        <a:rPr lang="de-DE" sz="900" b="1" dirty="0"/>
                        <a:t>1</a:t>
                      </a:r>
                    </a:p>
                  </a:txBody>
                  <a:tcPr marL="0" marR="0" marT="0" marB="0" anchor="ctr"/>
                </a:tc>
                <a:tc>
                  <a:txBody>
                    <a:bodyPr/>
                    <a:lstStyle/>
                    <a:p>
                      <a:pPr algn="l"/>
                      <a:r>
                        <a:rPr lang="de-DE" sz="900" b="0" dirty="0"/>
                        <a:t>Canada Life</a:t>
                      </a:r>
                    </a:p>
                  </a:txBody>
                  <a:tcPr marL="72000" marR="0" marT="0" marB="0" anchor="ctr"/>
                </a:tc>
                <a:tc>
                  <a:txBody>
                    <a:bodyPr/>
                    <a:lstStyle/>
                    <a:p>
                      <a:pPr algn="l"/>
                      <a:r>
                        <a:rPr lang="de-DE" sz="900" b="0" dirty="0"/>
                        <a:t>Berufsunfähigkeitsschutz</a:t>
                      </a:r>
                    </a:p>
                  </a:txBody>
                  <a:tcPr marL="72000" marR="0" marT="0" marB="0" anchor="ctr"/>
                </a:tc>
                <a:tc>
                  <a:txBody>
                    <a:bodyPr/>
                    <a:lstStyle/>
                    <a:p>
                      <a:pPr algn="ctr"/>
                      <a:r>
                        <a:rPr lang="de-DE" sz="900" b="1" dirty="0">
                          <a:solidFill>
                            <a:schemeClr val="tx1"/>
                          </a:solidFill>
                        </a:rPr>
                        <a:t>0%</a:t>
                      </a:r>
                    </a:p>
                  </a:txBody>
                  <a:tcPr marL="0" marR="0" marT="0" marB="0" anchor="ctr"/>
                </a:tc>
                <a:extLst>
                  <a:ext uri="{0D108BD9-81ED-4DB2-BD59-A6C34878D82A}">
                    <a16:rowId xmlns:a16="http://schemas.microsoft.com/office/drawing/2014/main" val="2088303365"/>
                  </a:ext>
                </a:extLst>
              </a:tr>
              <a:tr h="162000">
                <a:tc>
                  <a:txBody>
                    <a:bodyPr/>
                    <a:lstStyle/>
                    <a:p>
                      <a:pPr algn="ctr"/>
                      <a:r>
                        <a:rPr lang="de-DE" sz="900" b="1" dirty="0"/>
                        <a:t>2</a:t>
                      </a:r>
                    </a:p>
                  </a:txBody>
                  <a:tcPr marL="0" marR="0" marT="0" marB="0" anchor="ctr"/>
                </a:tc>
                <a:tc>
                  <a:txBody>
                    <a:bodyPr/>
                    <a:lstStyle/>
                    <a:p>
                      <a:pPr algn="l"/>
                      <a:r>
                        <a:rPr lang="de-DE" sz="900" b="0" dirty="0"/>
                        <a:t>Volkswohl Bund</a:t>
                      </a:r>
                    </a:p>
                  </a:txBody>
                  <a:tcPr marL="72000" marR="0" marT="0" marB="0" anchor="ctr"/>
                </a:tc>
                <a:tc>
                  <a:txBody>
                    <a:bodyPr/>
                    <a:lstStyle/>
                    <a:p>
                      <a:pPr algn="l"/>
                      <a:r>
                        <a:rPr lang="de-DE" sz="900" b="0" dirty="0"/>
                        <a:t>SBU</a:t>
                      </a:r>
                    </a:p>
                  </a:txBody>
                  <a:tcPr marL="72000" marR="0" marT="0" marB="0" anchor="ctr"/>
                </a:tc>
                <a:tc>
                  <a:txBody>
                    <a:bodyPr/>
                    <a:lstStyle/>
                    <a:p>
                      <a:pPr algn="ctr"/>
                      <a:r>
                        <a:rPr lang="de-DE" sz="900" b="1" dirty="0">
                          <a:solidFill>
                            <a:schemeClr val="tx1"/>
                          </a:solidFill>
                        </a:rPr>
                        <a:t>23-59%</a:t>
                      </a:r>
                    </a:p>
                  </a:txBody>
                  <a:tcPr marL="0" marR="0" marT="0" marB="0" anchor="ctr"/>
                </a:tc>
                <a:extLst>
                  <a:ext uri="{0D108BD9-81ED-4DB2-BD59-A6C34878D82A}">
                    <a16:rowId xmlns:a16="http://schemas.microsoft.com/office/drawing/2014/main" val="50988330"/>
                  </a:ext>
                </a:extLst>
              </a:tr>
              <a:tr h="162000">
                <a:tc>
                  <a:txBody>
                    <a:bodyPr/>
                    <a:lstStyle/>
                    <a:p>
                      <a:pPr algn="ctr"/>
                      <a:r>
                        <a:rPr lang="de-DE" sz="900" b="1" dirty="0"/>
                        <a:t>3</a:t>
                      </a:r>
                    </a:p>
                  </a:txBody>
                  <a:tcPr marL="0" marR="0" marT="0" marB="0" anchor="ctr"/>
                </a:tc>
                <a:tc>
                  <a:txBody>
                    <a:bodyPr/>
                    <a:lstStyle/>
                    <a:p>
                      <a:pPr algn="l"/>
                      <a:r>
                        <a:rPr lang="de-DE" sz="900" b="0" dirty="0"/>
                        <a:t>ALTE LEIPZIGER</a:t>
                      </a:r>
                    </a:p>
                  </a:txBody>
                  <a:tcPr marL="72000" marR="0" marT="0" marB="0" anchor="ctr"/>
                </a:tc>
                <a:tc>
                  <a:txBody>
                    <a:bodyPr/>
                    <a:lstStyle/>
                    <a:p>
                      <a:pPr algn="l"/>
                      <a:r>
                        <a:rPr lang="de-DE" sz="900" b="0" dirty="0" err="1"/>
                        <a:t>SecurAL</a:t>
                      </a:r>
                      <a:r>
                        <a:rPr lang="de-DE" sz="900" b="0" dirty="0"/>
                        <a:t> BV10</a:t>
                      </a:r>
                    </a:p>
                  </a:txBody>
                  <a:tcPr marL="72000" marR="0" marT="0" marB="0" anchor="ctr"/>
                </a:tc>
                <a:tc>
                  <a:txBody>
                    <a:bodyPr/>
                    <a:lstStyle/>
                    <a:p>
                      <a:pPr algn="ctr"/>
                      <a:r>
                        <a:rPr lang="de-DE" sz="900" b="1" dirty="0">
                          <a:solidFill>
                            <a:schemeClr val="tx1"/>
                          </a:solidFill>
                        </a:rPr>
                        <a:t>28%</a:t>
                      </a:r>
                    </a:p>
                  </a:txBody>
                  <a:tcPr marL="0" marR="0" marT="0" marB="0" anchor="ctr"/>
                </a:tc>
                <a:extLst>
                  <a:ext uri="{0D108BD9-81ED-4DB2-BD59-A6C34878D82A}">
                    <a16:rowId xmlns:a16="http://schemas.microsoft.com/office/drawing/2014/main" val="2514200111"/>
                  </a:ext>
                </a:extLst>
              </a:tr>
              <a:tr h="162000">
                <a:tc>
                  <a:txBody>
                    <a:bodyPr/>
                    <a:lstStyle/>
                    <a:p>
                      <a:pPr algn="ctr"/>
                      <a:r>
                        <a:rPr lang="de-DE" sz="900" b="1" dirty="0"/>
                        <a:t>4</a:t>
                      </a:r>
                    </a:p>
                  </a:txBody>
                  <a:tcPr marL="0" marR="0" marT="0" marB="0" anchor="ctr"/>
                </a:tc>
                <a:tc>
                  <a:txBody>
                    <a:bodyPr/>
                    <a:lstStyle/>
                    <a:p>
                      <a:pPr algn="l"/>
                      <a:r>
                        <a:rPr lang="de-DE" sz="900" b="0" dirty="0"/>
                        <a:t>Allianz</a:t>
                      </a:r>
                    </a:p>
                  </a:txBody>
                  <a:tcPr marL="72000" marR="0" marT="0" marB="0" anchor="ctr"/>
                </a:tc>
                <a:tc>
                  <a:txBody>
                    <a:bodyPr/>
                    <a:lstStyle/>
                    <a:p>
                      <a:pPr algn="l"/>
                      <a:r>
                        <a:rPr lang="de-DE" sz="900" b="0" dirty="0" err="1"/>
                        <a:t>BerufsunfähigkeitsPolice</a:t>
                      </a:r>
                      <a:r>
                        <a:rPr lang="de-DE" sz="900" b="0" dirty="0"/>
                        <a:t> Plus OBUU (mit AU)</a:t>
                      </a:r>
                    </a:p>
                  </a:txBody>
                  <a:tcPr marL="72000" marR="0" marT="0" marB="0" anchor="ctr"/>
                </a:tc>
                <a:tc>
                  <a:txBody>
                    <a:bodyPr/>
                    <a:lstStyle/>
                    <a:p>
                      <a:pPr algn="ctr"/>
                      <a:r>
                        <a:rPr lang="de-DE" sz="900" b="1" dirty="0">
                          <a:solidFill>
                            <a:schemeClr val="tx1"/>
                          </a:solidFill>
                        </a:rPr>
                        <a:t>30%</a:t>
                      </a:r>
                    </a:p>
                  </a:txBody>
                  <a:tcPr marL="0" marR="0" marT="0" marB="0" anchor="ctr"/>
                </a:tc>
                <a:extLst>
                  <a:ext uri="{0D108BD9-81ED-4DB2-BD59-A6C34878D82A}">
                    <a16:rowId xmlns:a16="http://schemas.microsoft.com/office/drawing/2014/main" val="4044263790"/>
                  </a:ext>
                </a:extLst>
              </a:tr>
              <a:tr h="162000">
                <a:tc>
                  <a:txBody>
                    <a:bodyPr/>
                    <a:lstStyle/>
                    <a:p>
                      <a:pPr algn="ctr"/>
                      <a:r>
                        <a:rPr lang="de-DE" sz="900" b="1" dirty="0"/>
                        <a:t>5</a:t>
                      </a:r>
                    </a:p>
                  </a:txBody>
                  <a:tcPr marL="0" marR="0" marT="0" marB="0" anchor="ctr"/>
                </a:tc>
                <a:tc>
                  <a:txBody>
                    <a:bodyPr/>
                    <a:lstStyle/>
                    <a:p>
                      <a:pPr algn="l"/>
                      <a:r>
                        <a:rPr lang="de-DE" sz="900" b="0" dirty="0"/>
                        <a:t>Hannoversche</a:t>
                      </a:r>
                    </a:p>
                  </a:txBody>
                  <a:tcPr marL="72000" marR="0" marT="0" marB="0" anchor="ctr"/>
                </a:tc>
                <a:tc>
                  <a:txBody>
                    <a:bodyPr/>
                    <a:lstStyle/>
                    <a:p>
                      <a:pPr algn="l"/>
                      <a:r>
                        <a:rPr lang="de-DE" sz="900" b="0" dirty="0"/>
                        <a:t>Comfort B1C</a:t>
                      </a:r>
                    </a:p>
                  </a:txBody>
                  <a:tcPr marL="72000" marR="0" marT="0" marB="0" anchor="ctr"/>
                </a:tc>
                <a:tc>
                  <a:txBody>
                    <a:bodyPr/>
                    <a:lstStyle/>
                    <a:p>
                      <a:pPr algn="ctr"/>
                      <a:r>
                        <a:rPr lang="de-DE" sz="900" b="1" dirty="0">
                          <a:solidFill>
                            <a:schemeClr val="tx1"/>
                          </a:solidFill>
                        </a:rPr>
                        <a:t>32%</a:t>
                      </a:r>
                    </a:p>
                  </a:txBody>
                  <a:tcPr marL="0" marR="0" marT="0" marB="0" anchor="ctr"/>
                </a:tc>
                <a:extLst>
                  <a:ext uri="{0D108BD9-81ED-4DB2-BD59-A6C34878D82A}">
                    <a16:rowId xmlns:a16="http://schemas.microsoft.com/office/drawing/2014/main" val="3843282153"/>
                  </a:ext>
                </a:extLst>
              </a:tr>
              <a:tr h="162000">
                <a:tc>
                  <a:txBody>
                    <a:bodyPr/>
                    <a:lstStyle/>
                    <a:p>
                      <a:pPr algn="ctr"/>
                      <a:r>
                        <a:rPr lang="de-DE" sz="900" b="1" dirty="0"/>
                        <a:t>6</a:t>
                      </a:r>
                    </a:p>
                  </a:txBody>
                  <a:tcPr marL="0" marR="0" marT="0" marB="0" anchor="ctr"/>
                </a:tc>
                <a:tc>
                  <a:txBody>
                    <a:bodyPr/>
                    <a:lstStyle/>
                    <a:p>
                      <a:pPr algn="l"/>
                      <a:r>
                        <a:rPr lang="de-DE" sz="900" b="0" dirty="0"/>
                        <a:t>Dialog</a:t>
                      </a:r>
                    </a:p>
                  </a:txBody>
                  <a:tcPr marL="72000" marR="0" marT="0" marB="0" anchor="ctr"/>
                </a:tc>
                <a:tc>
                  <a:txBody>
                    <a:bodyPr/>
                    <a:lstStyle/>
                    <a:p>
                      <a:pPr algn="l"/>
                      <a:r>
                        <a:rPr lang="de-DE" sz="900" b="0" dirty="0"/>
                        <a:t>SBU-professional</a:t>
                      </a:r>
                    </a:p>
                  </a:txBody>
                  <a:tcPr marL="72000" marR="0" marT="0" marB="0" anchor="ctr"/>
                </a:tc>
                <a:tc>
                  <a:txBody>
                    <a:bodyPr/>
                    <a:lstStyle/>
                    <a:p>
                      <a:pPr algn="ctr"/>
                      <a:r>
                        <a:rPr lang="de-DE" sz="900" b="1" dirty="0">
                          <a:solidFill>
                            <a:schemeClr val="tx1"/>
                          </a:solidFill>
                        </a:rPr>
                        <a:t>33%</a:t>
                      </a:r>
                    </a:p>
                  </a:txBody>
                  <a:tcPr marL="0" marR="0" marT="0" marB="0" anchor="ctr"/>
                </a:tc>
                <a:extLst>
                  <a:ext uri="{0D108BD9-81ED-4DB2-BD59-A6C34878D82A}">
                    <a16:rowId xmlns:a16="http://schemas.microsoft.com/office/drawing/2014/main" val="684539045"/>
                  </a:ext>
                </a:extLst>
              </a:tr>
              <a:tr h="162000">
                <a:tc>
                  <a:txBody>
                    <a:bodyPr/>
                    <a:lstStyle/>
                    <a:p>
                      <a:pPr algn="ctr"/>
                      <a:r>
                        <a:rPr lang="de-DE" sz="900" b="1" dirty="0"/>
                        <a:t>7</a:t>
                      </a:r>
                    </a:p>
                  </a:txBody>
                  <a:tcPr marL="0" marR="0" marT="0" marB="0" anchor="ctr">
                    <a:solidFill>
                      <a:srgbClr val="D0E4B9"/>
                    </a:solidFill>
                  </a:tcPr>
                </a:tc>
                <a:tc>
                  <a:txBody>
                    <a:bodyPr/>
                    <a:lstStyle/>
                    <a:p>
                      <a:pPr algn="l"/>
                      <a:r>
                        <a:rPr lang="de-DE" sz="900" b="0" dirty="0"/>
                        <a:t>HDI</a:t>
                      </a:r>
                    </a:p>
                  </a:txBody>
                  <a:tcPr marL="72000" marR="0" marT="0" marB="0" anchor="ctr">
                    <a:solidFill>
                      <a:srgbClr val="D0E4B9"/>
                    </a:solidFill>
                  </a:tcPr>
                </a:tc>
                <a:tc>
                  <a:txBody>
                    <a:bodyPr/>
                    <a:lstStyle/>
                    <a:p>
                      <a:pPr algn="l"/>
                      <a:r>
                        <a:rPr lang="de-DE" sz="900" b="0" dirty="0"/>
                        <a:t>EGO Top BV22</a:t>
                      </a:r>
                    </a:p>
                  </a:txBody>
                  <a:tcPr marL="72000" marR="0" marT="0" marB="0" anchor="ctr">
                    <a:solidFill>
                      <a:srgbClr val="D0E4B9"/>
                    </a:solidFill>
                  </a:tcPr>
                </a:tc>
                <a:tc>
                  <a:txBody>
                    <a:bodyPr/>
                    <a:lstStyle/>
                    <a:p>
                      <a:pPr algn="ctr"/>
                      <a:r>
                        <a:rPr lang="de-DE" sz="900" b="1" dirty="0">
                          <a:solidFill>
                            <a:schemeClr val="tx1"/>
                          </a:solidFill>
                        </a:rPr>
                        <a:t>33%</a:t>
                      </a:r>
                    </a:p>
                  </a:txBody>
                  <a:tcPr marL="0" marR="0" marT="0" marB="0" anchor="ctr">
                    <a:solidFill>
                      <a:srgbClr val="D0E4B9"/>
                    </a:solidFill>
                  </a:tcPr>
                </a:tc>
                <a:extLst>
                  <a:ext uri="{0D108BD9-81ED-4DB2-BD59-A6C34878D82A}">
                    <a16:rowId xmlns:a16="http://schemas.microsoft.com/office/drawing/2014/main" val="475897588"/>
                  </a:ext>
                </a:extLst>
              </a:tr>
              <a:tr h="162000">
                <a:tc>
                  <a:txBody>
                    <a:bodyPr/>
                    <a:lstStyle/>
                    <a:p>
                      <a:pPr algn="ctr"/>
                      <a:r>
                        <a:rPr lang="de-DE" sz="900" b="1" dirty="0"/>
                        <a:t>8</a:t>
                      </a:r>
                    </a:p>
                  </a:txBody>
                  <a:tcPr marL="0" marR="0" marT="0" marB="0" anchor="ctr">
                    <a:solidFill>
                      <a:schemeClr val="bg1">
                        <a:lumMod val="95000"/>
                      </a:schemeClr>
                    </a:solidFill>
                  </a:tcPr>
                </a:tc>
                <a:tc>
                  <a:txBody>
                    <a:bodyPr/>
                    <a:lstStyle/>
                    <a:p>
                      <a:pPr algn="l"/>
                      <a:r>
                        <a:rPr lang="de-DE" sz="900" b="0" dirty="0"/>
                        <a:t>Basler</a:t>
                      </a:r>
                    </a:p>
                  </a:txBody>
                  <a:tcPr marL="72000" marR="0" marT="0" marB="0" anchor="ctr">
                    <a:solidFill>
                      <a:schemeClr val="bg1">
                        <a:lumMod val="95000"/>
                      </a:schemeClr>
                    </a:solidFill>
                  </a:tcPr>
                </a:tc>
                <a:tc>
                  <a:txBody>
                    <a:bodyPr/>
                    <a:lstStyle/>
                    <a:p>
                      <a:pPr algn="l"/>
                      <a:r>
                        <a:rPr lang="de-DE" sz="900" b="0" dirty="0"/>
                        <a:t>Basler BP</a:t>
                      </a:r>
                    </a:p>
                  </a:txBody>
                  <a:tcPr marL="72000" marR="0" marT="0" marB="0" anchor="ctr">
                    <a:solidFill>
                      <a:schemeClr val="bg1">
                        <a:lumMod val="95000"/>
                      </a:schemeClr>
                    </a:solidFill>
                  </a:tcPr>
                </a:tc>
                <a:tc>
                  <a:txBody>
                    <a:bodyPr/>
                    <a:lstStyle/>
                    <a:p>
                      <a:pPr algn="ctr"/>
                      <a:r>
                        <a:rPr lang="de-DE" sz="900" b="1" dirty="0">
                          <a:solidFill>
                            <a:schemeClr val="tx1"/>
                          </a:solidFill>
                        </a:rPr>
                        <a:t>33%</a:t>
                      </a:r>
                    </a:p>
                  </a:txBody>
                  <a:tcPr marL="0" marR="0" marT="0" marB="0" anchor="ctr">
                    <a:solidFill>
                      <a:schemeClr val="bg1">
                        <a:lumMod val="95000"/>
                      </a:schemeClr>
                    </a:solidFill>
                  </a:tcPr>
                </a:tc>
                <a:extLst>
                  <a:ext uri="{0D108BD9-81ED-4DB2-BD59-A6C34878D82A}">
                    <a16:rowId xmlns:a16="http://schemas.microsoft.com/office/drawing/2014/main" val="4026471159"/>
                  </a:ext>
                </a:extLst>
              </a:tr>
              <a:tr h="162000">
                <a:tc>
                  <a:txBody>
                    <a:bodyPr/>
                    <a:lstStyle/>
                    <a:p>
                      <a:pPr algn="ctr"/>
                      <a:r>
                        <a:rPr lang="de-DE" sz="900" b="1" dirty="0"/>
                        <a:t>9</a:t>
                      </a:r>
                    </a:p>
                  </a:txBody>
                  <a:tcPr marL="0" marR="0" marT="0" marB="0" anchor="ctr"/>
                </a:tc>
                <a:tc>
                  <a:txBody>
                    <a:bodyPr/>
                    <a:lstStyle/>
                    <a:p>
                      <a:pPr algn="l"/>
                      <a:r>
                        <a:rPr lang="de-DE" sz="900" b="0" dirty="0" err="1"/>
                        <a:t>Zurich</a:t>
                      </a:r>
                      <a:r>
                        <a:rPr lang="de-DE" sz="900" b="0" dirty="0"/>
                        <a:t> Dt. Herold</a:t>
                      </a:r>
                    </a:p>
                  </a:txBody>
                  <a:tcPr marL="72000" marR="0" marT="0" marB="0" anchor="ctr"/>
                </a:tc>
                <a:tc>
                  <a:txBody>
                    <a:bodyPr/>
                    <a:lstStyle/>
                    <a:p>
                      <a:pPr algn="l"/>
                      <a:r>
                        <a:rPr lang="de-DE" sz="900" b="0" dirty="0"/>
                        <a:t>Berufsunfähigkeits-Schutzbrief</a:t>
                      </a:r>
                    </a:p>
                  </a:txBody>
                  <a:tcPr marL="72000" marR="0" marT="0" marB="0" anchor="ctr"/>
                </a:tc>
                <a:tc>
                  <a:txBody>
                    <a:bodyPr/>
                    <a:lstStyle/>
                    <a:p>
                      <a:pPr algn="ctr"/>
                      <a:r>
                        <a:rPr lang="de-DE" sz="900" b="1" dirty="0">
                          <a:solidFill>
                            <a:schemeClr val="tx1"/>
                          </a:solidFill>
                        </a:rPr>
                        <a:t>33%</a:t>
                      </a:r>
                    </a:p>
                  </a:txBody>
                  <a:tcPr marL="0" marR="0" marT="0" marB="0" anchor="ctr"/>
                </a:tc>
                <a:extLst>
                  <a:ext uri="{0D108BD9-81ED-4DB2-BD59-A6C34878D82A}">
                    <a16:rowId xmlns:a16="http://schemas.microsoft.com/office/drawing/2014/main" val="694674334"/>
                  </a:ext>
                </a:extLst>
              </a:tr>
              <a:tr h="162000">
                <a:tc>
                  <a:txBody>
                    <a:bodyPr/>
                    <a:lstStyle/>
                    <a:p>
                      <a:pPr algn="ctr"/>
                      <a:r>
                        <a:rPr lang="de-DE" sz="900" b="1" dirty="0"/>
                        <a:t>10</a:t>
                      </a:r>
                    </a:p>
                  </a:txBody>
                  <a:tcPr marL="0" marR="0" marT="0" marB="0" anchor="ctr"/>
                </a:tc>
                <a:tc>
                  <a:txBody>
                    <a:bodyPr/>
                    <a:lstStyle/>
                    <a:p>
                      <a:pPr algn="l"/>
                      <a:r>
                        <a:rPr lang="de-DE" sz="900" b="0" dirty="0"/>
                        <a:t>Barmenia</a:t>
                      </a:r>
                    </a:p>
                  </a:txBody>
                  <a:tcPr marL="72000" marR="0" marT="0" marB="0" anchor="ctr"/>
                </a:tc>
                <a:tc>
                  <a:txBody>
                    <a:bodyPr/>
                    <a:lstStyle/>
                    <a:p>
                      <a:pPr algn="l"/>
                      <a:r>
                        <a:rPr lang="de-DE" sz="900" b="0" dirty="0"/>
                        <a:t>Solo BU</a:t>
                      </a:r>
                    </a:p>
                  </a:txBody>
                  <a:tcPr marL="72000" marR="0" marT="0" marB="0" anchor="ctr"/>
                </a:tc>
                <a:tc>
                  <a:txBody>
                    <a:bodyPr/>
                    <a:lstStyle/>
                    <a:p>
                      <a:pPr algn="ctr"/>
                      <a:r>
                        <a:rPr lang="de-DE" sz="900" b="1" dirty="0">
                          <a:solidFill>
                            <a:schemeClr val="tx1"/>
                          </a:solidFill>
                        </a:rPr>
                        <a:t>37%</a:t>
                      </a:r>
                    </a:p>
                  </a:txBody>
                  <a:tcPr marL="0" marR="0" marT="0" marB="0" anchor="ctr"/>
                </a:tc>
                <a:extLst>
                  <a:ext uri="{0D108BD9-81ED-4DB2-BD59-A6C34878D82A}">
                    <a16:rowId xmlns:a16="http://schemas.microsoft.com/office/drawing/2014/main" val="2460759950"/>
                  </a:ext>
                </a:extLst>
              </a:tr>
              <a:tr h="162000">
                <a:tc>
                  <a:txBody>
                    <a:bodyPr/>
                    <a:lstStyle/>
                    <a:p>
                      <a:pPr algn="ctr"/>
                      <a:r>
                        <a:rPr lang="de-DE" sz="900" b="1" dirty="0"/>
                        <a:t>11</a:t>
                      </a:r>
                    </a:p>
                  </a:txBody>
                  <a:tcPr marL="0" marR="0" marT="0" marB="0" anchor="ctr"/>
                </a:tc>
                <a:tc>
                  <a:txBody>
                    <a:bodyPr/>
                    <a:lstStyle/>
                    <a:p>
                      <a:pPr algn="l"/>
                      <a:r>
                        <a:rPr lang="de-DE" sz="900" b="0" dirty="0"/>
                        <a:t>AXA</a:t>
                      </a:r>
                    </a:p>
                  </a:txBody>
                  <a:tcPr marL="72000" marR="0" marT="0" marB="0" anchor="ctr"/>
                </a:tc>
                <a:tc>
                  <a:txBody>
                    <a:bodyPr/>
                    <a:lstStyle/>
                    <a:p>
                      <a:pPr algn="l"/>
                      <a:r>
                        <a:rPr lang="de-DE" sz="900" b="0" dirty="0"/>
                        <a:t>ALVSBV</a:t>
                      </a:r>
                    </a:p>
                  </a:txBody>
                  <a:tcPr marL="72000" marR="0" marT="0" marB="0" anchor="ctr"/>
                </a:tc>
                <a:tc>
                  <a:txBody>
                    <a:bodyPr/>
                    <a:lstStyle/>
                    <a:p>
                      <a:pPr algn="ctr"/>
                      <a:r>
                        <a:rPr lang="de-DE" sz="900" b="1" dirty="0">
                          <a:solidFill>
                            <a:schemeClr val="tx1"/>
                          </a:solidFill>
                        </a:rPr>
                        <a:t>42-49%</a:t>
                      </a:r>
                    </a:p>
                  </a:txBody>
                  <a:tcPr marL="0" marR="0" marT="0" marB="0" anchor="ctr"/>
                </a:tc>
                <a:extLst>
                  <a:ext uri="{0D108BD9-81ED-4DB2-BD59-A6C34878D82A}">
                    <a16:rowId xmlns:a16="http://schemas.microsoft.com/office/drawing/2014/main" val="907518087"/>
                  </a:ext>
                </a:extLst>
              </a:tr>
              <a:tr h="162000">
                <a:tc>
                  <a:txBody>
                    <a:bodyPr/>
                    <a:lstStyle/>
                    <a:p>
                      <a:pPr algn="ctr"/>
                      <a:r>
                        <a:rPr lang="de-DE" sz="900" b="1" dirty="0"/>
                        <a:t>12</a:t>
                      </a:r>
                    </a:p>
                  </a:txBody>
                  <a:tcPr marL="0" marR="0" marT="0" marB="0" anchor="ctr"/>
                </a:tc>
                <a:tc>
                  <a:txBody>
                    <a:bodyPr/>
                    <a:lstStyle/>
                    <a:p>
                      <a:pPr algn="l"/>
                      <a:r>
                        <a:rPr lang="de-DE" sz="900" b="0" dirty="0"/>
                        <a:t>Stuttgarter</a:t>
                      </a:r>
                    </a:p>
                  </a:txBody>
                  <a:tcPr marL="72000" marR="0" marT="0" marB="0" anchor="ctr"/>
                </a:tc>
                <a:tc>
                  <a:txBody>
                    <a:bodyPr/>
                    <a:lstStyle/>
                    <a:p>
                      <a:pPr algn="l"/>
                      <a:r>
                        <a:rPr lang="de-DE" sz="900" b="0" dirty="0"/>
                        <a:t>BUV-PLUS (Tarif 91)</a:t>
                      </a:r>
                    </a:p>
                  </a:txBody>
                  <a:tcPr marL="72000" marR="0" marT="0" marB="0" anchor="ctr"/>
                </a:tc>
                <a:tc>
                  <a:txBody>
                    <a:bodyPr/>
                    <a:lstStyle/>
                    <a:p>
                      <a:pPr algn="ctr"/>
                      <a:r>
                        <a:rPr lang="de-DE" sz="900" b="1" dirty="0">
                          <a:solidFill>
                            <a:schemeClr val="tx1"/>
                          </a:solidFill>
                        </a:rPr>
                        <a:t>43%</a:t>
                      </a:r>
                    </a:p>
                  </a:txBody>
                  <a:tcPr marL="0" marR="0" marT="0" marB="0" anchor="ctr"/>
                </a:tc>
                <a:extLst>
                  <a:ext uri="{0D108BD9-81ED-4DB2-BD59-A6C34878D82A}">
                    <a16:rowId xmlns:a16="http://schemas.microsoft.com/office/drawing/2014/main" val="2269335476"/>
                  </a:ext>
                </a:extLst>
              </a:tr>
              <a:tr h="162000">
                <a:tc>
                  <a:txBody>
                    <a:bodyPr/>
                    <a:lstStyle/>
                    <a:p>
                      <a:pPr algn="ctr"/>
                      <a:r>
                        <a:rPr lang="de-DE" sz="900" b="1" dirty="0"/>
                        <a:t>13</a:t>
                      </a:r>
                    </a:p>
                  </a:txBody>
                  <a:tcPr marL="0" marR="0" marT="0" marB="0" anchor="ctr"/>
                </a:tc>
                <a:tc>
                  <a:txBody>
                    <a:bodyPr/>
                    <a:lstStyle/>
                    <a:p>
                      <a:pPr algn="l"/>
                      <a:r>
                        <a:rPr lang="de-DE" sz="900" b="0" dirty="0"/>
                        <a:t>Gothaer</a:t>
                      </a:r>
                    </a:p>
                  </a:txBody>
                  <a:tcPr marL="72000" marR="0" marT="0" marB="0" anchor="ctr"/>
                </a:tc>
                <a:tc>
                  <a:txBody>
                    <a:bodyPr/>
                    <a:lstStyle/>
                    <a:p>
                      <a:pPr algn="l"/>
                      <a:r>
                        <a:rPr lang="de-DE" sz="900" b="0" dirty="0"/>
                        <a:t>BU22 P (Plus)</a:t>
                      </a:r>
                    </a:p>
                  </a:txBody>
                  <a:tcPr marL="72000" marR="0" marT="0" marB="0" anchor="ctr"/>
                </a:tc>
                <a:tc>
                  <a:txBody>
                    <a:bodyPr/>
                    <a:lstStyle/>
                    <a:p>
                      <a:pPr algn="ctr"/>
                      <a:r>
                        <a:rPr lang="de-DE" sz="900" b="1" dirty="0">
                          <a:solidFill>
                            <a:schemeClr val="tx1"/>
                          </a:solidFill>
                        </a:rPr>
                        <a:t>51%</a:t>
                      </a:r>
                    </a:p>
                  </a:txBody>
                  <a:tcPr marL="0" marR="0" marT="0" marB="0" anchor="ctr"/>
                </a:tc>
                <a:extLst>
                  <a:ext uri="{0D108BD9-81ED-4DB2-BD59-A6C34878D82A}">
                    <a16:rowId xmlns:a16="http://schemas.microsoft.com/office/drawing/2014/main" val="3875129840"/>
                  </a:ext>
                </a:extLst>
              </a:tr>
              <a:tr h="162000">
                <a:tc>
                  <a:txBody>
                    <a:bodyPr/>
                    <a:lstStyle/>
                    <a:p>
                      <a:pPr algn="ctr"/>
                      <a:r>
                        <a:rPr lang="de-DE" sz="900" b="1" dirty="0"/>
                        <a:t>14</a:t>
                      </a:r>
                    </a:p>
                  </a:txBody>
                  <a:tcPr marL="0" marR="0" marT="0" marB="0" anchor="ctr"/>
                </a:tc>
                <a:tc>
                  <a:txBody>
                    <a:bodyPr/>
                    <a:lstStyle/>
                    <a:p>
                      <a:pPr algn="l"/>
                      <a:r>
                        <a:rPr lang="de-DE" sz="900" b="0" dirty="0"/>
                        <a:t>ERGO Vorsorge</a:t>
                      </a:r>
                    </a:p>
                  </a:txBody>
                  <a:tcPr marL="72000" marR="0" marT="0" marB="0" anchor="ctr"/>
                </a:tc>
                <a:tc>
                  <a:txBody>
                    <a:bodyPr/>
                    <a:lstStyle/>
                    <a:p>
                      <a:pPr algn="l"/>
                      <a:r>
                        <a:rPr lang="de-DE" sz="900" b="0" dirty="0"/>
                        <a:t>ERGO BU Premium (BUV522061Z)</a:t>
                      </a:r>
                    </a:p>
                  </a:txBody>
                  <a:tcPr marL="72000" marR="0" marT="0" marB="0" anchor="ctr"/>
                </a:tc>
                <a:tc>
                  <a:txBody>
                    <a:bodyPr/>
                    <a:lstStyle/>
                    <a:p>
                      <a:pPr algn="ctr"/>
                      <a:r>
                        <a:rPr lang="de-DE" sz="900" b="1" dirty="0">
                          <a:solidFill>
                            <a:schemeClr val="tx1"/>
                          </a:solidFill>
                        </a:rPr>
                        <a:t>51%</a:t>
                      </a:r>
                    </a:p>
                  </a:txBody>
                  <a:tcPr marL="0" marR="0" marT="0" marB="0" anchor="ctr"/>
                </a:tc>
                <a:extLst>
                  <a:ext uri="{0D108BD9-81ED-4DB2-BD59-A6C34878D82A}">
                    <a16:rowId xmlns:a16="http://schemas.microsoft.com/office/drawing/2014/main" val="2015826347"/>
                  </a:ext>
                </a:extLst>
              </a:tr>
              <a:tr h="162000">
                <a:tc>
                  <a:txBody>
                    <a:bodyPr/>
                    <a:lstStyle/>
                    <a:p>
                      <a:pPr algn="ctr"/>
                      <a:r>
                        <a:rPr lang="de-DE" sz="900" b="1" dirty="0"/>
                        <a:t>15</a:t>
                      </a:r>
                    </a:p>
                  </a:txBody>
                  <a:tcPr marL="0" marR="0" marT="0" marB="0" anchor="ctr"/>
                </a:tc>
                <a:tc>
                  <a:txBody>
                    <a:bodyPr/>
                    <a:lstStyle/>
                    <a:p>
                      <a:pPr algn="l"/>
                      <a:r>
                        <a:rPr lang="de-DE" sz="900" b="0" dirty="0"/>
                        <a:t>Nürnberger</a:t>
                      </a:r>
                    </a:p>
                  </a:txBody>
                  <a:tcPr marL="72000" marR="0" marT="0" marB="0" anchor="ctr"/>
                </a:tc>
                <a:tc>
                  <a:txBody>
                    <a:bodyPr/>
                    <a:lstStyle/>
                    <a:p>
                      <a:pPr algn="l"/>
                      <a:r>
                        <a:rPr lang="de-DE" sz="900" b="0" dirty="0"/>
                        <a:t>BU4Future Komfort (SBU3120DC)</a:t>
                      </a:r>
                    </a:p>
                  </a:txBody>
                  <a:tcPr marL="72000" marR="0" marT="0" marB="0" anchor="ctr"/>
                </a:tc>
                <a:tc>
                  <a:txBody>
                    <a:bodyPr/>
                    <a:lstStyle/>
                    <a:p>
                      <a:pPr algn="ctr"/>
                      <a:r>
                        <a:rPr lang="de-DE" sz="900" b="1" dirty="0">
                          <a:solidFill>
                            <a:schemeClr val="tx1"/>
                          </a:solidFill>
                        </a:rPr>
                        <a:t>56%</a:t>
                      </a:r>
                    </a:p>
                  </a:txBody>
                  <a:tcPr marL="0" marR="0" marT="0" marB="0" anchor="ctr"/>
                </a:tc>
                <a:extLst>
                  <a:ext uri="{0D108BD9-81ED-4DB2-BD59-A6C34878D82A}">
                    <a16:rowId xmlns:a16="http://schemas.microsoft.com/office/drawing/2014/main" val="13381251"/>
                  </a:ext>
                </a:extLst>
              </a:tr>
              <a:tr h="162000">
                <a:tc>
                  <a:txBody>
                    <a:bodyPr/>
                    <a:lstStyle/>
                    <a:p>
                      <a:pPr algn="ctr"/>
                      <a:r>
                        <a:rPr lang="de-DE" sz="900" b="1" dirty="0"/>
                        <a:t>16</a:t>
                      </a:r>
                    </a:p>
                  </a:txBody>
                  <a:tcPr marL="0" marR="0" marT="0" marB="0" anchor="ctr"/>
                </a:tc>
                <a:tc>
                  <a:txBody>
                    <a:bodyPr/>
                    <a:lstStyle/>
                    <a:p>
                      <a:pPr algn="l"/>
                      <a:r>
                        <a:rPr lang="de-DE" sz="900" b="0" dirty="0"/>
                        <a:t>Swiss Life</a:t>
                      </a:r>
                    </a:p>
                  </a:txBody>
                  <a:tcPr marL="72000" marR="0" marT="0" marB="0" anchor="ctr"/>
                </a:tc>
                <a:tc>
                  <a:txBody>
                    <a:bodyPr/>
                    <a:lstStyle/>
                    <a:p>
                      <a:pPr algn="l"/>
                      <a:r>
                        <a:rPr lang="de-DE" sz="900" b="0" dirty="0"/>
                        <a:t>SBU (Tarif 120)</a:t>
                      </a:r>
                    </a:p>
                  </a:txBody>
                  <a:tcPr marL="72000" marR="0" marT="0" marB="0" anchor="ctr"/>
                </a:tc>
                <a:tc>
                  <a:txBody>
                    <a:bodyPr/>
                    <a:lstStyle/>
                    <a:p>
                      <a:pPr algn="ctr"/>
                      <a:r>
                        <a:rPr lang="de-DE" sz="900" b="1" dirty="0">
                          <a:solidFill>
                            <a:schemeClr val="tx1"/>
                          </a:solidFill>
                        </a:rPr>
                        <a:t>59%</a:t>
                      </a:r>
                    </a:p>
                  </a:txBody>
                  <a:tcPr marL="0" marR="0" marT="0" marB="0" anchor="ctr"/>
                </a:tc>
                <a:extLst>
                  <a:ext uri="{0D108BD9-81ED-4DB2-BD59-A6C34878D82A}">
                    <a16:rowId xmlns:a16="http://schemas.microsoft.com/office/drawing/2014/main" val="1299352318"/>
                  </a:ext>
                </a:extLst>
              </a:tr>
              <a:tr h="162000">
                <a:tc>
                  <a:txBody>
                    <a:bodyPr/>
                    <a:lstStyle/>
                    <a:p>
                      <a:pPr algn="ctr"/>
                      <a:r>
                        <a:rPr lang="de-DE" sz="900" b="1" dirty="0"/>
                        <a:t>17</a:t>
                      </a:r>
                    </a:p>
                  </a:txBody>
                  <a:tcPr marL="0" marR="0" marT="0" marB="0" anchor="ctr"/>
                </a:tc>
                <a:tc>
                  <a:txBody>
                    <a:bodyPr/>
                    <a:lstStyle/>
                    <a:p>
                      <a:pPr algn="l"/>
                      <a:r>
                        <a:rPr lang="de-DE" sz="900" b="0" dirty="0"/>
                        <a:t>Die Bayerische</a:t>
                      </a:r>
                    </a:p>
                  </a:txBody>
                  <a:tcPr marL="72000" marR="0" marT="0" marB="0" anchor="ctr"/>
                </a:tc>
                <a:tc>
                  <a:txBody>
                    <a:bodyPr/>
                    <a:lstStyle/>
                    <a:p>
                      <a:pPr algn="l"/>
                      <a:r>
                        <a:rPr lang="de-DE" sz="900" b="0" dirty="0"/>
                        <a:t>BU PROTECT Komfort Plus (22729)</a:t>
                      </a:r>
                    </a:p>
                  </a:txBody>
                  <a:tcPr marL="72000" marR="0" marT="0" marB="0" anchor="ctr"/>
                </a:tc>
                <a:tc>
                  <a:txBody>
                    <a:bodyPr/>
                    <a:lstStyle/>
                    <a:p>
                      <a:pPr algn="ctr"/>
                      <a:r>
                        <a:rPr lang="de-DE" sz="900" b="1" kern="1200" dirty="0">
                          <a:solidFill>
                            <a:schemeClr val="tx1"/>
                          </a:solidFill>
                          <a:latin typeface="+mn-lt"/>
                          <a:ea typeface="+mn-ea"/>
                          <a:cs typeface="+mn-cs"/>
                        </a:rPr>
                        <a:t>59</a:t>
                      </a:r>
                      <a:r>
                        <a:rPr lang="de-DE" sz="900" b="1" dirty="0">
                          <a:solidFill>
                            <a:schemeClr val="tx1"/>
                          </a:solidFill>
                        </a:rPr>
                        <a:t>%</a:t>
                      </a:r>
                    </a:p>
                  </a:txBody>
                  <a:tcPr marL="0" marR="0" marT="0" marB="0" anchor="ctr"/>
                </a:tc>
                <a:extLst>
                  <a:ext uri="{0D108BD9-81ED-4DB2-BD59-A6C34878D82A}">
                    <a16:rowId xmlns:a16="http://schemas.microsoft.com/office/drawing/2014/main" val="1007843685"/>
                  </a:ext>
                </a:extLst>
              </a:tr>
              <a:tr h="162000">
                <a:tc>
                  <a:txBody>
                    <a:bodyPr/>
                    <a:lstStyle/>
                    <a:p>
                      <a:pPr algn="ctr"/>
                      <a:r>
                        <a:rPr lang="de-DE" sz="900" b="1" dirty="0"/>
                        <a:t>18</a:t>
                      </a:r>
                    </a:p>
                  </a:txBody>
                  <a:tcPr marL="0" marR="0" marT="0" marB="0" anchor="ctr"/>
                </a:tc>
                <a:tc>
                  <a:txBody>
                    <a:bodyPr/>
                    <a:lstStyle/>
                    <a:p>
                      <a:pPr algn="l"/>
                      <a:r>
                        <a:rPr lang="de-DE" sz="900" b="0" dirty="0"/>
                        <a:t>Continentale</a:t>
                      </a:r>
                    </a:p>
                  </a:txBody>
                  <a:tcPr marL="72000" marR="0" marT="0" marB="0" anchor="ctr"/>
                </a:tc>
                <a:tc>
                  <a:txBody>
                    <a:bodyPr/>
                    <a:lstStyle/>
                    <a:p>
                      <a:pPr algn="l"/>
                      <a:r>
                        <a:rPr lang="de-DE" sz="900" b="0" dirty="0" err="1"/>
                        <a:t>PremiumBU</a:t>
                      </a:r>
                      <a:r>
                        <a:rPr lang="de-DE" sz="900" b="0" dirty="0"/>
                        <a:t> PBU</a:t>
                      </a:r>
                    </a:p>
                  </a:txBody>
                  <a:tcPr marL="72000" marR="0" marT="0" marB="0" anchor="ctr"/>
                </a:tc>
                <a:tc>
                  <a:txBody>
                    <a:bodyPr/>
                    <a:lstStyle/>
                    <a:p>
                      <a:pPr algn="ctr"/>
                      <a:r>
                        <a:rPr lang="de-DE" sz="900" b="1" dirty="0">
                          <a:solidFill>
                            <a:schemeClr val="tx1"/>
                          </a:solidFill>
                        </a:rPr>
                        <a:t>67%</a:t>
                      </a:r>
                    </a:p>
                  </a:txBody>
                  <a:tcPr marL="0" marR="0" marT="0" marB="0" anchor="ctr"/>
                </a:tc>
                <a:extLst>
                  <a:ext uri="{0D108BD9-81ED-4DB2-BD59-A6C34878D82A}">
                    <a16:rowId xmlns:a16="http://schemas.microsoft.com/office/drawing/2014/main" val="1941550654"/>
                  </a:ext>
                </a:extLst>
              </a:tr>
              <a:tr h="162000">
                <a:tc>
                  <a:txBody>
                    <a:bodyPr/>
                    <a:lstStyle/>
                    <a:p>
                      <a:pPr algn="ctr"/>
                      <a:r>
                        <a:rPr lang="de-DE" sz="900" b="1" dirty="0"/>
                        <a:t>19</a:t>
                      </a:r>
                    </a:p>
                  </a:txBody>
                  <a:tcPr marL="0" marR="0" marT="0" marB="0" anchor="ctr"/>
                </a:tc>
                <a:tc>
                  <a:txBody>
                    <a:bodyPr/>
                    <a:lstStyle/>
                    <a:p>
                      <a:pPr algn="l"/>
                      <a:r>
                        <a:rPr lang="de-DE" sz="900" b="0" dirty="0"/>
                        <a:t>Helvetia</a:t>
                      </a:r>
                    </a:p>
                  </a:txBody>
                  <a:tcPr marL="72000" marR="0" marT="0" marB="0" anchor="ctr"/>
                </a:tc>
                <a:tc>
                  <a:txBody>
                    <a:bodyPr/>
                    <a:lstStyle/>
                    <a:p>
                      <a:pPr algn="l"/>
                      <a:r>
                        <a:rPr lang="de-DE" sz="900" b="0" dirty="0"/>
                        <a:t>Helvetia SBU</a:t>
                      </a:r>
                    </a:p>
                  </a:txBody>
                  <a:tcPr marL="72000" marR="0" marT="0" marB="0" anchor="ctr"/>
                </a:tc>
                <a:tc>
                  <a:txBody>
                    <a:bodyPr/>
                    <a:lstStyle/>
                    <a:p>
                      <a:pPr algn="ctr"/>
                      <a:r>
                        <a:rPr lang="de-DE" sz="900" b="1" dirty="0">
                          <a:solidFill>
                            <a:schemeClr val="tx1"/>
                          </a:solidFill>
                        </a:rPr>
                        <a:t>67%</a:t>
                      </a:r>
                    </a:p>
                  </a:txBody>
                  <a:tcPr marL="0" marR="0" marT="0" marB="0" anchor="ctr"/>
                </a:tc>
                <a:extLst>
                  <a:ext uri="{0D108BD9-81ED-4DB2-BD59-A6C34878D82A}">
                    <a16:rowId xmlns:a16="http://schemas.microsoft.com/office/drawing/2014/main" val="4291101865"/>
                  </a:ext>
                </a:extLst>
              </a:tr>
              <a:tr h="162000">
                <a:tc>
                  <a:txBody>
                    <a:bodyPr/>
                    <a:lstStyle/>
                    <a:p>
                      <a:pPr algn="ctr"/>
                      <a:r>
                        <a:rPr lang="de-DE" sz="900" b="1" dirty="0"/>
                        <a:t>20</a:t>
                      </a:r>
                    </a:p>
                  </a:txBody>
                  <a:tcPr marL="0" marR="0" marT="0" marB="0" anchor="ctr"/>
                </a:tc>
                <a:tc>
                  <a:txBody>
                    <a:bodyPr/>
                    <a:lstStyle/>
                    <a:p>
                      <a:pPr algn="l"/>
                      <a:r>
                        <a:rPr lang="de-DE" sz="900" b="0" dirty="0"/>
                        <a:t>LV 1871</a:t>
                      </a:r>
                    </a:p>
                  </a:txBody>
                  <a:tcPr marL="72000" marR="0" marT="0" marB="0" anchor="ctr"/>
                </a:tc>
                <a:tc>
                  <a:txBody>
                    <a:bodyPr/>
                    <a:lstStyle/>
                    <a:p>
                      <a:pPr algn="l"/>
                      <a:r>
                        <a:rPr lang="de-DE" sz="900" b="0" dirty="0"/>
                        <a:t>Golden SBU</a:t>
                      </a:r>
                    </a:p>
                  </a:txBody>
                  <a:tcPr marL="72000" marR="0" marT="0" marB="0" anchor="ctr"/>
                </a:tc>
                <a:tc>
                  <a:txBody>
                    <a:bodyPr/>
                    <a:lstStyle/>
                    <a:p>
                      <a:pPr algn="ctr"/>
                      <a:r>
                        <a:rPr lang="de-DE" sz="900" b="1" dirty="0">
                          <a:solidFill>
                            <a:schemeClr val="tx1"/>
                          </a:solidFill>
                        </a:rPr>
                        <a:t>51%</a:t>
                      </a:r>
                    </a:p>
                  </a:txBody>
                  <a:tcPr marL="0" marR="0" marT="0" marB="0" anchor="ctr"/>
                </a:tc>
                <a:extLst>
                  <a:ext uri="{0D108BD9-81ED-4DB2-BD59-A6C34878D82A}">
                    <a16:rowId xmlns:a16="http://schemas.microsoft.com/office/drawing/2014/main" val="286858473"/>
                  </a:ext>
                </a:extLst>
              </a:tr>
              <a:tr h="162000">
                <a:tc>
                  <a:txBody>
                    <a:bodyPr/>
                    <a:lstStyle/>
                    <a:p>
                      <a:pPr algn="ctr"/>
                      <a:r>
                        <a:rPr lang="de-DE" sz="900" b="1" dirty="0"/>
                        <a:t>21</a:t>
                      </a:r>
                    </a:p>
                  </a:txBody>
                  <a:tcPr marL="0" marR="0" marT="0" marB="0" anchor="ctr"/>
                </a:tc>
                <a:tc>
                  <a:txBody>
                    <a:bodyPr/>
                    <a:lstStyle/>
                    <a:p>
                      <a:pPr algn="l"/>
                      <a:r>
                        <a:rPr lang="de-DE" sz="900" b="0" dirty="0"/>
                        <a:t>Deutsche Ärzteversicherung</a:t>
                      </a:r>
                    </a:p>
                  </a:txBody>
                  <a:tcPr marL="72000" marR="0" marT="0" marB="0" anchor="ctr"/>
                </a:tc>
                <a:tc>
                  <a:txBody>
                    <a:bodyPr/>
                    <a:lstStyle/>
                    <a:p>
                      <a:pPr algn="l"/>
                      <a:r>
                        <a:rPr lang="de-DE" sz="900" b="0" dirty="0"/>
                        <a:t>DLVSBV</a:t>
                      </a:r>
                    </a:p>
                  </a:txBody>
                  <a:tcPr marL="72000" marR="0" marT="0" marB="0" anchor="ctr"/>
                </a:tc>
                <a:tc>
                  <a:txBody>
                    <a:bodyPr/>
                    <a:lstStyle/>
                    <a:p>
                      <a:pPr algn="ctr"/>
                      <a:r>
                        <a:rPr lang="de-DE" sz="900" b="1" dirty="0">
                          <a:solidFill>
                            <a:schemeClr val="tx1"/>
                          </a:solidFill>
                        </a:rPr>
                        <a:t>56%</a:t>
                      </a:r>
                    </a:p>
                  </a:txBody>
                  <a:tcPr marL="0" marR="0" marT="0" marB="0" anchor="ctr"/>
                </a:tc>
                <a:extLst>
                  <a:ext uri="{0D108BD9-81ED-4DB2-BD59-A6C34878D82A}">
                    <a16:rowId xmlns:a16="http://schemas.microsoft.com/office/drawing/2014/main" val="25519075"/>
                  </a:ext>
                </a:extLst>
              </a:tr>
            </a:tbl>
          </a:graphicData>
        </a:graphic>
      </p:graphicFrame>
      <p:sp>
        <p:nvSpPr>
          <p:cNvPr id="6" name="Foliennummernplatzhalter 5">
            <a:extLst>
              <a:ext uri="{FF2B5EF4-FFF2-40B4-BE49-F238E27FC236}">
                <a16:creationId xmlns:a16="http://schemas.microsoft.com/office/drawing/2014/main" id="{FDACCAD7-26C1-46E4-82D8-F990FEBE0870}"/>
              </a:ext>
            </a:extLst>
          </p:cNvPr>
          <p:cNvSpPr>
            <a:spLocks noGrp="1"/>
          </p:cNvSpPr>
          <p:nvPr>
            <p:ph type="sldNum" sz="quarter" idx="12"/>
          </p:nvPr>
        </p:nvSpPr>
        <p:spPr/>
        <p:txBody>
          <a:bodyPr/>
          <a:lstStyle/>
          <a:p>
            <a:fld id="{7EC6429F-8EBA-4254-B9C8-295228AFE7F1}" type="slidenum">
              <a:rPr lang="de-DE" smtClean="0"/>
              <a:pPr/>
              <a:t>29</a:t>
            </a:fld>
            <a:endParaRPr lang="de-DE" dirty="0"/>
          </a:p>
        </p:txBody>
      </p:sp>
      <p:sp>
        <p:nvSpPr>
          <p:cNvPr id="13" name="Fußzeilenplatzhalter 2">
            <a:extLst>
              <a:ext uri="{FF2B5EF4-FFF2-40B4-BE49-F238E27FC236}">
                <a16:creationId xmlns:a16="http://schemas.microsoft.com/office/drawing/2014/main" id="{CD819DC7-954D-4A95-B3E6-9073FB6470D2}"/>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98109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895782-7DA4-44E4-B7F6-C2724B20963E}"/>
              </a:ext>
            </a:extLst>
          </p:cNvPr>
          <p:cNvSpPr>
            <a:spLocks noGrp="1"/>
          </p:cNvSpPr>
          <p:nvPr>
            <p:ph type="body" sz="quarter" idx="13"/>
          </p:nvPr>
        </p:nvSpPr>
        <p:spPr>
          <a:xfrm>
            <a:off x="1415480" y="2341670"/>
            <a:ext cx="727763" cy="1436291"/>
          </a:xfrm>
        </p:spPr>
        <p:txBody>
          <a:bodyPr/>
          <a:lstStyle/>
          <a:p>
            <a:r>
              <a:rPr lang="de-DE"/>
              <a:t>1</a:t>
            </a:r>
            <a:endParaRPr lang="de-DE" dirty="0"/>
          </a:p>
        </p:txBody>
      </p:sp>
      <p:sp>
        <p:nvSpPr>
          <p:cNvPr id="2" name="Title 1">
            <a:extLst>
              <a:ext uri="{FF2B5EF4-FFF2-40B4-BE49-F238E27FC236}">
                <a16:creationId xmlns:a16="http://schemas.microsoft.com/office/drawing/2014/main" id="{832BC77E-9818-4279-B949-0D242FB9A4F2}"/>
              </a:ext>
            </a:extLst>
          </p:cNvPr>
          <p:cNvSpPr>
            <a:spLocks noGrp="1"/>
          </p:cNvSpPr>
          <p:nvPr>
            <p:ph type="title"/>
          </p:nvPr>
        </p:nvSpPr>
        <p:spPr>
          <a:xfrm>
            <a:off x="1415480" y="3723517"/>
            <a:ext cx="9000000" cy="492443"/>
          </a:xfrm>
        </p:spPr>
        <p:txBody>
          <a:bodyPr/>
          <a:lstStyle/>
          <a:p>
            <a:r>
              <a:rPr lang="de-DE"/>
              <a:t>Einkommensschutz muss sein</a:t>
            </a:r>
            <a:endParaRPr lang="de-DE" dirty="0"/>
          </a:p>
        </p:txBody>
      </p:sp>
    </p:spTree>
    <p:extLst>
      <p:ext uri="{BB962C8B-B14F-4D97-AF65-F5344CB8AC3E}">
        <p14:creationId xmlns:p14="http://schemas.microsoft.com/office/powerpoint/2010/main" val="2670822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6E0C58-96BA-41A4-B423-A6100210265E}"/>
              </a:ext>
            </a:extLst>
          </p:cNvPr>
          <p:cNvSpPr>
            <a:spLocks noGrp="1"/>
          </p:cNvSpPr>
          <p:nvPr>
            <p:ph type="title"/>
          </p:nvPr>
        </p:nvSpPr>
        <p:spPr>
          <a:xfrm>
            <a:off x="335360" y="260649"/>
            <a:ext cx="11520000" cy="791865"/>
          </a:xfrm>
        </p:spPr>
        <p:txBody>
          <a:bodyPr/>
          <a:lstStyle/>
          <a:p>
            <a:r>
              <a:rPr lang="de-DE" dirty="0"/>
              <a:t>Wettbewerbsfähige und stabile Beitragskalkulation.</a:t>
            </a:r>
            <a:br>
              <a:rPr lang="de-DE" dirty="0"/>
            </a:br>
            <a:r>
              <a:rPr lang="de-DE" dirty="0"/>
              <a:t>Umfangreicher Schutz – überraschend günstig</a:t>
            </a:r>
            <a:r>
              <a:rPr lang="de-DE"/>
              <a:t>. </a:t>
            </a:r>
            <a:endParaRPr lang="de-DE" dirty="0"/>
          </a:p>
        </p:txBody>
      </p:sp>
      <p:sp>
        <p:nvSpPr>
          <p:cNvPr id="6" name="Textplatzhalter 4">
            <a:extLst>
              <a:ext uri="{FF2B5EF4-FFF2-40B4-BE49-F238E27FC236}">
                <a16:creationId xmlns:a16="http://schemas.microsoft.com/office/drawing/2014/main" id="{042380CC-266E-4E1C-BFF7-ECEA496C1F11}"/>
              </a:ext>
            </a:extLst>
          </p:cNvPr>
          <p:cNvSpPr txBox="1">
            <a:spLocks/>
          </p:cNvSpPr>
          <p:nvPr/>
        </p:nvSpPr>
        <p:spPr>
          <a:xfrm>
            <a:off x="323528" y="1268760"/>
            <a:ext cx="2052000" cy="512415"/>
          </a:xfrm>
          <a:prstGeom prst="rect">
            <a:avLst/>
          </a:prstGeom>
        </p:spPr>
        <p:txBody>
          <a:bodyPr lIns="0" tIns="0" rIns="0" bIns="0"/>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Auswahl-Kriterien </a:t>
            </a:r>
            <a:br>
              <a:rPr lang="de-DE" dirty="0"/>
            </a:br>
            <a:r>
              <a:rPr lang="de-DE" dirty="0"/>
              <a:t>für einen BU-Schutz.</a:t>
            </a:r>
          </a:p>
        </p:txBody>
      </p:sp>
      <p:sp>
        <p:nvSpPr>
          <p:cNvPr id="8" name="Rechteck 6">
            <a:extLst>
              <a:ext uri="{FF2B5EF4-FFF2-40B4-BE49-F238E27FC236}">
                <a16:creationId xmlns:a16="http://schemas.microsoft.com/office/drawing/2014/main" id="{5B3B7576-EC29-4A51-8ABA-D3CF4D8B080C}"/>
              </a:ext>
            </a:extLst>
          </p:cNvPr>
          <p:cNvSpPr/>
          <p:nvPr/>
        </p:nvSpPr>
        <p:spPr>
          <a:xfrm>
            <a:off x="335360" y="3687117"/>
            <a:ext cx="2052000" cy="675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Preis</a:t>
            </a:r>
          </a:p>
        </p:txBody>
      </p:sp>
      <p:sp>
        <p:nvSpPr>
          <p:cNvPr id="9" name="Rechteck 8">
            <a:extLst>
              <a:ext uri="{FF2B5EF4-FFF2-40B4-BE49-F238E27FC236}">
                <a16:creationId xmlns:a16="http://schemas.microsoft.com/office/drawing/2014/main" id="{575DEAB7-6632-4D5E-BE80-D139790BC6DA}"/>
              </a:ext>
            </a:extLst>
          </p:cNvPr>
          <p:cNvSpPr/>
          <p:nvPr/>
        </p:nvSpPr>
        <p:spPr>
          <a:xfrm>
            <a:off x="335360" y="2881905"/>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BU-Stabilität</a:t>
            </a:r>
          </a:p>
        </p:txBody>
      </p:sp>
      <p:sp>
        <p:nvSpPr>
          <p:cNvPr id="10" name="Rechteck 10">
            <a:extLst>
              <a:ext uri="{FF2B5EF4-FFF2-40B4-BE49-F238E27FC236}">
                <a16:creationId xmlns:a16="http://schemas.microsoft.com/office/drawing/2014/main" id="{77D11B38-1ACE-4A17-8706-DAA6BF170166}"/>
              </a:ext>
            </a:extLst>
          </p:cNvPr>
          <p:cNvSpPr/>
          <p:nvPr/>
        </p:nvSpPr>
        <p:spPr>
          <a:xfrm>
            <a:off x="335360" y="4492329"/>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Bedingungen</a:t>
            </a:r>
          </a:p>
        </p:txBody>
      </p:sp>
      <p:sp>
        <p:nvSpPr>
          <p:cNvPr id="11" name="Rechteck 12">
            <a:extLst>
              <a:ext uri="{FF2B5EF4-FFF2-40B4-BE49-F238E27FC236}">
                <a16:creationId xmlns:a16="http://schemas.microsoft.com/office/drawing/2014/main" id="{E70D0877-4CC3-40B4-B040-D9AB78F03C09}"/>
              </a:ext>
            </a:extLst>
          </p:cNvPr>
          <p:cNvSpPr/>
          <p:nvPr/>
        </p:nvSpPr>
        <p:spPr>
          <a:xfrm>
            <a:off x="335360" y="5297541"/>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Services</a:t>
            </a:r>
          </a:p>
        </p:txBody>
      </p:sp>
      <p:sp>
        <p:nvSpPr>
          <p:cNvPr id="12" name="Rechteck 14">
            <a:extLst>
              <a:ext uri="{FF2B5EF4-FFF2-40B4-BE49-F238E27FC236}">
                <a16:creationId xmlns:a16="http://schemas.microsoft.com/office/drawing/2014/main" id="{765DBC52-4807-418C-9653-048D61A49C71}"/>
              </a:ext>
            </a:extLst>
          </p:cNvPr>
          <p:cNvSpPr/>
          <p:nvPr/>
        </p:nvSpPr>
        <p:spPr>
          <a:xfrm>
            <a:off x="335360" y="2076693"/>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BU-Kompetenz</a:t>
            </a:r>
          </a:p>
        </p:txBody>
      </p:sp>
      <p:sp>
        <p:nvSpPr>
          <p:cNvPr id="13" name="Rechteck 24">
            <a:extLst>
              <a:ext uri="{FF2B5EF4-FFF2-40B4-BE49-F238E27FC236}">
                <a16:creationId xmlns:a16="http://schemas.microsoft.com/office/drawing/2014/main" id="{A13D0C52-DC6F-4D88-87DC-2F57B73541F2}"/>
              </a:ext>
            </a:extLst>
          </p:cNvPr>
          <p:cNvSpPr/>
          <p:nvPr/>
        </p:nvSpPr>
        <p:spPr>
          <a:xfrm>
            <a:off x="2647950" y="1269690"/>
            <a:ext cx="9207410" cy="47034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5" name="Textplatzhalter 4">
            <a:extLst>
              <a:ext uri="{FF2B5EF4-FFF2-40B4-BE49-F238E27FC236}">
                <a16:creationId xmlns:a16="http://schemas.microsoft.com/office/drawing/2014/main" id="{5DF91788-3B56-4B35-AE55-BAFD07A6C28F}"/>
              </a:ext>
            </a:extLst>
          </p:cNvPr>
          <p:cNvSpPr txBox="1">
            <a:spLocks/>
          </p:cNvSpPr>
          <p:nvPr/>
        </p:nvSpPr>
        <p:spPr bwMode="gray">
          <a:xfrm>
            <a:off x="2915816" y="1318316"/>
            <a:ext cx="8685634" cy="413303"/>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1"/>
                </a:solidFill>
              </a:rPr>
              <a:t>Erinnern Sie sich noch an die BU mit dem WOOW   -Effekt?*</a:t>
            </a:r>
          </a:p>
        </p:txBody>
      </p:sp>
      <p:sp>
        <p:nvSpPr>
          <p:cNvPr id="33" name="Text Placeholder 4">
            <a:extLst>
              <a:ext uri="{FF2B5EF4-FFF2-40B4-BE49-F238E27FC236}">
                <a16:creationId xmlns:a16="http://schemas.microsoft.com/office/drawing/2014/main" id="{434486F9-8409-4936-8EAE-13D34B984BBF}"/>
              </a:ext>
            </a:extLst>
          </p:cNvPr>
          <p:cNvSpPr txBox="1">
            <a:spLocks/>
          </p:cNvSpPr>
          <p:nvPr/>
        </p:nvSpPr>
        <p:spPr>
          <a:xfrm>
            <a:off x="335360" y="6060244"/>
            <a:ext cx="11520000" cy="141064"/>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*Einführung der neuen Tarifgeneration BV19 in 09/2019.</a:t>
            </a:r>
          </a:p>
        </p:txBody>
      </p:sp>
      <p:cxnSp>
        <p:nvCxnSpPr>
          <p:cNvPr id="37" name="Gerader Verbinder 25">
            <a:extLst>
              <a:ext uri="{FF2B5EF4-FFF2-40B4-BE49-F238E27FC236}">
                <a16:creationId xmlns:a16="http://schemas.microsoft.com/office/drawing/2014/main" id="{7746B3E8-6A38-4AD4-876F-2ED38866A182}"/>
              </a:ext>
            </a:extLst>
          </p:cNvPr>
          <p:cNvCxnSpPr>
            <a:cxnSpLocks/>
          </p:cNvCxnSpPr>
          <p:nvPr/>
        </p:nvCxnSpPr>
        <p:spPr>
          <a:xfrm flipV="1">
            <a:off x="2517655" y="1269690"/>
            <a:ext cx="0" cy="470344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platzhalter 4">
            <a:extLst>
              <a:ext uri="{FF2B5EF4-FFF2-40B4-BE49-F238E27FC236}">
                <a16:creationId xmlns:a16="http://schemas.microsoft.com/office/drawing/2014/main" id="{648622AB-D21C-48D5-A716-CB53E7EEE6DB}"/>
              </a:ext>
            </a:extLst>
          </p:cNvPr>
          <p:cNvSpPr txBox="1">
            <a:spLocks/>
          </p:cNvSpPr>
          <p:nvPr/>
        </p:nvSpPr>
        <p:spPr bwMode="gray">
          <a:xfrm>
            <a:off x="2915816" y="2076693"/>
            <a:ext cx="8685634" cy="492159"/>
          </a:xfrm>
          <a:prstGeom prst="rect">
            <a:avLst/>
          </a:prstGeom>
        </p:spPr>
        <p:txBody>
          <a:bodyPr vert="horz" lIns="0" tIns="0" rIns="0" bIns="0" rtlCol="0" anchor="t">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3"/>
                </a:solidFill>
              </a:rPr>
              <a:t>Überraschend günstig</a:t>
            </a:r>
          </a:p>
          <a:p>
            <a:pPr lvl="1">
              <a:spcBef>
                <a:spcPts val="0"/>
              </a:spcBef>
            </a:pPr>
            <a:r>
              <a:rPr lang="de-DE" dirty="0"/>
              <a:t>Solche Preise haben Sie bei uns noch nie gesehen.</a:t>
            </a:r>
          </a:p>
        </p:txBody>
      </p:sp>
      <p:pic>
        <p:nvPicPr>
          <p:cNvPr id="41" name="Grafik 28">
            <a:extLst>
              <a:ext uri="{FF2B5EF4-FFF2-40B4-BE49-F238E27FC236}">
                <a16:creationId xmlns:a16="http://schemas.microsoft.com/office/drawing/2014/main" id="{9ADE7CEF-F11A-4EC8-9CE3-AD03C730939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84634" y="1372157"/>
            <a:ext cx="1231320" cy="330895"/>
          </a:xfrm>
          <a:prstGeom prst="rect">
            <a:avLst/>
          </a:prstGeom>
        </p:spPr>
      </p:pic>
      <p:sp>
        <p:nvSpPr>
          <p:cNvPr id="44" name="Rechteck 13">
            <a:extLst>
              <a:ext uri="{FF2B5EF4-FFF2-40B4-BE49-F238E27FC236}">
                <a16:creationId xmlns:a16="http://schemas.microsoft.com/office/drawing/2014/main" id="{63A47F7A-6EFB-43F7-8AD2-066346656DF4}"/>
              </a:ext>
            </a:extLst>
          </p:cNvPr>
          <p:cNvSpPr/>
          <p:nvPr/>
        </p:nvSpPr>
        <p:spPr>
          <a:xfrm>
            <a:off x="2915816" y="3160378"/>
            <a:ext cx="1872492"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lnSpc>
                <a:spcPct val="104000"/>
              </a:lnSpc>
              <a:spcBef>
                <a:spcPts val="600"/>
              </a:spcBef>
            </a:pPr>
            <a:r>
              <a:rPr lang="de-DE" sz="1400" dirty="0"/>
              <a:t>Attraktiv für alle</a:t>
            </a:r>
          </a:p>
        </p:txBody>
      </p:sp>
      <p:sp>
        <p:nvSpPr>
          <p:cNvPr id="47" name="Rechteck 63">
            <a:extLst>
              <a:ext uri="{FF2B5EF4-FFF2-40B4-BE49-F238E27FC236}">
                <a16:creationId xmlns:a16="http://schemas.microsoft.com/office/drawing/2014/main" id="{D9A4A81F-E8AB-4422-8320-A1887C9548EC}"/>
              </a:ext>
            </a:extLst>
          </p:cNvPr>
          <p:cNvSpPr/>
          <p:nvPr/>
        </p:nvSpPr>
        <p:spPr>
          <a:xfrm>
            <a:off x="5475987" y="3160378"/>
            <a:ext cx="1872492"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lnSpc>
                <a:spcPct val="104000"/>
              </a:lnSpc>
              <a:spcBef>
                <a:spcPts val="600"/>
              </a:spcBef>
            </a:pPr>
            <a:r>
              <a:rPr lang="de-DE" sz="1400" dirty="0"/>
              <a:t>Unschlagbar in Zielgruppen</a:t>
            </a:r>
          </a:p>
        </p:txBody>
      </p:sp>
      <p:sp>
        <p:nvSpPr>
          <p:cNvPr id="50" name="Rechteck 64">
            <a:extLst>
              <a:ext uri="{FF2B5EF4-FFF2-40B4-BE49-F238E27FC236}">
                <a16:creationId xmlns:a16="http://schemas.microsoft.com/office/drawing/2014/main" id="{ECD9916E-A81F-4E23-8C8D-E74B1179AD3A}"/>
              </a:ext>
            </a:extLst>
          </p:cNvPr>
          <p:cNvSpPr/>
          <p:nvPr/>
        </p:nvSpPr>
        <p:spPr>
          <a:xfrm>
            <a:off x="8036157" y="3160378"/>
            <a:ext cx="1872492"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lnSpc>
                <a:spcPct val="104000"/>
              </a:lnSpc>
              <a:spcBef>
                <a:spcPts val="600"/>
              </a:spcBef>
            </a:pPr>
            <a:r>
              <a:rPr lang="de-DE" sz="1400" dirty="0"/>
              <a:t>TOP auch</a:t>
            </a:r>
            <a:br>
              <a:rPr lang="de-DE" sz="1400" dirty="0"/>
            </a:br>
            <a:r>
              <a:rPr lang="de-DE" sz="1400" dirty="0"/>
              <a:t>für jüngere Endalter</a:t>
            </a:r>
          </a:p>
        </p:txBody>
      </p:sp>
      <p:sp>
        <p:nvSpPr>
          <p:cNvPr id="53" name="Rectangle 6">
            <a:extLst>
              <a:ext uri="{FF2B5EF4-FFF2-40B4-BE49-F238E27FC236}">
                <a16:creationId xmlns:a16="http://schemas.microsoft.com/office/drawing/2014/main" id="{451A949D-1589-4572-99D6-99EEBB10C89D}"/>
              </a:ext>
            </a:extLst>
          </p:cNvPr>
          <p:cNvSpPr/>
          <p:nvPr/>
        </p:nvSpPr>
        <p:spPr>
          <a:xfrm>
            <a:off x="2915816" y="4620401"/>
            <a:ext cx="8114134" cy="338554"/>
          </a:xfrm>
          <a:prstGeom prst="rect">
            <a:avLst/>
          </a:prstGeom>
          <a:solidFill>
            <a:schemeClr val="accent3"/>
          </a:solidFill>
        </p:spPr>
        <p:txBody>
          <a:bodyPr wrap="square" lIns="108000">
            <a:spAutoFit/>
          </a:bodyPr>
          <a:lstStyle/>
          <a:p>
            <a:r>
              <a:rPr lang="de-DE" sz="1600" dirty="0">
                <a:solidFill>
                  <a:schemeClr val="bg1"/>
                </a:solidFill>
              </a:rPr>
              <a:t>Allgemeine Wertungsdauer von </a:t>
            </a:r>
            <a:r>
              <a:rPr lang="de-DE" sz="1600" b="1" dirty="0">
                <a:solidFill>
                  <a:schemeClr val="bg1"/>
                </a:solidFill>
              </a:rPr>
              <a:t>40 Jahren</a:t>
            </a:r>
          </a:p>
        </p:txBody>
      </p:sp>
      <p:sp>
        <p:nvSpPr>
          <p:cNvPr id="63" name="Rectangle 134">
            <a:extLst>
              <a:ext uri="{FF2B5EF4-FFF2-40B4-BE49-F238E27FC236}">
                <a16:creationId xmlns:a16="http://schemas.microsoft.com/office/drawing/2014/main" id="{46FBE45A-0215-4244-B6C6-F4B285C0A31E}"/>
              </a:ext>
            </a:extLst>
          </p:cNvPr>
          <p:cNvSpPr/>
          <p:nvPr/>
        </p:nvSpPr>
        <p:spPr>
          <a:xfrm>
            <a:off x="2915816" y="5069488"/>
            <a:ext cx="5815099" cy="338554"/>
          </a:xfrm>
          <a:prstGeom prst="rect">
            <a:avLst/>
          </a:prstGeom>
          <a:solidFill>
            <a:schemeClr val="accent3"/>
          </a:solidFill>
        </p:spPr>
        <p:txBody>
          <a:bodyPr wrap="square" lIns="108000">
            <a:spAutoFit/>
          </a:bodyPr>
          <a:lstStyle/>
          <a:p>
            <a:r>
              <a:rPr lang="de-DE" sz="1600" dirty="0">
                <a:solidFill>
                  <a:schemeClr val="bg1"/>
                </a:solidFill>
              </a:rPr>
              <a:t>BU auch für Schüler ab 10 Jahren</a:t>
            </a:r>
          </a:p>
        </p:txBody>
      </p:sp>
      <p:sp>
        <p:nvSpPr>
          <p:cNvPr id="65" name="Ellipse 21">
            <a:extLst>
              <a:ext uri="{FF2B5EF4-FFF2-40B4-BE49-F238E27FC236}">
                <a16:creationId xmlns:a16="http://schemas.microsoft.com/office/drawing/2014/main" id="{30EDF45C-9FAB-4684-BDBC-9590C4F408B2}"/>
              </a:ext>
            </a:extLst>
          </p:cNvPr>
          <p:cNvSpPr/>
          <p:nvPr/>
        </p:nvSpPr>
        <p:spPr>
          <a:xfrm rot="900000" flipH="1">
            <a:off x="10322646" y="2064584"/>
            <a:ext cx="1118715" cy="1118715"/>
          </a:xfrm>
          <a:prstGeom prst="ellipse">
            <a:avLst/>
          </a:prstGeom>
          <a:solidFill>
            <a:schemeClr val="tx2"/>
          </a:solidFill>
          <a:ln w="25400" cap="flat" cmpd="sng" algn="ctr">
            <a:noFill/>
            <a:prstDash val="soli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Arial"/>
                <a:ea typeface="+mn-ea"/>
                <a:cs typeface="+mn-cs"/>
              </a:rPr>
              <a:t>Unverändert </a:t>
            </a:r>
            <a:br>
              <a:rPr kumimoji="0" lang="de-DE" sz="1200" b="0" i="0" u="none" strike="noStrike" kern="0" cap="none" spc="0" normalizeH="0" baseline="0" noProof="0" dirty="0">
                <a:ln>
                  <a:noFill/>
                </a:ln>
                <a:solidFill>
                  <a:prstClr val="white"/>
                </a:solidFill>
                <a:effectLst/>
                <a:uLnTx/>
                <a:uFillTx/>
                <a:latin typeface="Arial"/>
                <a:ea typeface="+mn-ea"/>
                <a:cs typeface="+mn-cs"/>
              </a:rPr>
            </a:br>
            <a:r>
              <a:rPr kumimoji="0" lang="de-DE" sz="1200" b="0" i="0" u="none" strike="noStrike" kern="0" cap="none" spc="0" normalizeH="0" baseline="0" noProof="0" dirty="0">
                <a:ln>
                  <a:noFill/>
                </a:ln>
                <a:solidFill>
                  <a:prstClr val="white"/>
                </a:solidFill>
                <a:effectLst/>
                <a:uLnTx/>
                <a:uFillTx/>
                <a:latin typeface="Arial"/>
                <a:ea typeface="+mn-ea"/>
                <a:cs typeface="+mn-cs"/>
              </a:rPr>
              <a:t>stabil</a:t>
            </a:r>
          </a:p>
        </p:txBody>
      </p:sp>
      <p:sp>
        <p:nvSpPr>
          <p:cNvPr id="4" name="Foliennummernplatzhalter 3">
            <a:extLst>
              <a:ext uri="{FF2B5EF4-FFF2-40B4-BE49-F238E27FC236}">
                <a16:creationId xmlns:a16="http://schemas.microsoft.com/office/drawing/2014/main" id="{31D51796-5BBB-4181-AAB3-8B30DAF797DE}"/>
              </a:ext>
            </a:extLst>
          </p:cNvPr>
          <p:cNvSpPr>
            <a:spLocks noGrp="1"/>
          </p:cNvSpPr>
          <p:nvPr>
            <p:ph type="sldNum" sz="quarter" idx="12"/>
          </p:nvPr>
        </p:nvSpPr>
        <p:spPr/>
        <p:txBody>
          <a:bodyPr/>
          <a:lstStyle/>
          <a:p>
            <a:fld id="{7EC6429F-8EBA-4254-B9C8-295228AFE7F1}" type="slidenum">
              <a:rPr lang="de-DE" smtClean="0"/>
              <a:pPr/>
              <a:t>30</a:t>
            </a:fld>
            <a:endParaRPr lang="de-DE" dirty="0"/>
          </a:p>
        </p:txBody>
      </p:sp>
      <p:sp>
        <p:nvSpPr>
          <p:cNvPr id="24" name="Fußzeilenplatzhalter 2">
            <a:extLst>
              <a:ext uri="{FF2B5EF4-FFF2-40B4-BE49-F238E27FC236}">
                <a16:creationId xmlns:a16="http://schemas.microsoft.com/office/drawing/2014/main" id="{0C8D1956-60D9-4628-8C31-22262602D71A}"/>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584039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Das BU-Scoring von HDI: Risikogerecht und individuell</a:t>
            </a:r>
            <a:r>
              <a:rPr lang="de-DE"/>
              <a:t>. </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4765"/>
          </a:xfrm>
        </p:spPr>
        <p:txBody>
          <a:bodyPr/>
          <a:lstStyle/>
          <a:p>
            <a:pPr lvl="1"/>
            <a:r>
              <a:rPr lang="de-DE" dirty="0"/>
              <a:t>Individuell statt pauschal. Dank unseres Scorings entsprechen die BU-Beiträge dem </a:t>
            </a:r>
            <a:r>
              <a:rPr lang="de-DE" b="1" dirty="0">
                <a:solidFill>
                  <a:srgbClr val="016629"/>
                </a:solidFill>
              </a:rPr>
              <a:t>tatsächlichen Risiko </a:t>
            </a:r>
            <a:r>
              <a:rPr lang="de-DE" dirty="0"/>
              <a:t>Ihrer Kunden. </a:t>
            </a:r>
          </a:p>
        </p:txBody>
      </p:sp>
      <p:sp>
        <p:nvSpPr>
          <p:cNvPr id="4" name="Rechteck 5">
            <a:extLst>
              <a:ext uri="{FF2B5EF4-FFF2-40B4-BE49-F238E27FC236}">
                <a16:creationId xmlns:a16="http://schemas.microsoft.com/office/drawing/2014/main" id="{9DE47804-80EB-4096-9B12-2DF97446E0C5}"/>
              </a:ext>
            </a:extLst>
          </p:cNvPr>
          <p:cNvSpPr/>
          <p:nvPr/>
        </p:nvSpPr>
        <p:spPr>
          <a:xfrm>
            <a:off x="335360" y="1749771"/>
            <a:ext cx="11521678" cy="4451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3" name="Textplatzhalter 4">
            <a:extLst>
              <a:ext uri="{FF2B5EF4-FFF2-40B4-BE49-F238E27FC236}">
                <a16:creationId xmlns:a16="http://schemas.microsoft.com/office/drawing/2014/main" id="{15BA9668-1A52-44AD-A1D3-6F0D2270C922}"/>
              </a:ext>
            </a:extLst>
          </p:cNvPr>
          <p:cNvSpPr txBox="1">
            <a:spLocks/>
          </p:cNvSpPr>
          <p:nvPr/>
        </p:nvSpPr>
        <p:spPr bwMode="gray">
          <a:xfrm>
            <a:off x="548825" y="1912278"/>
            <a:ext cx="3195798" cy="990015"/>
          </a:xfrm>
          <a:prstGeom prst="rect">
            <a:avLst/>
          </a:prstGeom>
        </p:spPr>
        <p:txBody>
          <a:bodyPr vert="horz" lIns="0" tIns="0" rIns="0" bIns="0" rtlCol="0">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pPr>
            <a:r>
              <a:rPr lang="de-DE" b="1" dirty="0"/>
              <a:t>Bildungsabschluss</a:t>
            </a:r>
            <a:endParaRPr lang="de-DE" sz="1200" b="1" dirty="0"/>
          </a:p>
          <a:p>
            <a:pPr lvl="1">
              <a:spcBef>
                <a:spcPts val="600"/>
              </a:spcBef>
            </a:pPr>
            <a:r>
              <a:rPr lang="de-DE" sz="1400" dirty="0"/>
              <a:t>Was ist der höchste Bildungsabschluss des Kunden? Z.B. Fachabitur, Master, Realschulabschluss, …</a:t>
            </a:r>
          </a:p>
        </p:txBody>
      </p:sp>
      <p:sp>
        <p:nvSpPr>
          <p:cNvPr id="14" name="Textplatzhalter 4">
            <a:extLst>
              <a:ext uri="{FF2B5EF4-FFF2-40B4-BE49-F238E27FC236}">
                <a16:creationId xmlns:a16="http://schemas.microsoft.com/office/drawing/2014/main" id="{30DE502E-09C5-4834-B9AD-2923798D97D8}"/>
              </a:ext>
            </a:extLst>
          </p:cNvPr>
          <p:cNvSpPr txBox="1">
            <a:spLocks/>
          </p:cNvSpPr>
          <p:nvPr/>
        </p:nvSpPr>
        <p:spPr bwMode="gray">
          <a:xfrm>
            <a:off x="548825" y="3160183"/>
            <a:ext cx="3400321" cy="1214050"/>
          </a:xfrm>
          <a:prstGeom prst="rect">
            <a:avLst/>
          </a:prstGeom>
        </p:spPr>
        <p:txBody>
          <a:bodyPr vert="horz" lIns="0" tIns="0" rIns="0" bIns="0" rtlCol="0">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pPr>
            <a:r>
              <a:rPr lang="de-DE" b="1" dirty="0"/>
              <a:t>Berufsausbildung</a:t>
            </a:r>
            <a:endParaRPr lang="de-DE" sz="1200" b="1" dirty="0"/>
          </a:p>
          <a:p>
            <a:pPr lvl="1">
              <a:spcBef>
                <a:spcPts val="600"/>
              </a:spcBef>
            </a:pPr>
            <a:r>
              <a:rPr lang="de-DE" sz="1400" dirty="0"/>
              <a:t>Welche abgeschlossene Ausbildung</a:t>
            </a:r>
            <a:br>
              <a:rPr lang="de-DE" sz="1400" dirty="0"/>
            </a:br>
            <a:r>
              <a:rPr lang="de-DE" sz="1400" dirty="0"/>
              <a:t>(inkl. Fachrichtung) liegt beim Kunden vor? </a:t>
            </a:r>
            <a:br>
              <a:rPr lang="de-DE" sz="1400" dirty="0"/>
            </a:br>
            <a:r>
              <a:rPr lang="de-DE" sz="1400" dirty="0"/>
              <a:t>Z.B. Fachwirt, kaufmännische Berufsausbildung, …</a:t>
            </a:r>
          </a:p>
        </p:txBody>
      </p:sp>
      <p:sp>
        <p:nvSpPr>
          <p:cNvPr id="15" name="Textplatzhalter 4">
            <a:extLst>
              <a:ext uri="{FF2B5EF4-FFF2-40B4-BE49-F238E27FC236}">
                <a16:creationId xmlns:a16="http://schemas.microsoft.com/office/drawing/2014/main" id="{861F91A1-3DCD-409B-8F99-4F2FC2C0BFD8}"/>
              </a:ext>
            </a:extLst>
          </p:cNvPr>
          <p:cNvSpPr txBox="1">
            <a:spLocks/>
          </p:cNvSpPr>
          <p:nvPr/>
        </p:nvSpPr>
        <p:spPr bwMode="gray">
          <a:xfrm>
            <a:off x="548825" y="4632123"/>
            <a:ext cx="4114373" cy="1515030"/>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pPr>
            <a:r>
              <a:rPr lang="de-DE" b="1" dirty="0"/>
              <a:t>Personalführung</a:t>
            </a:r>
          </a:p>
          <a:p>
            <a:pPr lvl="1">
              <a:spcBef>
                <a:spcPts val="600"/>
              </a:spcBef>
            </a:pPr>
            <a:r>
              <a:rPr lang="de-DE" sz="1400" dirty="0"/>
              <a:t>ab 5 bzw.10 Mitarbeitern </a:t>
            </a:r>
          </a:p>
          <a:p>
            <a:pPr lvl="1">
              <a:spcBef>
                <a:spcPts val="600"/>
              </a:spcBef>
            </a:pPr>
            <a:r>
              <a:rPr lang="de-DE" sz="1400" b="1" dirty="0"/>
              <a:t>Erweiterung: </a:t>
            </a:r>
            <a:r>
              <a:rPr lang="de-DE" sz="1400" dirty="0"/>
              <a:t>Gilt auch für </a:t>
            </a:r>
            <a:r>
              <a:rPr lang="de-DE" sz="1400" b="1" dirty="0"/>
              <a:t>Projektleitung</a:t>
            </a:r>
            <a:r>
              <a:rPr lang="de-DE" sz="1400" dirty="0"/>
              <a:t>, wenn:</a:t>
            </a:r>
          </a:p>
          <a:p>
            <a:pPr marL="108000" lvl="2" indent="-108000">
              <a:spcBef>
                <a:spcPts val="0"/>
              </a:spcBef>
            </a:pPr>
            <a:r>
              <a:rPr lang="de-DE" sz="1400" dirty="0"/>
              <a:t>mind. 6 Monate als PL tätig</a:t>
            </a:r>
          </a:p>
          <a:p>
            <a:pPr marL="108000" lvl="2" indent="-108000">
              <a:spcBef>
                <a:spcPts val="0"/>
              </a:spcBef>
            </a:pPr>
            <a:r>
              <a:rPr lang="de-DE" sz="1400" dirty="0"/>
              <a:t>mind. 60% der Arbeitszeit als PL tätig</a:t>
            </a:r>
          </a:p>
          <a:p>
            <a:pPr marL="108000" lvl="2" indent="-108000">
              <a:spcBef>
                <a:spcPts val="0"/>
              </a:spcBef>
            </a:pPr>
            <a:r>
              <a:rPr lang="de-DE" sz="1400" dirty="0"/>
              <a:t>Qualifikation als PL</a:t>
            </a:r>
          </a:p>
        </p:txBody>
      </p:sp>
      <p:sp>
        <p:nvSpPr>
          <p:cNvPr id="16" name="Textplatzhalter 4">
            <a:extLst>
              <a:ext uri="{FF2B5EF4-FFF2-40B4-BE49-F238E27FC236}">
                <a16:creationId xmlns:a16="http://schemas.microsoft.com/office/drawing/2014/main" id="{F6D84CB8-E25B-40D1-803D-B00C2AA10266}"/>
              </a:ext>
            </a:extLst>
          </p:cNvPr>
          <p:cNvSpPr txBox="1">
            <a:spLocks/>
          </p:cNvSpPr>
          <p:nvPr/>
        </p:nvSpPr>
        <p:spPr bwMode="gray">
          <a:xfrm flipH="1">
            <a:off x="8533750" y="1912278"/>
            <a:ext cx="3109823" cy="765979"/>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r">
              <a:spcBef>
                <a:spcPts val="600"/>
              </a:spcBef>
            </a:pPr>
            <a:r>
              <a:rPr lang="de-DE" b="1" dirty="0"/>
              <a:t>Reisetätigkeit</a:t>
            </a:r>
            <a:endParaRPr lang="de-DE" sz="1200" b="1" dirty="0"/>
          </a:p>
          <a:p>
            <a:pPr lvl="1" algn="r">
              <a:spcBef>
                <a:spcPts val="600"/>
              </a:spcBef>
            </a:pPr>
            <a:r>
              <a:rPr lang="de-DE" sz="1400" dirty="0"/>
              <a:t>Anteile der Dienstreisen im Verhältnis </a:t>
            </a:r>
            <a:br>
              <a:rPr lang="de-DE" sz="1400" dirty="0"/>
            </a:br>
            <a:r>
              <a:rPr lang="de-DE" sz="1400" dirty="0"/>
              <a:t>zur Gesamttätigkeit</a:t>
            </a:r>
          </a:p>
        </p:txBody>
      </p:sp>
      <p:sp>
        <p:nvSpPr>
          <p:cNvPr id="19" name="Textplatzhalter 4">
            <a:extLst>
              <a:ext uri="{FF2B5EF4-FFF2-40B4-BE49-F238E27FC236}">
                <a16:creationId xmlns:a16="http://schemas.microsoft.com/office/drawing/2014/main" id="{A10D3476-772E-4EBC-9EFD-4407C0D4F6D8}"/>
              </a:ext>
            </a:extLst>
          </p:cNvPr>
          <p:cNvSpPr txBox="1">
            <a:spLocks/>
          </p:cNvSpPr>
          <p:nvPr/>
        </p:nvSpPr>
        <p:spPr bwMode="gray">
          <a:xfrm flipH="1">
            <a:off x="7764633" y="3160183"/>
            <a:ext cx="3878940" cy="99001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r">
              <a:spcBef>
                <a:spcPts val="600"/>
              </a:spcBef>
            </a:pPr>
            <a:r>
              <a:rPr lang="de-DE" b="1" dirty="0"/>
              <a:t>Körperliche Tätigkeit</a:t>
            </a:r>
          </a:p>
          <a:p>
            <a:pPr lvl="1" algn="r">
              <a:spcBef>
                <a:spcPts val="600"/>
              </a:spcBef>
            </a:pPr>
            <a:r>
              <a:rPr lang="de-DE" sz="1400" dirty="0"/>
              <a:t>Anteil der Tätigkeiten, die üblicherweise nicht einer Bürotätigkeit zugeordnet werden können und die keine reine Reisetätigkeit darstellen</a:t>
            </a:r>
          </a:p>
        </p:txBody>
      </p:sp>
      <p:sp>
        <p:nvSpPr>
          <p:cNvPr id="20" name="Textplatzhalter 4">
            <a:extLst>
              <a:ext uri="{FF2B5EF4-FFF2-40B4-BE49-F238E27FC236}">
                <a16:creationId xmlns:a16="http://schemas.microsoft.com/office/drawing/2014/main" id="{763FDBAE-10F5-4DA0-9CF9-4C9C5DE50142}"/>
              </a:ext>
            </a:extLst>
          </p:cNvPr>
          <p:cNvSpPr txBox="1">
            <a:spLocks/>
          </p:cNvSpPr>
          <p:nvPr/>
        </p:nvSpPr>
        <p:spPr bwMode="gray">
          <a:xfrm flipH="1">
            <a:off x="9400863" y="4632123"/>
            <a:ext cx="2242710" cy="115435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r">
              <a:spcBef>
                <a:spcPts val="600"/>
              </a:spcBef>
            </a:pPr>
            <a:r>
              <a:rPr lang="de-DE" b="1" dirty="0"/>
              <a:t>Bürotätigkeit</a:t>
            </a:r>
            <a:endParaRPr lang="de-DE" sz="1200" b="1" dirty="0"/>
          </a:p>
          <a:p>
            <a:pPr lvl="1" algn="r">
              <a:spcBef>
                <a:spcPts val="600"/>
              </a:spcBef>
            </a:pPr>
            <a:r>
              <a:rPr lang="de-DE" sz="1400" dirty="0"/>
              <a:t>Anteil der Tätigkeiten, die üblicherweise in einem Büro (Innendienst) anfallen </a:t>
            </a:r>
          </a:p>
          <a:p>
            <a:pPr marL="108000" lvl="2" indent="-108000" algn="r">
              <a:spcBef>
                <a:spcPts val="0"/>
              </a:spcBef>
            </a:pPr>
            <a:endParaRPr lang="de-DE" sz="1000" dirty="0"/>
          </a:p>
        </p:txBody>
      </p:sp>
      <p:cxnSp>
        <p:nvCxnSpPr>
          <p:cNvPr id="18" name="Straight Connector 17">
            <a:extLst>
              <a:ext uri="{FF2B5EF4-FFF2-40B4-BE49-F238E27FC236}">
                <a16:creationId xmlns:a16="http://schemas.microsoft.com/office/drawing/2014/main" id="{0DFE2602-6582-4C3F-B0E7-DEC3F9E4EBB5}"/>
              </a:ext>
            </a:extLst>
          </p:cNvPr>
          <p:cNvCxnSpPr>
            <a:cxnSpLocks/>
          </p:cNvCxnSpPr>
          <p:nvPr/>
        </p:nvCxnSpPr>
        <p:spPr>
          <a:xfrm>
            <a:off x="548825" y="4913676"/>
            <a:ext cx="502264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FFE47B7-18F1-4A46-A07A-509D1AD3BB43}"/>
              </a:ext>
            </a:extLst>
          </p:cNvPr>
          <p:cNvCxnSpPr>
            <a:cxnSpLocks/>
          </p:cNvCxnSpPr>
          <p:nvPr/>
        </p:nvCxnSpPr>
        <p:spPr>
          <a:xfrm>
            <a:off x="6620930" y="4913676"/>
            <a:ext cx="502264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uppieren 48">
            <a:extLst>
              <a:ext uri="{FF2B5EF4-FFF2-40B4-BE49-F238E27FC236}">
                <a16:creationId xmlns:a16="http://schemas.microsoft.com/office/drawing/2014/main" id="{A81BFA68-793D-48ED-9867-4C7EADE5A62F}"/>
              </a:ext>
            </a:extLst>
          </p:cNvPr>
          <p:cNvGrpSpPr/>
          <p:nvPr/>
        </p:nvGrpSpPr>
        <p:grpSpPr>
          <a:xfrm>
            <a:off x="4981775" y="2684830"/>
            <a:ext cx="2228848" cy="2228846"/>
            <a:chOff x="3005196" y="2378585"/>
            <a:chExt cx="3447013" cy="3447011"/>
          </a:xfrm>
        </p:grpSpPr>
        <p:sp>
          <p:nvSpPr>
            <p:cNvPr id="6" name="Freihandform: Form 47">
              <a:extLst>
                <a:ext uri="{FF2B5EF4-FFF2-40B4-BE49-F238E27FC236}">
                  <a16:creationId xmlns:a16="http://schemas.microsoft.com/office/drawing/2014/main" id="{6CEDB837-58D7-4F5B-A062-FE3CC0C47951}"/>
                </a:ext>
              </a:extLst>
            </p:cNvPr>
            <p:cNvSpPr/>
            <p:nvPr/>
          </p:nvSpPr>
          <p:spPr>
            <a:xfrm>
              <a:off x="3005196" y="3198504"/>
              <a:ext cx="428155" cy="1645393"/>
            </a:xfrm>
            <a:custGeom>
              <a:avLst/>
              <a:gdLst>
                <a:gd name="connsiteX0" fmla="*/ 385476 w 428155"/>
                <a:gd name="connsiteY0" fmla="*/ 0 h 1645393"/>
                <a:gd name="connsiteX1" fmla="*/ 419062 w 428155"/>
                <a:gd name="connsiteY1" fmla="*/ 97623 h 1645393"/>
                <a:gd name="connsiteX2" fmla="*/ 428155 w 428155"/>
                <a:gd name="connsiteY2" fmla="*/ 124054 h 1645393"/>
                <a:gd name="connsiteX3" fmla="*/ 392809 w 428155"/>
                <a:gd name="connsiteY3" fmla="*/ 182236 h 1645393"/>
                <a:gd name="connsiteX4" fmla="*/ 210156 w 428155"/>
                <a:gd name="connsiteY4" fmla="*/ 903587 h 1645393"/>
                <a:gd name="connsiteX5" fmla="*/ 329083 w 428155"/>
                <a:gd name="connsiteY5" fmla="*/ 1492651 h 1645393"/>
                <a:gd name="connsiteX6" fmla="*/ 350199 w 428155"/>
                <a:gd name="connsiteY6" fmla="*/ 1536485 h 1645393"/>
                <a:gd name="connsiteX7" fmla="*/ 215304 w 428155"/>
                <a:gd name="connsiteY7" fmla="*/ 1508324 h 1645393"/>
                <a:gd name="connsiteX8" fmla="*/ 183346 w 428155"/>
                <a:gd name="connsiteY8" fmla="*/ 1604199 h 1645393"/>
                <a:gd name="connsiteX9" fmla="*/ 169615 w 428155"/>
                <a:gd name="connsiteY9" fmla="*/ 1645393 h 1645393"/>
                <a:gd name="connsiteX10" fmla="*/ 135441 w 428155"/>
                <a:gd name="connsiteY10" fmla="*/ 1574453 h 1645393"/>
                <a:gd name="connsiteX11" fmla="*/ 0 w 428155"/>
                <a:gd name="connsiteY11" fmla="*/ 903587 h 1645393"/>
                <a:gd name="connsiteX12" fmla="*/ 208018 w 428155"/>
                <a:gd name="connsiteY12" fmla="*/ 82062 h 1645393"/>
                <a:gd name="connsiteX13" fmla="*/ 240520 w 428155"/>
                <a:gd name="connsiteY13" fmla="*/ 28562 h 1645393"/>
                <a:gd name="connsiteX14" fmla="*/ 253489 w 428155"/>
                <a:gd name="connsiteY14" fmla="*/ 26006 h 1645393"/>
                <a:gd name="connsiteX15" fmla="*/ 385476 w 428155"/>
                <a:gd name="connsiteY15" fmla="*/ 0 h 164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155" h="1645393">
                  <a:moveTo>
                    <a:pt x="385476" y="0"/>
                  </a:moveTo>
                  <a:cubicBezTo>
                    <a:pt x="385476" y="0"/>
                    <a:pt x="385476" y="0"/>
                    <a:pt x="419062" y="97623"/>
                  </a:cubicBezTo>
                  <a:lnTo>
                    <a:pt x="428155" y="124054"/>
                  </a:lnTo>
                  <a:lnTo>
                    <a:pt x="392809" y="182236"/>
                  </a:lnTo>
                  <a:cubicBezTo>
                    <a:pt x="276323" y="396667"/>
                    <a:pt x="210156" y="642400"/>
                    <a:pt x="210156" y="903587"/>
                  </a:cubicBezTo>
                  <a:cubicBezTo>
                    <a:pt x="210156" y="1112537"/>
                    <a:pt x="252503" y="1311596"/>
                    <a:pt x="329083" y="1492651"/>
                  </a:cubicBezTo>
                  <a:lnTo>
                    <a:pt x="350199" y="1536485"/>
                  </a:lnTo>
                  <a:lnTo>
                    <a:pt x="215304" y="1508324"/>
                  </a:lnTo>
                  <a:cubicBezTo>
                    <a:pt x="215304" y="1508324"/>
                    <a:pt x="215304" y="1508324"/>
                    <a:pt x="183346" y="1604199"/>
                  </a:cubicBezTo>
                  <a:lnTo>
                    <a:pt x="169615" y="1645393"/>
                  </a:lnTo>
                  <a:lnTo>
                    <a:pt x="135441" y="1574453"/>
                  </a:lnTo>
                  <a:cubicBezTo>
                    <a:pt x="48227" y="1368256"/>
                    <a:pt x="0" y="1141554"/>
                    <a:pt x="0" y="903587"/>
                  </a:cubicBezTo>
                  <a:cubicBezTo>
                    <a:pt x="0" y="606129"/>
                    <a:pt x="75355" y="326271"/>
                    <a:pt x="208018" y="82062"/>
                  </a:cubicBezTo>
                  <a:lnTo>
                    <a:pt x="240520" y="28562"/>
                  </a:lnTo>
                  <a:lnTo>
                    <a:pt x="253489" y="26006"/>
                  </a:lnTo>
                  <a:cubicBezTo>
                    <a:pt x="291758" y="18466"/>
                    <a:pt x="335493" y="9849"/>
                    <a:pt x="385476" y="0"/>
                  </a:cubicBezTo>
                  <a:close/>
                </a:path>
              </a:pathLst>
            </a:custGeom>
            <a:solidFill>
              <a:schemeClr val="accent6"/>
            </a:solidFill>
            <a:ln w="24667" cap="flat">
              <a:noFill/>
              <a:prstDash val="solid"/>
              <a:miter/>
            </a:ln>
          </p:spPr>
          <p:txBody>
            <a:bodyPr rtlCol="0" anchor="ctr"/>
            <a:lstStyle/>
            <a:p>
              <a:endParaRPr lang="de-DE" dirty="0"/>
            </a:p>
          </p:txBody>
        </p:sp>
        <p:sp>
          <p:nvSpPr>
            <p:cNvPr id="7" name="Freihandform: Form 27">
              <a:extLst>
                <a:ext uri="{FF2B5EF4-FFF2-40B4-BE49-F238E27FC236}">
                  <a16:creationId xmlns:a16="http://schemas.microsoft.com/office/drawing/2014/main" id="{2F18A576-0C87-428B-A3EE-2028C318B07C}"/>
                </a:ext>
              </a:extLst>
            </p:cNvPr>
            <p:cNvSpPr/>
            <p:nvPr/>
          </p:nvSpPr>
          <p:spPr>
            <a:xfrm>
              <a:off x="4858822" y="2385155"/>
              <a:ext cx="1367076" cy="1000314"/>
            </a:xfrm>
            <a:custGeom>
              <a:avLst/>
              <a:gdLst>
                <a:gd name="connsiteX0" fmla="*/ 0 w 1367076"/>
                <a:gd name="connsiteY0" fmla="*/ 0 h 1000314"/>
                <a:gd name="connsiteX1" fmla="*/ 46099 w 1367076"/>
                <a:gd name="connsiteY1" fmla="*/ 2328 h 1000314"/>
                <a:gd name="connsiteX2" fmla="*/ 1299039 w 1367076"/>
                <a:gd name="connsiteY2" fmla="*/ 753307 h 1000314"/>
                <a:gd name="connsiteX3" fmla="*/ 1367076 w 1367076"/>
                <a:gd name="connsiteY3" fmla="*/ 865299 h 1000314"/>
                <a:gd name="connsiteX4" fmla="*/ 1364236 w 1367076"/>
                <a:gd name="connsiteY4" fmla="*/ 873627 h 1000314"/>
                <a:gd name="connsiteX5" fmla="*/ 1321028 w 1367076"/>
                <a:gd name="connsiteY5" fmla="*/ 1000314 h 1000314"/>
                <a:gd name="connsiteX6" fmla="*/ 1218581 w 1367076"/>
                <a:gd name="connsiteY6" fmla="*/ 979813 h 1000314"/>
                <a:gd name="connsiteX7" fmla="*/ 1187176 w 1367076"/>
                <a:gd name="connsiteY7" fmla="*/ 973528 h 1000314"/>
                <a:gd name="connsiteX8" fmla="*/ 1124772 w 1367076"/>
                <a:gd name="connsiteY8" fmla="*/ 870808 h 1000314"/>
                <a:gd name="connsiteX9" fmla="*/ 24610 w 1367076"/>
                <a:gd name="connsiteY9" fmla="*/ 211400 h 1000314"/>
                <a:gd name="connsiteX10" fmla="*/ 5606 w 1367076"/>
                <a:gd name="connsiteY10" fmla="*/ 210441 h 1000314"/>
                <a:gd name="connsiteX11" fmla="*/ 95251 w 1367076"/>
                <a:gd name="connsiteY11" fmla="*/ 108459 h 1000314"/>
                <a:gd name="connsiteX12" fmla="*/ 29586 w 1367076"/>
                <a:gd name="connsiteY12" fmla="*/ 33689 h 100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7076" h="1000314">
                  <a:moveTo>
                    <a:pt x="0" y="0"/>
                  </a:moveTo>
                  <a:lnTo>
                    <a:pt x="46099" y="2328"/>
                  </a:lnTo>
                  <a:cubicBezTo>
                    <a:pt x="567552" y="55284"/>
                    <a:pt x="1020285" y="340697"/>
                    <a:pt x="1299039" y="753307"/>
                  </a:cubicBezTo>
                  <a:lnTo>
                    <a:pt x="1367076" y="865299"/>
                  </a:lnTo>
                  <a:lnTo>
                    <a:pt x="1364236" y="873627"/>
                  </a:lnTo>
                  <a:cubicBezTo>
                    <a:pt x="1351708" y="910358"/>
                    <a:pt x="1337391" y="952338"/>
                    <a:pt x="1321028" y="1000314"/>
                  </a:cubicBezTo>
                  <a:cubicBezTo>
                    <a:pt x="1321028" y="1000314"/>
                    <a:pt x="1321028" y="1000314"/>
                    <a:pt x="1218581" y="979813"/>
                  </a:cubicBezTo>
                  <a:lnTo>
                    <a:pt x="1187176" y="973528"/>
                  </a:lnTo>
                  <a:lnTo>
                    <a:pt x="1124772" y="870808"/>
                  </a:lnTo>
                  <a:cubicBezTo>
                    <a:pt x="880008" y="508510"/>
                    <a:pt x="482480" y="257900"/>
                    <a:pt x="24610" y="211400"/>
                  </a:cubicBezTo>
                  <a:lnTo>
                    <a:pt x="5606" y="210441"/>
                  </a:lnTo>
                  <a:lnTo>
                    <a:pt x="95251" y="108459"/>
                  </a:lnTo>
                  <a:cubicBezTo>
                    <a:pt x="95251" y="108459"/>
                    <a:pt x="95251" y="108459"/>
                    <a:pt x="29586" y="33689"/>
                  </a:cubicBezTo>
                  <a:close/>
                </a:path>
              </a:pathLst>
            </a:custGeom>
            <a:solidFill>
              <a:schemeClr val="accent1"/>
            </a:solidFill>
            <a:ln w="24667" cap="flat">
              <a:noFill/>
              <a:prstDash val="solid"/>
              <a:miter/>
            </a:ln>
          </p:spPr>
          <p:txBody>
            <a:bodyPr rtlCol="0" anchor="ctr"/>
            <a:lstStyle/>
            <a:p>
              <a:endParaRPr lang="de-DE" dirty="0"/>
            </a:p>
          </p:txBody>
        </p:sp>
        <p:sp>
          <p:nvSpPr>
            <p:cNvPr id="8" name="Freihandform: Form 42">
              <a:extLst>
                <a:ext uri="{FF2B5EF4-FFF2-40B4-BE49-F238E27FC236}">
                  <a16:creationId xmlns:a16="http://schemas.microsoft.com/office/drawing/2014/main" id="{C9682398-6010-4F36-95EF-A5FB61E8AE52}"/>
                </a:ext>
              </a:extLst>
            </p:cNvPr>
            <p:cNvSpPr/>
            <p:nvPr/>
          </p:nvSpPr>
          <p:spPr>
            <a:xfrm>
              <a:off x="3229032" y="4806855"/>
              <a:ext cx="1376301" cy="1012511"/>
            </a:xfrm>
            <a:custGeom>
              <a:avLst/>
              <a:gdLst>
                <a:gd name="connsiteX0" fmla="*/ 49263 w 1376301"/>
                <a:gd name="connsiteY0" fmla="*/ 0 h 1012511"/>
                <a:gd name="connsiteX1" fmla="*/ 152072 w 1376301"/>
                <a:gd name="connsiteY1" fmla="*/ 19296 h 1012511"/>
                <a:gd name="connsiteX2" fmla="*/ 173007 w 1376301"/>
                <a:gd name="connsiteY2" fmla="*/ 23225 h 1012511"/>
                <a:gd name="connsiteX3" fmla="*/ 244777 w 1376301"/>
                <a:gd name="connsiteY3" fmla="*/ 141363 h 1012511"/>
                <a:gd name="connsiteX4" fmla="*/ 1344939 w 1376301"/>
                <a:gd name="connsiteY4" fmla="*/ 800770 h 1012511"/>
                <a:gd name="connsiteX5" fmla="*/ 1368451 w 1376301"/>
                <a:gd name="connsiteY5" fmla="*/ 801957 h 1012511"/>
                <a:gd name="connsiteX6" fmla="*/ 1279732 w 1376301"/>
                <a:gd name="connsiteY6" fmla="*/ 901487 h 1012511"/>
                <a:gd name="connsiteX7" fmla="*/ 1345397 w 1376301"/>
                <a:gd name="connsiteY7" fmla="*/ 976981 h 1012511"/>
                <a:gd name="connsiteX8" fmla="*/ 1376301 w 1376301"/>
                <a:gd name="connsiteY8" fmla="*/ 1012511 h 1012511"/>
                <a:gd name="connsiteX9" fmla="*/ 1323453 w 1376301"/>
                <a:gd name="connsiteY9" fmla="*/ 1009842 h 1012511"/>
                <a:gd name="connsiteX10" fmla="*/ 70513 w 1376301"/>
                <a:gd name="connsiteY10" fmla="*/ 258864 h 1012511"/>
                <a:gd name="connsiteX11" fmla="*/ 0 w 1376301"/>
                <a:gd name="connsiteY11" fmla="*/ 142797 h 1012511"/>
                <a:gd name="connsiteX12" fmla="*/ 5811 w 1376301"/>
                <a:gd name="connsiteY12" fmla="*/ 125954 h 1012511"/>
                <a:gd name="connsiteX13" fmla="*/ 49263 w 1376301"/>
                <a:gd name="connsiteY13" fmla="*/ 0 h 101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6301" h="1012511">
                  <a:moveTo>
                    <a:pt x="49263" y="0"/>
                  </a:moveTo>
                  <a:cubicBezTo>
                    <a:pt x="49263" y="0"/>
                    <a:pt x="49263" y="0"/>
                    <a:pt x="152072" y="19296"/>
                  </a:cubicBezTo>
                  <a:lnTo>
                    <a:pt x="173007" y="23225"/>
                  </a:lnTo>
                  <a:lnTo>
                    <a:pt x="244777" y="141363"/>
                  </a:lnTo>
                  <a:cubicBezTo>
                    <a:pt x="489541" y="503660"/>
                    <a:pt x="887070" y="754271"/>
                    <a:pt x="1344939" y="800770"/>
                  </a:cubicBezTo>
                  <a:lnTo>
                    <a:pt x="1368451" y="801957"/>
                  </a:lnTo>
                  <a:lnTo>
                    <a:pt x="1279732" y="901487"/>
                  </a:lnTo>
                  <a:cubicBezTo>
                    <a:pt x="1279732" y="901487"/>
                    <a:pt x="1279732" y="901487"/>
                    <a:pt x="1345397" y="976981"/>
                  </a:cubicBezTo>
                  <a:lnTo>
                    <a:pt x="1376301" y="1012511"/>
                  </a:lnTo>
                  <a:lnTo>
                    <a:pt x="1323453" y="1009842"/>
                  </a:lnTo>
                  <a:cubicBezTo>
                    <a:pt x="802000" y="956886"/>
                    <a:pt x="349267" y="671474"/>
                    <a:pt x="70513" y="258864"/>
                  </a:cubicBezTo>
                  <a:lnTo>
                    <a:pt x="0" y="142797"/>
                  </a:lnTo>
                  <a:lnTo>
                    <a:pt x="5811" y="125954"/>
                  </a:lnTo>
                  <a:cubicBezTo>
                    <a:pt x="18410" y="89435"/>
                    <a:pt x="32808" y="47699"/>
                    <a:pt x="49263" y="0"/>
                  </a:cubicBezTo>
                  <a:close/>
                </a:path>
              </a:pathLst>
            </a:custGeom>
            <a:solidFill>
              <a:schemeClr val="accent4"/>
            </a:solidFill>
            <a:ln w="24667" cap="flat">
              <a:noFill/>
              <a:prstDash val="solid"/>
              <a:miter/>
            </a:ln>
          </p:spPr>
          <p:txBody>
            <a:bodyPr rtlCol="0" anchor="ctr"/>
            <a:lstStyle/>
            <a:p>
              <a:endParaRPr lang="de-DE" dirty="0"/>
            </a:p>
          </p:txBody>
        </p:sp>
        <p:sp>
          <p:nvSpPr>
            <p:cNvPr id="9" name="Freihandform: Form 32">
              <a:extLst>
                <a:ext uri="{FF2B5EF4-FFF2-40B4-BE49-F238E27FC236}">
                  <a16:creationId xmlns:a16="http://schemas.microsoft.com/office/drawing/2014/main" id="{343F7452-C5E0-4826-9E16-8D317438F1ED}"/>
                </a:ext>
              </a:extLst>
            </p:cNvPr>
            <p:cNvSpPr/>
            <p:nvPr/>
          </p:nvSpPr>
          <p:spPr>
            <a:xfrm>
              <a:off x="6026115" y="3353566"/>
              <a:ext cx="426094" cy="1646431"/>
            </a:xfrm>
            <a:custGeom>
              <a:avLst/>
              <a:gdLst>
                <a:gd name="connsiteX0" fmla="*/ 253241 w 426094"/>
                <a:gd name="connsiteY0" fmla="*/ 0 h 1646431"/>
                <a:gd name="connsiteX1" fmla="*/ 290652 w 426094"/>
                <a:gd name="connsiteY1" fmla="*/ 77659 h 1646431"/>
                <a:gd name="connsiteX2" fmla="*/ 426094 w 426094"/>
                <a:gd name="connsiteY2" fmla="*/ 748525 h 1646431"/>
                <a:gd name="connsiteX3" fmla="*/ 218076 w 426094"/>
                <a:gd name="connsiteY3" fmla="*/ 1570050 h 1646431"/>
                <a:gd name="connsiteX4" fmla="*/ 189267 w 426094"/>
                <a:gd name="connsiteY4" fmla="*/ 1617470 h 1646431"/>
                <a:gd name="connsiteX5" fmla="*/ 173345 w 426094"/>
                <a:gd name="connsiteY5" fmla="*/ 1620588 h 1646431"/>
                <a:gd name="connsiteX6" fmla="*/ 41358 w 426094"/>
                <a:gd name="connsiteY6" fmla="*/ 1646431 h 1646431"/>
                <a:gd name="connsiteX7" fmla="*/ 7832 w 426094"/>
                <a:gd name="connsiteY7" fmla="*/ 1547723 h 1646431"/>
                <a:gd name="connsiteX8" fmla="*/ 0 w 426094"/>
                <a:gd name="connsiteY8" fmla="*/ 1524662 h 1646431"/>
                <a:gd name="connsiteX9" fmla="*/ 33282 w 426094"/>
                <a:gd name="connsiteY9" fmla="*/ 1469877 h 1646431"/>
                <a:gd name="connsiteX10" fmla="*/ 215935 w 426094"/>
                <a:gd name="connsiteY10" fmla="*/ 748525 h 1646431"/>
                <a:gd name="connsiteX11" fmla="*/ 97009 w 426094"/>
                <a:gd name="connsiteY11" fmla="*/ 159462 h 1646431"/>
                <a:gd name="connsiteX12" fmla="*/ 74281 w 426094"/>
                <a:gd name="connsiteY12" fmla="*/ 112282 h 1646431"/>
                <a:gd name="connsiteX13" fmla="*/ 204860 w 426094"/>
                <a:gd name="connsiteY13" fmla="*/ 138107 h 1646431"/>
                <a:gd name="connsiteX14" fmla="*/ 238447 w 426094"/>
                <a:gd name="connsiteY14" fmla="*/ 42232 h 1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6094" h="1646431">
                  <a:moveTo>
                    <a:pt x="253241" y="0"/>
                  </a:moveTo>
                  <a:lnTo>
                    <a:pt x="290652" y="77659"/>
                  </a:lnTo>
                  <a:cubicBezTo>
                    <a:pt x="377866" y="283856"/>
                    <a:pt x="426094" y="510559"/>
                    <a:pt x="426094" y="748525"/>
                  </a:cubicBezTo>
                  <a:cubicBezTo>
                    <a:pt x="426094" y="1045983"/>
                    <a:pt x="350738" y="1325841"/>
                    <a:pt x="218076" y="1570050"/>
                  </a:cubicBezTo>
                  <a:lnTo>
                    <a:pt x="189267" y="1617470"/>
                  </a:lnTo>
                  <a:lnTo>
                    <a:pt x="173345" y="1620588"/>
                  </a:lnTo>
                  <a:cubicBezTo>
                    <a:pt x="135077" y="1628081"/>
                    <a:pt x="91341" y="1636644"/>
                    <a:pt x="41358" y="1646431"/>
                  </a:cubicBezTo>
                  <a:cubicBezTo>
                    <a:pt x="41358" y="1646431"/>
                    <a:pt x="41358" y="1646431"/>
                    <a:pt x="7832" y="1547723"/>
                  </a:cubicBezTo>
                  <a:lnTo>
                    <a:pt x="0" y="1524662"/>
                  </a:lnTo>
                  <a:lnTo>
                    <a:pt x="33282" y="1469877"/>
                  </a:lnTo>
                  <a:cubicBezTo>
                    <a:pt x="149768" y="1255446"/>
                    <a:pt x="215935" y="1009712"/>
                    <a:pt x="215935" y="748525"/>
                  </a:cubicBezTo>
                  <a:cubicBezTo>
                    <a:pt x="215935" y="539575"/>
                    <a:pt x="173588" y="340516"/>
                    <a:pt x="97009" y="159462"/>
                  </a:cubicBezTo>
                  <a:lnTo>
                    <a:pt x="74281" y="112282"/>
                  </a:lnTo>
                  <a:lnTo>
                    <a:pt x="204860" y="138107"/>
                  </a:lnTo>
                  <a:cubicBezTo>
                    <a:pt x="204860" y="138107"/>
                    <a:pt x="204860" y="138107"/>
                    <a:pt x="238447" y="42232"/>
                  </a:cubicBezTo>
                  <a:close/>
                </a:path>
              </a:pathLst>
            </a:custGeom>
            <a:solidFill>
              <a:schemeClr val="accent2"/>
            </a:solidFill>
            <a:ln w="24667" cap="flat">
              <a:noFill/>
              <a:prstDash val="solid"/>
              <a:miter/>
            </a:ln>
          </p:spPr>
          <p:txBody>
            <a:bodyPr rtlCol="0" anchor="ctr"/>
            <a:lstStyle/>
            <a:p>
              <a:endParaRPr lang="de-DE" dirty="0"/>
            </a:p>
          </p:txBody>
        </p:sp>
        <p:sp>
          <p:nvSpPr>
            <p:cNvPr id="10" name="Freihandform: Form 37">
              <a:extLst>
                <a:ext uri="{FF2B5EF4-FFF2-40B4-BE49-F238E27FC236}">
                  <a16:creationId xmlns:a16="http://schemas.microsoft.com/office/drawing/2014/main" id="{318B67B1-73EE-4444-8883-BCAA9CCF578A}"/>
                </a:ext>
              </a:extLst>
            </p:cNvPr>
            <p:cNvSpPr/>
            <p:nvPr/>
          </p:nvSpPr>
          <p:spPr>
            <a:xfrm>
              <a:off x="4614967" y="4970034"/>
              <a:ext cx="1542269" cy="855562"/>
            </a:xfrm>
            <a:custGeom>
              <a:avLst/>
              <a:gdLst>
                <a:gd name="connsiteX0" fmla="*/ 1352314 w 1542269"/>
                <a:gd name="connsiteY0" fmla="*/ 0 h 855562"/>
                <a:gd name="connsiteX1" fmla="*/ 1396195 w 1542269"/>
                <a:gd name="connsiteY1" fmla="*/ 125050 h 855562"/>
                <a:gd name="connsiteX2" fmla="*/ 1493758 w 1542269"/>
                <a:gd name="connsiteY2" fmla="*/ 105996 h 855562"/>
                <a:gd name="connsiteX3" fmla="*/ 1542269 w 1542269"/>
                <a:gd name="connsiteY3" fmla="*/ 96521 h 855562"/>
                <a:gd name="connsiteX4" fmla="*/ 1443678 w 1542269"/>
                <a:gd name="connsiteY4" fmla="*/ 228366 h 855562"/>
                <a:gd name="connsiteX5" fmla="*/ 113736 w 1542269"/>
                <a:gd name="connsiteY5" fmla="*/ 855562 h 855562"/>
                <a:gd name="connsiteX6" fmla="*/ 107571 w 1542269"/>
                <a:gd name="connsiteY6" fmla="*/ 855250 h 855562"/>
                <a:gd name="connsiteX7" fmla="*/ 88861 w 1542269"/>
                <a:gd name="connsiteY7" fmla="*/ 834309 h 855562"/>
                <a:gd name="connsiteX8" fmla="*/ 0 w 1542269"/>
                <a:gd name="connsiteY8" fmla="*/ 734850 h 855562"/>
                <a:gd name="connsiteX9" fmla="*/ 70489 w 1542269"/>
                <a:gd name="connsiteY9" fmla="*/ 656462 h 855562"/>
                <a:gd name="connsiteX10" fmla="*/ 81880 w 1542269"/>
                <a:gd name="connsiteY10" fmla="*/ 643796 h 855562"/>
                <a:gd name="connsiteX11" fmla="*/ 113735 w 1542269"/>
                <a:gd name="connsiteY11" fmla="*/ 645404 h 855562"/>
                <a:gd name="connsiteX12" fmla="*/ 1281509 w 1542269"/>
                <a:gd name="connsiteY12" fmla="*/ 94686 h 85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2269" h="855562">
                  <a:moveTo>
                    <a:pt x="1352314" y="0"/>
                  </a:moveTo>
                  <a:lnTo>
                    <a:pt x="1396195" y="125050"/>
                  </a:lnTo>
                  <a:cubicBezTo>
                    <a:pt x="1396195" y="125050"/>
                    <a:pt x="1396195" y="125050"/>
                    <a:pt x="1493758" y="105996"/>
                  </a:cubicBezTo>
                  <a:lnTo>
                    <a:pt x="1542269" y="96521"/>
                  </a:lnTo>
                  <a:lnTo>
                    <a:pt x="1443678" y="228366"/>
                  </a:lnTo>
                  <a:cubicBezTo>
                    <a:pt x="1127561" y="611410"/>
                    <a:pt x="649161" y="855562"/>
                    <a:pt x="113736" y="855562"/>
                  </a:cubicBezTo>
                  <a:lnTo>
                    <a:pt x="107571" y="855250"/>
                  </a:lnTo>
                  <a:lnTo>
                    <a:pt x="88861" y="834309"/>
                  </a:lnTo>
                  <a:cubicBezTo>
                    <a:pt x="63097" y="805472"/>
                    <a:pt x="33652" y="772515"/>
                    <a:pt x="0" y="734850"/>
                  </a:cubicBezTo>
                  <a:cubicBezTo>
                    <a:pt x="0" y="734850"/>
                    <a:pt x="0" y="734850"/>
                    <a:pt x="70489" y="656462"/>
                  </a:cubicBezTo>
                  <a:lnTo>
                    <a:pt x="81880" y="643796"/>
                  </a:lnTo>
                  <a:lnTo>
                    <a:pt x="113735" y="645404"/>
                  </a:lnTo>
                  <a:cubicBezTo>
                    <a:pt x="583873" y="645404"/>
                    <a:pt x="1003939" y="431024"/>
                    <a:pt x="1281509" y="94686"/>
                  </a:cubicBezTo>
                  <a:close/>
                </a:path>
              </a:pathLst>
            </a:custGeom>
            <a:solidFill>
              <a:schemeClr val="accent3"/>
            </a:solidFill>
            <a:ln w="24667" cap="flat">
              <a:noFill/>
              <a:prstDash val="solid"/>
              <a:miter/>
            </a:ln>
          </p:spPr>
          <p:txBody>
            <a:bodyPr rtlCol="0" anchor="ctr"/>
            <a:lstStyle/>
            <a:p>
              <a:endParaRPr lang="de-DE" dirty="0"/>
            </a:p>
          </p:txBody>
        </p:sp>
        <p:sp>
          <p:nvSpPr>
            <p:cNvPr id="11" name="Freihandform: Form 21">
              <a:extLst>
                <a:ext uri="{FF2B5EF4-FFF2-40B4-BE49-F238E27FC236}">
                  <a16:creationId xmlns:a16="http://schemas.microsoft.com/office/drawing/2014/main" id="{A5C23633-F5D3-44CE-96DC-5F9A11C5DC80}"/>
                </a:ext>
              </a:extLst>
            </p:cNvPr>
            <p:cNvSpPr/>
            <p:nvPr/>
          </p:nvSpPr>
          <p:spPr>
            <a:xfrm>
              <a:off x="3306519" y="2378585"/>
              <a:ext cx="1536413" cy="847440"/>
            </a:xfrm>
            <a:custGeom>
              <a:avLst/>
              <a:gdLst>
                <a:gd name="connsiteX0" fmla="*/ 1422184 w 1536413"/>
                <a:gd name="connsiteY0" fmla="*/ 0 h 847440"/>
                <a:gd name="connsiteX1" fmla="*/ 1435744 w 1536413"/>
                <a:gd name="connsiteY1" fmla="*/ 684 h 847440"/>
                <a:gd name="connsiteX2" fmla="*/ 1447797 w 1536413"/>
                <a:gd name="connsiteY2" fmla="*/ 14523 h 847440"/>
                <a:gd name="connsiteX3" fmla="*/ 1536413 w 1536413"/>
                <a:gd name="connsiteY3" fmla="*/ 116264 h 847440"/>
                <a:gd name="connsiteX4" fmla="*/ 1467673 w 1536413"/>
                <a:gd name="connsiteY4" fmla="*/ 194652 h 847440"/>
                <a:gd name="connsiteX5" fmla="*/ 1452724 w 1536413"/>
                <a:gd name="connsiteY5" fmla="*/ 211699 h 847440"/>
                <a:gd name="connsiteX6" fmla="*/ 1422183 w 1536413"/>
                <a:gd name="connsiteY6" fmla="*/ 210157 h 847440"/>
                <a:gd name="connsiteX7" fmla="*/ 254409 w 1536413"/>
                <a:gd name="connsiteY7" fmla="*/ 760875 h 847440"/>
                <a:gd name="connsiteX8" fmla="*/ 189678 w 1536413"/>
                <a:gd name="connsiteY8" fmla="*/ 847440 h 847440"/>
                <a:gd name="connsiteX9" fmla="*/ 147134 w 1536413"/>
                <a:gd name="connsiteY9" fmla="*/ 719890 h 847440"/>
                <a:gd name="connsiteX10" fmla="*/ 47883 w 1536413"/>
                <a:gd name="connsiteY10" fmla="*/ 740573 h 847440"/>
                <a:gd name="connsiteX11" fmla="*/ 0 w 1536413"/>
                <a:gd name="connsiteY11" fmla="*/ 750551 h 847440"/>
                <a:gd name="connsiteX12" fmla="*/ 92243 w 1536413"/>
                <a:gd name="connsiteY12" fmla="*/ 627196 h 847440"/>
                <a:gd name="connsiteX13" fmla="*/ 1422184 w 1536413"/>
                <a:gd name="connsiteY13" fmla="*/ 0 h 84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6413" h="847440">
                  <a:moveTo>
                    <a:pt x="1422184" y="0"/>
                  </a:moveTo>
                  <a:lnTo>
                    <a:pt x="1435744" y="684"/>
                  </a:lnTo>
                  <a:lnTo>
                    <a:pt x="1447797" y="14523"/>
                  </a:lnTo>
                  <a:cubicBezTo>
                    <a:pt x="1473491" y="44022"/>
                    <a:pt x="1502854" y="77735"/>
                    <a:pt x="1536413" y="116264"/>
                  </a:cubicBezTo>
                  <a:cubicBezTo>
                    <a:pt x="1536413" y="116264"/>
                    <a:pt x="1536413" y="116264"/>
                    <a:pt x="1467673" y="194652"/>
                  </a:cubicBezTo>
                  <a:lnTo>
                    <a:pt x="1452724" y="211699"/>
                  </a:lnTo>
                  <a:lnTo>
                    <a:pt x="1422183" y="210157"/>
                  </a:lnTo>
                  <a:cubicBezTo>
                    <a:pt x="952046" y="210157"/>
                    <a:pt x="531980" y="424538"/>
                    <a:pt x="254409" y="760875"/>
                  </a:cubicBezTo>
                  <a:lnTo>
                    <a:pt x="189678" y="847440"/>
                  </a:lnTo>
                  <a:lnTo>
                    <a:pt x="147134" y="719890"/>
                  </a:lnTo>
                  <a:cubicBezTo>
                    <a:pt x="147134" y="719890"/>
                    <a:pt x="147134" y="719890"/>
                    <a:pt x="47883" y="740573"/>
                  </a:cubicBezTo>
                  <a:lnTo>
                    <a:pt x="0" y="750551"/>
                  </a:lnTo>
                  <a:lnTo>
                    <a:pt x="92243" y="627196"/>
                  </a:lnTo>
                  <a:cubicBezTo>
                    <a:pt x="408359" y="244151"/>
                    <a:pt x="886760" y="0"/>
                    <a:pt x="1422184" y="0"/>
                  </a:cubicBezTo>
                  <a:close/>
                </a:path>
              </a:pathLst>
            </a:custGeom>
            <a:solidFill>
              <a:srgbClr val="9D9D9C"/>
            </a:solidFill>
            <a:ln w="24667" cap="flat">
              <a:noFill/>
              <a:prstDash val="solid"/>
              <a:miter/>
            </a:ln>
          </p:spPr>
          <p:txBody>
            <a:bodyPr rtlCol="0" anchor="ctr"/>
            <a:lstStyle/>
            <a:p>
              <a:endParaRPr lang="de-DE" dirty="0"/>
            </a:p>
          </p:txBody>
        </p:sp>
        <p:sp>
          <p:nvSpPr>
            <p:cNvPr id="12" name="Freihandform: Form 16">
              <a:extLst>
                <a:ext uri="{FF2B5EF4-FFF2-40B4-BE49-F238E27FC236}">
                  <a16:creationId xmlns:a16="http://schemas.microsoft.com/office/drawing/2014/main" id="{9E1393F2-75C4-492B-B6C6-943339309555}"/>
                </a:ext>
              </a:extLst>
            </p:cNvPr>
            <p:cNvSpPr/>
            <p:nvPr/>
          </p:nvSpPr>
          <p:spPr>
            <a:xfrm>
              <a:off x="3318454" y="2685916"/>
              <a:ext cx="2823266" cy="2823264"/>
            </a:xfrm>
            <a:custGeom>
              <a:avLst/>
              <a:gdLst>
                <a:gd name="connsiteX0" fmla="*/ 608588 w 2437820"/>
                <a:gd name="connsiteY0" fmla="*/ 2272758 h 2437819"/>
                <a:gd name="connsiteX1" fmla="*/ 162537 w 2437820"/>
                <a:gd name="connsiteY1" fmla="*/ 608588 h 2437819"/>
                <a:gd name="connsiteX2" fmla="*/ 1826708 w 2437820"/>
                <a:gd name="connsiteY2" fmla="*/ 162537 h 2437819"/>
                <a:gd name="connsiteX3" fmla="*/ 2272759 w 2437820"/>
                <a:gd name="connsiteY3" fmla="*/ 1826707 h 2437819"/>
                <a:gd name="connsiteX4" fmla="*/ 608588 w 2437820"/>
                <a:gd name="connsiteY4" fmla="*/ 2272758 h 243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820" h="2437819">
                  <a:moveTo>
                    <a:pt x="608588" y="2272758"/>
                  </a:moveTo>
                  <a:cubicBezTo>
                    <a:pt x="25215" y="1938591"/>
                    <a:pt x="-171631" y="1191468"/>
                    <a:pt x="162537" y="608588"/>
                  </a:cubicBezTo>
                  <a:cubicBezTo>
                    <a:pt x="496705" y="25215"/>
                    <a:pt x="1243828" y="-171631"/>
                    <a:pt x="1826708" y="162537"/>
                  </a:cubicBezTo>
                  <a:cubicBezTo>
                    <a:pt x="2410082" y="503126"/>
                    <a:pt x="2612608" y="1243828"/>
                    <a:pt x="2272759" y="1826707"/>
                  </a:cubicBezTo>
                  <a:cubicBezTo>
                    <a:pt x="1938591" y="2410081"/>
                    <a:pt x="1191221" y="2612607"/>
                    <a:pt x="608588" y="2272758"/>
                  </a:cubicBezTo>
                </a:path>
              </a:pathLst>
            </a:custGeom>
            <a:solidFill>
              <a:srgbClr val="D0E4B9"/>
            </a:solidFill>
            <a:ln w="24667" cap="flat">
              <a:noFill/>
              <a:prstDash val="solid"/>
              <a:miter/>
            </a:ln>
          </p:spPr>
          <p:txBody>
            <a:bodyPr rtlCol="0" anchor="ctr"/>
            <a:lstStyle/>
            <a:p>
              <a:pPr algn="ctr"/>
              <a:r>
                <a:rPr lang="de-DE" sz="2000" b="1" dirty="0"/>
                <a:t>6 Risiko-merkmale</a:t>
              </a:r>
            </a:p>
          </p:txBody>
        </p:sp>
      </p:grpSp>
      <p:cxnSp>
        <p:nvCxnSpPr>
          <p:cNvPr id="25" name="Straight Connector 24">
            <a:extLst>
              <a:ext uri="{FF2B5EF4-FFF2-40B4-BE49-F238E27FC236}">
                <a16:creationId xmlns:a16="http://schemas.microsoft.com/office/drawing/2014/main" id="{D282DDE7-6136-4911-8C10-886C67A5A3AC}"/>
              </a:ext>
            </a:extLst>
          </p:cNvPr>
          <p:cNvCxnSpPr>
            <a:cxnSpLocks/>
          </p:cNvCxnSpPr>
          <p:nvPr/>
        </p:nvCxnSpPr>
        <p:spPr>
          <a:xfrm>
            <a:off x="7287573" y="3456351"/>
            <a:ext cx="435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0CD12A9-F01F-4497-B696-6FD353266188}"/>
              </a:ext>
            </a:extLst>
          </p:cNvPr>
          <p:cNvCxnSpPr>
            <a:cxnSpLocks/>
          </p:cNvCxnSpPr>
          <p:nvPr/>
        </p:nvCxnSpPr>
        <p:spPr>
          <a:xfrm>
            <a:off x="548825" y="3456351"/>
            <a:ext cx="435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24D270-E556-489B-B3AD-FE90A28736EA}"/>
              </a:ext>
            </a:extLst>
          </p:cNvPr>
          <p:cNvCxnSpPr>
            <a:cxnSpLocks/>
          </p:cNvCxnSpPr>
          <p:nvPr/>
        </p:nvCxnSpPr>
        <p:spPr>
          <a:xfrm>
            <a:off x="548825" y="2208576"/>
            <a:ext cx="496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F284744-8C5E-43DD-A394-30FBAE4C4056}"/>
              </a:ext>
            </a:extLst>
          </p:cNvPr>
          <p:cNvCxnSpPr>
            <a:cxnSpLocks/>
          </p:cNvCxnSpPr>
          <p:nvPr/>
        </p:nvCxnSpPr>
        <p:spPr>
          <a:xfrm>
            <a:off x="6675573" y="2208576"/>
            <a:ext cx="496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A593683-5A34-41E4-8534-8AAE8DCE96B8}"/>
              </a:ext>
            </a:extLst>
          </p:cNvPr>
          <p:cNvCxnSpPr>
            <a:cxnSpLocks/>
          </p:cNvCxnSpPr>
          <p:nvPr/>
        </p:nvCxnSpPr>
        <p:spPr>
          <a:xfrm>
            <a:off x="6675573" y="2208576"/>
            <a:ext cx="0" cy="5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CAADF5A-0B85-43C2-B972-4212443C8B9D}"/>
              </a:ext>
            </a:extLst>
          </p:cNvPr>
          <p:cNvCxnSpPr>
            <a:cxnSpLocks/>
          </p:cNvCxnSpPr>
          <p:nvPr/>
        </p:nvCxnSpPr>
        <p:spPr>
          <a:xfrm>
            <a:off x="5516825" y="2208576"/>
            <a:ext cx="0" cy="5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Ellipse 69">
            <a:extLst>
              <a:ext uri="{FF2B5EF4-FFF2-40B4-BE49-F238E27FC236}">
                <a16:creationId xmlns:a16="http://schemas.microsoft.com/office/drawing/2014/main" id="{9EA1FD95-9168-4402-B85E-E713E011C6C5}"/>
              </a:ext>
            </a:extLst>
          </p:cNvPr>
          <p:cNvSpPr/>
          <p:nvPr/>
        </p:nvSpPr>
        <p:spPr>
          <a:xfrm rot="900000" flipH="1">
            <a:off x="4472946" y="5346291"/>
            <a:ext cx="706306" cy="70630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600"/>
              </a:spcBef>
            </a:pPr>
            <a:r>
              <a:rPr lang="de-DE" sz="1400" b="1" dirty="0"/>
              <a:t>USP</a:t>
            </a:r>
          </a:p>
        </p:txBody>
      </p:sp>
      <p:sp>
        <p:nvSpPr>
          <p:cNvPr id="3" name="Foliennummernplatzhalter 2">
            <a:extLst>
              <a:ext uri="{FF2B5EF4-FFF2-40B4-BE49-F238E27FC236}">
                <a16:creationId xmlns:a16="http://schemas.microsoft.com/office/drawing/2014/main" id="{7C6A05F0-E59E-4397-B943-D7E8B61B6E1D}"/>
              </a:ext>
            </a:extLst>
          </p:cNvPr>
          <p:cNvSpPr>
            <a:spLocks noGrp="1"/>
          </p:cNvSpPr>
          <p:nvPr>
            <p:ph type="sldNum" sz="quarter" idx="12"/>
          </p:nvPr>
        </p:nvSpPr>
        <p:spPr/>
        <p:txBody>
          <a:bodyPr/>
          <a:lstStyle/>
          <a:p>
            <a:fld id="{7EC6429F-8EBA-4254-B9C8-295228AFE7F1}" type="slidenum">
              <a:rPr lang="de-DE" smtClean="0"/>
              <a:pPr/>
              <a:t>31</a:t>
            </a:fld>
            <a:endParaRPr lang="de-DE" dirty="0"/>
          </a:p>
        </p:txBody>
      </p:sp>
      <p:sp>
        <p:nvSpPr>
          <p:cNvPr id="31" name="Fußzeilenplatzhalter 2">
            <a:extLst>
              <a:ext uri="{FF2B5EF4-FFF2-40B4-BE49-F238E27FC236}">
                <a16:creationId xmlns:a16="http://schemas.microsoft.com/office/drawing/2014/main" id="{0657B8CF-64FB-4842-A241-E96BEA704D3E}"/>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557417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a:t>Risikobestimmung durch Berufsgruppendifferenzierung.</a:t>
            </a:r>
            <a:endParaRPr lang="de-DE" dirty="0"/>
          </a:p>
        </p:txBody>
      </p:sp>
      <p:sp>
        <p:nvSpPr>
          <p:cNvPr id="8" name="Text Placeholder 4">
            <a:extLst>
              <a:ext uri="{FF2B5EF4-FFF2-40B4-BE49-F238E27FC236}">
                <a16:creationId xmlns:a16="http://schemas.microsoft.com/office/drawing/2014/main" id="{7B90EB22-185C-4BE3-944F-029BC041C866}"/>
              </a:ext>
            </a:extLst>
          </p:cNvPr>
          <p:cNvSpPr txBox="1">
            <a:spLocks/>
          </p:cNvSpPr>
          <p:nvPr/>
        </p:nvSpPr>
        <p:spPr>
          <a:xfrm>
            <a:off x="335360" y="6060244"/>
            <a:ext cx="11520000" cy="141064"/>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1) Bei entsprechenden Scoring-Eingaben</a:t>
            </a:r>
          </a:p>
        </p:txBody>
      </p:sp>
      <p:sp>
        <p:nvSpPr>
          <p:cNvPr id="9" name="Textplatzhalter 4">
            <a:extLst>
              <a:ext uri="{FF2B5EF4-FFF2-40B4-BE49-F238E27FC236}">
                <a16:creationId xmlns:a16="http://schemas.microsoft.com/office/drawing/2014/main" id="{1FF09504-89B0-4B5D-B87F-0A8A1A5573BE}"/>
              </a:ext>
            </a:extLst>
          </p:cNvPr>
          <p:cNvSpPr txBox="1">
            <a:spLocks/>
          </p:cNvSpPr>
          <p:nvPr/>
        </p:nvSpPr>
        <p:spPr>
          <a:xfrm>
            <a:off x="335360" y="1268759"/>
            <a:ext cx="3284139" cy="1051211"/>
          </a:xfrm>
          <a:prstGeom prst="rect">
            <a:avLst/>
          </a:prstGeom>
        </p:spPr>
        <p:txBody>
          <a:bodyPr lIns="0" tIns="0" rIns="0" bIns="0"/>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t>Eine genaue </a:t>
            </a:r>
            <a:r>
              <a:rPr lang="de-DE" b="1" dirty="0">
                <a:solidFill>
                  <a:schemeClr val="accent1"/>
                </a:solidFill>
              </a:rPr>
              <a:t>Differenzierung</a:t>
            </a:r>
            <a:r>
              <a:rPr lang="de-DE" b="1" dirty="0"/>
              <a:t> ermöglicht mehr Flexibilität im </a:t>
            </a:r>
            <a:br>
              <a:rPr lang="de-DE" b="1" dirty="0"/>
            </a:br>
            <a:r>
              <a:rPr lang="de-DE" b="1" dirty="0"/>
              <a:t>Pricing bei gleich-bleibender Stabilität.</a:t>
            </a:r>
          </a:p>
        </p:txBody>
      </p:sp>
      <p:sp>
        <p:nvSpPr>
          <p:cNvPr id="10" name="Rechteck 28">
            <a:extLst>
              <a:ext uri="{FF2B5EF4-FFF2-40B4-BE49-F238E27FC236}">
                <a16:creationId xmlns:a16="http://schemas.microsoft.com/office/drawing/2014/main" id="{59A8DFA4-0262-4DE8-B30F-A46470BC9660}"/>
              </a:ext>
            </a:extLst>
          </p:cNvPr>
          <p:cNvSpPr/>
          <p:nvPr/>
        </p:nvSpPr>
        <p:spPr>
          <a:xfrm>
            <a:off x="5776567" y="1268759"/>
            <a:ext cx="1685077" cy="301236"/>
          </a:xfrm>
          <a:prstGeom prst="rect">
            <a:avLst/>
          </a:prstGeom>
        </p:spPr>
        <p:txBody>
          <a:bodyPr wrap="none">
            <a:spAutoFit/>
          </a:bodyPr>
          <a:lstStyle/>
          <a:p>
            <a:pPr>
              <a:lnSpc>
                <a:spcPct val="104000"/>
              </a:lnSpc>
              <a:spcBef>
                <a:spcPts val="600"/>
              </a:spcBef>
            </a:pPr>
            <a:r>
              <a:rPr lang="de-DE" sz="1400" b="1" dirty="0"/>
              <a:t>16 Risikogruppen</a:t>
            </a:r>
          </a:p>
        </p:txBody>
      </p:sp>
      <p:sp>
        <p:nvSpPr>
          <p:cNvPr id="11" name="Rechteck 31">
            <a:extLst>
              <a:ext uri="{FF2B5EF4-FFF2-40B4-BE49-F238E27FC236}">
                <a16:creationId xmlns:a16="http://schemas.microsoft.com/office/drawing/2014/main" id="{7D0E53D9-8644-41F8-9305-4CD0385C572F}"/>
              </a:ext>
            </a:extLst>
          </p:cNvPr>
          <p:cNvSpPr/>
          <p:nvPr/>
        </p:nvSpPr>
        <p:spPr>
          <a:xfrm>
            <a:off x="3761923" y="1268759"/>
            <a:ext cx="2013595" cy="301236"/>
          </a:xfrm>
          <a:prstGeom prst="rect">
            <a:avLst/>
          </a:prstGeom>
        </p:spPr>
        <p:txBody>
          <a:bodyPr wrap="square" rIns="108000">
            <a:spAutoFit/>
          </a:bodyPr>
          <a:lstStyle/>
          <a:p>
            <a:pPr algn="r">
              <a:lnSpc>
                <a:spcPct val="104000"/>
              </a:lnSpc>
              <a:spcBef>
                <a:spcPts val="600"/>
              </a:spcBef>
            </a:pPr>
            <a:r>
              <a:rPr lang="de-DE" sz="1400" b="1" dirty="0"/>
              <a:t>Beispielberufe</a:t>
            </a:r>
          </a:p>
        </p:txBody>
      </p:sp>
      <p:graphicFrame>
        <p:nvGraphicFramePr>
          <p:cNvPr id="16" name="Tabelle 30">
            <a:extLst>
              <a:ext uri="{FF2B5EF4-FFF2-40B4-BE49-F238E27FC236}">
                <a16:creationId xmlns:a16="http://schemas.microsoft.com/office/drawing/2014/main" id="{FEDDC519-1BAD-40D0-8C15-FB2CE9B9F57A}"/>
              </a:ext>
            </a:extLst>
          </p:cNvPr>
          <p:cNvGraphicFramePr>
            <a:graphicFrameLocks noGrp="1"/>
          </p:cNvGraphicFramePr>
          <p:nvPr>
            <p:extLst>
              <p:ext uri="{D42A27DB-BD31-4B8C-83A1-F6EECF244321}">
                <p14:modId xmlns:p14="http://schemas.microsoft.com/office/powerpoint/2010/main" val="1777084187"/>
              </p:ext>
            </p:extLst>
          </p:nvPr>
        </p:nvGraphicFramePr>
        <p:xfrm>
          <a:off x="2717986" y="1539338"/>
          <a:ext cx="3052471" cy="4032000"/>
        </p:xfrm>
        <a:graphic>
          <a:graphicData uri="http://schemas.openxmlformats.org/drawingml/2006/table">
            <a:tbl>
              <a:tblPr/>
              <a:tblGrid>
                <a:gridCol w="3052471">
                  <a:extLst>
                    <a:ext uri="{9D8B030D-6E8A-4147-A177-3AD203B41FA5}">
                      <a16:colId xmlns:a16="http://schemas.microsoft.com/office/drawing/2014/main" val="20000"/>
                    </a:ext>
                  </a:extLst>
                </a:gridCol>
              </a:tblGrid>
              <a:tr h="252000">
                <a:tc>
                  <a:txBody>
                    <a:bodyPr/>
                    <a:lstStyle/>
                    <a:p>
                      <a:pPr algn="r" fontAlgn="ctr"/>
                      <a:r>
                        <a:rPr lang="de-DE" sz="1000" b="0" i="0" u="none" strike="noStrike" dirty="0">
                          <a:solidFill>
                            <a:srgbClr val="000000"/>
                          </a:solidFill>
                          <a:effectLst/>
                          <a:latin typeface="+mn-lt"/>
                        </a:rPr>
                        <a:t>Maschinenbauingenieur </a:t>
                      </a:r>
                      <a:r>
                        <a:rPr lang="de-DE" sz="1000" b="0" i="0" u="none" strike="noStrike" baseline="30000" dirty="0">
                          <a:solidFill>
                            <a:srgbClr val="000000"/>
                          </a:solidFill>
                          <a:effectLst/>
                          <a:latin typeface="+mn-lt"/>
                        </a:rPr>
                        <a:t>1)</a:t>
                      </a:r>
                    </a:p>
                  </a:txBody>
                  <a:tcPr marL="0" marR="108000" marT="0" marB="0" anchor="ctr">
                    <a:lnL>
                      <a:noFill/>
                    </a:lnL>
                    <a:lnR>
                      <a:noFill/>
                    </a:lnR>
                    <a:lnT>
                      <a:noFill/>
                    </a:lnT>
                    <a:lnB>
                      <a:noFill/>
                    </a:lnB>
                  </a:tcPr>
                </a:tc>
                <a:extLst>
                  <a:ext uri="{0D108BD9-81ED-4DB2-BD59-A6C34878D82A}">
                    <a16:rowId xmlns:a16="http://schemas.microsoft.com/office/drawing/2014/main" val="10000"/>
                  </a:ext>
                </a:extLst>
              </a:tr>
              <a:tr h="25200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de-DE" sz="1000" b="0" i="0" u="none" strike="noStrike" dirty="0">
                          <a:solidFill>
                            <a:schemeClr val="tx1"/>
                          </a:solidFill>
                          <a:effectLst/>
                          <a:latin typeface="+mn-lt"/>
                        </a:rPr>
                        <a:t>Fachinformatiker/in</a:t>
                      </a:r>
                    </a:p>
                  </a:txBody>
                  <a:tcPr marL="0" marR="108000" marT="0" marB="0" anchor="ctr">
                    <a:lnL>
                      <a:noFill/>
                    </a:lnL>
                    <a:lnR>
                      <a:noFill/>
                    </a:lnR>
                    <a:lnT>
                      <a:noFill/>
                    </a:lnT>
                    <a:lnB>
                      <a:noFill/>
                    </a:lnB>
                  </a:tcPr>
                </a:tc>
                <a:extLst>
                  <a:ext uri="{0D108BD9-81ED-4DB2-BD59-A6C34878D82A}">
                    <a16:rowId xmlns:a16="http://schemas.microsoft.com/office/drawing/2014/main" val="3532129223"/>
                  </a:ext>
                </a:extLst>
              </a:tr>
              <a:tr h="252000">
                <a:tc>
                  <a:txBody>
                    <a:bodyPr/>
                    <a:lstStyle/>
                    <a:p>
                      <a:pPr algn="r" fontAlgn="ctr"/>
                      <a:r>
                        <a:rPr lang="de-DE" sz="1000" b="0" i="0" u="none" strike="noStrike" dirty="0">
                          <a:solidFill>
                            <a:srgbClr val="000000"/>
                          </a:solidFill>
                          <a:effectLst/>
                          <a:latin typeface="+mn-lt"/>
                        </a:rPr>
                        <a:t>Arzt/Ärztin für Allgemeinmedizin</a:t>
                      </a:r>
                    </a:p>
                  </a:txBody>
                  <a:tcPr marL="0" marR="108000" marT="0" marB="0" anchor="ctr">
                    <a:lnL>
                      <a:noFill/>
                    </a:lnL>
                    <a:lnR>
                      <a:noFill/>
                    </a:lnR>
                    <a:lnT>
                      <a:noFill/>
                    </a:lnT>
                    <a:lnB>
                      <a:noFill/>
                    </a:lnB>
                  </a:tcPr>
                </a:tc>
                <a:extLst>
                  <a:ext uri="{0D108BD9-81ED-4DB2-BD59-A6C34878D82A}">
                    <a16:rowId xmlns:a16="http://schemas.microsoft.com/office/drawing/2014/main" val="10001"/>
                  </a:ext>
                </a:extLst>
              </a:tr>
              <a:tr h="252000">
                <a:tc>
                  <a:txBody>
                    <a:bodyPr/>
                    <a:lstStyle/>
                    <a:p>
                      <a:pPr algn="r" fontAlgn="ctr"/>
                      <a:r>
                        <a:rPr lang="de-DE" sz="1000" b="0" i="0" u="none" strike="noStrike" dirty="0">
                          <a:solidFill>
                            <a:srgbClr val="000000"/>
                          </a:solidFill>
                          <a:effectLst/>
                          <a:latin typeface="+mn-lt"/>
                        </a:rPr>
                        <a:t>Betriebswirt/in</a:t>
                      </a:r>
                    </a:p>
                  </a:txBody>
                  <a:tcPr marL="0" marR="108000" marT="0" marB="0" anchor="ctr">
                    <a:lnL>
                      <a:noFill/>
                    </a:lnL>
                    <a:lnR>
                      <a:noFill/>
                    </a:lnR>
                    <a:lnT>
                      <a:noFill/>
                    </a:lnT>
                    <a:lnB>
                      <a:noFill/>
                    </a:lnB>
                  </a:tcPr>
                </a:tc>
                <a:extLst>
                  <a:ext uri="{0D108BD9-81ED-4DB2-BD59-A6C34878D82A}">
                    <a16:rowId xmlns:a16="http://schemas.microsoft.com/office/drawing/2014/main" val="10002"/>
                  </a:ext>
                </a:extLst>
              </a:tr>
              <a:tr h="252000">
                <a:tc>
                  <a:txBody>
                    <a:bodyPr/>
                    <a:lstStyle/>
                    <a:p>
                      <a:pPr algn="r" fontAlgn="ctr"/>
                      <a:r>
                        <a:rPr lang="de-DE" sz="1000" b="0" i="0" u="none" strike="noStrike" dirty="0">
                          <a:solidFill>
                            <a:srgbClr val="000000"/>
                          </a:solidFill>
                          <a:effectLst/>
                          <a:latin typeface="+mn-lt"/>
                        </a:rPr>
                        <a:t>Kfm.</a:t>
                      </a:r>
                      <a:r>
                        <a:rPr lang="de-DE" sz="1000" b="0" i="0" u="none" strike="noStrike" baseline="0" dirty="0">
                          <a:solidFill>
                            <a:srgbClr val="000000"/>
                          </a:solidFill>
                          <a:effectLst/>
                          <a:latin typeface="+mn-lt"/>
                        </a:rPr>
                        <a:t> Angestellter/in</a:t>
                      </a:r>
                      <a:endParaRPr lang="de-DE" sz="1000" b="0" i="0" u="none" strike="noStrike" dirty="0">
                        <a:solidFill>
                          <a:srgbClr val="000000"/>
                        </a:solidFill>
                        <a:effectLst/>
                        <a:latin typeface="+mn-lt"/>
                      </a:endParaRPr>
                    </a:p>
                  </a:txBody>
                  <a:tcPr marL="0" marR="108000" marT="0" marB="0" anchor="ctr">
                    <a:lnL>
                      <a:noFill/>
                    </a:lnL>
                    <a:lnR>
                      <a:noFill/>
                    </a:lnR>
                    <a:lnT>
                      <a:noFill/>
                    </a:lnT>
                    <a:lnB>
                      <a:noFill/>
                    </a:lnB>
                  </a:tcPr>
                </a:tc>
                <a:extLst>
                  <a:ext uri="{0D108BD9-81ED-4DB2-BD59-A6C34878D82A}">
                    <a16:rowId xmlns:a16="http://schemas.microsoft.com/office/drawing/2014/main" val="10003"/>
                  </a:ext>
                </a:extLst>
              </a:tr>
              <a:tr h="252000">
                <a:tc>
                  <a:txBody>
                    <a:bodyPr/>
                    <a:lstStyle/>
                    <a:p>
                      <a:pPr algn="r" fontAlgn="ctr"/>
                      <a:r>
                        <a:rPr lang="de-DE" sz="1000" b="0" i="0" u="none" strike="noStrike" dirty="0">
                          <a:solidFill>
                            <a:srgbClr val="000000"/>
                          </a:solidFill>
                          <a:effectLst/>
                          <a:latin typeface="+mn-lt"/>
                        </a:rPr>
                        <a:t>Grafikdesigner/in (techn. Abschl.)</a:t>
                      </a:r>
                    </a:p>
                  </a:txBody>
                  <a:tcPr marL="0" marR="108000" marT="0" marB="0" anchor="ctr">
                    <a:lnL>
                      <a:noFill/>
                    </a:lnL>
                    <a:lnR>
                      <a:noFill/>
                    </a:lnR>
                    <a:lnT>
                      <a:noFill/>
                    </a:lnT>
                    <a:lnB>
                      <a:noFill/>
                    </a:lnB>
                  </a:tcPr>
                </a:tc>
                <a:extLst>
                  <a:ext uri="{0D108BD9-81ED-4DB2-BD59-A6C34878D82A}">
                    <a16:rowId xmlns:a16="http://schemas.microsoft.com/office/drawing/2014/main" val="10004"/>
                  </a:ext>
                </a:extLst>
              </a:tr>
              <a:tr h="252000">
                <a:tc>
                  <a:txBody>
                    <a:bodyPr/>
                    <a:lstStyle/>
                    <a:p>
                      <a:pPr algn="r" fontAlgn="ctr"/>
                      <a:r>
                        <a:rPr lang="de-DE" sz="1000" b="0" i="0" u="none" strike="noStrike" dirty="0">
                          <a:solidFill>
                            <a:srgbClr val="000000"/>
                          </a:solidFill>
                          <a:effectLst/>
                          <a:latin typeface="+mn-lt"/>
                        </a:rPr>
                        <a:t>Elektromeister/in</a:t>
                      </a:r>
                    </a:p>
                  </a:txBody>
                  <a:tcPr marL="0" marR="108000" marT="0" marB="0" anchor="ctr">
                    <a:lnL>
                      <a:noFill/>
                    </a:lnL>
                    <a:lnR>
                      <a:noFill/>
                    </a:lnR>
                    <a:lnT>
                      <a:noFill/>
                    </a:lnT>
                    <a:lnB>
                      <a:noFill/>
                    </a:lnB>
                  </a:tcPr>
                </a:tc>
                <a:extLst>
                  <a:ext uri="{0D108BD9-81ED-4DB2-BD59-A6C34878D82A}">
                    <a16:rowId xmlns:a16="http://schemas.microsoft.com/office/drawing/2014/main" val="10005"/>
                  </a:ext>
                </a:extLst>
              </a:tr>
              <a:tr h="252000">
                <a:tc>
                  <a:txBody>
                    <a:bodyPr/>
                    <a:lstStyle/>
                    <a:p>
                      <a:pPr algn="r" fontAlgn="ctr"/>
                      <a:r>
                        <a:rPr lang="de-DE" sz="1000" b="0" i="0" u="none" strike="noStrike" dirty="0">
                          <a:solidFill>
                            <a:schemeClr val="tx1"/>
                          </a:solidFill>
                          <a:effectLst/>
                          <a:latin typeface="+mn-lt"/>
                        </a:rPr>
                        <a:t>Medienpädagoge/in</a:t>
                      </a:r>
                    </a:p>
                  </a:txBody>
                  <a:tcPr marL="0" marR="108000" marT="0" marB="0" anchor="ctr">
                    <a:lnL>
                      <a:noFill/>
                    </a:lnL>
                    <a:lnR>
                      <a:noFill/>
                    </a:lnR>
                    <a:lnT>
                      <a:noFill/>
                    </a:lnT>
                    <a:lnB>
                      <a:noFill/>
                    </a:lnB>
                  </a:tcPr>
                </a:tc>
                <a:extLst>
                  <a:ext uri="{0D108BD9-81ED-4DB2-BD59-A6C34878D82A}">
                    <a16:rowId xmlns:a16="http://schemas.microsoft.com/office/drawing/2014/main" val="10006"/>
                  </a:ext>
                </a:extLst>
              </a:tr>
              <a:tr h="252000">
                <a:tc>
                  <a:txBody>
                    <a:bodyPr/>
                    <a:lstStyle/>
                    <a:p>
                      <a:pPr algn="r" fontAlgn="ctr"/>
                      <a:r>
                        <a:rPr lang="de-DE" sz="1000" b="0" i="0" u="none" strike="noStrike" dirty="0">
                          <a:solidFill>
                            <a:srgbClr val="000000"/>
                          </a:solidFill>
                          <a:effectLst/>
                          <a:latin typeface="+mn-lt"/>
                        </a:rPr>
                        <a:t>Zahntechniker/in</a:t>
                      </a:r>
                    </a:p>
                  </a:txBody>
                  <a:tcPr marL="0" marR="108000" marT="0" marB="0" anchor="ctr">
                    <a:lnL>
                      <a:noFill/>
                    </a:lnL>
                    <a:lnR>
                      <a:noFill/>
                    </a:lnR>
                    <a:lnT>
                      <a:noFill/>
                    </a:lnT>
                    <a:lnB>
                      <a:noFill/>
                    </a:lnB>
                  </a:tcPr>
                </a:tc>
                <a:extLst>
                  <a:ext uri="{0D108BD9-81ED-4DB2-BD59-A6C34878D82A}">
                    <a16:rowId xmlns:a16="http://schemas.microsoft.com/office/drawing/2014/main" val="10007"/>
                  </a:ext>
                </a:extLst>
              </a:tr>
              <a:tr h="252000">
                <a:tc>
                  <a:txBody>
                    <a:bodyPr/>
                    <a:lstStyle/>
                    <a:p>
                      <a:pPr algn="r" fontAlgn="ctr"/>
                      <a:r>
                        <a:rPr lang="de-DE" sz="1000" b="0" i="0" u="none" strike="noStrike" dirty="0">
                          <a:solidFill>
                            <a:schemeClr val="tx1"/>
                          </a:solidFill>
                          <a:effectLst/>
                          <a:latin typeface="+mn-lt"/>
                        </a:rPr>
                        <a:t>Master Journalistik</a:t>
                      </a:r>
                    </a:p>
                  </a:txBody>
                  <a:tcPr marL="0" marR="108000" marT="0" marB="0" anchor="ctr">
                    <a:lnL>
                      <a:noFill/>
                    </a:lnL>
                    <a:lnR>
                      <a:noFill/>
                    </a:lnR>
                    <a:lnT>
                      <a:noFill/>
                    </a:lnT>
                    <a:lnB>
                      <a:noFill/>
                    </a:lnB>
                  </a:tcPr>
                </a:tc>
                <a:extLst>
                  <a:ext uri="{0D108BD9-81ED-4DB2-BD59-A6C34878D82A}">
                    <a16:rowId xmlns:a16="http://schemas.microsoft.com/office/drawing/2014/main" val="10008"/>
                  </a:ext>
                </a:extLst>
              </a:tr>
              <a:tr h="252000">
                <a:tc>
                  <a:txBody>
                    <a:bodyPr/>
                    <a:lstStyle/>
                    <a:p>
                      <a:pPr algn="r" fontAlgn="ctr"/>
                      <a:r>
                        <a:rPr lang="de-DE" sz="1000" b="0" i="0" u="none" strike="noStrike" dirty="0">
                          <a:solidFill>
                            <a:srgbClr val="000000"/>
                          </a:solidFill>
                          <a:effectLst/>
                          <a:latin typeface="+mn-lt"/>
                        </a:rPr>
                        <a:t>Malermeister/in</a:t>
                      </a:r>
                    </a:p>
                  </a:txBody>
                  <a:tcPr marL="0" marR="108000" marT="0" marB="0" anchor="ctr">
                    <a:lnL>
                      <a:noFill/>
                    </a:lnL>
                    <a:lnR>
                      <a:noFill/>
                    </a:lnR>
                    <a:lnT>
                      <a:noFill/>
                    </a:lnT>
                    <a:lnB>
                      <a:noFill/>
                    </a:lnB>
                  </a:tcPr>
                </a:tc>
                <a:extLst>
                  <a:ext uri="{0D108BD9-81ED-4DB2-BD59-A6C34878D82A}">
                    <a16:rowId xmlns:a16="http://schemas.microsoft.com/office/drawing/2014/main" val="10009"/>
                  </a:ext>
                </a:extLst>
              </a:tr>
              <a:tr h="252000">
                <a:tc>
                  <a:txBody>
                    <a:bodyPr/>
                    <a:lstStyle/>
                    <a:p>
                      <a:pPr algn="r" fontAlgn="ctr"/>
                      <a:r>
                        <a:rPr lang="de-DE" sz="1000" b="0" i="0" u="none" strike="noStrike" dirty="0">
                          <a:solidFill>
                            <a:schemeClr val="tx1"/>
                          </a:solidFill>
                          <a:effectLst/>
                          <a:latin typeface="+mn-lt"/>
                        </a:rPr>
                        <a:t>Fachmann/Fachfrau für </a:t>
                      </a:r>
                      <a:r>
                        <a:rPr lang="de-DE" sz="1000" b="0" i="0" u="none" strike="noStrike" dirty="0" err="1">
                          <a:solidFill>
                            <a:schemeClr val="tx1"/>
                          </a:solidFill>
                          <a:effectLst/>
                          <a:latin typeface="+mn-lt"/>
                        </a:rPr>
                        <a:t>Systenmgastronomie</a:t>
                      </a:r>
                      <a:endParaRPr lang="de-DE" sz="1000" b="0" i="0" u="none" strike="noStrike" dirty="0">
                        <a:solidFill>
                          <a:schemeClr val="tx1"/>
                        </a:solidFill>
                        <a:effectLst/>
                        <a:latin typeface="+mn-lt"/>
                      </a:endParaRPr>
                    </a:p>
                  </a:txBody>
                  <a:tcPr marL="0" marR="108000" marT="0" marB="0" anchor="ctr">
                    <a:lnL>
                      <a:noFill/>
                    </a:lnL>
                    <a:lnR>
                      <a:noFill/>
                    </a:lnR>
                    <a:lnT>
                      <a:noFill/>
                    </a:lnT>
                    <a:lnB>
                      <a:noFill/>
                    </a:lnB>
                  </a:tcPr>
                </a:tc>
                <a:extLst>
                  <a:ext uri="{0D108BD9-81ED-4DB2-BD59-A6C34878D82A}">
                    <a16:rowId xmlns:a16="http://schemas.microsoft.com/office/drawing/2014/main" val="10010"/>
                  </a:ext>
                </a:extLst>
              </a:tr>
              <a:tr h="252000">
                <a:tc>
                  <a:txBody>
                    <a:bodyPr/>
                    <a:lstStyle/>
                    <a:p>
                      <a:pPr algn="r" fontAlgn="ctr"/>
                      <a:r>
                        <a:rPr lang="de-DE" sz="1000" b="0" i="0" u="none" strike="noStrike" dirty="0">
                          <a:solidFill>
                            <a:srgbClr val="000000"/>
                          </a:solidFill>
                          <a:effectLst/>
                          <a:latin typeface="+mn-lt"/>
                        </a:rPr>
                        <a:t>Friseur/in</a:t>
                      </a:r>
                    </a:p>
                  </a:txBody>
                  <a:tcPr marL="0" marR="108000" marT="0" marB="0" anchor="ctr">
                    <a:lnL>
                      <a:noFill/>
                    </a:lnL>
                    <a:lnR>
                      <a:noFill/>
                    </a:lnR>
                    <a:lnT>
                      <a:noFill/>
                    </a:lnT>
                    <a:lnB>
                      <a:noFill/>
                    </a:lnB>
                  </a:tcPr>
                </a:tc>
                <a:extLst>
                  <a:ext uri="{0D108BD9-81ED-4DB2-BD59-A6C34878D82A}">
                    <a16:rowId xmlns:a16="http://schemas.microsoft.com/office/drawing/2014/main" val="10011"/>
                  </a:ext>
                </a:extLst>
              </a:tr>
              <a:tr h="252000">
                <a:tc>
                  <a:txBody>
                    <a:bodyPr/>
                    <a:lstStyle/>
                    <a:p>
                      <a:pPr algn="r" fontAlgn="ctr"/>
                      <a:r>
                        <a:rPr lang="de-DE" sz="1000" b="0" i="0" u="none" strike="noStrike" dirty="0">
                          <a:solidFill>
                            <a:srgbClr val="000000"/>
                          </a:solidFill>
                          <a:effectLst/>
                          <a:latin typeface="+mn-lt"/>
                        </a:rPr>
                        <a:t>Altenpfleger/in</a:t>
                      </a:r>
                    </a:p>
                  </a:txBody>
                  <a:tcPr marL="0" marR="108000" marT="0" marB="0" anchor="ctr">
                    <a:lnL>
                      <a:noFill/>
                    </a:lnL>
                    <a:lnR>
                      <a:noFill/>
                    </a:lnR>
                    <a:lnT>
                      <a:noFill/>
                    </a:lnT>
                    <a:lnB>
                      <a:noFill/>
                    </a:lnB>
                  </a:tcPr>
                </a:tc>
                <a:extLst>
                  <a:ext uri="{0D108BD9-81ED-4DB2-BD59-A6C34878D82A}">
                    <a16:rowId xmlns:a16="http://schemas.microsoft.com/office/drawing/2014/main" val="10012"/>
                  </a:ext>
                </a:extLst>
              </a:tr>
              <a:tr h="252000">
                <a:tc>
                  <a:txBody>
                    <a:bodyPr/>
                    <a:lstStyle/>
                    <a:p>
                      <a:pPr algn="r" fontAlgn="ctr"/>
                      <a:r>
                        <a:rPr lang="de-DE" sz="1000" b="0" i="0" u="none" strike="noStrike" dirty="0">
                          <a:solidFill>
                            <a:schemeClr val="tx1"/>
                          </a:solidFill>
                          <a:effectLst/>
                          <a:latin typeface="+mn-lt"/>
                        </a:rPr>
                        <a:t>Dachdeckermeister/in</a:t>
                      </a:r>
                    </a:p>
                  </a:txBody>
                  <a:tcPr marL="0" marR="108000" marT="0" marB="0" anchor="ctr">
                    <a:lnL>
                      <a:noFill/>
                    </a:lnL>
                    <a:lnR>
                      <a:noFill/>
                    </a:lnR>
                    <a:lnT>
                      <a:noFill/>
                    </a:lnT>
                    <a:lnB>
                      <a:noFill/>
                    </a:lnB>
                  </a:tcPr>
                </a:tc>
                <a:extLst>
                  <a:ext uri="{0D108BD9-81ED-4DB2-BD59-A6C34878D82A}">
                    <a16:rowId xmlns:a16="http://schemas.microsoft.com/office/drawing/2014/main" val="10013"/>
                  </a:ext>
                </a:extLst>
              </a:tr>
              <a:tr h="252000">
                <a:tc>
                  <a:txBody>
                    <a:bodyPr/>
                    <a:lstStyle/>
                    <a:p>
                      <a:pPr algn="r" fontAlgn="ctr"/>
                      <a:r>
                        <a:rPr lang="de-DE" sz="1000" b="0" i="0" u="none" strike="noStrike" dirty="0">
                          <a:solidFill>
                            <a:srgbClr val="000000"/>
                          </a:solidFill>
                          <a:effectLst/>
                          <a:latin typeface="+mn-lt"/>
                        </a:rPr>
                        <a:t>Gerüstbauer/in</a:t>
                      </a:r>
                    </a:p>
                  </a:txBody>
                  <a:tcPr marL="0" marR="108000" marT="0" marB="0" anchor="ctr">
                    <a:lnL>
                      <a:noFill/>
                    </a:lnL>
                    <a:lnR>
                      <a:noFill/>
                    </a:lnR>
                    <a:lnT>
                      <a:noFill/>
                    </a:lnT>
                    <a:lnB>
                      <a:noFill/>
                    </a:lnB>
                  </a:tcPr>
                </a:tc>
                <a:extLst>
                  <a:ext uri="{0D108BD9-81ED-4DB2-BD59-A6C34878D82A}">
                    <a16:rowId xmlns:a16="http://schemas.microsoft.com/office/drawing/2014/main" val="10014"/>
                  </a:ext>
                </a:extLst>
              </a:tr>
            </a:tbl>
          </a:graphicData>
        </a:graphic>
      </p:graphicFrame>
      <p:cxnSp>
        <p:nvCxnSpPr>
          <p:cNvPr id="17" name="Gerader Verbinder 22">
            <a:extLst>
              <a:ext uri="{FF2B5EF4-FFF2-40B4-BE49-F238E27FC236}">
                <a16:creationId xmlns:a16="http://schemas.microsoft.com/office/drawing/2014/main" id="{7B85C2CF-BA82-4182-AC8A-66FB650D8CE6}"/>
              </a:ext>
            </a:extLst>
          </p:cNvPr>
          <p:cNvCxnSpPr>
            <a:cxnSpLocks/>
          </p:cNvCxnSpPr>
          <p:nvPr/>
        </p:nvCxnSpPr>
        <p:spPr>
          <a:xfrm>
            <a:off x="5771063" y="1268759"/>
            <a:ext cx="0" cy="4371824"/>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Gerader Verbinder 24">
            <a:extLst>
              <a:ext uri="{FF2B5EF4-FFF2-40B4-BE49-F238E27FC236}">
                <a16:creationId xmlns:a16="http://schemas.microsoft.com/office/drawing/2014/main" id="{AC24941A-45AA-4532-BA28-29E93AFA0328}"/>
              </a:ext>
            </a:extLst>
          </p:cNvPr>
          <p:cNvCxnSpPr>
            <a:cxnSpLocks/>
          </p:cNvCxnSpPr>
          <p:nvPr/>
        </p:nvCxnSpPr>
        <p:spPr>
          <a:xfrm>
            <a:off x="5908596" y="5640583"/>
            <a:ext cx="5948441" cy="0"/>
          </a:xfrm>
          <a:prstGeom prst="line">
            <a:avLst/>
          </a:prstGeom>
          <a:ln w="63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52">
            <a:extLst>
              <a:ext uri="{FF2B5EF4-FFF2-40B4-BE49-F238E27FC236}">
                <a16:creationId xmlns:a16="http://schemas.microsoft.com/office/drawing/2014/main" id="{2C1FB6CA-5AA2-4A85-AB8C-5F7DEC9A614D}"/>
              </a:ext>
            </a:extLst>
          </p:cNvPr>
          <p:cNvSpPr txBox="1">
            <a:spLocks noChangeArrowheads="1"/>
          </p:cNvSpPr>
          <p:nvPr/>
        </p:nvSpPr>
        <p:spPr bwMode="gray">
          <a:xfrm>
            <a:off x="9141308" y="5640583"/>
            <a:ext cx="2715729" cy="27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lstStyle>
            <a:lvl1pPr eaLnBrk="0" hangingPunct="0">
              <a:spcBef>
                <a:spcPts val="1200"/>
              </a:spcBef>
              <a:defRPr sz="1600" b="1">
                <a:solidFill>
                  <a:srgbClr val="373D41"/>
                </a:solidFill>
                <a:latin typeface="Arial" pitchFamily="34" charset="0"/>
              </a:defRPr>
            </a:lvl1pPr>
            <a:lvl2pPr marL="742950" indent="-285750" eaLnBrk="0" hangingPunct="0">
              <a:spcBef>
                <a:spcPts val="1200"/>
              </a:spcBef>
              <a:buFont typeface="Wingdings" pitchFamily="2" charset="2"/>
              <a:buChar char="§"/>
              <a:defRPr sz="1600">
                <a:solidFill>
                  <a:srgbClr val="373D41"/>
                </a:solidFill>
                <a:latin typeface="Arial" pitchFamily="34" charset="0"/>
              </a:defRPr>
            </a:lvl2pPr>
            <a:lvl3pPr marL="1143000" indent="-228600" eaLnBrk="0" hangingPunct="0">
              <a:spcBef>
                <a:spcPts val="600"/>
              </a:spcBef>
              <a:buFont typeface="Wingdings" pitchFamily="2" charset="2"/>
              <a:buChar char="§"/>
              <a:defRPr sz="1600">
                <a:solidFill>
                  <a:srgbClr val="373D41"/>
                </a:solidFill>
                <a:latin typeface="Arial" pitchFamily="34" charset="0"/>
              </a:defRPr>
            </a:lvl3pPr>
            <a:lvl4pPr marL="1600200" indent="-228600" eaLnBrk="0" hangingPunct="0">
              <a:spcBef>
                <a:spcPts val="300"/>
              </a:spcBef>
              <a:buFont typeface="Wingdings" pitchFamily="2" charset="2"/>
              <a:buChar char="§"/>
              <a:defRPr sz="1600">
                <a:solidFill>
                  <a:srgbClr val="373D41"/>
                </a:solidFill>
                <a:latin typeface="Arial" pitchFamily="34" charset="0"/>
              </a:defRPr>
            </a:lvl4pPr>
            <a:lvl5pPr marL="2057400" indent="-228600" eaLnBrk="0" hangingPunct="0">
              <a:spcBef>
                <a:spcPts val="300"/>
              </a:spcBef>
              <a:buFont typeface="Wingdings" pitchFamily="2" charset="2"/>
              <a:buChar char="§"/>
              <a:defRPr sz="1600">
                <a:solidFill>
                  <a:srgbClr val="373D41"/>
                </a:solidFill>
                <a:latin typeface="Arial" pitchFamily="34" charset="0"/>
              </a:defRPr>
            </a:lvl5pPr>
            <a:lvl6pPr marL="2514600" indent="-228600" eaLnBrk="0" fontAlgn="base" hangingPunct="0">
              <a:spcBef>
                <a:spcPts val="300"/>
              </a:spcBef>
              <a:spcAft>
                <a:spcPct val="0"/>
              </a:spcAft>
              <a:buFont typeface="Wingdings" pitchFamily="2" charset="2"/>
              <a:buChar char="§"/>
              <a:defRPr sz="1600">
                <a:solidFill>
                  <a:srgbClr val="373D41"/>
                </a:solidFill>
                <a:latin typeface="Arial" pitchFamily="34" charset="0"/>
              </a:defRPr>
            </a:lvl6pPr>
            <a:lvl7pPr marL="2971800" indent="-228600" eaLnBrk="0" fontAlgn="base" hangingPunct="0">
              <a:spcBef>
                <a:spcPts val="300"/>
              </a:spcBef>
              <a:spcAft>
                <a:spcPct val="0"/>
              </a:spcAft>
              <a:buFont typeface="Wingdings" pitchFamily="2" charset="2"/>
              <a:buChar char="§"/>
              <a:defRPr sz="1600">
                <a:solidFill>
                  <a:srgbClr val="373D41"/>
                </a:solidFill>
                <a:latin typeface="Arial" pitchFamily="34" charset="0"/>
              </a:defRPr>
            </a:lvl7pPr>
            <a:lvl8pPr marL="3429000" indent="-228600" eaLnBrk="0" fontAlgn="base" hangingPunct="0">
              <a:spcBef>
                <a:spcPts val="300"/>
              </a:spcBef>
              <a:spcAft>
                <a:spcPct val="0"/>
              </a:spcAft>
              <a:buFont typeface="Wingdings" pitchFamily="2" charset="2"/>
              <a:buChar char="§"/>
              <a:defRPr sz="1600">
                <a:solidFill>
                  <a:srgbClr val="373D41"/>
                </a:solidFill>
                <a:latin typeface="Arial" pitchFamily="34" charset="0"/>
              </a:defRPr>
            </a:lvl8pPr>
            <a:lvl9pPr marL="3886200" indent="-228600" eaLnBrk="0" fontAlgn="base" hangingPunct="0">
              <a:spcBef>
                <a:spcPts val="300"/>
              </a:spcBef>
              <a:spcAft>
                <a:spcPct val="0"/>
              </a:spcAft>
              <a:buFont typeface="Wingdings" pitchFamily="2" charset="2"/>
              <a:buChar char="§"/>
              <a:defRPr sz="1600">
                <a:solidFill>
                  <a:srgbClr val="373D41"/>
                </a:solidFill>
                <a:latin typeface="Arial" pitchFamily="34" charset="0"/>
              </a:defRPr>
            </a:lvl9pPr>
          </a:lstStyle>
          <a:p>
            <a:pPr algn="r" eaLnBrk="1" hangingPunct="1">
              <a:spcBef>
                <a:spcPct val="0"/>
              </a:spcBef>
            </a:pPr>
            <a:r>
              <a:rPr lang="de-DE" altLang="en-US" sz="1400" b="0" dirty="0">
                <a:solidFill>
                  <a:prstClr val="black"/>
                </a:solidFill>
              </a:rPr>
              <a:t>Risiko </a:t>
            </a:r>
            <a:r>
              <a:rPr lang="de-DE" altLang="en-US" sz="900" b="0" dirty="0">
                <a:solidFill>
                  <a:prstClr val="black"/>
                </a:solidFill>
              </a:rPr>
              <a:t>(Schematische Darstellung)</a:t>
            </a:r>
            <a:endParaRPr lang="de-DE" altLang="en-US" sz="1400" b="0" dirty="0">
              <a:solidFill>
                <a:prstClr val="black"/>
              </a:solidFill>
            </a:endParaRPr>
          </a:p>
        </p:txBody>
      </p:sp>
      <p:sp>
        <p:nvSpPr>
          <p:cNvPr id="21" name="Rechteck 10">
            <a:extLst>
              <a:ext uri="{FF2B5EF4-FFF2-40B4-BE49-F238E27FC236}">
                <a16:creationId xmlns:a16="http://schemas.microsoft.com/office/drawing/2014/main" id="{682FE086-A1C0-4A2E-8774-9AE22EB4FBEE}"/>
              </a:ext>
            </a:extLst>
          </p:cNvPr>
          <p:cNvSpPr/>
          <p:nvPr/>
        </p:nvSpPr>
        <p:spPr>
          <a:xfrm>
            <a:off x="5908596" y="5335403"/>
            <a:ext cx="5776977" cy="214221"/>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000" b="1" dirty="0"/>
              <a:t>D</a:t>
            </a:r>
          </a:p>
        </p:txBody>
      </p:sp>
      <p:sp>
        <p:nvSpPr>
          <p:cNvPr id="22" name="Rechteck 5">
            <a:extLst>
              <a:ext uri="{FF2B5EF4-FFF2-40B4-BE49-F238E27FC236}">
                <a16:creationId xmlns:a16="http://schemas.microsoft.com/office/drawing/2014/main" id="{B645AFB2-1759-470D-AAEF-3E860E0F20C6}"/>
              </a:ext>
            </a:extLst>
          </p:cNvPr>
          <p:cNvSpPr/>
          <p:nvPr/>
        </p:nvSpPr>
        <p:spPr>
          <a:xfrm>
            <a:off x="5908596" y="2812628"/>
            <a:ext cx="2567548" cy="214221"/>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000" b="1" dirty="0">
                <a:solidFill>
                  <a:schemeClr val="bg1"/>
                </a:solidFill>
              </a:rPr>
              <a:t>A</a:t>
            </a:r>
          </a:p>
        </p:txBody>
      </p:sp>
      <p:sp>
        <p:nvSpPr>
          <p:cNvPr id="23" name="Rechteck 11">
            <a:extLst>
              <a:ext uri="{FF2B5EF4-FFF2-40B4-BE49-F238E27FC236}">
                <a16:creationId xmlns:a16="http://schemas.microsoft.com/office/drawing/2014/main" id="{B91B911A-3EBE-4F56-A067-A41AE2B98343}"/>
              </a:ext>
            </a:extLst>
          </p:cNvPr>
          <p:cNvSpPr/>
          <p:nvPr/>
        </p:nvSpPr>
        <p:spPr>
          <a:xfrm>
            <a:off x="5908596" y="2560351"/>
            <a:ext cx="2324472" cy="214221"/>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000" dirty="0">
                <a:solidFill>
                  <a:schemeClr val="bg1"/>
                </a:solidFill>
              </a:rPr>
              <a:t>A-</a:t>
            </a:r>
            <a:r>
              <a:rPr lang="de-DE" sz="1000" b="1" dirty="0">
                <a:solidFill>
                  <a:schemeClr val="bg1"/>
                </a:solidFill>
              </a:rPr>
              <a:t>top</a:t>
            </a:r>
          </a:p>
        </p:txBody>
      </p:sp>
      <p:sp>
        <p:nvSpPr>
          <p:cNvPr id="24" name="Rechteck 4">
            <a:extLst>
              <a:ext uri="{FF2B5EF4-FFF2-40B4-BE49-F238E27FC236}">
                <a16:creationId xmlns:a16="http://schemas.microsoft.com/office/drawing/2014/main" id="{CEC821C2-3E86-4484-AB18-A2932AF790BC}"/>
              </a:ext>
            </a:extLst>
          </p:cNvPr>
          <p:cNvSpPr/>
          <p:nvPr/>
        </p:nvSpPr>
        <p:spPr>
          <a:xfrm>
            <a:off x="5908596" y="2308074"/>
            <a:ext cx="2039103" cy="214221"/>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000" b="1" dirty="0"/>
              <a:t>A1</a:t>
            </a:r>
          </a:p>
        </p:txBody>
      </p:sp>
      <p:sp>
        <p:nvSpPr>
          <p:cNvPr id="25" name="Rechteck 12">
            <a:extLst>
              <a:ext uri="{FF2B5EF4-FFF2-40B4-BE49-F238E27FC236}">
                <a16:creationId xmlns:a16="http://schemas.microsoft.com/office/drawing/2014/main" id="{51109CE1-306E-4405-B52A-064081A161A5}"/>
              </a:ext>
            </a:extLst>
          </p:cNvPr>
          <p:cNvSpPr/>
          <p:nvPr/>
        </p:nvSpPr>
        <p:spPr>
          <a:xfrm>
            <a:off x="5908596" y="2055797"/>
            <a:ext cx="1797641" cy="214221"/>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72000" rIns="0" bIns="72000" numCol="1" spcCol="0" rtlCol="0" fromWordArt="0" anchor="ctr" anchorCtr="0" forceAA="0" compatLnSpc="1">
            <a:prstTxWarp prst="textNoShape">
              <a:avLst/>
            </a:prstTxWarp>
            <a:noAutofit/>
          </a:bodyPr>
          <a:lstStyle/>
          <a:p>
            <a:pPr>
              <a:lnSpc>
                <a:spcPct val="104000"/>
              </a:lnSpc>
              <a:spcBef>
                <a:spcPts val="600"/>
              </a:spcBef>
            </a:pPr>
            <a:r>
              <a:rPr lang="de-DE" sz="1000" dirty="0">
                <a:solidFill>
                  <a:schemeClr val="bg1"/>
                </a:solidFill>
              </a:rPr>
              <a:t>A1-</a:t>
            </a:r>
            <a:r>
              <a:rPr lang="de-DE" sz="1000" b="1" dirty="0">
                <a:solidFill>
                  <a:schemeClr val="bg1"/>
                </a:solidFill>
              </a:rPr>
              <a:t>top</a:t>
            </a:r>
          </a:p>
        </p:txBody>
      </p:sp>
      <p:sp>
        <p:nvSpPr>
          <p:cNvPr id="26" name="Rechteck 13">
            <a:extLst>
              <a:ext uri="{FF2B5EF4-FFF2-40B4-BE49-F238E27FC236}">
                <a16:creationId xmlns:a16="http://schemas.microsoft.com/office/drawing/2014/main" id="{33EB828A-6C5D-438C-BF93-D3C3C5BCDE8E}"/>
              </a:ext>
            </a:extLst>
          </p:cNvPr>
          <p:cNvSpPr/>
          <p:nvPr/>
        </p:nvSpPr>
        <p:spPr>
          <a:xfrm>
            <a:off x="5908596" y="1803520"/>
            <a:ext cx="1586483" cy="214221"/>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000" b="1" dirty="0">
                <a:solidFill>
                  <a:schemeClr val="bg1"/>
                </a:solidFill>
              </a:rPr>
              <a:t>A0</a:t>
            </a:r>
          </a:p>
        </p:txBody>
      </p:sp>
      <p:sp>
        <p:nvSpPr>
          <p:cNvPr id="27" name="Rechteck 6">
            <a:extLst>
              <a:ext uri="{FF2B5EF4-FFF2-40B4-BE49-F238E27FC236}">
                <a16:creationId xmlns:a16="http://schemas.microsoft.com/office/drawing/2014/main" id="{36F53A17-5571-4F57-8D1F-8AB224C66023}"/>
              </a:ext>
            </a:extLst>
          </p:cNvPr>
          <p:cNvSpPr/>
          <p:nvPr/>
        </p:nvSpPr>
        <p:spPr>
          <a:xfrm>
            <a:off x="5908596" y="3317182"/>
            <a:ext cx="3209430" cy="214221"/>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000" b="1" dirty="0">
                <a:solidFill>
                  <a:schemeClr val="bg1"/>
                </a:solidFill>
              </a:rPr>
              <a:t>B1</a:t>
            </a:r>
          </a:p>
        </p:txBody>
      </p:sp>
      <p:sp>
        <p:nvSpPr>
          <p:cNvPr id="28" name="Rechteck 14">
            <a:extLst>
              <a:ext uri="{FF2B5EF4-FFF2-40B4-BE49-F238E27FC236}">
                <a16:creationId xmlns:a16="http://schemas.microsoft.com/office/drawing/2014/main" id="{D0B1C96F-696D-4DCD-ACCF-3B6366D7CC06}"/>
              </a:ext>
            </a:extLst>
          </p:cNvPr>
          <p:cNvSpPr/>
          <p:nvPr/>
        </p:nvSpPr>
        <p:spPr>
          <a:xfrm>
            <a:off x="5908596" y="3064905"/>
            <a:ext cx="2888489" cy="214221"/>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000" dirty="0">
                <a:solidFill>
                  <a:schemeClr val="bg1"/>
                </a:solidFill>
              </a:rPr>
              <a:t>B1-</a:t>
            </a:r>
            <a:r>
              <a:rPr lang="de-DE" sz="1000" b="1" dirty="0">
                <a:solidFill>
                  <a:schemeClr val="bg1"/>
                </a:solidFill>
              </a:rPr>
              <a:t>top</a:t>
            </a:r>
          </a:p>
        </p:txBody>
      </p:sp>
      <p:sp>
        <p:nvSpPr>
          <p:cNvPr id="29" name="Rechteck 7">
            <a:extLst>
              <a:ext uri="{FF2B5EF4-FFF2-40B4-BE49-F238E27FC236}">
                <a16:creationId xmlns:a16="http://schemas.microsoft.com/office/drawing/2014/main" id="{40B228B6-09F9-4244-955C-E9F1CA45E529}"/>
              </a:ext>
            </a:extLst>
          </p:cNvPr>
          <p:cNvSpPr/>
          <p:nvPr/>
        </p:nvSpPr>
        <p:spPr>
          <a:xfrm>
            <a:off x="5908596" y="3821736"/>
            <a:ext cx="3851319" cy="214221"/>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000" b="1" dirty="0">
                <a:solidFill>
                  <a:schemeClr val="bg1"/>
                </a:solidFill>
              </a:rPr>
              <a:t>B</a:t>
            </a:r>
          </a:p>
        </p:txBody>
      </p:sp>
      <p:sp>
        <p:nvSpPr>
          <p:cNvPr id="30" name="Rechteck 15">
            <a:extLst>
              <a:ext uri="{FF2B5EF4-FFF2-40B4-BE49-F238E27FC236}">
                <a16:creationId xmlns:a16="http://schemas.microsoft.com/office/drawing/2014/main" id="{358DF8D5-7AF2-431D-958A-64F32FB1FF51}"/>
              </a:ext>
            </a:extLst>
          </p:cNvPr>
          <p:cNvSpPr/>
          <p:nvPr/>
        </p:nvSpPr>
        <p:spPr>
          <a:xfrm>
            <a:off x="5908596" y="3569459"/>
            <a:ext cx="3530374" cy="214221"/>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000" dirty="0">
                <a:solidFill>
                  <a:schemeClr val="bg1"/>
                </a:solidFill>
              </a:rPr>
              <a:t>B-</a:t>
            </a:r>
            <a:r>
              <a:rPr lang="de-DE" sz="1000" b="1" dirty="0">
                <a:solidFill>
                  <a:schemeClr val="bg1"/>
                </a:solidFill>
              </a:rPr>
              <a:t>top</a:t>
            </a:r>
          </a:p>
        </p:txBody>
      </p:sp>
      <p:sp>
        <p:nvSpPr>
          <p:cNvPr id="31" name="Rechteck 8">
            <a:extLst>
              <a:ext uri="{FF2B5EF4-FFF2-40B4-BE49-F238E27FC236}">
                <a16:creationId xmlns:a16="http://schemas.microsoft.com/office/drawing/2014/main" id="{EA0811AE-3D6C-470F-9298-7E4A10FB7300}"/>
              </a:ext>
            </a:extLst>
          </p:cNvPr>
          <p:cNvSpPr/>
          <p:nvPr/>
        </p:nvSpPr>
        <p:spPr>
          <a:xfrm>
            <a:off x="5908596" y="4326290"/>
            <a:ext cx="4493204" cy="214221"/>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000" b="1" dirty="0">
                <a:solidFill>
                  <a:schemeClr val="bg1"/>
                </a:solidFill>
              </a:rPr>
              <a:t>C1</a:t>
            </a:r>
          </a:p>
        </p:txBody>
      </p:sp>
      <p:sp>
        <p:nvSpPr>
          <p:cNvPr id="32" name="Rechteck 16">
            <a:extLst>
              <a:ext uri="{FF2B5EF4-FFF2-40B4-BE49-F238E27FC236}">
                <a16:creationId xmlns:a16="http://schemas.microsoft.com/office/drawing/2014/main" id="{82E2BCBA-26E2-4C68-B9D0-E62D6A66709E}"/>
              </a:ext>
            </a:extLst>
          </p:cNvPr>
          <p:cNvSpPr/>
          <p:nvPr/>
        </p:nvSpPr>
        <p:spPr>
          <a:xfrm>
            <a:off x="5908596" y="4074013"/>
            <a:ext cx="4172262" cy="214221"/>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000" dirty="0">
                <a:solidFill>
                  <a:schemeClr val="bg1"/>
                </a:solidFill>
              </a:rPr>
              <a:t>C1-</a:t>
            </a:r>
            <a:r>
              <a:rPr lang="de-DE" sz="1000" b="1" dirty="0">
                <a:solidFill>
                  <a:schemeClr val="bg1"/>
                </a:solidFill>
              </a:rPr>
              <a:t>top</a:t>
            </a:r>
          </a:p>
        </p:txBody>
      </p:sp>
      <p:sp>
        <p:nvSpPr>
          <p:cNvPr id="33" name="Rechteck 9">
            <a:extLst>
              <a:ext uri="{FF2B5EF4-FFF2-40B4-BE49-F238E27FC236}">
                <a16:creationId xmlns:a16="http://schemas.microsoft.com/office/drawing/2014/main" id="{73C7DAEA-0323-4BCD-9EA7-F6301FCC7DC5}"/>
              </a:ext>
            </a:extLst>
          </p:cNvPr>
          <p:cNvSpPr/>
          <p:nvPr/>
        </p:nvSpPr>
        <p:spPr>
          <a:xfrm>
            <a:off x="5908596" y="4830844"/>
            <a:ext cx="5135091" cy="214221"/>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000" b="1" dirty="0">
                <a:solidFill>
                  <a:schemeClr val="bg1"/>
                </a:solidFill>
              </a:rPr>
              <a:t>C</a:t>
            </a:r>
          </a:p>
        </p:txBody>
      </p:sp>
      <p:sp>
        <p:nvSpPr>
          <p:cNvPr id="36" name="Rechteck 17">
            <a:extLst>
              <a:ext uri="{FF2B5EF4-FFF2-40B4-BE49-F238E27FC236}">
                <a16:creationId xmlns:a16="http://schemas.microsoft.com/office/drawing/2014/main" id="{CA82CBFA-3E3F-46B8-9925-8526B92EC541}"/>
              </a:ext>
            </a:extLst>
          </p:cNvPr>
          <p:cNvSpPr/>
          <p:nvPr/>
        </p:nvSpPr>
        <p:spPr>
          <a:xfrm>
            <a:off x="5908596" y="4578567"/>
            <a:ext cx="4814148" cy="214221"/>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000" dirty="0">
                <a:solidFill>
                  <a:schemeClr val="bg1"/>
                </a:solidFill>
              </a:rPr>
              <a:t>C-</a:t>
            </a:r>
            <a:r>
              <a:rPr lang="de-DE" sz="1000" b="1" dirty="0">
                <a:solidFill>
                  <a:schemeClr val="bg1"/>
                </a:solidFill>
              </a:rPr>
              <a:t>top</a:t>
            </a:r>
          </a:p>
        </p:txBody>
      </p:sp>
      <p:sp>
        <p:nvSpPr>
          <p:cNvPr id="37" name="Rechteck 18">
            <a:extLst>
              <a:ext uri="{FF2B5EF4-FFF2-40B4-BE49-F238E27FC236}">
                <a16:creationId xmlns:a16="http://schemas.microsoft.com/office/drawing/2014/main" id="{33C929DF-BA11-499F-8828-42EAA5556CBD}"/>
              </a:ext>
            </a:extLst>
          </p:cNvPr>
          <p:cNvSpPr/>
          <p:nvPr/>
        </p:nvSpPr>
        <p:spPr>
          <a:xfrm>
            <a:off x="5908596" y="5083121"/>
            <a:ext cx="5456036" cy="214221"/>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000" b="1" dirty="0">
                <a:solidFill>
                  <a:schemeClr val="bg1"/>
                </a:solidFill>
              </a:rPr>
              <a:t>D1</a:t>
            </a:r>
          </a:p>
        </p:txBody>
      </p:sp>
      <p:sp>
        <p:nvSpPr>
          <p:cNvPr id="38" name="Rechteck 13">
            <a:extLst>
              <a:ext uri="{FF2B5EF4-FFF2-40B4-BE49-F238E27FC236}">
                <a16:creationId xmlns:a16="http://schemas.microsoft.com/office/drawing/2014/main" id="{8FA9D2B4-ED4E-4AFD-81FF-AEEE6A02FF0B}"/>
              </a:ext>
            </a:extLst>
          </p:cNvPr>
          <p:cNvSpPr/>
          <p:nvPr/>
        </p:nvSpPr>
        <p:spPr>
          <a:xfrm>
            <a:off x="5908596" y="1551243"/>
            <a:ext cx="1586483" cy="214221"/>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000" b="1" dirty="0">
                <a:solidFill>
                  <a:schemeClr val="bg1"/>
                </a:solidFill>
              </a:rPr>
              <a:t>A0-top</a:t>
            </a:r>
          </a:p>
        </p:txBody>
      </p:sp>
      <p:sp>
        <p:nvSpPr>
          <p:cNvPr id="3" name="Foliennummernplatzhalter 2">
            <a:extLst>
              <a:ext uri="{FF2B5EF4-FFF2-40B4-BE49-F238E27FC236}">
                <a16:creationId xmlns:a16="http://schemas.microsoft.com/office/drawing/2014/main" id="{F442BFAD-9216-4888-A01D-537ECFC8EC21}"/>
              </a:ext>
            </a:extLst>
          </p:cNvPr>
          <p:cNvSpPr>
            <a:spLocks noGrp="1"/>
          </p:cNvSpPr>
          <p:nvPr>
            <p:ph type="sldNum" sz="quarter" idx="12"/>
          </p:nvPr>
        </p:nvSpPr>
        <p:spPr/>
        <p:txBody>
          <a:bodyPr/>
          <a:lstStyle/>
          <a:p>
            <a:fld id="{7EC6429F-8EBA-4254-B9C8-295228AFE7F1}" type="slidenum">
              <a:rPr lang="de-DE" smtClean="0"/>
              <a:pPr/>
              <a:t>32</a:t>
            </a:fld>
            <a:endParaRPr lang="de-DE" dirty="0"/>
          </a:p>
        </p:txBody>
      </p:sp>
      <p:sp>
        <p:nvSpPr>
          <p:cNvPr id="35" name="Fußzeilenplatzhalter 2">
            <a:extLst>
              <a:ext uri="{FF2B5EF4-FFF2-40B4-BE49-F238E27FC236}">
                <a16:creationId xmlns:a16="http://schemas.microsoft.com/office/drawing/2014/main" id="{49FFA8AF-125F-4B93-BFCD-77A27363C144}"/>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905120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hteck 24">
            <a:extLst>
              <a:ext uri="{FF2B5EF4-FFF2-40B4-BE49-F238E27FC236}">
                <a16:creationId xmlns:a16="http://schemas.microsoft.com/office/drawing/2014/main" id="{30830666-D2BC-4794-8389-9C80595E3320}"/>
              </a:ext>
            </a:extLst>
          </p:cNvPr>
          <p:cNvSpPr/>
          <p:nvPr/>
        </p:nvSpPr>
        <p:spPr>
          <a:xfrm>
            <a:off x="2647949" y="1270868"/>
            <a:ext cx="9420221" cy="47034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 name="Title 2">
            <a:extLst>
              <a:ext uri="{FF2B5EF4-FFF2-40B4-BE49-F238E27FC236}">
                <a16:creationId xmlns:a16="http://schemas.microsoft.com/office/drawing/2014/main" id="{726E0C58-96BA-41A4-B423-A6100210265E}"/>
              </a:ext>
            </a:extLst>
          </p:cNvPr>
          <p:cNvSpPr>
            <a:spLocks noGrp="1"/>
          </p:cNvSpPr>
          <p:nvPr>
            <p:ph type="title"/>
          </p:nvPr>
        </p:nvSpPr>
        <p:spPr>
          <a:xfrm>
            <a:off x="335360" y="260649"/>
            <a:ext cx="11520000" cy="791865"/>
          </a:xfrm>
        </p:spPr>
        <p:txBody>
          <a:bodyPr/>
          <a:lstStyle/>
          <a:p>
            <a:r>
              <a:rPr lang="de-DE" dirty="0"/>
              <a:t>Bedingungen auf höchstem Niveau.</a:t>
            </a:r>
            <a:br>
              <a:rPr lang="de-DE" dirty="0"/>
            </a:br>
            <a:r>
              <a:rPr lang="de-DE" dirty="0"/>
              <a:t>Unsere Expertise für Ihre Kunden</a:t>
            </a:r>
            <a:r>
              <a:rPr lang="de-DE"/>
              <a:t>. </a:t>
            </a:r>
            <a:endParaRPr lang="de-DE" dirty="0"/>
          </a:p>
        </p:txBody>
      </p:sp>
      <p:sp>
        <p:nvSpPr>
          <p:cNvPr id="6" name="Textplatzhalter 4">
            <a:extLst>
              <a:ext uri="{FF2B5EF4-FFF2-40B4-BE49-F238E27FC236}">
                <a16:creationId xmlns:a16="http://schemas.microsoft.com/office/drawing/2014/main" id="{042380CC-266E-4E1C-BFF7-ECEA496C1F11}"/>
              </a:ext>
            </a:extLst>
          </p:cNvPr>
          <p:cNvSpPr txBox="1">
            <a:spLocks/>
          </p:cNvSpPr>
          <p:nvPr/>
        </p:nvSpPr>
        <p:spPr>
          <a:xfrm>
            <a:off x="323528" y="1268760"/>
            <a:ext cx="2052000" cy="512415"/>
          </a:xfrm>
          <a:prstGeom prst="rect">
            <a:avLst/>
          </a:prstGeom>
        </p:spPr>
        <p:txBody>
          <a:bodyPr lIns="0" tIns="0" rIns="0" bIns="0"/>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Auswahl-Kriterien </a:t>
            </a:r>
            <a:br>
              <a:rPr lang="de-DE" dirty="0"/>
            </a:br>
            <a:r>
              <a:rPr lang="de-DE" dirty="0"/>
              <a:t>für einen BU-Schutz.</a:t>
            </a:r>
          </a:p>
        </p:txBody>
      </p:sp>
      <p:sp>
        <p:nvSpPr>
          <p:cNvPr id="8" name="Rechteck 6">
            <a:extLst>
              <a:ext uri="{FF2B5EF4-FFF2-40B4-BE49-F238E27FC236}">
                <a16:creationId xmlns:a16="http://schemas.microsoft.com/office/drawing/2014/main" id="{5B3B7576-EC29-4A51-8ABA-D3CF4D8B080C}"/>
              </a:ext>
            </a:extLst>
          </p:cNvPr>
          <p:cNvSpPr/>
          <p:nvPr/>
        </p:nvSpPr>
        <p:spPr>
          <a:xfrm>
            <a:off x="335360" y="3687117"/>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Preis</a:t>
            </a:r>
          </a:p>
        </p:txBody>
      </p:sp>
      <p:sp>
        <p:nvSpPr>
          <p:cNvPr id="9" name="Rechteck 8">
            <a:extLst>
              <a:ext uri="{FF2B5EF4-FFF2-40B4-BE49-F238E27FC236}">
                <a16:creationId xmlns:a16="http://schemas.microsoft.com/office/drawing/2014/main" id="{575DEAB7-6632-4D5E-BE80-D139790BC6DA}"/>
              </a:ext>
            </a:extLst>
          </p:cNvPr>
          <p:cNvSpPr/>
          <p:nvPr/>
        </p:nvSpPr>
        <p:spPr>
          <a:xfrm>
            <a:off x="335360" y="2881905"/>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BU-Stabilität</a:t>
            </a:r>
          </a:p>
        </p:txBody>
      </p:sp>
      <p:sp>
        <p:nvSpPr>
          <p:cNvPr id="10" name="Rechteck 10">
            <a:extLst>
              <a:ext uri="{FF2B5EF4-FFF2-40B4-BE49-F238E27FC236}">
                <a16:creationId xmlns:a16="http://schemas.microsoft.com/office/drawing/2014/main" id="{77D11B38-1ACE-4A17-8706-DAA6BF170166}"/>
              </a:ext>
            </a:extLst>
          </p:cNvPr>
          <p:cNvSpPr/>
          <p:nvPr/>
        </p:nvSpPr>
        <p:spPr>
          <a:xfrm>
            <a:off x="335360" y="4492329"/>
            <a:ext cx="2052000" cy="675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Bedingungen</a:t>
            </a:r>
          </a:p>
        </p:txBody>
      </p:sp>
      <p:sp>
        <p:nvSpPr>
          <p:cNvPr id="11" name="Rechteck 12">
            <a:extLst>
              <a:ext uri="{FF2B5EF4-FFF2-40B4-BE49-F238E27FC236}">
                <a16:creationId xmlns:a16="http://schemas.microsoft.com/office/drawing/2014/main" id="{E70D0877-4CC3-40B4-B040-D9AB78F03C09}"/>
              </a:ext>
            </a:extLst>
          </p:cNvPr>
          <p:cNvSpPr/>
          <p:nvPr/>
        </p:nvSpPr>
        <p:spPr>
          <a:xfrm>
            <a:off x="335360" y="5297541"/>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Services</a:t>
            </a:r>
          </a:p>
        </p:txBody>
      </p:sp>
      <p:sp>
        <p:nvSpPr>
          <p:cNvPr id="12" name="Rechteck 14">
            <a:extLst>
              <a:ext uri="{FF2B5EF4-FFF2-40B4-BE49-F238E27FC236}">
                <a16:creationId xmlns:a16="http://schemas.microsoft.com/office/drawing/2014/main" id="{765DBC52-4807-418C-9653-048D61A49C71}"/>
              </a:ext>
            </a:extLst>
          </p:cNvPr>
          <p:cNvSpPr/>
          <p:nvPr/>
        </p:nvSpPr>
        <p:spPr>
          <a:xfrm>
            <a:off x="335360" y="2076693"/>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BU-Kompetenz</a:t>
            </a:r>
          </a:p>
        </p:txBody>
      </p:sp>
      <p:cxnSp>
        <p:nvCxnSpPr>
          <p:cNvPr id="14" name="Gerader Verbinder 25">
            <a:extLst>
              <a:ext uri="{FF2B5EF4-FFF2-40B4-BE49-F238E27FC236}">
                <a16:creationId xmlns:a16="http://schemas.microsoft.com/office/drawing/2014/main" id="{CD56B25F-EA21-4B4E-BCF6-C85BA57D939C}"/>
              </a:ext>
            </a:extLst>
          </p:cNvPr>
          <p:cNvCxnSpPr>
            <a:cxnSpLocks/>
          </p:cNvCxnSpPr>
          <p:nvPr/>
        </p:nvCxnSpPr>
        <p:spPr>
          <a:xfrm flipV="1">
            <a:off x="2517655" y="1269690"/>
            <a:ext cx="0" cy="470344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8C974614-BD01-46A8-8E5E-0CDFD399EFE7}"/>
              </a:ext>
            </a:extLst>
          </p:cNvPr>
          <p:cNvSpPr txBox="1">
            <a:spLocks/>
          </p:cNvSpPr>
          <p:nvPr/>
        </p:nvSpPr>
        <p:spPr>
          <a:xfrm>
            <a:off x="335360" y="6060244"/>
            <a:ext cx="11520000" cy="141064"/>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Die o.g. Highlights gelten für die SBU EGO Top (3. Schicht). Weitere zielgruppenspezifische Highlights finden Sie im Kapitel „Unsere Zielgruppen“.</a:t>
            </a:r>
          </a:p>
        </p:txBody>
      </p:sp>
      <p:sp>
        <p:nvSpPr>
          <p:cNvPr id="21" name="Rectangle 6">
            <a:extLst>
              <a:ext uri="{FF2B5EF4-FFF2-40B4-BE49-F238E27FC236}">
                <a16:creationId xmlns:a16="http://schemas.microsoft.com/office/drawing/2014/main" id="{1606E1A8-4355-48F9-9EBB-42F52B93ACA8}"/>
              </a:ext>
            </a:extLst>
          </p:cNvPr>
          <p:cNvSpPr>
            <a:spLocks noChangeArrowheads="1"/>
          </p:cNvSpPr>
          <p:nvPr/>
        </p:nvSpPr>
        <p:spPr bwMode="auto">
          <a:xfrm>
            <a:off x="2762252" y="1518525"/>
            <a:ext cx="4829750" cy="576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indent="-285750" eaLnBrk="1" hangingPunct="1">
              <a:spcBef>
                <a:spcPct val="50000"/>
              </a:spcBef>
              <a:buSzPct val="120000"/>
              <a:buFont typeface="Arial" panose="020B0604020202020204" pitchFamily="34" charset="0"/>
              <a:buChar char="•"/>
            </a:pPr>
            <a:r>
              <a:rPr lang="de-DE" altLang="de-DE" b="0" dirty="0">
                <a:ea typeface="ＭＳ Ｐゴシック" pitchFamily="34" charset="-128"/>
              </a:rPr>
              <a:t>NVG Top – umfassende </a:t>
            </a:r>
            <a:r>
              <a:rPr lang="de-DE" altLang="de-DE" dirty="0">
                <a:ea typeface="ＭＳ Ｐゴシック" pitchFamily="34" charset="-128"/>
              </a:rPr>
              <a:t>Nachversicherungs-garantien</a:t>
            </a:r>
            <a:r>
              <a:rPr lang="de-DE" altLang="de-DE" b="0" dirty="0">
                <a:ea typeface="ＭＳ Ｐゴシック" pitchFamily="34" charset="-128"/>
              </a:rPr>
              <a:t> (freie Phase und an Ereignisse gebundene NVG)</a:t>
            </a:r>
          </a:p>
        </p:txBody>
      </p:sp>
      <p:sp>
        <p:nvSpPr>
          <p:cNvPr id="26" name="Rectangle 6">
            <a:extLst>
              <a:ext uri="{FF2B5EF4-FFF2-40B4-BE49-F238E27FC236}">
                <a16:creationId xmlns:a16="http://schemas.microsoft.com/office/drawing/2014/main" id="{C4D02053-DCD1-4AD2-B35C-0369F54CAFFC}"/>
              </a:ext>
            </a:extLst>
          </p:cNvPr>
          <p:cNvSpPr>
            <a:spLocks noChangeArrowheads="1"/>
          </p:cNvSpPr>
          <p:nvPr/>
        </p:nvSpPr>
        <p:spPr bwMode="auto">
          <a:xfrm>
            <a:off x="7592008" y="1361448"/>
            <a:ext cx="4476162" cy="576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indent="-285750" eaLnBrk="1" hangingPunct="1">
              <a:spcBef>
                <a:spcPct val="50000"/>
              </a:spcBef>
              <a:buSzPct val="120000"/>
              <a:buFont typeface="Arial" panose="020B0604020202020204" pitchFamily="34" charset="0"/>
              <a:buChar char="•"/>
            </a:pPr>
            <a:r>
              <a:rPr lang="de-DE" altLang="de-DE" dirty="0">
                <a:ea typeface="ＭＳ Ｐゴシック" pitchFamily="34" charset="-128"/>
              </a:rPr>
              <a:t>Vereinfachtes Anerkenntnis </a:t>
            </a:r>
            <a:r>
              <a:rPr lang="de-DE" altLang="de-DE" b="0" dirty="0">
                <a:ea typeface="ＭＳ Ｐゴシック" pitchFamily="34" charset="-128"/>
              </a:rPr>
              <a:t>bei voller unbefristeter Erwerbsminderungsrente </a:t>
            </a:r>
          </a:p>
        </p:txBody>
      </p:sp>
      <p:sp>
        <p:nvSpPr>
          <p:cNvPr id="31" name="Rectangle 6">
            <a:extLst>
              <a:ext uri="{FF2B5EF4-FFF2-40B4-BE49-F238E27FC236}">
                <a16:creationId xmlns:a16="http://schemas.microsoft.com/office/drawing/2014/main" id="{EFA03736-E7D7-4CF0-976B-B7965F85DAC0}"/>
              </a:ext>
            </a:extLst>
          </p:cNvPr>
          <p:cNvSpPr>
            <a:spLocks noChangeArrowheads="1"/>
          </p:cNvSpPr>
          <p:nvPr/>
        </p:nvSpPr>
        <p:spPr bwMode="auto">
          <a:xfrm>
            <a:off x="2762252" y="2283523"/>
            <a:ext cx="4293563" cy="43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indent="-285750" eaLnBrk="1" hangingPunct="1">
              <a:spcBef>
                <a:spcPct val="50000"/>
              </a:spcBef>
              <a:buSzPct val="120000"/>
              <a:buFont typeface="Arial" panose="020B0604020202020204" pitchFamily="34" charset="0"/>
              <a:buChar char="•"/>
            </a:pPr>
            <a:r>
              <a:rPr lang="de-DE" altLang="de-DE" b="0" dirty="0">
                <a:ea typeface="ＭＳ Ｐゴシック" pitchFamily="34" charset="-128"/>
              </a:rPr>
              <a:t>Dynamische </a:t>
            </a:r>
            <a:r>
              <a:rPr lang="de-DE" altLang="de-DE" dirty="0">
                <a:ea typeface="ＭＳ Ｐゴシック" pitchFamily="34" charset="-128"/>
              </a:rPr>
              <a:t>Anpassungsmöglichkeiten</a:t>
            </a:r>
          </a:p>
        </p:txBody>
      </p:sp>
      <p:sp>
        <p:nvSpPr>
          <p:cNvPr id="40" name="Rectangle 6">
            <a:extLst>
              <a:ext uri="{FF2B5EF4-FFF2-40B4-BE49-F238E27FC236}">
                <a16:creationId xmlns:a16="http://schemas.microsoft.com/office/drawing/2014/main" id="{2FBC0E9C-E988-403A-A070-ADF5DE5638EA}"/>
              </a:ext>
            </a:extLst>
          </p:cNvPr>
          <p:cNvSpPr>
            <a:spLocks noChangeArrowheads="1"/>
          </p:cNvSpPr>
          <p:nvPr/>
        </p:nvSpPr>
        <p:spPr bwMode="auto">
          <a:xfrm>
            <a:off x="7592007" y="1978806"/>
            <a:ext cx="4476161" cy="43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indent="-285750" eaLnBrk="1" hangingPunct="1">
              <a:spcBef>
                <a:spcPct val="50000"/>
              </a:spcBef>
              <a:buSzPct val="120000"/>
              <a:buFont typeface="Arial" panose="020B0604020202020204" pitchFamily="34" charset="0"/>
              <a:buChar char="•"/>
            </a:pPr>
            <a:r>
              <a:rPr lang="de-DE" altLang="de-DE" dirty="0">
                <a:ea typeface="ＭＳ Ｐゴシック" pitchFamily="34" charset="-128"/>
              </a:rPr>
              <a:t>Verlängerungsoption</a:t>
            </a:r>
            <a:endParaRPr lang="de-DE" altLang="de-DE" dirty="0">
              <a:ea typeface="ＭＳ Ｐゴシック" pitchFamily="34" charset="-128"/>
              <a:cs typeface="+mn-cs"/>
            </a:endParaRPr>
          </a:p>
        </p:txBody>
      </p:sp>
      <p:sp>
        <p:nvSpPr>
          <p:cNvPr id="45" name="Rectangle 6">
            <a:extLst>
              <a:ext uri="{FF2B5EF4-FFF2-40B4-BE49-F238E27FC236}">
                <a16:creationId xmlns:a16="http://schemas.microsoft.com/office/drawing/2014/main" id="{6A628555-6F0C-440F-B07F-7A486253042E}"/>
              </a:ext>
            </a:extLst>
          </p:cNvPr>
          <p:cNvSpPr>
            <a:spLocks noChangeArrowheads="1"/>
          </p:cNvSpPr>
          <p:nvPr/>
        </p:nvSpPr>
        <p:spPr bwMode="auto">
          <a:xfrm>
            <a:off x="2762252" y="2805461"/>
            <a:ext cx="4706397" cy="756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indent="-285750" eaLnBrk="1" hangingPunct="1">
              <a:spcBef>
                <a:spcPct val="50000"/>
              </a:spcBef>
              <a:buSzPct val="120000"/>
              <a:buFont typeface="Arial" panose="020B0604020202020204" pitchFamily="34" charset="0"/>
              <a:buChar char="•"/>
            </a:pPr>
            <a:r>
              <a:rPr lang="de-DE" altLang="de-DE" dirty="0">
                <a:ea typeface="ＭＳ Ｐゴシック" pitchFamily="34" charset="-128"/>
              </a:rPr>
              <a:t>Keine Meldepflichten </a:t>
            </a:r>
            <a:r>
              <a:rPr lang="de-DE" altLang="de-DE" b="0" dirty="0">
                <a:ea typeface="ＭＳ Ｐゴシック" pitchFamily="34" charset="-128"/>
              </a:rPr>
              <a:t>bei Verbesserung des Gesundheitszustands oder Wiederaufnahme eines Berufs</a:t>
            </a:r>
          </a:p>
        </p:txBody>
      </p:sp>
      <p:sp>
        <p:nvSpPr>
          <p:cNvPr id="48" name="Rectangle 6">
            <a:extLst>
              <a:ext uri="{FF2B5EF4-FFF2-40B4-BE49-F238E27FC236}">
                <a16:creationId xmlns:a16="http://schemas.microsoft.com/office/drawing/2014/main" id="{0BA6FFB9-A09F-43CA-A0FC-F5D7B0DAC9C2}"/>
              </a:ext>
            </a:extLst>
          </p:cNvPr>
          <p:cNvSpPr>
            <a:spLocks noChangeArrowheads="1"/>
          </p:cNvSpPr>
          <p:nvPr/>
        </p:nvSpPr>
        <p:spPr bwMode="auto">
          <a:xfrm>
            <a:off x="7592008" y="2467404"/>
            <a:ext cx="4263352" cy="576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indent="-285750" eaLnBrk="1" hangingPunct="1">
              <a:spcBef>
                <a:spcPct val="50000"/>
              </a:spcBef>
              <a:buSzPct val="120000"/>
              <a:buFont typeface="Arial" panose="020B0604020202020204" pitchFamily="34" charset="0"/>
              <a:buChar char="•"/>
            </a:pPr>
            <a:r>
              <a:rPr lang="de-DE" altLang="de-DE" dirty="0">
                <a:ea typeface="ＭＳ Ｐゴシック" pitchFamily="34" charset="-128"/>
              </a:rPr>
              <a:t>Rückwirkende, taggenaue Leistung </a:t>
            </a:r>
            <a:r>
              <a:rPr lang="de-DE" altLang="de-DE" b="0" dirty="0">
                <a:ea typeface="ＭＳ Ｐゴシック" pitchFamily="34" charset="-128"/>
              </a:rPr>
              <a:t>ab Eintritt Berufsunfähigkeit</a:t>
            </a:r>
          </a:p>
        </p:txBody>
      </p:sp>
      <p:sp>
        <p:nvSpPr>
          <p:cNvPr id="51" name="Rectangle 6">
            <a:extLst>
              <a:ext uri="{FF2B5EF4-FFF2-40B4-BE49-F238E27FC236}">
                <a16:creationId xmlns:a16="http://schemas.microsoft.com/office/drawing/2014/main" id="{98C9FF76-5A5B-4DF2-84A3-F100B6C3EB36}"/>
              </a:ext>
            </a:extLst>
          </p:cNvPr>
          <p:cNvSpPr>
            <a:spLocks noChangeArrowheads="1"/>
          </p:cNvSpPr>
          <p:nvPr/>
        </p:nvSpPr>
        <p:spPr bwMode="auto">
          <a:xfrm>
            <a:off x="2762248" y="3712359"/>
            <a:ext cx="4706397" cy="540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indent="-285750" eaLnBrk="1" hangingPunct="1">
              <a:spcBef>
                <a:spcPct val="50000"/>
              </a:spcBef>
              <a:buSzPct val="120000"/>
              <a:buFont typeface="Arial" panose="020B0604020202020204" pitchFamily="34" charset="0"/>
              <a:buChar char="•"/>
            </a:pPr>
            <a:r>
              <a:rPr lang="de-DE" altLang="de-DE" dirty="0">
                <a:ea typeface="ＭＳ Ｐゴシック" pitchFamily="34" charset="-128"/>
              </a:rPr>
              <a:t>Verzicht</a:t>
            </a:r>
            <a:r>
              <a:rPr lang="de-DE" altLang="de-DE" b="0" dirty="0">
                <a:ea typeface="ＭＳ Ｐゴシック" pitchFamily="34" charset="-128"/>
              </a:rPr>
              <a:t> auf die </a:t>
            </a:r>
            <a:r>
              <a:rPr lang="de-DE" altLang="de-DE" dirty="0">
                <a:ea typeface="ＭＳ Ｐゴシック" pitchFamily="34" charset="-128"/>
              </a:rPr>
              <a:t>abstrakte</a:t>
            </a:r>
            <a:r>
              <a:rPr lang="de-DE" altLang="de-DE" b="0" dirty="0">
                <a:ea typeface="ＭＳ Ｐゴシック" pitchFamily="34" charset="-128"/>
              </a:rPr>
              <a:t> und </a:t>
            </a:r>
            <a:r>
              <a:rPr lang="de-DE" altLang="de-DE" dirty="0">
                <a:ea typeface="ＭＳ Ｐゴシック" pitchFamily="34" charset="-128"/>
              </a:rPr>
              <a:t>konkrete Verweisung </a:t>
            </a:r>
            <a:r>
              <a:rPr lang="de-DE" altLang="de-DE" b="0" dirty="0">
                <a:ea typeface="ＭＳ Ｐゴシック" pitchFamily="34" charset="-128"/>
              </a:rPr>
              <a:t>bei Eintritt einer Berufsunfähigkeit</a:t>
            </a:r>
          </a:p>
        </p:txBody>
      </p:sp>
      <p:sp>
        <p:nvSpPr>
          <p:cNvPr id="54" name="Rectangle 6">
            <a:extLst>
              <a:ext uri="{FF2B5EF4-FFF2-40B4-BE49-F238E27FC236}">
                <a16:creationId xmlns:a16="http://schemas.microsoft.com/office/drawing/2014/main" id="{DB5C50D9-9D37-4BC9-B208-96CFD710A028}"/>
              </a:ext>
            </a:extLst>
          </p:cNvPr>
          <p:cNvSpPr>
            <a:spLocks noChangeArrowheads="1"/>
          </p:cNvSpPr>
          <p:nvPr/>
        </p:nvSpPr>
        <p:spPr bwMode="auto">
          <a:xfrm>
            <a:off x="7592007" y="3138103"/>
            <a:ext cx="4590461" cy="576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indent="-285750" eaLnBrk="1" hangingPunct="1">
              <a:spcBef>
                <a:spcPct val="50000"/>
              </a:spcBef>
              <a:buSzPct val="120000"/>
              <a:buFont typeface="Arial" panose="020B0604020202020204" pitchFamily="34" charset="0"/>
              <a:buChar char="•"/>
            </a:pPr>
            <a:r>
              <a:rPr lang="de-DE" altLang="de-DE" dirty="0">
                <a:ea typeface="ＭＳ Ｐゴシック" pitchFamily="34" charset="-128"/>
              </a:rPr>
              <a:t>Verzicht </a:t>
            </a:r>
            <a:r>
              <a:rPr lang="de-DE" altLang="de-DE" b="0" dirty="0">
                <a:ea typeface="ＭＳ Ｐゴシック" pitchFamily="34" charset="-128"/>
              </a:rPr>
              <a:t>auf</a:t>
            </a:r>
            <a:r>
              <a:rPr lang="de-DE" altLang="de-DE" dirty="0">
                <a:ea typeface="ＭＳ Ｐゴシック" pitchFamily="34" charset="-128"/>
              </a:rPr>
              <a:t> einseitig zeitlich befristetes Anerkenntnis</a:t>
            </a:r>
          </a:p>
        </p:txBody>
      </p:sp>
      <p:sp>
        <p:nvSpPr>
          <p:cNvPr id="57" name="Rectangle 6">
            <a:extLst>
              <a:ext uri="{FF2B5EF4-FFF2-40B4-BE49-F238E27FC236}">
                <a16:creationId xmlns:a16="http://schemas.microsoft.com/office/drawing/2014/main" id="{6255F9C3-F2CE-493A-A707-4AC460154549}"/>
              </a:ext>
            </a:extLst>
          </p:cNvPr>
          <p:cNvSpPr>
            <a:spLocks noChangeArrowheads="1"/>
          </p:cNvSpPr>
          <p:nvPr/>
        </p:nvSpPr>
        <p:spPr bwMode="auto">
          <a:xfrm>
            <a:off x="2762248" y="4311817"/>
            <a:ext cx="4293567" cy="43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indent="-285750" eaLnBrk="1" hangingPunct="1">
              <a:spcBef>
                <a:spcPct val="50000"/>
              </a:spcBef>
              <a:buSzPct val="120000"/>
              <a:buFont typeface="Arial" panose="020B0604020202020204" pitchFamily="34" charset="0"/>
              <a:buChar char="•"/>
            </a:pPr>
            <a:r>
              <a:rPr lang="de-DE" altLang="de-DE" dirty="0">
                <a:ea typeface="ＭＳ Ｐゴシック" pitchFamily="34" charset="-128"/>
              </a:rPr>
              <a:t>Berufswechseloption</a:t>
            </a:r>
            <a:endParaRPr lang="de-DE" altLang="de-DE" dirty="0">
              <a:ea typeface="ＭＳ Ｐゴシック" pitchFamily="34" charset="-128"/>
              <a:cs typeface="+mn-cs"/>
            </a:endParaRPr>
          </a:p>
        </p:txBody>
      </p:sp>
      <p:sp>
        <p:nvSpPr>
          <p:cNvPr id="60" name="Rectangle 6">
            <a:extLst>
              <a:ext uri="{FF2B5EF4-FFF2-40B4-BE49-F238E27FC236}">
                <a16:creationId xmlns:a16="http://schemas.microsoft.com/office/drawing/2014/main" id="{5D7A153A-5DA4-4B80-9D39-76339A4947B1}"/>
              </a:ext>
            </a:extLst>
          </p:cNvPr>
          <p:cNvSpPr>
            <a:spLocks noChangeArrowheads="1"/>
          </p:cNvSpPr>
          <p:nvPr/>
        </p:nvSpPr>
        <p:spPr bwMode="auto">
          <a:xfrm>
            <a:off x="7592008" y="3930721"/>
            <a:ext cx="4140000" cy="576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indent="-285750" eaLnBrk="1" hangingPunct="1">
              <a:spcBef>
                <a:spcPct val="50000"/>
              </a:spcBef>
              <a:buSzPct val="120000"/>
              <a:buFont typeface="Arial" panose="020B0604020202020204" pitchFamily="34" charset="0"/>
              <a:buChar char="•"/>
            </a:pPr>
            <a:r>
              <a:rPr lang="de-DE" altLang="de-DE" dirty="0">
                <a:ea typeface="ＭＳ Ｐゴシック" pitchFamily="34" charset="-128"/>
              </a:rPr>
              <a:t>Voller Versicherungsschutz </a:t>
            </a:r>
            <a:r>
              <a:rPr lang="de-DE" altLang="de-DE" b="0" dirty="0">
                <a:ea typeface="ＭＳ Ｐゴシック" pitchFamily="34" charset="-128"/>
              </a:rPr>
              <a:t>bei vorsätzlichen Straftaten im Straßenverkehr</a:t>
            </a:r>
          </a:p>
        </p:txBody>
      </p:sp>
      <p:sp>
        <p:nvSpPr>
          <p:cNvPr id="63" name="Rectangle 6">
            <a:extLst>
              <a:ext uri="{FF2B5EF4-FFF2-40B4-BE49-F238E27FC236}">
                <a16:creationId xmlns:a16="http://schemas.microsoft.com/office/drawing/2014/main" id="{29BFA6C7-A008-45C1-ACDF-273173035D91}"/>
              </a:ext>
            </a:extLst>
          </p:cNvPr>
          <p:cNvSpPr>
            <a:spLocks noChangeArrowheads="1"/>
          </p:cNvSpPr>
          <p:nvPr/>
        </p:nvSpPr>
        <p:spPr bwMode="auto">
          <a:xfrm>
            <a:off x="2762246" y="4871856"/>
            <a:ext cx="4829750" cy="43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indent="-285750" eaLnBrk="1" hangingPunct="1">
              <a:spcBef>
                <a:spcPct val="50000"/>
              </a:spcBef>
              <a:buSzPct val="120000"/>
              <a:buFont typeface="Arial" panose="020B0604020202020204" pitchFamily="34" charset="0"/>
              <a:buChar char="•"/>
            </a:pPr>
            <a:r>
              <a:rPr lang="de-DE" altLang="de-DE" dirty="0">
                <a:ea typeface="ＭＳ Ｐゴシック" pitchFamily="34" charset="-128"/>
              </a:rPr>
              <a:t>Sofortleistung</a:t>
            </a:r>
            <a:r>
              <a:rPr lang="de-DE" altLang="de-DE" b="0" dirty="0">
                <a:ea typeface="ＭＳ Ｐゴシック" pitchFamily="34" charset="-128"/>
              </a:rPr>
              <a:t> bei </a:t>
            </a:r>
            <a:r>
              <a:rPr lang="de-DE" altLang="de-DE" dirty="0">
                <a:ea typeface="ＭＳ Ｐゴシック" pitchFamily="34" charset="-128"/>
              </a:rPr>
              <a:t>Krebs, Blindheit und Taubheit</a:t>
            </a:r>
          </a:p>
        </p:txBody>
      </p:sp>
      <p:sp>
        <p:nvSpPr>
          <p:cNvPr id="66" name="Rectangle 6">
            <a:extLst>
              <a:ext uri="{FF2B5EF4-FFF2-40B4-BE49-F238E27FC236}">
                <a16:creationId xmlns:a16="http://schemas.microsoft.com/office/drawing/2014/main" id="{7FCDF38F-E7FF-43FA-872B-081E930FA35C}"/>
              </a:ext>
            </a:extLst>
          </p:cNvPr>
          <p:cNvSpPr>
            <a:spLocks noChangeArrowheads="1"/>
          </p:cNvSpPr>
          <p:nvPr/>
        </p:nvSpPr>
        <p:spPr bwMode="auto">
          <a:xfrm>
            <a:off x="7592008" y="4677619"/>
            <a:ext cx="4476160" cy="43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indent="-285750" eaLnBrk="1" hangingPunct="1">
              <a:spcBef>
                <a:spcPct val="50000"/>
              </a:spcBef>
              <a:buSzPct val="120000"/>
              <a:buFont typeface="Arial" panose="020B0604020202020204" pitchFamily="34" charset="0"/>
              <a:buChar char="•"/>
            </a:pPr>
            <a:r>
              <a:rPr lang="de-DE" altLang="de-DE" dirty="0">
                <a:ea typeface="ＭＳ Ｐゴシック" pitchFamily="34" charset="-128"/>
              </a:rPr>
              <a:t>Leistungen wegen Krankschreibung – AU</a:t>
            </a:r>
            <a:r>
              <a:rPr lang="de-DE" altLang="de-DE" b="0" dirty="0">
                <a:ea typeface="ＭＳ Ｐゴシック" pitchFamily="34" charset="-128"/>
              </a:rPr>
              <a:t> (optional)</a:t>
            </a:r>
          </a:p>
        </p:txBody>
      </p:sp>
      <p:sp>
        <p:nvSpPr>
          <p:cNvPr id="73" name="Rectangle 6">
            <a:extLst>
              <a:ext uri="{FF2B5EF4-FFF2-40B4-BE49-F238E27FC236}">
                <a16:creationId xmlns:a16="http://schemas.microsoft.com/office/drawing/2014/main" id="{46624246-9C96-450F-84FF-2C7D884F3850}"/>
              </a:ext>
            </a:extLst>
          </p:cNvPr>
          <p:cNvSpPr>
            <a:spLocks noChangeArrowheads="1"/>
          </p:cNvSpPr>
          <p:nvPr/>
        </p:nvSpPr>
        <p:spPr bwMode="auto">
          <a:xfrm>
            <a:off x="7592008" y="5234799"/>
            <a:ext cx="4476160" cy="43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indent="-285750" eaLnBrk="1" hangingPunct="1">
              <a:spcBef>
                <a:spcPct val="50000"/>
              </a:spcBef>
              <a:buSzPct val="120000"/>
              <a:buFont typeface="Arial" panose="020B0604020202020204" pitchFamily="34" charset="0"/>
              <a:buChar char="•"/>
            </a:pPr>
            <a:r>
              <a:rPr lang="de-DE" altLang="de-DE" b="0" dirty="0">
                <a:ea typeface="ＭＳ Ｐゴシック" pitchFamily="34" charset="-128"/>
              </a:rPr>
              <a:t>Erweiterte </a:t>
            </a:r>
            <a:r>
              <a:rPr lang="de-DE" altLang="de-DE" dirty="0">
                <a:ea typeface="ＭＳ Ｐゴシック" pitchFamily="34" charset="-128"/>
              </a:rPr>
              <a:t>Infektionsklausel</a:t>
            </a:r>
          </a:p>
        </p:txBody>
      </p:sp>
      <p:sp>
        <p:nvSpPr>
          <p:cNvPr id="4" name="Foliennummernplatzhalter 3">
            <a:extLst>
              <a:ext uri="{FF2B5EF4-FFF2-40B4-BE49-F238E27FC236}">
                <a16:creationId xmlns:a16="http://schemas.microsoft.com/office/drawing/2014/main" id="{930B95A1-5C73-4EB7-8DDA-1A8A2F2CD955}"/>
              </a:ext>
            </a:extLst>
          </p:cNvPr>
          <p:cNvSpPr>
            <a:spLocks noGrp="1"/>
          </p:cNvSpPr>
          <p:nvPr>
            <p:ph type="sldNum" sz="quarter" idx="12"/>
          </p:nvPr>
        </p:nvSpPr>
        <p:spPr/>
        <p:txBody>
          <a:bodyPr/>
          <a:lstStyle/>
          <a:p>
            <a:fld id="{7EC6429F-8EBA-4254-B9C8-295228AFE7F1}" type="slidenum">
              <a:rPr lang="de-DE" smtClean="0"/>
              <a:pPr/>
              <a:t>33</a:t>
            </a:fld>
            <a:endParaRPr lang="de-DE" dirty="0"/>
          </a:p>
        </p:txBody>
      </p:sp>
      <p:sp>
        <p:nvSpPr>
          <p:cNvPr id="41" name="Fußzeilenplatzhalter 2">
            <a:extLst>
              <a:ext uri="{FF2B5EF4-FFF2-40B4-BE49-F238E27FC236}">
                <a16:creationId xmlns:a16="http://schemas.microsoft.com/office/drawing/2014/main" id="{C060CBBB-8D26-435D-9812-091B32EEA709}"/>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43" name="Rectangle 6">
            <a:extLst>
              <a:ext uri="{FF2B5EF4-FFF2-40B4-BE49-F238E27FC236}">
                <a16:creationId xmlns:a16="http://schemas.microsoft.com/office/drawing/2014/main" id="{CC39C3E6-803C-489A-8F72-B968FBE1EE1A}"/>
              </a:ext>
            </a:extLst>
          </p:cNvPr>
          <p:cNvSpPr>
            <a:spLocks noChangeArrowheads="1"/>
          </p:cNvSpPr>
          <p:nvPr/>
        </p:nvSpPr>
        <p:spPr bwMode="auto">
          <a:xfrm>
            <a:off x="2762246" y="5407783"/>
            <a:ext cx="4706397" cy="43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indent="-285750" eaLnBrk="1" hangingPunct="1">
              <a:spcBef>
                <a:spcPct val="50000"/>
              </a:spcBef>
              <a:buSzPct val="120000"/>
              <a:buFont typeface="Arial" panose="020B0604020202020204" pitchFamily="34" charset="0"/>
              <a:buChar char="•"/>
            </a:pPr>
            <a:r>
              <a:rPr lang="de-DE" altLang="de-DE" dirty="0">
                <a:ea typeface="ＭＳ Ｐゴシック" pitchFamily="34" charset="-128"/>
              </a:rPr>
              <a:t>Moderne Teilzeitklausel</a:t>
            </a:r>
          </a:p>
        </p:txBody>
      </p:sp>
    </p:spTree>
    <p:extLst>
      <p:ext uri="{BB962C8B-B14F-4D97-AF65-F5344CB8AC3E}">
        <p14:creationId xmlns:p14="http://schemas.microsoft.com/office/powerpoint/2010/main" val="2120926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NVG Top – die HDI Nachversicherungsgarantie.*</a:t>
            </a:r>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55240"/>
          </a:xfrm>
        </p:spPr>
        <p:txBody>
          <a:bodyPr/>
          <a:lstStyle/>
          <a:p>
            <a:pPr lvl="1"/>
            <a:r>
              <a:rPr lang="de-DE" dirty="0"/>
              <a:t>Im Bedarfsfall den </a:t>
            </a:r>
            <a:r>
              <a:rPr lang="de-DE" b="1" dirty="0">
                <a:solidFill>
                  <a:srgbClr val="016629"/>
                </a:solidFill>
              </a:rPr>
              <a:t>BU-Schutz</a:t>
            </a:r>
            <a:r>
              <a:rPr lang="de-DE" dirty="0"/>
              <a:t> einfach und schnell </a:t>
            </a:r>
            <a:r>
              <a:rPr lang="de-DE" b="1" dirty="0">
                <a:solidFill>
                  <a:srgbClr val="016629"/>
                </a:solidFill>
              </a:rPr>
              <a:t>erhöhen</a:t>
            </a:r>
            <a:r>
              <a:rPr lang="de-DE" dirty="0"/>
              <a:t>. </a:t>
            </a:r>
          </a:p>
        </p:txBody>
      </p:sp>
      <p:sp>
        <p:nvSpPr>
          <p:cNvPr id="4" name="Text Placeholder 34">
            <a:extLst>
              <a:ext uri="{FF2B5EF4-FFF2-40B4-BE49-F238E27FC236}">
                <a16:creationId xmlns:a16="http://schemas.microsoft.com/office/drawing/2014/main" id="{92AED657-F37C-4A65-86F7-61BEC8961F81}"/>
              </a:ext>
            </a:extLst>
          </p:cNvPr>
          <p:cNvSpPr txBox="1">
            <a:spLocks/>
          </p:cNvSpPr>
          <p:nvPr/>
        </p:nvSpPr>
        <p:spPr bwMode="gray">
          <a:xfrm>
            <a:off x="335360" y="1641201"/>
            <a:ext cx="11520000" cy="255240"/>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t>NVG Top – die Nachversicherungsgarantie von HDI:</a:t>
            </a:r>
          </a:p>
        </p:txBody>
      </p:sp>
      <p:sp>
        <p:nvSpPr>
          <p:cNvPr id="5" name="Rechteck 11">
            <a:extLst>
              <a:ext uri="{FF2B5EF4-FFF2-40B4-BE49-F238E27FC236}">
                <a16:creationId xmlns:a16="http://schemas.microsoft.com/office/drawing/2014/main" id="{E6ABF1AF-A411-4C46-B441-1838BD73CF02}"/>
              </a:ext>
            </a:extLst>
          </p:cNvPr>
          <p:cNvSpPr/>
          <p:nvPr/>
        </p:nvSpPr>
        <p:spPr>
          <a:xfrm>
            <a:off x="335359" y="2033129"/>
            <a:ext cx="6003895" cy="4167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6" name="Textfeld 14">
            <a:extLst>
              <a:ext uri="{FF2B5EF4-FFF2-40B4-BE49-F238E27FC236}">
                <a16:creationId xmlns:a16="http://schemas.microsoft.com/office/drawing/2014/main" id="{7E9FACC5-A16A-45B6-92DC-81292D900DEC}"/>
              </a:ext>
            </a:extLst>
          </p:cNvPr>
          <p:cNvSpPr txBox="1"/>
          <p:nvPr/>
        </p:nvSpPr>
        <p:spPr>
          <a:xfrm>
            <a:off x="6505497" y="2033129"/>
            <a:ext cx="5349292" cy="4167646"/>
          </a:xfrm>
          <a:prstGeom prst="rect">
            <a:avLst/>
          </a:prstGeom>
          <a:solidFill>
            <a:srgbClr val="D0E4B9"/>
          </a:solidFill>
        </p:spPr>
        <p:txBody>
          <a:bodyPr wrap="square" lIns="144000" tIns="144000" rIns="72000" bIns="180000" rtlCol="0" anchor="t">
            <a:noAutofit/>
          </a:bodyPr>
          <a:lstStyle/>
          <a:p>
            <a:pPr>
              <a:lnSpc>
                <a:spcPct val="104000"/>
              </a:lnSpc>
              <a:spcBef>
                <a:spcPts val="600"/>
              </a:spcBef>
            </a:pPr>
            <a:endParaRPr lang="de-DE" sz="1400" b="1" dirty="0">
              <a:solidFill>
                <a:schemeClr val="accent1"/>
              </a:solidFill>
            </a:endParaRPr>
          </a:p>
          <a:p>
            <a:pPr>
              <a:lnSpc>
                <a:spcPct val="104000"/>
              </a:lnSpc>
              <a:spcBef>
                <a:spcPts val="600"/>
              </a:spcBef>
            </a:pPr>
            <a:r>
              <a:rPr lang="de-DE" sz="1400" b="1" dirty="0">
                <a:solidFill>
                  <a:schemeClr val="accent1"/>
                </a:solidFill>
              </a:rPr>
              <a:t>Fakten-Check über NVG Top.</a:t>
            </a:r>
          </a:p>
          <a:p>
            <a:pPr marL="252000" indent="-252000">
              <a:lnSpc>
                <a:spcPct val="104000"/>
              </a:lnSpc>
              <a:spcBef>
                <a:spcPts val="600"/>
              </a:spcBef>
              <a:buSzPct val="110000"/>
              <a:buBlip>
                <a:blip r:embed="rId3"/>
              </a:buBlip>
            </a:pPr>
            <a:r>
              <a:rPr lang="de-DE" sz="1400" dirty="0"/>
              <a:t>Mit NVG Top kann der Versicherungsschutz mit dem individuellen Bedarf </a:t>
            </a:r>
            <a:r>
              <a:rPr lang="de-DE" sz="1400" b="1" dirty="0"/>
              <a:t>flexibel</a:t>
            </a:r>
            <a:r>
              <a:rPr lang="de-DE" sz="1400" dirty="0"/>
              <a:t> mitwachsen. </a:t>
            </a:r>
          </a:p>
          <a:p>
            <a:pPr marL="252000" indent="-252000">
              <a:lnSpc>
                <a:spcPct val="104000"/>
              </a:lnSpc>
              <a:spcBef>
                <a:spcPts val="600"/>
              </a:spcBef>
              <a:buSzPct val="110000"/>
              <a:buBlip>
                <a:blip r:embed="rId3"/>
              </a:buBlip>
            </a:pPr>
            <a:r>
              <a:rPr lang="de-DE" sz="1400" dirty="0"/>
              <a:t>Der Versicherungsschutz kann </a:t>
            </a:r>
            <a:r>
              <a:rPr lang="de-DE" sz="1400" b="1" dirty="0"/>
              <a:t>ohne erneute Gesundheits- und Risikoprüfung </a:t>
            </a:r>
            <a:r>
              <a:rPr lang="de-DE" sz="1400" dirty="0"/>
              <a:t>erhöht werden. Dies erfolgt auf Grundlage des aktuell ausgeübten Berufes, auf Kundenwunsch auch mit dem ursprünglichen Beruf. Der Kunde kann somit die für sich </a:t>
            </a:r>
            <a:r>
              <a:rPr lang="de-DE" sz="1400" b="1" dirty="0"/>
              <a:t>günstigere Wahl </a:t>
            </a:r>
            <a:r>
              <a:rPr lang="de-DE" sz="1400" dirty="0"/>
              <a:t>treffen.</a:t>
            </a:r>
          </a:p>
          <a:p>
            <a:pPr marL="252000" indent="-252000">
              <a:lnSpc>
                <a:spcPct val="104000"/>
              </a:lnSpc>
              <a:spcBef>
                <a:spcPts val="600"/>
              </a:spcBef>
              <a:buSzPct val="110000"/>
              <a:buBlip>
                <a:blip r:embed="rId3"/>
              </a:buBlip>
            </a:pPr>
            <a:r>
              <a:rPr lang="de-DE" sz="1400" dirty="0"/>
              <a:t>Erhöhungen sind </a:t>
            </a:r>
            <a:r>
              <a:rPr lang="de-DE" sz="1400" b="1" dirty="0"/>
              <a:t>mit und ohne Ereignis </a:t>
            </a:r>
            <a:r>
              <a:rPr lang="de-DE" sz="1400" dirty="0"/>
              <a:t>möglich. Beides kann </a:t>
            </a:r>
            <a:r>
              <a:rPr lang="de-DE" sz="1400" b="1" dirty="0"/>
              <a:t>ab Vertragsbeginn </a:t>
            </a:r>
            <a:r>
              <a:rPr lang="de-DE" sz="1400" dirty="0"/>
              <a:t>in Anspruch genommen werden.</a:t>
            </a:r>
          </a:p>
          <a:p>
            <a:pPr marL="252000" indent="-252000">
              <a:lnSpc>
                <a:spcPct val="104000"/>
              </a:lnSpc>
              <a:spcBef>
                <a:spcPts val="600"/>
              </a:spcBef>
              <a:buSzPct val="110000"/>
              <a:buBlip>
                <a:blip r:embed="rId3"/>
              </a:buBlip>
            </a:pPr>
            <a:r>
              <a:rPr lang="de-DE" sz="1400" dirty="0"/>
              <a:t>Da die Erhöhung immer über einen </a:t>
            </a:r>
            <a:r>
              <a:rPr lang="de-DE" sz="1400" b="1" dirty="0"/>
              <a:t>neuen Vertrag </a:t>
            </a:r>
            <a:r>
              <a:rPr lang="de-DE" sz="1400" dirty="0"/>
              <a:t>erfolgt, erhält der Kunde immer das </a:t>
            </a:r>
            <a:r>
              <a:rPr lang="de-DE" sz="1400" b="1" dirty="0"/>
              <a:t>aktuellste Bedingungswerk</a:t>
            </a:r>
            <a:r>
              <a:rPr lang="de-DE" sz="1400" dirty="0"/>
              <a:t>. </a:t>
            </a:r>
          </a:p>
        </p:txBody>
      </p:sp>
      <p:grpSp>
        <p:nvGrpSpPr>
          <p:cNvPr id="7" name="Gruppieren 34">
            <a:extLst>
              <a:ext uri="{FF2B5EF4-FFF2-40B4-BE49-F238E27FC236}">
                <a16:creationId xmlns:a16="http://schemas.microsoft.com/office/drawing/2014/main" id="{6B1A44D9-739D-414C-8316-9B3F3C535EDB}"/>
              </a:ext>
            </a:extLst>
          </p:cNvPr>
          <p:cNvGrpSpPr/>
          <p:nvPr/>
        </p:nvGrpSpPr>
        <p:grpSpPr>
          <a:xfrm>
            <a:off x="11531076" y="1811729"/>
            <a:ext cx="442688" cy="442688"/>
            <a:chOff x="6499532" y="2139287"/>
            <a:chExt cx="442688" cy="442688"/>
          </a:xfrm>
        </p:grpSpPr>
        <p:sp>
          <p:nvSpPr>
            <p:cNvPr id="8" name="Rechteck 36">
              <a:extLst>
                <a:ext uri="{FF2B5EF4-FFF2-40B4-BE49-F238E27FC236}">
                  <a16:creationId xmlns:a16="http://schemas.microsoft.com/office/drawing/2014/main" id="{EE72AABD-2EC2-4E08-846F-5B227780C1DE}"/>
                </a:ext>
              </a:extLst>
            </p:cNvPr>
            <p:cNvSpPr/>
            <p:nvPr/>
          </p:nvSpPr>
          <p:spPr>
            <a:xfrm>
              <a:off x="6499532" y="2139287"/>
              <a:ext cx="442688" cy="442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9" name="Grafik 41">
              <a:extLst>
                <a:ext uri="{FF2B5EF4-FFF2-40B4-BE49-F238E27FC236}">
                  <a16:creationId xmlns:a16="http://schemas.microsoft.com/office/drawing/2014/main" id="{74F51C15-4664-4BDA-BAAC-2073DBC2F8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0355" y="2226289"/>
              <a:ext cx="201042" cy="268684"/>
            </a:xfrm>
            <a:prstGeom prst="rect">
              <a:avLst/>
            </a:prstGeom>
          </p:spPr>
        </p:pic>
      </p:grpSp>
      <p:sp>
        <p:nvSpPr>
          <p:cNvPr id="10" name="Textfeld 30">
            <a:extLst>
              <a:ext uri="{FF2B5EF4-FFF2-40B4-BE49-F238E27FC236}">
                <a16:creationId xmlns:a16="http://schemas.microsoft.com/office/drawing/2014/main" id="{7BF57260-A75C-4F52-81B0-351078BB58FB}"/>
              </a:ext>
            </a:extLst>
          </p:cNvPr>
          <p:cNvSpPr txBox="1"/>
          <p:nvPr/>
        </p:nvSpPr>
        <p:spPr>
          <a:xfrm>
            <a:off x="2105026" y="5455188"/>
            <a:ext cx="3391965" cy="494879"/>
          </a:xfrm>
          <a:prstGeom prst="rect">
            <a:avLst/>
          </a:prstGeom>
          <a:noFill/>
        </p:spPr>
        <p:txBody>
          <a:bodyPr wrap="square" lIns="0" tIns="0" rIns="0" bIns="0" rtlCol="0" anchor="t">
            <a:spAutoFit/>
          </a:bodyPr>
          <a:lstStyle/>
          <a:p>
            <a:pPr algn="ctr">
              <a:lnSpc>
                <a:spcPct val="104000"/>
              </a:lnSpc>
            </a:pPr>
            <a:r>
              <a:rPr lang="de-DE" sz="1600" b="1" dirty="0"/>
              <a:t>An Ereignisse gebundene NVG</a:t>
            </a:r>
            <a:br>
              <a:rPr lang="de-DE" sz="1600" b="1" dirty="0"/>
            </a:br>
            <a:r>
              <a:rPr lang="de-DE" sz="1600" dirty="0"/>
              <a:t>bis Alter 50</a:t>
            </a:r>
          </a:p>
        </p:txBody>
      </p:sp>
      <p:cxnSp>
        <p:nvCxnSpPr>
          <p:cNvPr id="11" name="Gerader Verbinder 28">
            <a:extLst>
              <a:ext uri="{FF2B5EF4-FFF2-40B4-BE49-F238E27FC236}">
                <a16:creationId xmlns:a16="http://schemas.microsoft.com/office/drawing/2014/main" id="{0196CF12-8AE8-4228-BA8A-1152C3596079}"/>
              </a:ext>
            </a:extLst>
          </p:cNvPr>
          <p:cNvCxnSpPr>
            <a:cxnSpLocks/>
            <a:stCxn id="19" idx="3"/>
          </p:cNvCxnSpPr>
          <p:nvPr/>
        </p:nvCxnSpPr>
        <p:spPr>
          <a:xfrm>
            <a:off x="2077672" y="4703482"/>
            <a:ext cx="296746"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12" name="Gruppieren 22">
            <a:extLst>
              <a:ext uri="{FF2B5EF4-FFF2-40B4-BE49-F238E27FC236}">
                <a16:creationId xmlns:a16="http://schemas.microsoft.com/office/drawing/2014/main" id="{EC0E116B-D352-4BAD-9649-2A0A2A74BA4A}"/>
              </a:ext>
            </a:extLst>
          </p:cNvPr>
          <p:cNvGrpSpPr/>
          <p:nvPr/>
        </p:nvGrpSpPr>
        <p:grpSpPr>
          <a:xfrm>
            <a:off x="5446473" y="4326542"/>
            <a:ext cx="719212" cy="719212"/>
            <a:chOff x="3736752" y="4468319"/>
            <a:chExt cx="602216" cy="602216"/>
          </a:xfrm>
        </p:grpSpPr>
        <p:sp>
          <p:nvSpPr>
            <p:cNvPr id="13" name="Rechteck 48">
              <a:extLst>
                <a:ext uri="{FF2B5EF4-FFF2-40B4-BE49-F238E27FC236}">
                  <a16:creationId xmlns:a16="http://schemas.microsoft.com/office/drawing/2014/main" id="{D98C5CE2-6EE0-4D8B-B07F-A0405FC74DEF}"/>
                </a:ext>
              </a:extLst>
            </p:cNvPr>
            <p:cNvSpPr/>
            <p:nvPr/>
          </p:nvSpPr>
          <p:spPr>
            <a:xfrm>
              <a:off x="3736752" y="4468319"/>
              <a:ext cx="602216" cy="602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14" name="Grafik 7">
              <a:extLst>
                <a:ext uri="{FF2B5EF4-FFF2-40B4-BE49-F238E27FC236}">
                  <a16:creationId xmlns:a16="http://schemas.microsoft.com/office/drawing/2014/main" id="{F1BEDA2C-490A-4B86-B9EC-546DE19110A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905681" y="4577306"/>
              <a:ext cx="264358" cy="384242"/>
            </a:xfrm>
            <a:prstGeom prst="rect">
              <a:avLst/>
            </a:prstGeom>
          </p:spPr>
        </p:pic>
      </p:grpSp>
      <p:grpSp>
        <p:nvGrpSpPr>
          <p:cNvPr id="15" name="Gruppieren 18">
            <a:extLst>
              <a:ext uri="{FF2B5EF4-FFF2-40B4-BE49-F238E27FC236}">
                <a16:creationId xmlns:a16="http://schemas.microsoft.com/office/drawing/2014/main" id="{18C66038-47A9-48E1-8101-4AD26FEB6239}"/>
              </a:ext>
            </a:extLst>
          </p:cNvPr>
          <p:cNvGrpSpPr/>
          <p:nvPr/>
        </p:nvGrpSpPr>
        <p:grpSpPr>
          <a:xfrm>
            <a:off x="2738465" y="4343876"/>
            <a:ext cx="719212" cy="719212"/>
            <a:chOff x="2109246" y="4468319"/>
            <a:chExt cx="602216" cy="602216"/>
          </a:xfrm>
        </p:grpSpPr>
        <p:sp>
          <p:nvSpPr>
            <p:cNvPr id="16" name="Rechteck 42">
              <a:extLst>
                <a:ext uri="{FF2B5EF4-FFF2-40B4-BE49-F238E27FC236}">
                  <a16:creationId xmlns:a16="http://schemas.microsoft.com/office/drawing/2014/main" id="{D2E4FF3A-AF48-427B-9D91-C36E404C3C7B}"/>
                </a:ext>
              </a:extLst>
            </p:cNvPr>
            <p:cNvSpPr/>
            <p:nvPr/>
          </p:nvSpPr>
          <p:spPr>
            <a:xfrm>
              <a:off x="2109246" y="4468319"/>
              <a:ext cx="602216" cy="602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17" name="Grafik 8">
              <a:extLst>
                <a:ext uri="{FF2B5EF4-FFF2-40B4-BE49-F238E27FC236}">
                  <a16:creationId xmlns:a16="http://schemas.microsoft.com/office/drawing/2014/main" id="{DBA56E60-23CE-4856-B3DB-B75BDEBD287C}"/>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2269181" y="4571273"/>
              <a:ext cx="298856" cy="396308"/>
            </a:xfrm>
            <a:prstGeom prst="rect">
              <a:avLst/>
            </a:prstGeom>
          </p:spPr>
        </p:pic>
      </p:grpSp>
      <p:grpSp>
        <p:nvGrpSpPr>
          <p:cNvPr id="18" name="Gruppieren 17">
            <a:extLst>
              <a:ext uri="{FF2B5EF4-FFF2-40B4-BE49-F238E27FC236}">
                <a16:creationId xmlns:a16="http://schemas.microsoft.com/office/drawing/2014/main" id="{64E99533-A04C-4736-B57B-E3B2B13B7D45}"/>
              </a:ext>
            </a:extLst>
          </p:cNvPr>
          <p:cNvGrpSpPr/>
          <p:nvPr/>
        </p:nvGrpSpPr>
        <p:grpSpPr>
          <a:xfrm>
            <a:off x="1358460" y="4343876"/>
            <a:ext cx="719212" cy="719212"/>
            <a:chOff x="1295493" y="4468319"/>
            <a:chExt cx="602216" cy="602216"/>
          </a:xfrm>
        </p:grpSpPr>
        <p:sp>
          <p:nvSpPr>
            <p:cNvPr id="19" name="Rechteck 33">
              <a:extLst>
                <a:ext uri="{FF2B5EF4-FFF2-40B4-BE49-F238E27FC236}">
                  <a16:creationId xmlns:a16="http://schemas.microsoft.com/office/drawing/2014/main" id="{B86E16F6-5912-4677-9C11-C217A6043EFF}"/>
                </a:ext>
              </a:extLst>
            </p:cNvPr>
            <p:cNvSpPr/>
            <p:nvPr/>
          </p:nvSpPr>
          <p:spPr>
            <a:xfrm>
              <a:off x="1295493" y="4468319"/>
              <a:ext cx="602216" cy="602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20" name="Grafik 10">
              <a:extLst>
                <a:ext uri="{FF2B5EF4-FFF2-40B4-BE49-F238E27FC236}">
                  <a16:creationId xmlns:a16="http://schemas.microsoft.com/office/drawing/2014/main" id="{7F00D97B-02D4-4BF2-AF66-297E887E0F88}"/>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a:off x="1399485" y="4580798"/>
              <a:ext cx="377258" cy="377258"/>
            </a:xfrm>
            <a:prstGeom prst="rect">
              <a:avLst/>
            </a:prstGeom>
          </p:spPr>
        </p:pic>
      </p:grpSp>
      <p:sp>
        <p:nvSpPr>
          <p:cNvPr id="21" name="Freihandform 16">
            <a:extLst>
              <a:ext uri="{FF2B5EF4-FFF2-40B4-BE49-F238E27FC236}">
                <a16:creationId xmlns:a16="http://schemas.microsoft.com/office/drawing/2014/main" id="{10F03787-7CF9-48C4-9A4F-FEA1D99E7344}"/>
              </a:ext>
            </a:extLst>
          </p:cNvPr>
          <p:cNvSpPr>
            <a:spLocks noChangeAspect="1"/>
          </p:cNvSpPr>
          <p:nvPr/>
        </p:nvSpPr>
        <p:spPr>
          <a:xfrm>
            <a:off x="2363651" y="4620760"/>
            <a:ext cx="123502" cy="200113"/>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cxnSp>
        <p:nvCxnSpPr>
          <p:cNvPr id="22" name="Gerader Verbinder 56">
            <a:extLst>
              <a:ext uri="{FF2B5EF4-FFF2-40B4-BE49-F238E27FC236}">
                <a16:creationId xmlns:a16="http://schemas.microsoft.com/office/drawing/2014/main" id="{92C01A28-5F1D-4960-9F9A-57324D5E5C15}"/>
              </a:ext>
            </a:extLst>
          </p:cNvPr>
          <p:cNvCxnSpPr>
            <a:cxnSpLocks/>
          </p:cNvCxnSpPr>
          <p:nvPr/>
        </p:nvCxnSpPr>
        <p:spPr>
          <a:xfrm>
            <a:off x="2499549" y="4703482"/>
            <a:ext cx="238916"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23" name="Gerader Verbinder 58">
            <a:extLst>
              <a:ext uri="{FF2B5EF4-FFF2-40B4-BE49-F238E27FC236}">
                <a16:creationId xmlns:a16="http://schemas.microsoft.com/office/drawing/2014/main" id="{7B9CA777-9874-4327-A186-74F962DAB0AE}"/>
              </a:ext>
            </a:extLst>
          </p:cNvPr>
          <p:cNvCxnSpPr>
            <a:cxnSpLocks/>
          </p:cNvCxnSpPr>
          <p:nvPr/>
        </p:nvCxnSpPr>
        <p:spPr>
          <a:xfrm>
            <a:off x="3453279" y="4703482"/>
            <a:ext cx="296746"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4" name="Freihandform 16">
            <a:extLst>
              <a:ext uri="{FF2B5EF4-FFF2-40B4-BE49-F238E27FC236}">
                <a16:creationId xmlns:a16="http://schemas.microsoft.com/office/drawing/2014/main" id="{DFE7654B-347B-4EDE-B72C-92F7FB00CE4C}"/>
              </a:ext>
            </a:extLst>
          </p:cNvPr>
          <p:cNvSpPr>
            <a:spLocks noChangeAspect="1"/>
          </p:cNvSpPr>
          <p:nvPr/>
        </p:nvSpPr>
        <p:spPr>
          <a:xfrm>
            <a:off x="3739258" y="4620760"/>
            <a:ext cx="123502" cy="200113"/>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cxnSp>
        <p:nvCxnSpPr>
          <p:cNvPr id="25" name="Gerader Verbinder 60">
            <a:extLst>
              <a:ext uri="{FF2B5EF4-FFF2-40B4-BE49-F238E27FC236}">
                <a16:creationId xmlns:a16="http://schemas.microsoft.com/office/drawing/2014/main" id="{86F7608B-0FE1-43F4-9D9A-61777C9AFB0E}"/>
              </a:ext>
            </a:extLst>
          </p:cNvPr>
          <p:cNvCxnSpPr>
            <a:cxnSpLocks/>
          </p:cNvCxnSpPr>
          <p:nvPr/>
        </p:nvCxnSpPr>
        <p:spPr>
          <a:xfrm>
            <a:off x="3875156" y="5208431"/>
            <a:ext cx="238916"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26" name="Gerader Verbinder 61">
            <a:extLst>
              <a:ext uri="{FF2B5EF4-FFF2-40B4-BE49-F238E27FC236}">
                <a16:creationId xmlns:a16="http://schemas.microsoft.com/office/drawing/2014/main" id="{389E41C2-B1B7-49E5-BEAD-A66477FCD85C}"/>
              </a:ext>
            </a:extLst>
          </p:cNvPr>
          <p:cNvCxnSpPr>
            <a:cxnSpLocks/>
          </p:cNvCxnSpPr>
          <p:nvPr/>
        </p:nvCxnSpPr>
        <p:spPr>
          <a:xfrm>
            <a:off x="4837681" y="4703482"/>
            <a:ext cx="296746"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7" name="Freihandform 16">
            <a:extLst>
              <a:ext uri="{FF2B5EF4-FFF2-40B4-BE49-F238E27FC236}">
                <a16:creationId xmlns:a16="http://schemas.microsoft.com/office/drawing/2014/main" id="{B7525428-94F6-4E95-BC65-5F3C4D3D8A02}"/>
              </a:ext>
            </a:extLst>
          </p:cNvPr>
          <p:cNvSpPr>
            <a:spLocks noChangeAspect="1"/>
          </p:cNvSpPr>
          <p:nvPr/>
        </p:nvSpPr>
        <p:spPr>
          <a:xfrm>
            <a:off x="5140994" y="4603427"/>
            <a:ext cx="123502" cy="200113"/>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cxnSp>
        <p:nvCxnSpPr>
          <p:cNvPr id="28" name="Gerader Verbinder 63">
            <a:extLst>
              <a:ext uri="{FF2B5EF4-FFF2-40B4-BE49-F238E27FC236}">
                <a16:creationId xmlns:a16="http://schemas.microsoft.com/office/drawing/2014/main" id="{E8A7D902-FB2E-4B59-875F-71D83475A62B}"/>
              </a:ext>
            </a:extLst>
          </p:cNvPr>
          <p:cNvCxnSpPr>
            <a:cxnSpLocks/>
          </p:cNvCxnSpPr>
          <p:nvPr/>
        </p:nvCxnSpPr>
        <p:spPr>
          <a:xfrm>
            <a:off x="5275385" y="5206924"/>
            <a:ext cx="238916"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9" name="Rechteck 49">
            <a:extLst>
              <a:ext uri="{FF2B5EF4-FFF2-40B4-BE49-F238E27FC236}">
                <a16:creationId xmlns:a16="http://schemas.microsoft.com/office/drawing/2014/main" id="{B05250E9-E68A-43AC-A74E-66723D0F744A}"/>
              </a:ext>
            </a:extLst>
          </p:cNvPr>
          <p:cNvSpPr/>
          <p:nvPr/>
        </p:nvSpPr>
        <p:spPr>
          <a:xfrm>
            <a:off x="1252265" y="5160446"/>
            <a:ext cx="522768" cy="1529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0" name="Freihandform 16">
            <a:extLst>
              <a:ext uri="{FF2B5EF4-FFF2-40B4-BE49-F238E27FC236}">
                <a16:creationId xmlns:a16="http://schemas.microsoft.com/office/drawing/2014/main" id="{4E4E0BF2-E991-477D-9509-6BE2E2062FCE}"/>
              </a:ext>
            </a:extLst>
          </p:cNvPr>
          <p:cNvSpPr>
            <a:spLocks noChangeAspect="1"/>
          </p:cNvSpPr>
          <p:nvPr/>
        </p:nvSpPr>
        <p:spPr>
          <a:xfrm>
            <a:off x="747641" y="4480644"/>
            <a:ext cx="292297" cy="473608"/>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31" name="Freihandform 16">
            <a:extLst>
              <a:ext uri="{FF2B5EF4-FFF2-40B4-BE49-F238E27FC236}">
                <a16:creationId xmlns:a16="http://schemas.microsoft.com/office/drawing/2014/main" id="{8663A5EB-9DD2-4A09-9829-8FC5588C878F}"/>
              </a:ext>
            </a:extLst>
          </p:cNvPr>
          <p:cNvSpPr>
            <a:spLocks noChangeAspect="1"/>
          </p:cNvSpPr>
          <p:nvPr/>
        </p:nvSpPr>
        <p:spPr>
          <a:xfrm>
            <a:off x="929648" y="4472733"/>
            <a:ext cx="292297" cy="473608"/>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grpSp>
        <p:nvGrpSpPr>
          <p:cNvPr id="32" name="Gruppieren 35">
            <a:extLst>
              <a:ext uri="{FF2B5EF4-FFF2-40B4-BE49-F238E27FC236}">
                <a16:creationId xmlns:a16="http://schemas.microsoft.com/office/drawing/2014/main" id="{FB4441F6-FB1D-4F1A-929B-4FD8B0516E50}"/>
              </a:ext>
            </a:extLst>
          </p:cNvPr>
          <p:cNvGrpSpPr/>
          <p:nvPr/>
        </p:nvGrpSpPr>
        <p:grpSpPr>
          <a:xfrm>
            <a:off x="2466620" y="2349614"/>
            <a:ext cx="2895530" cy="981985"/>
            <a:chOff x="1989033" y="2798470"/>
            <a:chExt cx="2424507" cy="822243"/>
          </a:xfrm>
        </p:grpSpPr>
        <p:grpSp>
          <p:nvGrpSpPr>
            <p:cNvPr id="33" name="Gruppieren 27">
              <a:extLst>
                <a:ext uri="{FF2B5EF4-FFF2-40B4-BE49-F238E27FC236}">
                  <a16:creationId xmlns:a16="http://schemas.microsoft.com/office/drawing/2014/main" id="{248AF0A2-DFA5-4610-B5CF-DBD0C0998D00}"/>
                </a:ext>
              </a:extLst>
            </p:cNvPr>
            <p:cNvGrpSpPr/>
            <p:nvPr/>
          </p:nvGrpSpPr>
          <p:grpSpPr>
            <a:xfrm>
              <a:off x="1989033" y="3020043"/>
              <a:ext cx="1656395" cy="216024"/>
              <a:chOff x="1989033" y="3020043"/>
              <a:chExt cx="1656395" cy="216024"/>
            </a:xfrm>
          </p:grpSpPr>
          <p:cxnSp>
            <p:nvCxnSpPr>
              <p:cNvPr id="42" name="Gerader Verbinder 19">
                <a:extLst>
                  <a:ext uri="{FF2B5EF4-FFF2-40B4-BE49-F238E27FC236}">
                    <a16:creationId xmlns:a16="http://schemas.microsoft.com/office/drawing/2014/main" id="{65102982-C12B-44A4-9338-152BABFDAD12}"/>
                  </a:ext>
                </a:extLst>
              </p:cNvPr>
              <p:cNvCxnSpPr>
                <a:cxnSpLocks/>
              </p:cNvCxnSpPr>
              <p:nvPr/>
            </p:nvCxnSpPr>
            <p:spPr>
              <a:xfrm>
                <a:off x="1989033" y="3020043"/>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Gerader Verbinder 20">
                <a:extLst>
                  <a:ext uri="{FF2B5EF4-FFF2-40B4-BE49-F238E27FC236}">
                    <a16:creationId xmlns:a16="http://schemas.microsoft.com/office/drawing/2014/main" id="{4C64E5E5-AE8F-423C-A0D3-182CAE1A52A3}"/>
                  </a:ext>
                </a:extLst>
              </p:cNvPr>
              <p:cNvCxnSpPr>
                <a:cxnSpLocks/>
              </p:cNvCxnSpPr>
              <p:nvPr/>
            </p:nvCxnSpPr>
            <p:spPr>
              <a:xfrm>
                <a:off x="1989033" y="3128055"/>
                <a:ext cx="1656395" cy="0"/>
              </a:xfrm>
              <a:prstGeom prst="line">
                <a:avLst/>
              </a:prstGeom>
              <a:ln w="635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4" name="Gerader Verbinder 44">
                <a:extLst>
                  <a:ext uri="{FF2B5EF4-FFF2-40B4-BE49-F238E27FC236}">
                    <a16:creationId xmlns:a16="http://schemas.microsoft.com/office/drawing/2014/main" id="{40479499-8377-494F-B118-4B9A695C68DE}"/>
                  </a:ext>
                </a:extLst>
              </p:cNvPr>
              <p:cNvCxnSpPr>
                <a:cxnSpLocks/>
              </p:cNvCxnSpPr>
              <p:nvPr/>
            </p:nvCxnSpPr>
            <p:spPr>
              <a:xfrm>
                <a:off x="3644895" y="3020043"/>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6" name="Textfeld 24">
              <a:extLst>
                <a:ext uri="{FF2B5EF4-FFF2-40B4-BE49-F238E27FC236}">
                  <a16:creationId xmlns:a16="http://schemas.microsoft.com/office/drawing/2014/main" id="{8E0A8164-05A0-4522-811C-E2A90AB0930B}"/>
                </a:ext>
              </a:extLst>
            </p:cNvPr>
            <p:cNvSpPr txBox="1"/>
            <p:nvPr/>
          </p:nvSpPr>
          <p:spPr>
            <a:xfrm>
              <a:off x="2035609" y="3206337"/>
              <a:ext cx="1599963" cy="414376"/>
            </a:xfrm>
            <a:prstGeom prst="rect">
              <a:avLst/>
            </a:prstGeom>
            <a:noFill/>
          </p:spPr>
          <p:txBody>
            <a:bodyPr wrap="square" lIns="0" tIns="0" rIns="0" bIns="0" rtlCol="0" anchor="t">
              <a:spAutoFit/>
            </a:bodyPr>
            <a:lstStyle/>
            <a:p>
              <a:pPr algn="ctr">
                <a:lnSpc>
                  <a:spcPct val="104000"/>
                </a:lnSpc>
              </a:pPr>
              <a:r>
                <a:rPr lang="de-DE" sz="1600" b="1" dirty="0"/>
                <a:t>Freie Phase</a:t>
              </a:r>
            </a:p>
            <a:p>
              <a:pPr algn="ctr">
                <a:lnSpc>
                  <a:spcPct val="104000"/>
                </a:lnSpc>
              </a:pPr>
              <a:r>
                <a:rPr lang="de-DE" sz="1600" dirty="0"/>
                <a:t>maximal bis Alter 40</a:t>
              </a:r>
            </a:p>
          </p:txBody>
        </p:sp>
        <p:sp>
          <p:nvSpPr>
            <p:cNvPr id="37" name="Textfeld 25">
              <a:extLst>
                <a:ext uri="{FF2B5EF4-FFF2-40B4-BE49-F238E27FC236}">
                  <a16:creationId xmlns:a16="http://schemas.microsoft.com/office/drawing/2014/main" id="{CFFD6F19-BD5C-4DE8-BD89-8EA7224B1B30}"/>
                </a:ext>
              </a:extLst>
            </p:cNvPr>
            <p:cNvSpPr txBox="1"/>
            <p:nvPr/>
          </p:nvSpPr>
          <p:spPr>
            <a:xfrm>
              <a:off x="2096884" y="2798470"/>
              <a:ext cx="1440160" cy="299856"/>
            </a:xfrm>
            <a:prstGeom prst="rect">
              <a:avLst/>
            </a:prstGeom>
            <a:noFill/>
          </p:spPr>
          <p:txBody>
            <a:bodyPr wrap="square" lIns="0" tIns="0" rIns="0" bIns="0" rtlCol="0" anchor="b">
              <a:spAutoFit/>
            </a:bodyPr>
            <a:lstStyle/>
            <a:p>
              <a:pPr algn="ctr">
                <a:lnSpc>
                  <a:spcPct val="104000"/>
                </a:lnSpc>
              </a:pPr>
              <a:r>
                <a:rPr lang="de-DE" sz="2400" b="1" dirty="0">
                  <a:solidFill>
                    <a:schemeClr val="accent2"/>
                  </a:solidFill>
                </a:rPr>
                <a:t>5 Jahre</a:t>
              </a:r>
              <a:endParaRPr lang="de-DE" sz="2400" i="1" dirty="0">
                <a:solidFill>
                  <a:schemeClr val="accent2"/>
                </a:solidFill>
              </a:endParaRPr>
            </a:p>
          </p:txBody>
        </p:sp>
        <p:sp>
          <p:nvSpPr>
            <p:cNvPr id="38" name="Rechteck 64">
              <a:extLst>
                <a:ext uri="{FF2B5EF4-FFF2-40B4-BE49-F238E27FC236}">
                  <a16:creationId xmlns:a16="http://schemas.microsoft.com/office/drawing/2014/main" id="{6206E402-6659-4CA6-96B4-894D6A4CA0A4}"/>
                </a:ext>
              </a:extLst>
            </p:cNvPr>
            <p:cNvSpPr/>
            <p:nvPr/>
          </p:nvSpPr>
          <p:spPr>
            <a:xfrm>
              <a:off x="3910333" y="3064845"/>
              <a:ext cx="437728" cy="128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9" name="Freihandform 16">
              <a:extLst>
                <a:ext uri="{FF2B5EF4-FFF2-40B4-BE49-F238E27FC236}">
                  <a16:creationId xmlns:a16="http://schemas.microsoft.com/office/drawing/2014/main" id="{EA331633-83E6-48AF-88BD-E9B28784B137}"/>
                </a:ext>
              </a:extLst>
            </p:cNvPr>
            <p:cNvSpPr>
              <a:spLocks noChangeAspect="1"/>
            </p:cNvSpPr>
            <p:nvPr/>
          </p:nvSpPr>
          <p:spPr>
            <a:xfrm>
              <a:off x="4016392" y="2931688"/>
              <a:ext cx="244748" cy="396565"/>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40" name="Freihandform 16">
              <a:extLst>
                <a:ext uri="{FF2B5EF4-FFF2-40B4-BE49-F238E27FC236}">
                  <a16:creationId xmlns:a16="http://schemas.microsoft.com/office/drawing/2014/main" id="{1709EC0C-DD95-48D7-88E0-198CFE259A26}"/>
                </a:ext>
              </a:extLst>
            </p:cNvPr>
            <p:cNvSpPr>
              <a:spLocks noChangeAspect="1"/>
            </p:cNvSpPr>
            <p:nvPr/>
          </p:nvSpPr>
          <p:spPr>
            <a:xfrm>
              <a:off x="4168792" y="2925064"/>
              <a:ext cx="244748" cy="396565"/>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cxnSp>
          <p:nvCxnSpPr>
            <p:cNvPr id="41" name="Gerader Verbinder 53">
              <a:extLst>
                <a:ext uri="{FF2B5EF4-FFF2-40B4-BE49-F238E27FC236}">
                  <a16:creationId xmlns:a16="http://schemas.microsoft.com/office/drawing/2014/main" id="{76A1F7B2-C45D-4A36-8727-D3C53DA51E97}"/>
                </a:ext>
              </a:extLst>
            </p:cNvPr>
            <p:cNvCxnSpPr>
              <a:cxnSpLocks/>
            </p:cNvCxnSpPr>
            <p:nvPr/>
          </p:nvCxnSpPr>
          <p:spPr>
            <a:xfrm flipV="1">
              <a:off x="3654215" y="3128055"/>
              <a:ext cx="468000"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cxnSp>
        <p:nvCxnSpPr>
          <p:cNvPr id="45" name="Gerader Verbinder 54">
            <a:extLst>
              <a:ext uri="{FF2B5EF4-FFF2-40B4-BE49-F238E27FC236}">
                <a16:creationId xmlns:a16="http://schemas.microsoft.com/office/drawing/2014/main" id="{A2FC84A7-556D-4FE9-9690-FD20AB3F742B}"/>
              </a:ext>
            </a:extLst>
          </p:cNvPr>
          <p:cNvCxnSpPr>
            <a:cxnSpLocks/>
          </p:cNvCxnSpPr>
          <p:nvPr/>
        </p:nvCxnSpPr>
        <p:spPr>
          <a:xfrm>
            <a:off x="501602" y="4703482"/>
            <a:ext cx="773891"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6" name="Gerader Verbinder 65">
            <a:extLst>
              <a:ext uri="{FF2B5EF4-FFF2-40B4-BE49-F238E27FC236}">
                <a16:creationId xmlns:a16="http://schemas.microsoft.com/office/drawing/2014/main" id="{85E065FF-619F-4613-AF35-B7DBE7A1EEE7}"/>
              </a:ext>
            </a:extLst>
          </p:cNvPr>
          <p:cNvCxnSpPr>
            <a:cxnSpLocks/>
          </p:cNvCxnSpPr>
          <p:nvPr/>
        </p:nvCxnSpPr>
        <p:spPr>
          <a:xfrm>
            <a:off x="5362150" y="2743231"/>
            <a:ext cx="558921"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47" name="Gruppieren 55">
            <a:extLst>
              <a:ext uri="{FF2B5EF4-FFF2-40B4-BE49-F238E27FC236}">
                <a16:creationId xmlns:a16="http://schemas.microsoft.com/office/drawing/2014/main" id="{AB3E598D-0BE4-420A-81E2-4075F5751358}"/>
              </a:ext>
            </a:extLst>
          </p:cNvPr>
          <p:cNvGrpSpPr/>
          <p:nvPr/>
        </p:nvGrpSpPr>
        <p:grpSpPr>
          <a:xfrm>
            <a:off x="4118470" y="4343876"/>
            <a:ext cx="719212" cy="719212"/>
            <a:chOff x="2922999" y="4468319"/>
            <a:chExt cx="602216" cy="602216"/>
          </a:xfrm>
        </p:grpSpPr>
        <p:sp>
          <p:nvSpPr>
            <p:cNvPr id="48" name="Rechteck 57">
              <a:extLst>
                <a:ext uri="{FF2B5EF4-FFF2-40B4-BE49-F238E27FC236}">
                  <a16:creationId xmlns:a16="http://schemas.microsoft.com/office/drawing/2014/main" id="{38217E15-4A3E-4CDF-8020-B8A09CA02D61}"/>
                </a:ext>
              </a:extLst>
            </p:cNvPr>
            <p:cNvSpPr/>
            <p:nvPr/>
          </p:nvSpPr>
          <p:spPr>
            <a:xfrm>
              <a:off x="2922999" y="4468319"/>
              <a:ext cx="602216" cy="602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49" name="Grafik 66">
              <a:extLst>
                <a:ext uri="{FF2B5EF4-FFF2-40B4-BE49-F238E27FC236}">
                  <a16:creationId xmlns:a16="http://schemas.microsoft.com/office/drawing/2014/main" id="{42E88273-5104-4BC2-8399-520F17E32E9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a:xfrm>
              <a:off x="3042696" y="4585587"/>
              <a:ext cx="362822" cy="322844"/>
            </a:xfrm>
            <a:prstGeom prst="rect">
              <a:avLst/>
            </a:prstGeom>
          </p:spPr>
        </p:pic>
      </p:grpSp>
      <p:sp>
        <p:nvSpPr>
          <p:cNvPr id="3" name="Foliennummernplatzhalter 2">
            <a:extLst>
              <a:ext uri="{FF2B5EF4-FFF2-40B4-BE49-F238E27FC236}">
                <a16:creationId xmlns:a16="http://schemas.microsoft.com/office/drawing/2014/main" id="{2D1CBFDD-0797-404E-9F3A-DA17B5980AF0}"/>
              </a:ext>
            </a:extLst>
          </p:cNvPr>
          <p:cNvSpPr>
            <a:spLocks noGrp="1"/>
          </p:cNvSpPr>
          <p:nvPr>
            <p:ph type="sldNum" sz="quarter" idx="12"/>
          </p:nvPr>
        </p:nvSpPr>
        <p:spPr/>
        <p:txBody>
          <a:bodyPr/>
          <a:lstStyle/>
          <a:p>
            <a:fld id="{7EC6429F-8EBA-4254-B9C8-295228AFE7F1}" type="slidenum">
              <a:rPr lang="de-DE" smtClean="0"/>
              <a:pPr/>
              <a:t>34</a:t>
            </a:fld>
            <a:endParaRPr lang="de-DE" dirty="0"/>
          </a:p>
        </p:txBody>
      </p:sp>
      <p:sp>
        <p:nvSpPr>
          <p:cNvPr id="50" name="Fußzeilenplatzhalter 2">
            <a:extLst>
              <a:ext uri="{FF2B5EF4-FFF2-40B4-BE49-F238E27FC236}">
                <a16:creationId xmlns:a16="http://schemas.microsoft.com/office/drawing/2014/main" id="{C05C897A-B91D-4FB5-920F-A0DF3B7C54FA}"/>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51" name="Fußzeilenplatzhalter 2">
            <a:extLst>
              <a:ext uri="{FF2B5EF4-FFF2-40B4-BE49-F238E27FC236}">
                <a16:creationId xmlns:a16="http://schemas.microsoft.com/office/drawing/2014/main" id="{93E7CE41-D6E4-4DF6-BEDB-E53BD7F2382C}"/>
              </a:ext>
            </a:extLst>
          </p:cNvPr>
          <p:cNvSpPr txBox="1">
            <a:spLocks/>
          </p:cNvSpPr>
          <p:nvPr/>
        </p:nvSpPr>
        <p:spPr bwMode="gray">
          <a:xfrm>
            <a:off x="2348941" y="6283497"/>
            <a:ext cx="9504000" cy="138499"/>
          </a:xfrm>
          <a:prstGeom prst="rect">
            <a:avLst/>
          </a:prstGeom>
        </p:spPr>
        <p:txBody>
          <a:bodyPr vert="horz" wrap="square" lIns="0" tIns="0" rIns="0" bIns="0" rtlCol="0" anchor="ctr">
            <a:spAutoFit/>
          </a:bodyPr>
          <a:lstStyle>
            <a:defPPr>
              <a:defRPr lang="de-DE"/>
            </a:defPPr>
            <a:lvl1pPr marL="0" algn="r" defTabSz="914400" rtl="0" eaLnBrk="1" latinLnBrk="0" hangingPunct="1">
              <a:lnSpc>
                <a:spcPct val="100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*Beim Dualen Modell gelten abweichende Regelungen </a:t>
            </a:r>
          </a:p>
        </p:txBody>
      </p:sp>
    </p:spTree>
    <p:extLst>
      <p:ext uri="{BB962C8B-B14F-4D97-AF65-F5344CB8AC3E}">
        <p14:creationId xmlns:p14="http://schemas.microsoft.com/office/powerpoint/2010/main" val="3844738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NVG Top – so flexibel wie das Leben.</a:t>
            </a:r>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840135"/>
            <a:ext cx="11520000" cy="255240"/>
          </a:xfrm>
        </p:spPr>
        <p:txBody>
          <a:bodyPr/>
          <a:lstStyle/>
          <a:p>
            <a:pPr lvl="1"/>
            <a:r>
              <a:rPr lang="de-DE" dirty="0"/>
              <a:t>Weil Ihre Kunden nicht alles planen können. Außer ihren Versicherungsschutz.</a:t>
            </a:r>
          </a:p>
        </p:txBody>
      </p:sp>
      <p:sp>
        <p:nvSpPr>
          <p:cNvPr id="4" name="Text Placeholder 4">
            <a:extLst>
              <a:ext uri="{FF2B5EF4-FFF2-40B4-BE49-F238E27FC236}">
                <a16:creationId xmlns:a16="http://schemas.microsoft.com/office/drawing/2014/main" id="{C956BEC8-26AF-4288-A9B1-9B4EF42E2981}"/>
              </a:ext>
            </a:extLst>
          </p:cNvPr>
          <p:cNvSpPr txBox="1">
            <a:spLocks/>
          </p:cNvSpPr>
          <p:nvPr/>
        </p:nvSpPr>
        <p:spPr>
          <a:xfrm>
            <a:off x="335360" y="6053176"/>
            <a:ext cx="11520000" cy="255240"/>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1) Bei uns versicherte BU-/GF-/EU-/EMR-Renten </a:t>
            </a:r>
          </a:p>
          <a:p>
            <a:pPr algn="r">
              <a:lnSpc>
                <a:spcPts val="1080"/>
              </a:lnSpc>
              <a:spcBef>
                <a:spcPts val="0"/>
              </a:spcBef>
            </a:pPr>
            <a:r>
              <a:rPr lang="de-DE" sz="900" b="0" dirty="0">
                <a:solidFill>
                  <a:schemeClr val="accent1"/>
                </a:solidFill>
              </a:rPr>
              <a:t>2) Anrechnung aller versicherten Leistungen für die BU-/GF-/EU-/EMR-Rente bei privaten Versicherern.</a:t>
            </a:r>
          </a:p>
        </p:txBody>
      </p:sp>
      <p:graphicFrame>
        <p:nvGraphicFramePr>
          <p:cNvPr id="5" name="Tabelle 11">
            <a:extLst>
              <a:ext uri="{FF2B5EF4-FFF2-40B4-BE49-F238E27FC236}">
                <a16:creationId xmlns:a16="http://schemas.microsoft.com/office/drawing/2014/main" id="{27E7DBE4-7869-4B75-94BC-F8C7F008D993}"/>
              </a:ext>
            </a:extLst>
          </p:cNvPr>
          <p:cNvGraphicFramePr>
            <a:graphicFrameLocks noGrp="1"/>
          </p:cNvGraphicFramePr>
          <p:nvPr>
            <p:extLst>
              <p:ext uri="{D42A27DB-BD31-4B8C-83A1-F6EECF244321}">
                <p14:modId xmlns:p14="http://schemas.microsoft.com/office/powerpoint/2010/main" val="519509982"/>
              </p:ext>
            </p:extLst>
          </p:nvPr>
        </p:nvGraphicFramePr>
        <p:xfrm>
          <a:off x="335359" y="1243262"/>
          <a:ext cx="5236766" cy="4650351"/>
        </p:xfrm>
        <a:graphic>
          <a:graphicData uri="http://schemas.openxmlformats.org/drawingml/2006/table">
            <a:tbl>
              <a:tblPr firstRow="1" bandRow="1">
                <a:tableStyleId>{5C22544A-7EE6-4342-B048-85BDC9FD1C3A}</a:tableStyleId>
              </a:tblPr>
              <a:tblGrid>
                <a:gridCol w="5236766">
                  <a:extLst>
                    <a:ext uri="{9D8B030D-6E8A-4147-A177-3AD203B41FA5}">
                      <a16:colId xmlns:a16="http://schemas.microsoft.com/office/drawing/2014/main" val="4187891271"/>
                    </a:ext>
                  </a:extLst>
                </a:gridCol>
              </a:tblGrid>
              <a:tr h="648000">
                <a:tc>
                  <a:txBody>
                    <a:bodyPr/>
                    <a:lstStyle/>
                    <a:p>
                      <a:pPr algn="l"/>
                      <a:r>
                        <a:rPr lang="de-DE" sz="1200" b="1" dirty="0">
                          <a:solidFill>
                            <a:schemeClr val="bg1"/>
                          </a:solidFill>
                        </a:rPr>
                        <a:t>Nachversicherungsgarantie in freier Phase*</a:t>
                      </a:r>
                    </a:p>
                  </a:txBody>
                  <a:tcPr anchor="ctr">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341705740"/>
                  </a:ext>
                </a:extLst>
              </a:tr>
              <a:tr h="451888">
                <a:tc>
                  <a:txBody>
                    <a:bodyPr/>
                    <a:lstStyle/>
                    <a:p>
                      <a:pPr algn="l"/>
                      <a:r>
                        <a:rPr lang="de-DE" sz="1100" b="1" dirty="0">
                          <a:solidFill>
                            <a:schemeClr val="tx1"/>
                          </a:solidFill>
                        </a:rPr>
                        <a:t>5 Jahre </a:t>
                      </a:r>
                      <a:r>
                        <a:rPr lang="de-DE" sz="1100" b="0" dirty="0">
                          <a:solidFill>
                            <a:schemeClr val="tx1"/>
                          </a:solidFill>
                        </a:rPr>
                        <a:t>ab dem Versicherungsbeginn (bis maximal Alter 40)</a:t>
                      </a: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extLst>
                  <a:ext uri="{0D108BD9-81ED-4DB2-BD59-A6C34878D82A}">
                    <a16:rowId xmlns:a16="http://schemas.microsoft.com/office/drawing/2014/main" val="2088303365"/>
                  </a:ext>
                </a:extLst>
              </a:tr>
              <a:tr h="476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dirty="0">
                          <a:solidFill>
                            <a:schemeClr val="tx1"/>
                          </a:solidFill>
                        </a:rPr>
                        <a:t>Bei monatlichen Anfangsrenten </a:t>
                      </a:r>
                      <a:r>
                        <a:rPr lang="de-DE" sz="1100" b="1" dirty="0">
                          <a:solidFill>
                            <a:schemeClr val="tx1"/>
                          </a:solidFill>
                        </a:rPr>
                        <a:t>kleiner 750 EUR </a:t>
                      </a:r>
                      <a:r>
                        <a:rPr lang="de-DE" sz="1100" b="0" dirty="0">
                          <a:solidFill>
                            <a:schemeClr val="tx1"/>
                          </a:solidFill>
                        </a:rPr>
                        <a:t>insgesamt bis zu </a:t>
                      </a:r>
                      <a:r>
                        <a:rPr lang="de-DE" sz="1100" b="1" dirty="0">
                          <a:solidFill>
                            <a:schemeClr val="tx1"/>
                          </a:solidFill>
                        </a:rPr>
                        <a:t>100%</a:t>
                      </a:r>
                      <a:r>
                        <a:rPr lang="de-DE" sz="1100" b="0" dirty="0">
                          <a:solidFill>
                            <a:schemeClr val="tx1"/>
                          </a:solidFill>
                        </a:rPr>
                        <a:t> der zu Vertragsbeginn versicherten BU-Rente.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extLst>
                  <a:ext uri="{0D108BD9-81ED-4DB2-BD59-A6C34878D82A}">
                    <a16:rowId xmlns:a16="http://schemas.microsoft.com/office/drawing/2014/main" val="50988330"/>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t>Bei monatlichen Anfangsrenten von mind. 750 EUR können bis max. 36.000 EUR Jahresrente abgesichert werden. Finanzielle Angemessenheit vorausgesetzt.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extLst>
                  <a:ext uri="{0D108BD9-81ED-4DB2-BD59-A6C34878D82A}">
                    <a16:rowId xmlns:a16="http://schemas.microsoft.com/office/drawing/2014/main" val="1968142042"/>
                  </a:ext>
                </a:extLst>
              </a:tr>
              <a:tr h="407175">
                <a:tc>
                  <a:txBody>
                    <a:bodyPr/>
                    <a:lstStyle/>
                    <a:p>
                      <a:pPr algn="l"/>
                      <a:r>
                        <a:rPr lang="de-DE" sz="1100" b="0" dirty="0">
                          <a:solidFill>
                            <a:schemeClr val="tx1"/>
                          </a:solidFill>
                        </a:rPr>
                        <a:t>Gesamt-Jahresrente (inkl. Bonus): </a:t>
                      </a:r>
                      <a:r>
                        <a:rPr lang="de-DE" sz="1100" b="1" dirty="0">
                          <a:solidFill>
                            <a:schemeClr val="tx1"/>
                          </a:solidFill>
                        </a:rPr>
                        <a:t>max. 36.000 EUR</a:t>
                      </a:r>
                      <a:r>
                        <a:rPr lang="de-DE" sz="1100" b="1" baseline="30000" dirty="0">
                          <a:solidFill>
                            <a:schemeClr val="tx1"/>
                          </a:solidFill>
                        </a:rPr>
                        <a:t>1)</a:t>
                      </a:r>
                      <a:r>
                        <a:rPr lang="de-DE" sz="1100" b="1" dirty="0">
                          <a:solidFill>
                            <a:schemeClr val="tx1"/>
                          </a:solidFill>
                        </a:rPr>
                        <a:t>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extLst>
                  <a:ext uri="{0D108BD9-81ED-4DB2-BD59-A6C34878D82A}">
                    <a16:rowId xmlns:a16="http://schemas.microsoft.com/office/drawing/2014/main" val="3843282153"/>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t>Wenn die monatliche Anfangsrente über 3.000 EUR liegt und ein ärztliches Zeugnis erbracht wurde: Gesamt-Jahresrente (inkl. Bonus): max. 60.000 EUR1)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extLst>
                  <a:ext uri="{0D108BD9-81ED-4DB2-BD59-A6C34878D82A}">
                    <a16:rowId xmlns:a16="http://schemas.microsoft.com/office/drawing/2014/main" val="2525147036"/>
                  </a:ext>
                </a:extLst>
              </a:tr>
              <a:tr h="350025">
                <a:tc>
                  <a:txBody>
                    <a:bodyPr/>
                    <a:lstStyle/>
                    <a:p>
                      <a:pPr algn="l"/>
                      <a:r>
                        <a:rPr lang="de-DE" sz="1100" b="0" dirty="0">
                          <a:solidFill>
                            <a:schemeClr val="tx1"/>
                          </a:solidFill>
                        </a:rPr>
                        <a:t>Bis zu </a:t>
                      </a:r>
                      <a:r>
                        <a:rPr lang="de-DE" sz="1100" b="1" dirty="0">
                          <a:solidFill>
                            <a:schemeClr val="tx1"/>
                          </a:solidFill>
                        </a:rPr>
                        <a:t>60% </a:t>
                      </a:r>
                      <a:r>
                        <a:rPr lang="de-DE" sz="1100" b="0" dirty="0">
                          <a:solidFill>
                            <a:schemeClr val="tx1"/>
                          </a:solidFill>
                        </a:rPr>
                        <a:t>des Jahresbruttoeinkommens</a:t>
                      </a:r>
                      <a:r>
                        <a:rPr lang="de-DE" sz="1100" b="0" baseline="30000" dirty="0">
                          <a:solidFill>
                            <a:schemeClr val="tx1"/>
                          </a:solidFill>
                        </a:rPr>
                        <a:t>2)</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extLst>
                  <a:ext uri="{0D108BD9-81ED-4DB2-BD59-A6C34878D82A}">
                    <a16:rowId xmlns:a16="http://schemas.microsoft.com/office/drawing/2014/main" val="1033736630"/>
                  </a:ext>
                </a:extLst>
              </a:tr>
              <a:tr h="481013">
                <a:tc>
                  <a:txBody>
                    <a:bodyPr/>
                    <a:lstStyle/>
                    <a:p>
                      <a:pPr algn="l"/>
                      <a:r>
                        <a:rPr lang="de-DE" sz="1100" b="0" dirty="0">
                          <a:solidFill>
                            <a:schemeClr val="tx1"/>
                          </a:solidFill>
                        </a:rPr>
                        <a:t>Gilt auch bei Verträgen mit Ausschlüssen und Risikozuschlägen bis 50%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extLst>
                  <a:ext uri="{0D108BD9-81ED-4DB2-BD59-A6C34878D82A}">
                    <a16:rowId xmlns:a16="http://schemas.microsoft.com/office/drawing/2014/main" val="3185035205"/>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dirty="0">
                          <a:solidFill>
                            <a:schemeClr val="tx1"/>
                          </a:solidFill>
                        </a:rPr>
                        <a:t>Einschlussmöglichkeit Leistung bei Krankschreibung für Schüler, Studenten und Auszubildende innerhalb von 5 Jahren nach Abschluss</a:t>
                      </a:r>
                    </a:p>
                  </a:txBody>
                  <a:tcPr anchor="ctr">
                    <a:lnT w="12700" cap="flat" cmpd="sng" algn="ctr">
                      <a:solidFill>
                        <a:schemeClr val="bg1"/>
                      </a:solidFill>
                      <a:prstDash val="solid"/>
                      <a:round/>
                      <a:headEnd type="none" w="med" len="med"/>
                      <a:tailEnd type="none" w="med" len="med"/>
                    </a:lnT>
                    <a:solidFill>
                      <a:srgbClr val="E7EBE8"/>
                    </a:solidFill>
                  </a:tcPr>
                </a:tc>
                <a:extLst>
                  <a:ext uri="{0D108BD9-81ED-4DB2-BD59-A6C34878D82A}">
                    <a16:rowId xmlns:a16="http://schemas.microsoft.com/office/drawing/2014/main" val="3575075479"/>
                  </a:ext>
                </a:extLst>
              </a:tr>
            </a:tbl>
          </a:graphicData>
        </a:graphic>
      </p:graphicFrame>
      <p:graphicFrame>
        <p:nvGraphicFramePr>
          <p:cNvPr id="6" name="Tabelle 14">
            <a:extLst>
              <a:ext uri="{FF2B5EF4-FFF2-40B4-BE49-F238E27FC236}">
                <a16:creationId xmlns:a16="http://schemas.microsoft.com/office/drawing/2014/main" id="{07F66C80-81CE-465A-8F3C-CB91A6299398}"/>
              </a:ext>
            </a:extLst>
          </p:cNvPr>
          <p:cNvGraphicFramePr>
            <a:graphicFrameLocks noGrp="1"/>
          </p:cNvGraphicFramePr>
          <p:nvPr>
            <p:extLst>
              <p:ext uri="{D42A27DB-BD31-4B8C-83A1-F6EECF244321}">
                <p14:modId xmlns:p14="http://schemas.microsoft.com/office/powerpoint/2010/main" val="1505565395"/>
              </p:ext>
            </p:extLst>
          </p:nvPr>
        </p:nvGraphicFramePr>
        <p:xfrm>
          <a:off x="5705474" y="1243263"/>
          <a:ext cx="6316483" cy="4641901"/>
        </p:xfrm>
        <a:graphic>
          <a:graphicData uri="http://schemas.openxmlformats.org/drawingml/2006/table">
            <a:tbl>
              <a:tblPr firstRow="1" bandRow="1">
                <a:tableStyleId>{5C22544A-7EE6-4342-B048-85BDC9FD1C3A}</a:tableStyleId>
              </a:tblPr>
              <a:tblGrid>
                <a:gridCol w="6316483">
                  <a:extLst>
                    <a:ext uri="{9D8B030D-6E8A-4147-A177-3AD203B41FA5}">
                      <a16:colId xmlns:a16="http://schemas.microsoft.com/office/drawing/2014/main" val="4187891271"/>
                    </a:ext>
                  </a:extLst>
                </a:gridCol>
              </a:tblGrid>
              <a:tr h="640628">
                <a:tc>
                  <a:txBody>
                    <a:bodyPr/>
                    <a:lstStyle/>
                    <a:p>
                      <a:pPr marL="0" algn="l" defTabSz="914400" rtl="0" eaLnBrk="1" latinLnBrk="0" hangingPunct="1"/>
                      <a:r>
                        <a:rPr lang="de-DE" sz="1200" b="1" kern="1200" dirty="0">
                          <a:solidFill>
                            <a:schemeClr val="bg1"/>
                          </a:solidFill>
                          <a:latin typeface="+mn-lt"/>
                          <a:ea typeface="+mn-ea"/>
                          <a:cs typeface="+mn-cs"/>
                        </a:rPr>
                        <a:t>An Ereignisse gebundene Nachversicherungsgarantie*</a:t>
                      </a:r>
                    </a:p>
                  </a:txBody>
                  <a:tcPr anchor="ctr">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853930543"/>
                  </a:ext>
                </a:extLst>
              </a:tr>
              <a:tr h="456163">
                <a:tc>
                  <a:txBody>
                    <a:bodyPr/>
                    <a:lstStyle/>
                    <a:p>
                      <a:pPr algn="l"/>
                      <a:r>
                        <a:rPr lang="de-DE" sz="1100" b="1" dirty="0">
                          <a:solidFill>
                            <a:schemeClr val="tx1"/>
                          </a:solidFill>
                        </a:rPr>
                        <a:t>Bis Alter 50 </a:t>
                      </a:r>
                      <a:r>
                        <a:rPr lang="de-DE" sz="1100" b="0" dirty="0">
                          <a:solidFill>
                            <a:schemeClr val="tx1"/>
                          </a:solidFill>
                        </a:rPr>
                        <a:t>ab dem Versicherungsbeginn </a:t>
                      </a:r>
                      <a:endParaRPr lang="de-DE" sz="1100" b="1" dirty="0">
                        <a:solidFill>
                          <a:schemeClr val="tx1"/>
                        </a:solidFill>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extLst>
                  <a:ext uri="{0D108BD9-81ED-4DB2-BD59-A6C34878D82A}">
                    <a16:rowId xmlns:a16="http://schemas.microsoft.com/office/drawing/2014/main" val="2088303365"/>
                  </a:ext>
                </a:extLst>
              </a:tr>
              <a:tr h="463243">
                <a:tc>
                  <a:txBody>
                    <a:bodyPr/>
                    <a:lstStyle/>
                    <a:p>
                      <a:pPr algn="l">
                        <a:spcAft>
                          <a:spcPts val="600"/>
                        </a:spcAft>
                      </a:pPr>
                      <a:r>
                        <a:rPr lang="de-DE" sz="1100" dirty="0">
                          <a:solidFill>
                            <a:schemeClr val="tx1"/>
                          </a:solidFill>
                        </a:rPr>
                        <a:t>Pro Ereignis </a:t>
                      </a:r>
                      <a:r>
                        <a:rPr lang="de-DE" sz="1100" b="1" dirty="0">
                          <a:solidFill>
                            <a:schemeClr val="tx1"/>
                          </a:solidFill>
                        </a:rPr>
                        <a:t>100%</a:t>
                      </a:r>
                      <a:r>
                        <a:rPr lang="de-DE" sz="1100" dirty="0">
                          <a:solidFill>
                            <a:schemeClr val="tx1"/>
                          </a:solidFill>
                        </a:rPr>
                        <a:t> der zu Vertragsbeginn versicherten BU-Rente möglich</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extLst>
                  <a:ext uri="{0D108BD9-81ED-4DB2-BD59-A6C34878D82A}">
                    <a16:rowId xmlns:a16="http://schemas.microsoft.com/office/drawing/2014/main" val="50988330"/>
                  </a:ext>
                </a:extLst>
              </a:tr>
              <a:tr h="621992">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sz="1100" b="0" i="0" dirty="0">
                          <a:solidFill>
                            <a:schemeClr val="tx1"/>
                          </a:solidFill>
                        </a:rPr>
                        <a:t>Bis Alter 30 </a:t>
                      </a:r>
                      <a:r>
                        <a:rPr lang="de-DE" sz="1100" b="1" i="0" dirty="0">
                          <a:solidFill>
                            <a:schemeClr val="tx1"/>
                          </a:solidFill>
                        </a:rPr>
                        <a:t>Renten-Turbo </a:t>
                      </a:r>
                      <a:r>
                        <a:rPr lang="de-DE" sz="1100" b="0" i="0" dirty="0">
                          <a:solidFill>
                            <a:schemeClr val="tx1"/>
                          </a:solidFill>
                        </a:rPr>
                        <a:t>bis 3.000 EUR Monatsrente bei monatlichen Anfangsrenten ab 500 EUR bei Aufnahme der ersten der Ausbildung entsprechenden beruflichen Tätigkeit nach dem (dualen) Studium oder nach Abschluss der Ausbildung zum Steuerberater/Wirtschaftsprüfer</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extLst>
                  <a:ext uri="{0D108BD9-81ED-4DB2-BD59-A6C34878D82A}">
                    <a16:rowId xmlns:a16="http://schemas.microsoft.com/office/drawing/2014/main" val="2658311941"/>
                  </a:ext>
                </a:extLst>
              </a:tr>
              <a:tr h="415032">
                <a:tc>
                  <a:txBody>
                    <a:bodyPr/>
                    <a:lstStyle/>
                    <a:p>
                      <a:pPr algn="l"/>
                      <a:r>
                        <a:rPr lang="de-DE" sz="1100" dirty="0">
                          <a:solidFill>
                            <a:schemeClr val="tx1"/>
                          </a:solidFill>
                        </a:rPr>
                        <a:t>Gesamt-Jahresrente inkl. Bonus</a:t>
                      </a:r>
                      <a:r>
                        <a:rPr lang="de-DE" sz="1100" baseline="0" dirty="0">
                          <a:solidFill>
                            <a:schemeClr val="tx1"/>
                          </a:solidFill>
                        </a:rPr>
                        <a:t> und</a:t>
                      </a:r>
                      <a:r>
                        <a:rPr lang="de-DE" sz="1100" dirty="0">
                          <a:solidFill>
                            <a:schemeClr val="tx1"/>
                          </a:solidFill>
                        </a:rPr>
                        <a:t> allen Erhöhungen und Prämiendynamik: </a:t>
                      </a:r>
                      <a:r>
                        <a:rPr lang="de-DE" sz="1100" b="1" dirty="0">
                          <a:solidFill>
                            <a:schemeClr val="tx1"/>
                          </a:solidFill>
                        </a:rPr>
                        <a:t>max. 36.000 EUR</a:t>
                      </a:r>
                      <a:r>
                        <a:rPr lang="de-DE" sz="1100" b="0" baseline="30000" dirty="0">
                          <a:solidFill>
                            <a:schemeClr val="tx1"/>
                          </a:solidFill>
                        </a:rPr>
                        <a:t>1)</a:t>
                      </a:r>
                      <a:r>
                        <a:rPr lang="de-DE" sz="1100" dirty="0">
                          <a:solidFill>
                            <a:schemeClr val="tx1"/>
                          </a:solidFill>
                        </a:rPr>
                        <a:t>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extLst>
                  <a:ext uri="{0D108BD9-81ED-4DB2-BD59-A6C34878D82A}">
                    <a16:rowId xmlns:a16="http://schemas.microsoft.com/office/drawing/2014/main" val="3843282153"/>
                  </a:ext>
                </a:extLst>
              </a:tr>
              <a:tr h="605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t>Wenn </a:t>
                      </a:r>
                      <a:r>
                        <a:rPr lang="de-DE" sz="1100" dirty="0" err="1"/>
                        <a:t>monatl</a:t>
                      </a:r>
                      <a:r>
                        <a:rPr lang="de-DE" sz="1100" dirty="0"/>
                        <a:t>. Anfangsrente über 3.000 </a:t>
                      </a:r>
                      <a:r>
                        <a:rPr lang="de-DE" sz="1100" b="0" dirty="0">
                          <a:solidFill>
                            <a:schemeClr val="tx1"/>
                          </a:solidFill>
                        </a:rPr>
                        <a:t>EUR</a:t>
                      </a:r>
                      <a:r>
                        <a:rPr lang="de-DE" sz="1100" b="0" dirty="0"/>
                        <a:t> </a:t>
                      </a:r>
                      <a:r>
                        <a:rPr lang="de-DE" sz="1100" dirty="0"/>
                        <a:t>liegt und ein ärztliches Zeugnis erbracht wurde: </a:t>
                      </a:r>
                      <a:r>
                        <a:rPr lang="de-DE" sz="1100" b="0" dirty="0">
                          <a:solidFill>
                            <a:schemeClr val="tx1"/>
                          </a:solidFill>
                        </a:rPr>
                        <a:t>Gesamt-Jahresrente (inkl. Bonus): </a:t>
                      </a:r>
                      <a:r>
                        <a:rPr lang="de-DE" sz="1100" b="1" dirty="0">
                          <a:solidFill>
                            <a:schemeClr val="tx1"/>
                          </a:solidFill>
                        </a:rPr>
                        <a:t>max. 60.000 EUR</a:t>
                      </a:r>
                      <a:r>
                        <a:rPr lang="de-DE" sz="1100" b="0" baseline="30000" dirty="0">
                          <a:solidFill>
                            <a:schemeClr val="tx1"/>
                          </a:solidFill>
                        </a:rPr>
                        <a:t>1)</a:t>
                      </a:r>
                      <a:r>
                        <a:rPr lang="de-DE" sz="1100" b="0" dirty="0">
                          <a:solidFill>
                            <a:schemeClr val="tx1"/>
                          </a:solidFill>
                        </a:rPr>
                        <a:t>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extLst>
                  <a:ext uri="{0D108BD9-81ED-4DB2-BD59-A6C34878D82A}">
                    <a16:rowId xmlns:a16="http://schemas.microsoft.com/office/drawing/2014/main" val="3530828184"/>
                  </a:ext>
                </a:extLst>
              </a:tr>
              <a:tr h="358941">
                <a:tc>
                  <a:txBody>
                    <a:bodyPr/>
                    <a:lstStyle/>
                    <a:p>
                      <a:pPr algn="l"/>
                      <a:r>
                        <a:rPr lang="de-DE" sz="1100" dirty="0">
                          <a:solidFill>
                            <a:schemeClr val="tx1"/>
                          </a:solidFill>
                        </a:rPr>
                        <a:t>Bis zu </a:t>
                      </a:r>
                      <a:r>
                        <a:rPr lang="de-DE" sz="1100" b="1" dirty="0">
                          <a:solidFill>
                            <a:schemeClr val="tx1"/>
                          </a:solidFill>
                        </a:rPr>
                        <a:t>60%</a:t>
                      </a:r>
                      <a:r>
                        <a:rPr lang="de-DE" sz="1100" dirty="0">
                          <a:solidFill>
                            <a:schemeClr val="tx1"/>
                          </a:solidFill>
                        </a:rPr>
                        <a:t> des Jahresbruttoeinkommens</a:t>
                      </a:r>
                      <a:r>
                        <a:rPr lang="de-DE" sz="1100" baseline="30000" dirty="0">
                          <a:solidFill>
                            <a:schemeClr val="tx1"/>
                          </a:solidFill>
                        </a:rPr>
                        <a:t>2)</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extLst>
                  <a:ext uri="{0D108BD9-81ED-4DB2-BD59-A6C34878D82A}">
                    <a16:rowId xmlns:a16="http://schemas.microsoft.com/office/drawing/2014/main" val="1033736630"/>
                  </a:ext>
                </a:extLst>
              </a:tr>
              <a:tr h="472564">
                <a:tc>
                  <a:txBody>
                    <a:bodyPr/>
                    <a:lstStyle/>
                    <a:p>
                      <a:pPr algn="l"/>
                      <a:r>
                        <a:rPr lang="de-DE" sz="1100" dirty="0">
                          <a:solidFill>
                            <a:schemeClr val="tx1"/>
                          </a:solidFill>
                        </a:rPr>
                        <a:t>Gilt auch bei Verträgen mit Ausschlüssen und Risikozuschlägen bis 50%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extLst>
                  <a:ext uri="{0D108BD9-81ED-4DB2-BD59-A6C34878D82A}">
                    <a16:rowId xmlns:a16="http://schemas.microsoft.com/office/drawing/2014/main" val="3185035205"/>
                  </a:ext>
                </a:extLst>
              </a:tr>
              <a:tr h="608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dirty="0">
                          <a:solidFill>
                            <a:schemeClr val="tx1"/>
                          </a:solidFill>
                        </a:rPr>
                        <a:t>Frist zur Ausübung: 12 Monate nach Ereignis</a:t>
                      </a:r>
                      <a:endParaRPr lang="de-DE" sz="1100" b="0" dirty="0">
                        <a:solidFill>
                          <a:schemeClr val="tx1"/>
                        </a:solidFill>
                        <a:highlight>
                          <a:srgbClr val="FFFF00"/>
                        </a:highlight>
                      </a:endParaRPr>
                    </a:p>
                  </a:txBody>
                  <a:tcPr anchor="ctr">
                    <a:lnT w="12700" cap="flat" cmpd="sng" algn="ctr">
                      <a:solidFill>
                        <a:schemeClr val="bg1"/>
                      </a:solidFill>
                      <a:prstDash val="solid"/>
                      <a:round/>
                      <a:headEnd type="none" w="med" len="med"/>
                      <a:tailEnd type="none" w="med" len="med"/>
                    </a:lnT>
                    <a:solidFill>
                      <a:srgbClr val="E7EBE8"/>
                    </a:solidFill>
                  </a:tcPr>
                </a:tc>
                <a:extLst>
                  <a:ext uri="{0D108BD9-81ED-4DB2-BD59-A6C34878D82A}">
                    <a16:rowId xmlns:a16="http://schemas.microsoft.com/office/drawing/2014/main" val="1233635286"/>
                  </a:ext>
                </a:extLst>
              </a:tr>
            </a:tbl>
          </a:graphicData>
        </a:graphic>
      </p:graphicFrame>
      <p:sp>
        <p:nvSpPr>
          <p:cNvPr id="3" name="Foliennummernplatzhalter 2">
            <a:extLst>
              <a:ext uri="{FF2B5EF4-FFF2-40B4-BE49-F238E27FC236}">
                <a16:creationId xmlns:a16="http://schemas.microsoft.com/office/drawing/2014/main" id="{2E185AB2-92BE-4C3B-BB3C-CE14230EE3D2}"/>
              </a:ext>
            </a:extLst>
          </p:cNvPr>
          <p:cNvSpPr>
            <a:spLocks noGrp="1"/>
          </p:cNvSpPr>
          <p:nvPr>
            <p:ph type="sldNum" sz="quarter" idx="12"/>
          </p:nvPr>
        </p:nvSpPr>
        <p:spPr/>
        <p:txBody>
          <a:bodyPr/>
          <a:lstStyle/>
          <a:p>
            <a:fld id="{7EC6429F-8EBA-4254-B9C8-295228AFE7F1}" type="slidenum">
              <a:rPr lang="de-DE" smtClean="0"/>
              <a:pPr/>
              <a:t>35</a:t>
            </a:fld>
            <a:endParaRPr lang="de-DE" dirty="0"/>
          </a:p>
        </p:txBody>
      </p:sp>
      <p:sp>
        <p:nvSpPr>
          <p:cNvPr id="12" name="Fußzeilenplatzhalter 2">
            <a:extLst>
              <a:ext uri="{FF2B5EF4-FFF2-40B4-BE49-F238E27FC236}">
                <a16:creationId xmlns:a16="http://schemas.microsoft.com/office/drawing/2014/main" id="{801C4E86-1365-459A-B43C-F94685A1F690}"/>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10" name="Rechteck 13">
            <a:extLst>
              <a:ext uri="{FF2B5EF4-FFF2-40B4-BE49-F238E27FC236}">
                <a16:creationId xmlns:a16="http://schemas.microsoft.com/office/drawing/2014/main" id="{8F8A4C72-F52A-42C5-82DF-8474A738284A}"/>
              </a:ext>
            </a:extLst>
          </p:cNvPr>
          <p:cNvSpPr/>
          <p:nvPr/>
        </p:nvSpPr>
        <p:spPr>
          <a:xfrm>
            <a:off x="8235289" y="6337821"/>
            <a:ext cx="3653936" cy="134268"/>
          </a:xfrm>
          <a:prstGeom prst="rect">
            <a:avLst/>
          </a:prstGeom>
        </p:spPr>
        <p:txBody>
          <a:bodyPr wrap="square" lIns="0" tIns="0" rIns="0" bIns="0">
            <a:spAutoFit/>
          </a:bodyPr>
          <a:lstStyle/>
          <a:p>
            <a:pPr algn="r">
              <a:lnSpc>
                <a:spcPct val="104000"/>
              </a:lnSpc>
              <a:spcBef>
                <a:spcPts val="600"/>
              </a:spcBef>
            </a:pPr>
            <a:r>
              <a:rPr lang="de-DE" sz="900" dirty="0">
                <a:solidFill>
                  <a:srgbClr val="006729"/>
                </a:solidFill>
              </a:rPr>
              <a:t>*Finanzielle Angemessenheit stets vorausgesetzt.</a:t>
            </a:r>
          </a:p>
        </p:txBody>
      </p:sp>
    </p:spTree>
    <p:extLst>
      <p:ext uri="{BB962C8B-B14F-4D97-AF65-F5344CB8AC3E}">
        <p14:creationId xmlns:p14="http://schemas.microsoft.com/office/powerpoint/2010/main" val="1451991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Bei diesen Ereignissen greift die </a:t>
            </a:r>
            <a:r>
              <a:rPr lang="de-DE"/>
              <a:t>Nachversicherung.</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744885"/>
            <a:ext cx="11520000" cy="217140"/>
          </a:xfrm>
        </p:spPr>
        <p:txBody>
          <a:bodyPr/>
          <a:lstStyle/>
          <a:p>
            <a:r>
              <a:rPr lang="de-DE" b="1" dirty="0"/>
              <a:t>Ereignisgebundene Phase:</a:t>
            </a:r>
          </a:p>
        </p:txBody>
      </p:sp>
      <p:sp>
        <p:nvSpPr>
          <p:cNvPr id="4" name="Text Placeholder 4">
            <a:extLst>
              <a:ext uri="{FF2B5EF4-FFF2-40B4-BE49-F238E27FC236}">
                <a16:creationId xmlns:a16="http://schemas.microsoft.com/office/drawing/2014/main" id="{A6C68011-3689-494F-AD65-D45B0A0A0C74}"/>
              </a:ext>
            </a:extLst>
          </p:cNvPr>
          <p:cNvSpPr txBox="1">
            <a:spLocks/>
          </p:cNvSpPr>
          <p:nvPr/>
        </p:nvSpPr>
        <p:spPr>
          <a:xfrm>
            <a:off x="335360" y="6060244"/>
            <a:ext cx="11520000" cy="141064"/>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*Geregelt in § 3 der BB-NVG.</a:t>
            </a:r>
          </a:p>
        </p:txBody>
      </p:sp>
      <p:sp>
        <p:nvSpPr>
          <p:cNvPr id="6" name="Rechteck 18">
            <a:extLst>
              <a:ext uri="{FF2B5EF4-FFF2-40B4-BE49-F238E27FC236}">
                <a16:creationId xmlns:a16="http://schemas.microsoft.com/office/drawing/2014/main" id="{A379259B-5D32-4C0B-9961-B44D89D9CE24}"/>
              </a:ext>
            </a:extLst>
          </p:cNvPr>
          <p:cNvSpPr>
            <a:spLocks noChangeArrowheads="1"/>
          </p:cNvSpPr>
          <p:nvPr/>
        </p:nvSpPr>
        <p:spPr bwMode="gray">
          <a:xfrm>
            <a:off x="323850" y="1833034"/>
            <a:ext cx="1839675" cy="792000"/>
          </a:xfrm>
          <a:prstGeom prst="rect">
            <a:avLst/>
          </a:prstGeom>
          <a:solidFill>
            <a:srgbClr val="D0E4B9"/>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1"/>
                </a:solidFill>
                <a:latin typeface="Arial" pitchFamily="34" charset="0"/>
                <a:ea typeface="ＭＳ Ｐゴシック" pitchFamily="34" charset="-128"/>
              </a:rPr>
              <a:t>Volljährigkeit</a:t>
            </a:r>
          </a:p>
        </p:txBody>
      </p:sp>
      <p:sp>
        <p:nvSpPr>
          <p:cNvPr id="7" name="Rechteck 18">
            <a:extLst>
              <a:ext uri="{FF2B5EF4-FFF2-40B4-BE49-F238E27FC236}">
                <a16:creationId xmlns:a16="http://schemas.microsoft.com/office/drawing/2014/main" id="{3E70A45A-FDC3-415A-8270-46C17C16DE1D}"/>
              </a:ext>
            </a:extLst>
          </p:cNvPr>
          <p:cNvSpPr>
            <a:spLocks noChangeArrowheads="1"/>
          </p:cNvSpPr>
          <p:nvPr/>
        </p:nvSpPr>
        <p:spPr bwMode="gray">
          <a:xfrm>
            <a:off x="2289164" y="1833034"/>
            <a:ext cx="1839675" cy="792000"/>
          </a:xfrm>
          <a:prstGeom prst="rect">
            <a:avLst/>
          </a:prstGeom>
          <a:solidFill>
            <a:srgbClr val="D0E4B9"/>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1"/>
                </a:solidFill>
                <a:latin typeface="Arial" pitchFamily="34" charset="0"/>
                <a:ea typeface="ＭＳ Ｐゴシック" pitchFamily="34" charset="-128"/>
              </a:rPr>
              <a:t>Heirat</a:t>
            </a:r>
          </a:p>
        </p:txBody>
      </p:sp>
      <p:sp>
        <p:nvSpPr>
          <p:cNvPr id="13" name="Rechteck 18">
            <a:extLst>
              <a:ext uri="{FF2B5EF4-FFF2-40B4-BE49-F238E27FC236}">
                <a16:creationId xmlns:a16="http://schemas.microsoft.com/office/drawing/2014/main" id="{6E2C5684-27A2-4F45-87EB-49F55BB4180A}"/>
              </a:ext>
            </a:extLst>
          </p:cNvPr>
          <p:cNvSpPr>
            <a:spLocks noChangeArrowheads="1"/>
          </p:cNvSpPr>
          <p:nvPr/>
        </p:nvSpPr>
        <p:spPr bwMode="gray">
          <a:xfrm>
            <a:off x="4553395" y="1833034"/>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Abschluss </a:t>
            </a:r>
            <a:br>
              <a:rPr lang="de-DE" altLang="de-DE" sz="1000" kern="0" dirty="0">
                <a:solidFill>
                  <a:schemeClr val="accent4"/>
                </a:solidFill>
                <a:latin typeface="Arial" pitchFamily="34" charset="0"/>
                <a:ea typeface="ＭＳ Ｐゴシック" pitchFamily="34" charset="-128"/>
              </a:rPr>
            </a:br>
            <a:r>
              <a:rPr lang="de-DE" altLang="de-DE" sz="1000" kern="0" dirty="0">
                <a:solidFill>
                  <a:schemeClr val="accent4"/>
                </a:solidFill>
                <a:latin typeface="Arial" pitchFamily="34" charset="0"/>
                <a:ea typeface="ＭＳ Ｐゴシック" pitchFamily="34" charset="-128"/>
              </a:rPr>
              <a:t>Berufsausbildung</a:t>
            </a:r>
          </a:p>
        </p:txBody>
      </p:sp>
      <p:sp>
        <p:nvSpPr>
          <p:cNvPr id="14" name="Rechteck 18">
            <a:extLst>
              <a:ext uri="{FF2B5EF4-FFF2-40B4-BE49-F238E27FC236}">
                <a16:creationId xmlns:a16="http://schemas.microsoft.com/office/drawing/2014/main" id="{12028061-2C94-4C22-B2AE-03921C438CFD}"/>
              </a:ext>
            </a:extLst>
          </p:cNvPr>
          <p:cNvSpPr>
            <a:spLocks noChangeArrowheads="1"/>
          </p:cNvSpPr>
          <p:nvPr/>
        </p:nvSpPr>
        <p:spPr bwMode="gray">
          <a:xfrm>
            <a:off x="6409790" y="1833034"/>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Abschluss Studium</a:t>
            </a:r>
          </a:p>
        </p:txBody>
      </p:sp>
      <p:sp>
        <p:nvSpPr>
          <p:cNvPr id="20" name="Rechteck 18">
            <a:extLst>
              <a:ext uri="{FF2B5EF4-FFF2-40B4-BE49-F238E27FC236}">
                <a16:creationId xmlns:a16="http://schemas.microsoft.com/office/drawing/2014/main" id="{B4EECD3E-6F8E-42D3-BB72-E4BAE60F36E2}"/>
              </a:ext>
            </a:extLst>
          </p:cNvPr>
          <p:cNvSpPr>
            <a:spLocks noChangeArrowheads="1"/>
          </p:cNvSpPr>
          <p:nvPr/>
        </p:nvSpPr>
        <p:spPr bwMode="gray">
          <a:xfrm>
            <a:off x="8262924" y="1833034"/>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Meisterprüfung</a:t>
            </a:r>
          </a:p>
        </p:txBody>
      </p:sp>
      <p:sp>
        <p:nvSpPr>
          <p:cNvPr id="21" name="Rechteck 18">
            <a:extLst>
              <a:ext uri="{FF2B5EF4-FFF2-40B4-BE49-F238E27FC236}">
                <a16:creationId xmlns:a16="http://schemas.microsoft.com/office/drawing/2014/main" id="{190B1EF9-A92C-40D1-8083-10AB5D280BA3}"/>
              </a:ext>
            </a:extLst>
          </p:cNvPr>
          <p:cNvSpPr>
            <a:spLocks noChangeArrowheads="1"/>
          </p:cNvSpPr>
          <p:nvPr/>
        </p:nvSpPr>
        <p:spPr bwMode="gray">
          <a:xfrm>
            <a:off x="10119319" y="1833034"/>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Unbefristetes Arbeitsverhältnis (nach Teilzeit oder Befristung)</a:t>
            </a:r>
          </a:p>
        </p:txBody>
      </p:sp>
      <p:sp>
        <p:nvSpPr>
          <p:cNvPr id="8" name="Rechteck 18">
            <a:extLst>
              <a:ext uri="{FF2B5EF4-FFF2-40B4-BE49-F238E27FC236}">
                <a16:creationId xmlns:a16="http://schemas.microsoft.com/office/drawing/2014/main" id="{7714F325-54B8-499C-8626-1E52A866A604}"/>
              </a:ext>
            </a:extLst>
          </p:cNvPr>
          <p:cNvSpPr>
            <a:spLocks noChangeArrowheads="1"/>
          </p:cNvSpPr>
          <p:nvPr/>
        </p:nvSpPr>
        <p:spPr bwMode="gray">
          <a:xfrm>
            <a:off x="323850" y="2734055"/>
            <a:ext cx="1839675" cy="792000"/>
          </a:xfrm>
          <a:prstGeom prst="rect">
            <a:avLst/>
          </a:prstGeom>
          <a:solidFill>
            <a:srgbClr val="D0E4B9"/>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1"/>
                </a:solidFill>
                <a:latin typeface="Arial" pitchFamily="34" charset="0"/>
                <a:ea typeface="ＭＳ Ｐゴシック" pitchFamily="34" charset="-128"/>
              </a:rPr>
              <a:t>Aufnahme eines Darlehens zum Immobilienerwerb</a:t>
            </a:r>
          </a:p>
        </p:txBody>
      </p:sp>
      <p:sp>
        <p:nvSpPr>
          <p:cNvPr id="9" name="Rechteck 18">
            <a:extLst>
              <a:ext uri="{FF2B5EF4-FFF2-40B4-BE49-F238E27FC236}">
                <a16:creationId xmlns:a16="http://schemas.microsoft.com/office/drawing/2014/main" id="{65E0D379-82F5-4D81-BD76-1BBBD3735F7F}"/>
              </a:ext>
            </a:extLst>
          </p:cNvPr>
          <p:cNvSpPr>
            <a:spLocks noChangeArrowheads="1"/>
          </p:cNvSpPr>
          <p:nvPr/>
        </p:nvSpPr>
        <p:spPr bwMode="gray">
          <a:xfrm>
            <a:off x="2289164" y="2734055"/>
            <a:ext cx="1839675" cy="792000"/>
          </a:xfrm>
          <a:prstGeom prst="rect">
            <a:avLst/>
          </a:prstGeom>
          <a:solidFill>
            <a:srgbClr val="D0E4B9"/>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1"/>
                </a:solidFill>
                <a:latin typeface="Arial" pitchFamily="34" charset="0"/>
                <a:ea typeface="ＭＳ Ｐゴシック" pitchFamily="34" charset="-128"/>
              </a:rPr>
              <a:t>Geburt/Adoption</a:t>
            </a:r>
          </a:p>
        </p:txBody>
      </p:sp>
      <p:sp>
        <p:nvSpPr>
          <p:cNvPr id="15" name="Rechteck 18">
            <a:extLst>
              <a:ext uri="{FF2B5EF4-FFF2-40B4-BE49-F238E27FC236}">
                <a16:creationId xmlns:a16="http://schemas.microsoft.com/office/drawing/2014/main" id="{7681564A-6AAF-42DE-9370-293120BCA783}"/>
              </a:ext>
            </a:extLst>
          </p:cNvPr>
          <p:cNvSpPr>
            <a:spLocks noChangeArrowheads="1"/>
          </p:cNvSpPr>
          <p:nvPr/>
        </p:nvSpPr>
        <p:spPr bwMode="gray">
          <a:xfrm>
            <a:off x="4553395" y="2734055"/>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Gehaltserhöhung</a:t>
            </a:r>
          </a:p>
        </p:txBody>
      </p:sp>
      <p:sp>
        <p:nvSpPr>
          <p:cNvPr id="16" name="Rechteck 18">
            <a:extLst>
              <a:ext uri="{FF2B5EF4-FFF2-40B4-BE49-F238E27FC236}">
                <a16:creationId xmlns:a16="http://schemas.microsoft.com/office/drawing/2014/main" id="{129F873E-BEF1-4763-BF68-786435E8637D}"/>
              </a:ext>
            </a:extLst>
          </p:cNvPr>
          <p:cNvSpPr>
            <a:spLocks noChangeArrowheads="1"/>
          </p:cNvSpPr>
          <p:nvPr/>
        </p:nvSpPr>
        <p:spPr bwMode="gray">
          <a:xfrm>
            <a:off x="6409790" y="2734055"/>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Reduzierung, Wegfall </a:t>
            </a:r>
            <a:br>
              <a:rPr lang="de-DE" altLang="de-DE" sz="1000" kern="0" dirty="0">
                <a:solidFill>
                  <a:schemeClr val="accent4"/>
                </a:solidFill>
                <a:latin typeface="Arial" pitchFamily="34" charset="0"/>
                <a:ea typeface="ＭＳ Ｐゴシック" pitchFamily="34" charset="-128"/>
              </a:rPr>
            </a:br>
            <a:r>
              <a:rPr lang="de-DE" altLang="de-DE" sz="1000" kern="0" dirty="0" err="1">
                <a:solidFill>
                  <a:schemeClr val="accent4"/>
                </a:solidFill>
                <a:latin typeface="Arial" pitchFamily="34" charset="0"/>
                <a:ea typeface="ＭＳ Ｐゴシック" pitchFamily="34" charset="-128"/>
              </a:rPr>
              <a:t>bAV</a:t>
            </a:r>
            <a:r>
              <a:rPr lang="de-DE" altLang="de-DE" sz="1000" kern="0" dirty="0">
                <a:solidFill>
                  <a:schemeClr val="accent4"/>
                </a:solidFill>
                <a:latin typeface="Arial" pitchFamily="34" charset="0"/>
                <a:ea typeface="ＭＳ Ｐゴシック" pitchFamily="34" charset="-128"/>
              </a:rPr>
              <a:t>/ Versorgungswerk</a:t>
            </a:r>
          </a:p>
        </p:txBody>
      </p:sp>
      <p:sp>
        <p:nvSpPr>
          <p:cNvPr id="22" name="Rechteck 18">
            <a:extLst>
              <a:ext uri="{FF2B5EF4-FFF2-40B4-BE49-F238E27FC236}">
                <a16:creationId xmlns:a16="http://schemas.microsoft.com/office/drawing/2014/main" id="{C8FF4A0F-2609-4DBA-B711-EC0719127B17}"/>
              </a:ext>
            </a:extLst>
          </p:cNvPr>
          <p:cNvSpPr>
            <a:spLocks noChangeArrowheads="1"/>
          </p:cNvSpPr>
          <p:nvPr/>
        </p:nvSpPr>
        <p:spPr bwMode="gray">
          <a:xfrm>
            <a:off x="8262924" y="2734055"/>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Wegfall </a:t>
            </a:r>
            <a:r>
              <a:rPr lang="de-DE" altLang="de-DE" sz="1000" kern="0" dirty="0" err="1">
                <a:solidFill>
                  <a:schemeClr val="accent4"/>
                </a:solidFill>
                <a:latin typeface="Arial" pitchFamily="34" charset="0"/>
                <a:ea typeface="ＭＳ Ｐゴシック" pitchFamily="34" charset="-128"/>
              </a:rPr>
              <a:t>gRV</a:t>
            </a:r>
            <a:r>
              <a:rPr lang="de-DE" altLang="de-DE" sz="1000" kern="0" dirty="0">
                <a:solidFill>
                  <a:schemeClr val="accent4"/>
                </a:solidFill>
                <a:latin typeface="Arial" pitchFamily="34" charset="0"/>
                <a:ea typeface="ＭＳ Ｐゴシック" pitchFamily="34" charset="-128"/>
              </a:rPr>
              <a:t>-Pflicht</a:t>
            </a:r>
          </a:p>
        </p:txBody>
      </p:sp>
      <p:sp>
        <p:nvSpPr>
          <p:cNvPr id="23" name="Rechteck 18">
            <a:extLst>
              <a:ext uri="{FF2B5EF4-FFF2-40B4-BE49-F238E27FC236}">
                <a16:creationId xmlns:a16="http://schemas.microsoft.com/office/drawing/2014/main" id="{132514CB-3DF2-40D7-8634-FF49E335A07E}"/>
              </a:ext>
            </a:extLst>
          </p:cNvPr>
          <p:cNvSpPr>
            <a:spLocks noChangeArrowheads="1"/>
          </p:cNvSpPr>
          <p:nvPr/>
        </p:nvSpPr>
        <p:spPr bwMode="gray">
          <a:xfrm>
            <a:off x="10119319" y="2734055"/>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Überschreitung der Beitragsbemessungs-grenze </a:t>
            </a:r>
            <a:r>
              <a:rPr lang="de-DE" altLang="de-DE" sz="1000" kern="0" dirty="0" err="1">
                <a:solidFill>
                  <a:schemeClr val="accent4"/>
                </a:solidFill>
                <a:latin typeface="Arial" pitchFamily="34" charset="0"/>
                <a:ea typeface="ＭＳ Ｐゴシック" pitchFamily="34" charset="-128"/>
              </a:rPr>
              <a:t>gRV</a:t>
            </a:r>
            <a:endParaRPr lang="de-DE" altLang="de-DE" sz="1000" kern="0" dirty="0">
              <a:solidFill>
                <a:schemeClr val="accent4"/>
              </a:solidFill>
              <a:latin typeface="Arial" pitchFamily="34" charset="0"/>
              <a:ea typeface="ＭＳ Ｐゴシック" pitchFamily="34" charset="-128"/>
            </a:endParaRPr>
          </a:p>
        </p:txBody>
      </p:sp>
      <p:sp>
        <p:nvSpPr>
          <p:cNvPr id="10" name="Rechteck 18">
            <a:extLst>
              <a:ext uri="{FF2B5EF4-FFF2-40B4-BE49-F238E27FC236}">
                <a16:creationId xmlns:a16="http://schemas.microsoft.com/office/drawing/2014/main" id="{9DE8FD91-93F8-42C9-9B7A-C71A0FC771E4}"/>
              </a:ext>
            </a:extLst>
          </p:cNvPr>
          <p:cNvSpPr>
            <a:spLocks noChangeArrowheads="1"/>
          </p:cNvSpPr>
          <p:nvPr/>
        </p:nvSpPr>
        <p:spPr bwMode="gray">
          <a:xfrm>
            <a:off x="323850" y="3635076"/>
            <a:ext cx="1839675" cy="792000"/>
          </a:xfrm>
          <a:prstGeom prst="rect">
            <a:avLst/>
          </a:prstGeom>
          <a:solidFill>
            <a:srgbClr val="D0E4B9"/>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1"/>
                </a:solidFill>
                <a:latin typeface="Arial" pitchFamily="34" charset="0"/>
                <a:ea typeface="ＭＳ Ｐゴシック" pitchFamily="34" charset="-128"/>
              </a:rPr>
              <a:t>Tod des Ehepartners/ eingetragenen Lebenspartners</a:t>
            </a:r>
          </a:p>
        </p:txBody>
      </p:sp>
      <p:sp>
        <p:nvSpPr>
          <p:cNvPr id="11" name="Rechteck 18">
            <a:extLst>
              <a:ext uri="{FF2B5EF4-FFF2-40B4-BE49-F238E27FC236}">
                <a16:creationId xmlns:a16="http://schemas.microsoft.com/office/drawing/2014/main" id="{CFD1D740-404D-4D2D-B8B2-AA71287B5A7D}"/>
              </a:ext>
            </a:extLst>
          </p:cNvPr>
          <p:cNvSpPr>
            <a:spLocks noChangeArrowheads="1"/>
          </p:cNvSpPr>
          <p:nvPr/>
        </p:nvSpPr>
        <p:spPr bwMode="gray">
          <a:xfrm>
            <a:off x="2289164" y="3635076"/>
            <a:ext cx="1839675" cy="792000"/>
          </a:xfrm>
          <a:prstGeom prst="rect">
            <a:avLst/>
          </a:prstGeom>
          <a:solidFill>
            <a:srgbClr val="D0E4B9"/>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1"/>
                </a:solidFill>
                <a:latin typeface="Arial" pitchFamily="34" charset="0"/>
                <a:ea typeface="ＭＳ Ｐゴシック" pitchFamily="34" charset="-128"/>
              </a:rPr>
              <a:t>Pflegefall des Ehepartners/ eingetragenen Lebenspartners</a:t>
            </a:r>
          </a:p>
        </p:txBody>
      </p:sp>
      <p:sp>
        <p:nvSpPr>
          <p:cNvPr id="17" name="Rechteck 18">
            <a:extLst>
              <a:ext uri="{FF2B5EF4-FFF2-40B4-BE49-F238E27FC236}">
                <a16:creationId xmlns:a16="http://schemas.microsoft.com/office/drawing/2014/main" id="{50847CB5-D583-41E9-BD92-1A8D662E3D73}"/>
              </a:ext>
            </a:extLst>
          </p:cNvPr>
          <p:cNvSpPr>
            <a:spLocks noChangeArrowheads="1"/>
          </p:cNvSpPr>
          <p:nvPr/>
        </p:nvSpPr>
        <p:spPr bwMode="gray">
          <a:xfrm>
            <a:off x="4553395" y="3635076"/>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Finanzierung </a:t>
            </a:r>
            <a:br>
              <a:rPr lang="de-DE" altLang="de-DE" sz="1000" kern="0" dirty="0">
                <a:solidFill>
                  <a:schemeClr val="accent4"/>
                </a:solidFill>
                <a:latin typeface="Arial" pitchFamily="34" charset="0"/>
                <a:ea typeface="ＭＳ Ｐゴシック" pitchFamily="34" charset="-128"/>
              </a:rPr>
            </a:br>
            <a:r>
              <a:rPr lang="de-DE" altLang="de-DE" sz="1000" kern="0" dirty="0">
                <a:solidFill>
                  <a:schemeClr val="accent4"/>
                </a:solidFill>
                <a:latin typeface="Arial" pitchFamily="34" charset="0"/>
                <a:ea typeface="ＭＳ Ｐゴシック" pitchFamily="34" charset="-128"/>
              </a:rPr>
              <a:t>gewerblicher Bereich</a:t>
            </a:r>
          </a:p>
        </p:txBody>
      </p:sp>
      <p:sp>
        <p:nvSpPr>
          <p:cNvPr id="18" name="Rechteck 18">
            <a:extLst>
              <a:ext uri="{FF2B5EF4-FFF2-40B4-BE49-F238E27FC236}">
                <a16:creationId xmlns:a16="http://schemas.microsoft.com/office/drawing/2014/main" id="{9BFBFB0E-5AE2-42BA-BA3A-CEC4978259D7}"/>
              </a:ext>
            </a:extLst>
          </p:cNvPr>
          <p:cNvSpPr>
            <a:spLocks noChangeArrowheads="1"/>
          </p:cNvSpPr>
          <p:nvPr/>
        </p:nvSpPr>
        <p:spPr bwMode="gray">
          <a:xfrm>
            <a:off x="6409790" y="3635076"/>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Beginn Selbständigkeit</a:t>
            </a:r>
          </a:p>
        </p:txBody>
      </p:sp>
      <p:sp>
        <p:nvSpPr>
          <p:cNvPr id="24" name="Rechteck 18">
            <a:extLst>
              <a:ext uri="{FF2B5EF4-FFF2-40B4-BE49-F238E27FC236}">
                <a16:creationId xmlns:a16="http://schemas.microsoft.com/office/drawing/2014/main" id="{D5532203-A4C6-4A79-89F3-F0AF5DB02346}"/>
              </a:ext>
            </a:extLst>
          </p:cNvPr>
          <p:cNvSpPr>
            <a:spLocks noChangeArrowheads="1"/>
          </p:cNvSpPr>
          <p:nvPr/>
        </p:nvSpPr>
        <p:spPr bwMode="gray">
          <a:xfrm>
            <a:off x="8262924" y="3635076"/>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Nachhaltige Gewinnsteigerung Selbständige</a:t>
            </a:r>
          </a:p>
        </p:txBody>
      </p:sp>
      <p:sp>
        <p:nvSpPr>
          <p:cNvPr id="25" name="Rechteck 18">
            <a:extLst>
              <a:ext uri="{FF2B5EF4-FFF2-40B4-BE49-F238E27FC236}">
                <a16:creationId xmlns:a16="http://schemas.microsoft.com/office/drawing/2014/main" id="{E1F61CD7-5156-498C-8897-1A0395289C83}"/>
              </a:ext>
            </a:extLst>
          </p:cNvPr>
          <p:cNvSpPr>
            <a:spLocks noChangeArrowheads="1"/>
          </p:cNvSpPr>
          <p:nvPr/>
        </p:nvSpPr>
        <p:spPr bwMode="gray">
          <a:xfrm>
            <a:off x="10119319" y="3635076"/>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Berufsbeitritt in eine öffentlich-rechtliche Körperschaft</a:t>
            </a:r>
          </a:p>
        </p:txBody>
      </p:sp>
      <p:sp>
        <p:nvSpPr>
          <p:cNvPr id="12" name="Rechteck 18">
            <a:extLst>
              <a:ext uri="{FF2B5EF4-FFF2-40B4-BE49-F238E27FC236}">
                <a16:creationId xmlns:a16="http://schemas.microsoft.com/office/drawing/2014/main" id="{C7E15E06-C0C9-4A77-BA73-5E5BBD581551}"/>
              </a:ext>
            </a:extLst>
          </p:cNvPr>
          <p:cNvSpPr>
            <a:spLocks noChangeArrowheads="1"/>
          </p:cNvSpPr>
          <p:nvPr/>
        </p:nvSpPr>
        <p:spPr bwMode="gray">
          <a:xfrm>
            <a:off x="323850" y="4536099"/>
            <a:ext cx="1839675" cy="792000"/>
          </a:xfrm>
          <a:prstGeom prst="rect">
            <a:avLst/>
          </a:prstGeom>
          <a:solidFill>
            <a:srgbClr val="D0E4B9"/>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1"/>
                </a:solidFill>
                <a:latin typeface="Arial" pitchFamily="34" charset="0"/>
                <a:ea typeface="ＭＳ Ｐゴシック" pitchFamily="34" charset="-128"/>
              </a:rPr>
              <a:t>Scheidung</a:t>
            </a:r>
          </a:p>
        </p:txBody>
      </p:sp>
      <p:sp>
        <p:nvSpPr>
          <p:cNvPr id="19" name="Rechteck 18">
            <a:extLst>
              <a:ext uri="{FF2B5EF4-FFF2-40B4-BE49-F238E27FC236}">
                <a16:creationId xmlns:a16="http://schemas.microsoft.com/office/drawing/2014/main" id="{24F7B714-ACF3-4D6A-9F02-D249109378E2}"/>
              </a:ext>
            </a:extLst>
          </p:cNvPr>
          <p:cNvSpPr>
            <a:spLocks noChangeArrowheads="1"/>
          </p:cNvSpPr>
          <p:nvPr/>
        </p:nvSpPr>
        <p:spPr bwMode="gray">
          <a:xfrm>
            <a:off x="4553395" y="4536099"/>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Prokura</a:t>
            </a:r>
          </a:p>
        </p:txBody>
      </p:sp>
      <p:sp>
        <p:nvSpPr>
          <p:cNvPr id="26" name="Rechteck 18">
            <a:extLst>
              <a:ext uri="{FF2B5EF4-FFF2-40B4-BE49-F238E27FC236}">
                <a16:creationId xmlns:a16="http://schemas.microsoft.com/office/drawing/2014/main" id="{4C0FC0A2-17EF-4104-B617-71510ABDAD19}"/>
              </a:ext>
            </a:extLst>
          </p:cNvPr>
          <p:cNvSpPr>
            <a:spLocks noChangeArrowheads="1"/>
          </p:cNvSpPr>
          <p:nvPr/>
        </p:nvSpPr>
        <p:spPr bwMode="gray">
          <a:xfrm>
            <a:off x="6409788" y="4536099"/>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Einstieg als Partner in</a:t>
            </a:r>
            <a:br>
              <a:rPr lang="de-DE" altLang="de-DE" sz="1000" kern="0" dirty="0">
                <a:solidFill>
                  <a:schemeClr val="accent4"/>
                </a:solidFill>
                <a:latin typeface="Arial" pitchFamily="34" charset="0"/>
                <a:ea typeface="ＭＳ Ｐゴシック" pitchFamily="34" charset="-128"/>
              </a:rPr>
            </a:br>
            <a:r>
              <a:rPr lang="de-DE" altLang="de-DE" sz="1000" kern="0" dirty="0">
                <a:solidFill>
                  <a:schemeClr val="accent4"/>
                </a:solidFill>
                <a:latin typeface="Arial" pitchFamily="34" charset="0"/>
                <a:ea typeface="ＭＳ Ｐゴシック" pitchFamily="34" charset="-128"/>
              </a:rPr>
              <a:t>eine Kanzlei/Praxis</a:t>
            </a:r>
          </a:p>
        </p:txBody>
      </p:sp>
      <p:sp>
        <p:nvSpPr>
          <p:cNvPr id="27" name="Rechteck 18">
            <a:extLst>
              <a:ext uri="{FF2B5EF4-FFF2-40B4-BE49-F238E27FC236}">
                <a16:creationId xmlns:a16="http://schemas.microsoft.com/office/drawing/2014/main" id="{025A43C6-996B-491B-9A6B-B0B96CCDE165}"/>
              </a:ext>
            </a:extLst>
          </p:cNvPr>
          <p:cNvSpPr>
            <a:spLocks noChangeArrowheads="1"/>
          </p:cNvSpPr>
          <p:nvPr/>
        </p:nvSpPr>
        <p:spPr bwMode="gray">
          <a:xfrm>
            <a:off x="10119319" y="4536099"/>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Erstmalige </a:t>
            </a:r>
            <a:br>
              <a:rPr lang="de-DE" altLang="de-DE" sz="1000" kern="0" dirty="0">
                <a:solidFill>
                  <a:schemeClr val="accent4"/>
                </a:solidFill>
                <a:latin typeface="Arial" pitchFamily="34" charset="0"/>
                <a:ea typeface="ＭＳ Ｐゴシック" pitchFamily="34" charset="-128"/>
              </a:rPr>
            </a:br>
            <a:r>
              <a:rPr lang="de-DE" altLang="de-DE" sz="1000" kern="0" dirty="0">
                <a:solidFill>
                  <a:schemeClr val="accent4"/>
                </a:solidFill>
                <a:latin typeface="Arial" pitchFamily="34" charset="0"/>
                <a:ea typeface="ＭＳ Ｐゴシック" pitchFamily="34" charset="-128"/>
              </a:rPr>
              <a:t>Berufsaufnahme nach Ausbildung/ Studium</a:t>
            </a:r>
          </a:p>
        </p:txBody>
      </p:sp>
      <p:sp>
        <p:nvSpPr>
          <p:cNvPr id="28" name="Rechteck 18">
            <a:extLst>
              <a:ext uri="{FF2B5EF4-FFF2-40B4-BE49-F238E27FC236}">
                <a16:creationId xmlns:a16="http://schemas.microsoft.com/office/drawing/2014/main" id="{017AAB26-4BD9-413F-9D97-E1A55391D1A0}"/>
              </a:ext>
            </a:extLst>
          </p:cNvPr>
          <p:cNvSpPr>
            <a:spLocks noChangeArrowheads="1"/>
          </p:cNvSpPr>
          <p:nvPr/>
        </p:nvSpPr>
        <p:spPr bwMode="gray">
          <a:xfrm>
            <a:off x="8262924" y="4536099"/>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Aufnahme Berufsausbildung/ Studium</a:t>
            </a:r>
          </a:p>
        </p:txBody>
      </p:sp>
      <p:sp>
        <p:nvSpPr>
          <p:cNvPr id="29" name="Rechteck 68">
            <a:extLst>
              <a:ext uri="{FF2B5EF4-FFF2-40B4-BE49-F238E27FC236}">
                <a16:creationId xmlns:a16="http://schemas.microsoft.com/office/drawing/2014/main" id="{31957ECB-D01C-44F9-83DF-74A5E8F4849F}"/>
              </a:ext>
            </a:extLst>
          </p:cNvPr>
          <p:cNvSpPr/>
          <p:nvPr/>
        </p:nvSpPr>
        <p:spPr>
          <a:xfrm>
            <a:off x="5112982" y="1281325"/>
            <a:ext cx="6744056" cy="442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0" name="Textplatzhalter 4">
            <a:extLst>
              <a:ext uri="{FF2B5EF4-FFF2-40B4-BE49-F238E27FC236}">
                <a16:creationId xmlns:a16="http://schemas.microsoft.com/office/drawing/2014/main" id="{1DE1533C-2D4F-4DD5-960A-33594B80DA56}"/>
              </a:ext>
            </a:extLst>
          </p:cNvPr>
          <p:cNvSpPr txBox="1">
            <a:spLocks/>
          </p:cNvSpPr>
          <p:nvPr/>
        </p:nvSpPr>
        <p:spPr bwMode="gray">
          <a:xfrm>
            <a:off x="5120164" y="1378582"/>
            <a:ext cx="2395642" cy="24817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bg1"/>
                </a:solidFill>
              </a:rPr>
              <a:t>Berufsleben</a:t>
            </a:r>
          </a:p>
        </p:txBody>
      </p:sp>
      <p:sp>
        <p:nvSpPr>
          <p:cNvPr id="31" name="Rechteck 70">
            <a:extLst>
              <a:ext uri="{FF2B5EF4-FFF2-40B4-BE49-F238E27FC236}">
                <a16:creationId xmlns:a16="http://schemas.microsoft.com/office/drawing/2014/main" id="{6AC7C58F-16C4-41A5-B07E-233F71EDD77C}"/>
              </a:ext>
            </a:extLst>
          </p:cNvPr>
          <p:cNvSpPr/>
          <p:nvPr/>
        </p:nvSpPr>
        <p:spPr>
          <a:xfrm>
            <a:off x="4520335" y="1281325"/>
            <a:ext cx="600921" cy="442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sp>
        <p:nvSpPr>
          <p:cNvPr id="32" name="Rechteck 72">
            <a:extLst>
              <a:ext uri="{FF2B5EF4-FFF2-40B4-BE49-F238E27FC236}">
                <a16:creationId xmlns:a16="http://schemas.microsoft.com/office/drawing/2014/main" id="{E6E4E90D-D002-4E7D-955B-DC2FB141A4B1}"/>
              </a:ext>
            </a:extLst>
          </p:cNvPr>
          <p:cNvSpPr/>
          <p:nvPr/>
        </p:nvSpPr>
        <p:spPr>
          <a:xfrm>
            <a:off x="925645" y="1273004"/>
            <a:ext cx="3203194" cy="442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solidFill>
                <a:schemeClr val="bg1"/>
              </a:solidFill>
            </a:endParaRPr>
          </a:p>
        </p:txBody>
      </p:sp>
      <p:sp>
        <p:nvSpPr>
          <p:cNvPr id="33" name="Textplatzhalter 4">
            <a:extLst>
              <a:ext uri="{FF2B5EF4-FFF2-40B4-BE49-F238E27FC236}">
                <a16:creationId xmlns:a16="http://schemas.microsoft.com/office/drawing/2014/main" id="{9F1F08AC-54F5-43E3-8F30-E615B894BBCA}"/>
              </a:ext>
            </a:extLst>
          </p:cNvPr>
          <p:cNvSpPr txBox="1">
            <a:spLocks/>
          </p:cNvSpPr>
          <p:nvPr/>
        </p:nvSpPr>
        <p:spPr bwMode="gray">
          <a:xfrm>
            <a:off x="924554" y="1370261"/>
            <a:ext cx="1954926" cy="24817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bg1"/>
                </a:solidFill>
              </a:rPr>
              <a:t>Privatleben</a:t>
            </a:r>
          </a:p>
        </p:txBody>
      </p:sp>
      <p:sp>
        <p:nvSpPr>
          <p:cNvPr id="36" name="Rechteck 74">
            <a:extLst>
              <a:ext uri="{FF2B5EF4-FFF2-40B4-BE49-F238E27FC236}">
                <a16:creationId xmlns:a16="http://schemas.microsoft.com/office/drawing/2014/main" id="{B4590454-D1C9-428C-848A-72232A35F7E3}"/>
              </a:ext>
            </a:extLst>
          </p:cNvPr>
          <p:cNvSpPr/>
          <p:nvPr/>
        </p:nvSpPr>
        <p:spPr>
          <a:xfrm>
            <a:off x="324724" y="1273004"/>
            <a:ext cx="600921" cy="442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46" name="Grafik 75">
            <a:extLst>
              <a:ext uri="{FF2B5EF4-FFF2-40B4-BE49-F238E27FC236}">
                <a16:creationId xmlns:a16="http://schemas.microsoft.com/office/drawing/2014/main" id="{CD864590-8BD6-41CB-AD35-BD34D219BEF4}"/>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15002" y="1347781"/>
            <a:ext cx="220365" cy="293134"/>
          </a:xfrm>
          <a:prstGeom prst="rect">
            <a:avLst/>
          </a:prstGeom>
        </p:spPr>
      </p:pic>
      <p:pic>
        <p:nvPicPr>
          <p:cNvPr id="47" name="Grafik 39">
            <a:extLst>
              <a:ext uri="{FF2B5EF4-FFF2-40B4-BE49-F238E27FC236}">
                <a16:creationId xmlns:a16="http://schemas.microsoft.com/office/drawing/2014/main" id="{A7D02FC6-57DF-4CC1-AD34-0DB0D04810E3}"/>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4680848" y="1378434"/>
            <a:ext cx="279894" cy="248470"/>
          </a:xfrm>
          <a:prstGeom prst="rect">
            <a:avLst/>
          </a:prstGeom>
        </p:spPr>
      </p:pic>
      <p:sp>
        <p:nvSpPr>
          <p:cNvPr id="3" name="Foliennummernplatzhalter 2">
            <a:extLst>
              <a:ext uri="{FF2B5EF4-FFF2-40B4-BE49-F238E27FC236}">
                <a16:creationId xmlns:a16="http://schemas.microsoft.com/office/drawing/2014/main" id="{8EE04B7B-8AC6-42F3-9F53-054D827C4653}"/>
              </a:ext>
            </a:extLst>
          </p:cNvPr>
          <p:cNvSpPr>
            <a:spLocks noGrp="1"/>
          </p:cNvSpPr>
          <p:nvPr>
            <p:ph type="sldNum" sz="quarter" idx="12"/>
          </p:nvPr>
        </p:nvSpPr>
        <p:spPr/>
        <p:txBody>
          <a:bodyPr/>
          <a:lstStyle/>
          <a:p>
            <a:fld id="{7EC6429F-8EBA-4254-B9C8-295228AFE7F1}" type="slidenum">
              <a:rPr lang="de-DE" smtClean="0"/>
              <a:pPr/>
              <a:t>36</a:t>
            </a:fld>
            <a:endParaRPr lang="de-DE" dirty="0"/>
          </a:p>
        </p:txBody>
      </p:sp>
      <p:sp>
        <p:nvSpPr>
          <p:cNvPr id="38" name="Fußzeilenplatzhalter 2">
            <a:extLst>
              <a:ext uri="{FF2B5EF4-FFF2-40B4-BE49-F238E27FC236}">
                <a16:creationId xmlns:a16="http://schemas.microsoft.com/office/drawing/2014/main" id="{8CE23D87-F444-4364-A3CA-1284DBC8B86B}"/>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40" name="Rechteck 39">
            <a:extLst>
              <a:ext uri="{FF2B5EF4-FFF2-40B4-BE49-F238E27FC236}">
                <a16:creationId xmlns:a16="http://schemas.microsoft.com/office/drawing/2014/main" id="{A5FA3BFE-2A9D-40B5-A8DB-BF1A30D5ADD1}"/>
              </a:ext>
            </a:extLst>
          </p:cNvPr>
          <p:cNvSpPr>
            <a:spLocks noChangeArrowheads="1"/>
          </p:cNvSpPr>
          <p:nvPr/>
        </p:nvSpPr>
        <p:spPr bwMode="gray">
          <a:xfrm>
            <a:off x="4553395" y="5437122"/>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algn="ctr">
              <a:spcBef>
                <a:spcPct val="50000"/>
              </a:spcBef>
              <a:buClr>
                <a:srgbClr val="D50018"/>
              </a:buClr>
              <a:buSzPct val="120000"/>
              <a:defRPr/>
            </a:pPr>
            <a:r>
              <a:rPr lang="de-DE" altLang="de-DE" sz="1000" kern="0" dirty="0">
                <a:solidFill>
                  <a:srgbClr val="003960"/>
                </a:solidFill>
                <a:latin typeface="Arial" pitchFamily="34" charset="0"/>
                <a:ea typeface="ＭＳ Ｐゴシック" pitchFamily="34" charset="-128"/>
              </a:rPr>
              <a:t>Wiederaufnahme der Tätigkeit nach Elternzeit oder 18 Monate nach Geburt eines Kindes</a:t>
            </a:r>
          </a:p>
        </p:txBody>
      </p:sp>
      <p:sp>
        <p:nvSpPr>
          <p:cNvPr id="41" name="Rechteck 18">
            <a:extLst>
              <a:ext uri="{FF2B5EF4-FFF2-40B4-BE49-F238E27FC236}">
                <a16:creationId xmlns:a16="http://schemas.microsoft.com/office/drawing/2014/main" id="{D7AD5226-C421-41C8-9BCC-1994D5E59E1F}"/>
              </a:ext>
            </a:extLst>
          </p:cNvPr>
          <p:cNvSpPr>
            <a:spLocks noChangeArrowheads="1"/>
          </p:cNvSpPr>
          <p:nvPr/>
        </p:nvSpPr>
        <p:spPr bwMode="gray">
          <a:xfrm>
            <a:off x="6409788" y="5437120"/>
            <a:ext cx="1737718" cy="792000"/>
          </a:xfrm>
          <a:prstGeom prst="rect">
            <a:avLst/>
          </a:prstGeom>
          <a:solidFill>
            <a:srgbClr val="E1E4EB"/>
          </a:solidFill>
          <a:ln w="19050">
            <a:noFill/>
            <a:miter lim="800000"/>
            <a:headEnd/>
            <a:tailEnd/>
          </a:ln>
        </p:spPr>
        <p:txBody>
          <a:bodyPr wrap="square" lIns="72000" tIns="46800" rIns="72000" bIns="46800" anchor="ctr">
            <a:noAutofit/>
          </a:bodyPr>
          <a:lstStyle/>
          <a:p>
            <a:pPr lvl="0" algn="ctr">
              <a:spcBef>
                <a:spcPct val="50000"/>
              </a:spcBef>
              <a:buClr>
                <a:srgbClr val="D50018"/>
              </a:buClr>
              <a:buSzPct val="120000"/>
              <a:defRPr/>
            </a:pPr>
            <a:r>
              <a:rPr lang="de-DE" altLang="de-DE" sz="1000" kern="0" dirty="0">
                <a:solidFill>
                  <a:schemeClr val="accent4"/>
                </a:solidFill>
                <a:latin typeface="Arial" pitchFamily="34" charset="0"/>
                <a:ea typeface="ＭＳ Ｐゴシック" pitchFamily="34" charset="-128"/>
              </a:rPr>
              <a:t>uvm.* </a:t>
            </a:r>
          </a:p>
        </p:txBody>
      </p:sp>
    </p:spTree>
    <p:extLst>
      <p:ext uri="{BB962C8B-B14F-4D97-AF65-F5344CB8AC3E}">
        <p14:creationId xmlns:p14="http://schemas.microsoft.com/office/powerpoint/2010/main" val="4060699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a:t>So funktioniert die Nachversicherungsgarantie.</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4765"/>
          </a:xfrm>
        </p:spPr>
        <p:txBody>
          <a:bodyPr/>
          <a:lstStyle/>
          <a:p>
            <a:pPr lvl="1"/>
            <a:r>
              <a:rPr lang="de-DE" dirty="0"/>
              <a:t>Ein </a:t>
            </a:r>
            <a:r>
              <a:rPr lang="de-DE" b="1" dirty="0">
                <a:solidFill>
                  <a:srgbClr val="016629"/>
                </a:solidFill>
              </a:rPr>
              <a:t>Rechenbeispiel</a:t>
            </a:r>
            <a:r>
              <a:rPr lang="de-DE" dirty="0"/>
              <a:t> für Ihr Verkaufsgespräch.</a:t>
            </a:r>
          </a:p>
        </p:txBody>
      </p:sp>
      <p:sp>
        <p:nvSpPr>
          <p:cNvPr id="5" name="Text Placeholder 34">
            <a:extLst>
              <a:ext uri="{FF2B5EF4-FFF2-40B4-BE49-F238E27FC236}">
                <a16:creationId xmlns:a16="http://schemas.microsoft.com/office/drawing/2014/main" id="{8FF7E1AD-7E3F-4F0F-BCB6-F786F77DB697}"/>
              </a:ext>
            </a:extLst>
          </p:cNvPr>
          <p:cNvSpPr txBox="1">
            <a:spLocks/>
          </p:cNvSpPr>
          <p:nvPr/>
        </p:nvSpPr>
        <p:spPr bwMode="gray">
          <a:xfrm>
            <a:off x="335360" y="1749771"/>
            <a:ext cx="11520000" cy="26476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t>EGO Top begleitet Ihre Kunden sicher – heute und in Zukunft.</a:t>
            </a:r>
          </a:p>
        </p:txBody>
      </p:sp>
      <p:sp>
        <p:nvSpPr>
          <p:cNvPr id="6" name="Rechteck 5">
            <a:extLst>
              <a:ext uri="{FF2B5EF4-FFF2-40B4-BE49-F238E27FC236}">
                <a16:creationId xmlns:a16="http://schemas.microsoft.com/office/drawing/2014/main" id="{C3219A36-CFDD-4592-976D-6FF0F5337BC5}"/>
              </a:ext>
            </a:extLst>
          </p:cNvPr>
          <p:cNvSpPr/>
          <p:nvPr/>
        </p:nvSpPr>
        <p:spPr>
          <a:xfrm>
            <a:off x="335360" y="2133599"/>
            <a:ext cx="11521678" cy="40671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nvGrpSpPr>
          <p:cNvPr id="7" name="Gruppieren 23">
            <a:extLst>
              <a:ext uri="{FF2B5EF4-FFF2-40B4-BE49-F238E27FC236}">
                <a16:creationId xmlns:a16="http://schemas.microsoft.com/office/drawing/2014/main" id="{4A3486AE-30C5-498D-A4A2-2637E5E1B5B6}"/>
              </a:ext>
            </a:extLst>
          </p:cNvPr>
          <p:cNvGrpSpPr/>
          <p:nvPr/>
        </p:nvGrpSpPr>
        <p:grpSpPr>
          <a:xfrm>
            <a:off x="6610632" y="2342510"/>
            <a:ext cx="2494796" cy="3756334"/>
            <a:chOff x="5848688" y="2817019"/>
            <a:chExt cx="1949615" cy="2935473"/>
          </a:xfrm>
        </p:grpSpPr>
        <p:grpSp>
          <p:nvGrpSpPr>
            <p:cNvPr id="8" name="Gruppieren 26">
              <a:extLst>
                <a:ext uri="{FF2B5EF4-FFF2-40B4-BE49-F238E27FC236}">
                  <a16:creationId xmlns:a16="http://schemas.microsoft.com/office/drawing/2014/main" id="{81814F28-595F-4C2D-973B-70D779BF077B}"/>
                </a:ext>
              </a:extLst>
            </p:cNvPr>
            <p:cNvGrpSpPr/>
            <p:nvPr/>
          </p:nvGrpSpPr>
          <p:grpSpPr>
            <a:xfrm>
              <a:off x="5848688" y="2817019"/>
              <a:ext cx="1949615" cy="2813801"/>
              <a:chOff x="323850" y="2324993"/>
              <a:chExt cx="4591978" cy="2813801"/>
            </a:xfrm>
          </p:grpSpPr>
          <p:cxnSp>
            <p:nvCxnSpPr>
              <p:cNvPr id="12" name="Gerader Verbinder 27">
                <a:extLst>
                  <a:ext uri="{FF2B5EF4-FFF2-40B4-BE49-F238E27FC236}">
                    <a16:creationId xmlns:a16="http://schemas.microsoft.com/office/drawing/2014/main" id="{B0243A6E-5532-45C2-A8C9-E9C9B5AE2C1F}"/>
                  </a:ext>
                </a:extLst>
              </p:cNvPr>
              <p:cNvCxnSpPr>
                <a:cxnSpLocks/>
              </p:cNvCxnSpPr>
              <p:nvPr/>
            </p:nvCxnSpPr>
            <p:spPr>
              <a:xfrm>
                <a:off x="323850" y="2324993"/>
                <a:ext cx="0" cy="2813801"/>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Gerader Verbinder 28">
                <a:extLst>
                  <a:ext uri="{FF2B5EF4-FFF2-40B4-BE49-F238E27FC236}">
                    <a16:creationId xmlns:a16="http://schemas.microsoft.com/office/drawing/2014/main" id="{6FE8BD6B-7C1C-4F2C-ACDE-C0BFA5780C2D}"/>
                  </a:ext>
                </a:extLst>
              </p:cNvPr>
              <p:cNvCxnSpPr>
                <a:cxnSpLocks/>
              </p:cNvCxnSpPr>
              <p:nvPr/>
            </p:nvCxnSpPr>
            <p:spPr>
              <a:xfrm>
                <a:off x="323850" y="5030782"/>
                <a:ext cx="459197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Gerader Verbinder 29">
                <a:extLst>
                  <a:ext uri="{FF2B5EF4-FFF2-40B4-BE49-F238E27FC236}">
                    <a16:creationId xmlns:a16="http://schemas.microsoft.com/office/drawing/2014/main" id="{F20AF6FC-96AC-4FF9-AE18-835A0C64DDA1}"/>
                  </a:ext>
                </a:extLst>
              </p:cNvPr>
              <p:cNvCxnSpPr>
                <a:cxnSpLocks/>
              </p:cNvCxnSpPr>
              <p:nvPr/>
            </p:nvCxnSpPr>
            <p:spPr>
              <a:xfrm>
                <a:off x="4915828" y="4922770"/>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xtfeld 64">
              <a:extLst>
                <a:ext uri="{FF2B5EF4-FFF2-40B4-BE49-F238E27FC236}">
                  <a16:creationId xmlns:a16="http://schemas.microsoft.com/office/drawing/2014/main" id="{80F10F11-59C6-4F1E-962C-7AFD8F2829D1}"/>
                </a:ext>
              </a:extLst>
            </p:cNvPr>
            <p:cNvSpPr txBox="1"/>
            <p:nvPr/>
          </p:nvSpPr>
          <p:spPr>
            <a:xfrm>
              <a:off x="5897667" y="5589240"/>
              <a:ext cx="389620" cy="163252"/>
            </a:xfrm>
            <a:prstGeom prst="rect">
              <a:avLst/>
            </a:prstGeom>
            <a:noFill/>
          </p:spPr>
          <p:txBody>
            <a:bodyPr wrap="square" lIns="0" tIns="0" rIns="0" bIns="0" rtlCol="0" anchor="t">
              <a:spAutoFit/>
            </a:bodyPr>
            <a:lstStyle/>
            <a:p>
              <a:pPr>
                <a:lnSpc>
                  <a:spcPct val="104000"/>
                </a:lnSpc>
              </a:pPr>
              <a:r>
                <a:rPr lang="de-DE" sz="1400" dirty="0"/>
                <a:t>38</a:t>
              </a:r>
            </a:p>
          </p:txBody>
        </p:sp>
        <p:sp>
          <p:nvSpPr>
            <p:cNvPr id="10" name="Textfeld 65">
              <a:extLst>
                <a:ext uri="{FF2B5EF4-FFF2-40B4-BE49-F238E27FC236}">
                  <a16:creationId xmlns:a16="http://schemas.microsoft.com/office/drawing/2014/main" id="{5CBCF0F2-E5D0-4149-907E-B92A7868A252}"/>
                </a:ext>
              </a:extLst>
            </p:cNvPr>
            <p:cNvSpPr txBox="1"/>
            <p:nvPr/>
          </p:nvSpPr>
          <p:spPr>
            <a:xfrm>
              <a:off x="5897666" y="3140968"/>
              <a:ext cx="1409732" cy="163252"/>
            </a:xfrm>
            <a:prstGeom prst="rect">
              <a:avLst/>
            </a:prstGeom>
            <a:noFill/>
          </p:spPr>
          <p:txBody>
            <a:bodyPr wrap="square" lIns="0" tIns="0" rIns="0" bIns="0" rtlCol="0" anchor="t">
              <a:spAutoFit/>
            </a:bodyPr>
            <a:lstStyle/>
            <a:p>
              <a:pPr>
                <a:lnSpc>
                  <a:spcPct val="104000"/>
                </a:lnSpc>
              </a:pPr>
              <a:r>
                <a:rPr lang="de-DE" sz="1400" b="1" dirty="0">
                  <a:solidFill>
                    <a:schemeClr val="accent5"/>
                  </a:solidFill>
                </a:rPr>
                <a:t>Mit Ereignis</a:t>
              </a:r>
              <a:endParaRPr lang="de-DE" sz="1050" dirty="0">
                <a:solidFill>
                  <a:schemeClr val="accent5"/>
                </a:solidFill>
              </a:endParaRPr>
            </a:p>
          </p:txBody>
        </p:sp>
        <p:sp>
          <p:nvSpPr>
            <p:cNvPr id="11" name="Textfeld 67">
              <a:extLst>
                <a:ext uri="{FF2B5EF4-FFF2-40B4-BE49-F238E27FC236}">
                  <a16:creationId xmlns:a16="http://schemas.microsoft.com/office/drawing/2014/main" id="{438B6871-59DF-4734-AC4E-B6666BAD0F0B}"/>
                </a:ext>
              </a:extLst>
            </p:cNvPr>
            <p:cNvSpPr txBox="1"/>
            <p:nvPr/>
          </p:nvSpPr>
          <p:spPr>
            <a:xfrm>
              <a:off x="5897666" y="3604988"/>
              <a:ext cx="1763163" cy="1268938"/>
            </a:xfrm>
            <a:prstGeom prst="rect">
              <a:avLst/>
            </a:prstGeom>
            <a:noFill/>
          </p:spPr>
          <p:txBody>
            <a:bodyPr wrap="square" lIns="0" tIns="0" rIns="0" bIns="0" rtlCol="0" anchor="t">
              <a:spAutoFit/>
            </a:bodyPr>
            <a:lstStyle/>
            <a:p>
              <a:pPr>
                <a:spcAft>
                  <a:spcPts val="600"/>
                </a:spcAft>
              </a:pPr>
              <a:r>
                <a:rPr lang="de-DE" sz="1400" b="1" dirty="0">
                  <a:solidFill>
                    <a:schemeClr val="accent5"/>
                  </a:solidFill>
                </a:rPr>
                <a:t>3.000 EUR</a:t>
              </a:r>
            </a:p>
            <a:p>
              <a:pPr>
                <a:lnSpc>
                  <a:spcPct val="104000"/>
                </a:lnSpc>
              </a:pPr>
              <a:r>
                <a:rPr lang="de-DE" sz="1200" dirty="0"/>
                <a:t>Erhöhung der </a:t>
              </a:r>
              <a:r>
                <a:rPr lang="de-DE" sz="1200" dirty="0" err="1"/>
                <a:t>Berufsun-fähigkeitsrente</a:t>
              </a:r>
              <a:r>
                <a:rPr lang="de-DE" sz="1200" dirty="0"/>
                <a:t> – ohne erneute Gesundheitsprüfung: </a:t>
              </a:r>
              <a:r>
                <a:rPr lang="de-DE" sz="1200" b="1" dirty="0"/>
                <a:t>mit Ereignis </a:t>
              </a:r>
              <a:r>
                <a:rPr lang="de-DE" sz="1200" dirty="0"/>
                <a:t>(ab Versicherungs-beginn und bis Alter 50 möglich), z. B. Hausbau oder Gehalts-erhöhung</a:t>
              </a:r>
            </a:p>
          </p:txBody>
        </p:sp>
      </p:grpSp>
      <p:grpSp>
        <p:nvGrpSpPr>
          <p:cNvPr id="15" name="Gruppieren 22">
            <a:extLst>
              <a:ext uri="{FF2B5EF4-FFF2-40B4-BE49-F238E27FC236}">
                <a16:creationId xmlns:a16="http://schemas.microsoft.com/office/drawing/2014/main" id="{8B32B412-0847-4ABD-84AF-A7A0BCFD54F8}"/>
              </a:ext>
            </a:extLst>
          </p:cNvPr>
          <p:cNvGrpSpPr/>
          <p:nvPr/>
        </p:nvGrpSpPr>
        <p:grpSpPr>
          <a:xfrm>
            <a:off x="2932400" y="2367917"/>
            <a:ext cx="3677807" cy="3730927"/>
            <a:chOff x="2594114" y="2836874"/>
            <a:chExt cx="2874106" cy="2915618"/>
          </a:xfrm>
        </p:grpSpPr>
        <p:grpSp>
          <p:nvGrpSpPr>
            <p:cNvPr id="16" name="Gruppieren 18">
              <a:extLst>
                <a:ext uri="{FF2B5EF4-FFF2-40B4-BE49-F238E27FC236}">
                  <a16:creationId xmlns:a16="http://schemas.microsoft.com/office/drawing/2014/main" id="{0235AD87-86AD-4FB8-88E5-E9C0781FA1F1}"/>
                </a:ext>
              </a:extLst>
            </p:cNvPr>
            <p:cNvGrpSpPr/>
            <p:nvPr/>
          </p:nvGrpSpPr>
          <p:grpSpPr>
            <a:xfrm>
              <a:off x="2594114" y="2836874"/>
              <a:ext cx="2874106" cy="2793946"/>
              <a:chOff x="323850" y="2344848"/>
              <a:chExt cx="3421268" cy="2793946"/>
            </a:xfrm>
          </p:grpSpPr>
          <p:cxnSp>
            <p:nvCxnSpPr>
              <p:cNvPr id="22" name="Gerader Verbinder 19">
                <a:extLst>
                  <a:ext uri="{FF2B5EF4-FFF2-40B4-BE49-F238E27FC236}">
                    <a16:creationId xmlns:a16="http://schemas.microsoft.com/office/drawing/2014/main" id="{B3A89201-291C-49B4-9CBE-0C96F0841ED5}"/>
                  </a:ext>
                </a:extLst>
              </p:cNvPr>
              <p:cNvCxnSpPr>
                <a:cxnSpLocks/>
              </p:cNvCxnSpPr>
              <p:nvPr/>
            </p:nvCxnSpPr>
            <p:spPr>
              <a:xfrm>
                <a:off x="323850" y="2344848"/>
                <a:ext cx="0" cy="279394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Gerader Verbinder 20">
                <a:extLst>
                  <a:ext uri="{FF2B5EF4-FFF2-40B4-BE49-F238E27FC236}">
                    <a16:creationId xmlns:a16="http://schemas.microsoft.com/office/drawing/2014/main" id="{0E998A12-68A5-48BC-8506-3683BF8675AE}"/>
                  </a:ext>
                </a:extLst>
              </p:cNvPr>
              <p:cNvCxnSpPr>
                <a:cxnSpLocks/>
              </p:cNvCxnSpPr>
              <p:nvPr/>
            </p:nvCxnSpPr>
            <p:spPr>
              <a:xfrm>
                <a:off x="323850" y="5030782"/>
                <a:ext cx="342126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Gerader Verbinder 21">
                <a:extLst>
                  <a:ext uri="{FF2B5EF4-FFF2-40B4-BE49-F238E27FC236}">
                    <a16:creationId xmlns:a16="http://schemas.microsoft.com/office/drawing/2014/main" id="{0D741FF0-609E-4B69-9FE0-A9706049B728}"/>
                  </a:ext>
                </a:extLst>
              </p:cNvPr>
              <p:cNvCxnSpPr>
                <a:cxnSpLocks/>
              </p:cNvCxnSpPr>
              <p:nvPr/>
            </p:nvCxnSpPr>
            <p:spPr>
              <a:xfrm>
                <a:off x="3745118" y="4922770"/>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48B99826-C3A8-44E4-A2EC-BFC5F047384F}"/>
                  </a:ext>
                </a:extLst>
              </p:cNvPr>
              <p:cNvCxnSpPr>
                <a:cxnSpLocks/>
              </p:cNvCxnSpPr>
              <p:nvPr/>
            </p:nvCxnSpPr>
            <p:spPr>
              <a:xfrm>
                <a:off x="2650173" y="3463820"/>
                <a:ext cx="0" cy="156696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 name="Textfeld 48">
              <a:extLst>
                <a:ext uri="{FF2B5EF4-FFF2-40B4-BE49-F238E27FC236}">
                  <a16:creationId xmlns:a16="http://schemas.microsoft.com/office/drawing/2014/main" id="{14B2A358-8624-4323-A4A6-AC4258275244}"/>
                </a:ext>
              </a:extLst>
            </p:cNvPr>
            <p:cNvSpPr txBox="1"/>
            <p:nvPr/>
          </p:nvSpPr>
          <p:spPr>
            <a:xfrm>
              <a:off x="2643094" y="5589240"/>
              <a:ext cx="389620" cy="163252"/>
            </a:xfrm>
            <a:prstGeom prst="rect">
              <a:avLst/>
            </a:prstGeom>
            <a:noFill/>
          </p:spPr>
          <p:txBody>
            <a:bodyPr wrap="square" lIns="0" tIns="0" rIns="0" bIns="0" rtlCol="0" anchor="t">
              <a:spAutoFit/>
            </a:bodyPr>
            <a:lstStyle/>
            <a:p>
              <a:pPr>
                <a:lnSpc>
                  <a:spcPct val="104000"/>
                </a:lnSpc>
              </a:pPr>
              <a:r>
                <a:rPr lang="de-DE" sz="1400" dirty="0"/>
                <a:t>31</a:t>
              </a:r>
            </a:p>
          </p:txBody>
        </p:sp>
        <p:sp>
          <p:nvSpPr>
            <p:cNvPr id="18" name="Textfeld 49">
              <a:extLst>
                <a:ext uri="{FF2B5EF4-FFF2-40B4-BE49-F238E27FC236}">
                  <a16:creationId xmlns:a16="http://schemas.microsoft.com/office/drawing/2014/main" id="{A9F69F9F-ACD7-4EE0-AB9F-A5E2BC86037A}"/>
                </a:ext>
              </a:extLst>
            </p:cNvPr>
            <p:cNvSpPr txBox="1"/>
            <p:nvPr/>
          </p:nvSpPr>
          <p:spPr>
            <a:xfrm>
              <a:off x="2643095" y="3140968"/>
              <a:ext cx="896458" cy="163252"/>
            </a:xfrm>
            <a:prstGeom prst="rect">
              <a:avLst/>
            </a:prstGeom>
            <a:noFill/>
          </p:spPr>
          <p:txBody>
            <a:bodyPr wrap="square" lIns="0" tIns="0" rIns="0" bIns="0" rtlCol="0" anchor="t">
              <a:spAutoFit/>
            </a:bodyPr>
            <a:lstStyle/>
            <a:p>
              <a:pPr>
                <a:lnSpc>
                  <a:spcPct val="104000"/>
                </a:lnSpc>
              </a:pPr>
              <a:r>
                <a:rPr lang="de-DE" sz="1400" b="1" dirty="0">
                  <a:solidFill>
                    <a:schemeClr val="accent3"/>
                  </a:solidFill>
                </a:rPr>
                <a:t>Freie Phase</a:t>
              </a:r>
              <a:endParaRPr lang="de-DE" sz="1050" dirty="0">
                <a:solidFill>
                  <a:schemeClr val="accent3"/>
                </a:solidFill>
              </a:endParaRPr>
            </a:p>
          </p:txBody>
        </p:sp>
        <p:sp>
          <p:nvSpPr>
            <p:cNvPr id="19" name="Textfeld 54">
              <a:extLst>
                <a:ext uri="{FF2B5EF4-FFF2-40B4-BE49-F238E27FC236}">
                  <a16:creationId xmlns:a16="http://schemas.microsoft.com/office/drawing/2014/main" id="{1F50CAB8-4C74-47FC-AAC5-9194CC7CBE2E}"/>
                </a:ext>
              </a:extLst>
            </p:cNvPr>
            <p:cNvSpPr txBox="1"/>
            <p:nvPr/>
          </p:nvSpPr>
          <p:spPr>
            <a:xfrm>
              <a:off x="2643092" y="4092990"/>
              <a:ext cx="1896983" cy="968790"/>
            </a:xfrm>
            <a:prstGeom prst="rect">
              <a:avLst/>
            </a:prstGeom>
            <a:noFill/>
          </p:spPr>
          <p:txBody>
            <a:bodyPr wrap="square" lIns="0" tIns="0" rIns="0" bIns="0" rtlCol="0" anchor="t">
              <a:spAutoFit/>
            </a:bodyPr>
            <a:lstStyle/>
            <a:p>
              <a:pPr>
                <a:spcAft>
                  <a:spcPts val="600"/>
                </a:spcAft>
              </a:pPr>
              <a:r>
                <a:rPr lang="de-DE" sz="1400" b="1" dirty="0">
                  <a:solidFill>
                    <a:schemeClr val="accent3"/>
                  </a:solidFill>
                </a:rPr>
                <a:t>1.300 EUR</a:t>
              </a:r>
            </a:p>
            <a:p>
              <a:pPr>
                <a:lnSpc>
                  <a:spcPct val="104000"/>
                </a:lnSpc>
              </a:pPr>
              <a:r>
                <a:rPr lang="de-DE" sz="1200" dirty="0"/>
                <a:t>Erhöhung der Berufsunfähigkeits-rente – ohne erneute Gesundheits-prüfung: </a:t>
              </a:r>
              <a:r>
                <a:rPr lang="de-DE" sz="1200" b="1" dirty="0"/>
                <a:t>ohne Ereignis </a:t>
              </a:r>
              <a:r>
                <a:rPr lang="de-DE" sz="1200" dirty="0"/>
                <a:t>(innerhalb von 5 Jahren ab Vertragsbeginn und bis Alter 40 möglich)</a:t>
              </a:r>
            </a:p>
          </p:txBody>
        </p:sp>
        <p:sp>
          <p:nvSpPr>
            <p:cNvPr id="20" name="Textfeld 57">
              <a:extLst>
                <a:ext uri="{FF2B5EF4-FFF2-40B4-BE49-F238E27FC236}">
                  <a16:creationId xmlns:a16="http://schemas.microsoft.com/office/drawing/2014/main" id="{3357D80A-5C1C-496D-8C5A-E67E62B43D00}"/>
                </a:ext>
              </a:extLst>
            </p:cNvPr>
            <p:cNvSpPr txBox="1"/>
            <p:nvPr/>
          </p:nvSpPr>
          <p:spPr>
            <a:xfrm>
              <a:off x="4605543" y="3955846"/>
              <a:ext cx="854477" cy="818717"/>
            </a:xfrm>
            <a:prstGeom prst="rect">
              <a:avLst/>
            </a:prstGeom>
            <a:noFill/>
          </p:spPr>
          <p:txBody>
            <a:bodyPr wrap="square" lIns="0" tIns="0" rIns="0" bIns="0" rtlCol="0" anchor="t">
              <a:spAutoFit/>
            </a:bodyPr>
            <a:lstStyle/>
            <a:p>
              <a:pPr>
                <a:spcAft>
                  <a:spcPts val="600"/>
                </a:spcAft>
              </a:pPr>
              <a:r>
                <a:rPr lang="de-DE" sz="1400" b="1" dirty="0">
                  <a:solidFill>
                    <a:schemeClr val="accent3"/>
                  </a:solidFill>
                </a:rPr>
                <a:t>2.200 EUR</a:t>
              </a:r>
            </a:p>
            <a:p>
              <a:pPr>
                <a:lnSpc>
                  <a:spcPct val="104000"/>
                </a:lnSpc>
              </a:pPr>
              <a:r>
                <a:rPr lang="de-DE" sz="1200" dirty="0"/>
                <a:t>Weitere Erhöhung nach weiteren</a:t>
              </a:r>
              <a:br>
                <a:rPr lang="de-DE" sz="1200" dirty="0"/>
              </a:br>
              <a:r>
                <a:rPr lang="de-DE" sz="1200" dirty="0"/>
                <a:t>3 Jahren</a:t>
              </a:r>
            </a:p>
          </p:txBody>
        </p:sp>
        <p:sp>
          <p:nvSpPr>
            <p:cNvPr id="21" name="Textfeld 60">
              <a:extLst>
                <a:ext uri="{FF2B5EF4-FFF2-40B4-BE49-F238E27FC236}">
                  <a16:creationId xmlns:a16="http://schemas.microsoft.com/office/drawing/2014/main" id="{E4FDFB3F-5429-4D17-8C73-1BF1656D2C26}"/>
                </a:ext>
              </a:extLst>
            </p:cNvPr>
            <p:cNvSpPr txBox="1"/>
            <p:nvPr/>
          </p:nvSpPr>
          <p:spPr>
            <a:xfrm>
              <a:off x="4605542" y="5589240"/>
              <a:ext cx="389620" cy="163252"/>
            </a:xfrm>
            <a:prstGeom prst="rect">
              <a:avLst/>
            </a:prstGeom>
            <a:noFill/>
          </p:spPr>
          <p:txBody>
            <a:bodyPr wrap="square" lIns="0" tIns="0" rIns="0" bIns="0" rtlCol="0" anchor="t">
              <a:spAutoFit/>
            </a:bodyPr>
            <a:lstStyle/>
            <a:p>
              <a:pPr>
                <a:lnSpc>
                  <a:spcPct val="104000"/>
                </a:lnSpc>
              </a:pPr>
              <a:r>
                <a:rPr lang="de-DE" sz="1400" dirty="0"/>
                <a:t>34</a:t>
              </a:r>
            </a:p>
          </p:txBody>
        </p:sp>
      </p:grpSp>
      <p:grpSp>
        <p:nvGrpSpPr>
          <p:cNvPr id="26" name="Gruppieren 25">
            <a:extLst>
              <a:ext uri="{FF2B5EF4-FFF2-40B4-BE49-F238E27FC236}">
                <a16:creationId xmlns:a16="http://schemas.microsoft.com/office/drawing/2014/main" id="{18ABE812-04F5-44E4-B384-72E2C1CC0ACD}"/>
              </a:ext>
            </a:extLst>
          </p:cNvPr>
          <p:cNvGrpSpPr/>
          <p:nvPr/>
        </p:nvGrpSpPr>
        <p:grpSpPr>
          <a:xfrm>
            <a:off x="9105428" y="2334544"/>
            <a:ext cx="2208140" cy="3608605"/>
            <a:chOff x="6957399" y="2810794"/>
            <a:chExt cx="1725601" cy="2820026"/>
          </a:xfrm>
        </p:grpSpPr>
        <p:grpSp>
          <p:nvGrpSpPr>
            <p:cNvPr id="27" name="Gruppieren 69">
              <a:extLst>
                <a:ext uri="{FF2B5EF4-FFF2-40B4-BE49-F238E27FC236}">
                  <a16:creationId xmlns:a16="http://schemas.microsoft.com/office/drawing/2014/main" id="{6957DB39-0D95-49A5-9373-AA2164BD27F2}"/>
                </a:ext>
              </a:extLst>
            </p:cNvPr>
            <p:cNvGrpSpPr/>
            <p:nvPr/>
          </p:nvGrpSpPr>
          <p:grpSpPr>
            <a:xfrm>
              <a:off x="6957399" y="2817019"/>
              <a:ext cx="1701055" cy="2813801"/>
              <a:chOff x="-2014745" y="2324993"/>
              <a:chExt cx="6407359" cy="2813801"/>
            </a:xfrm>
          </p:grpSpPr>
          <p:cxnSp>
            <p:nvCxnSpPr>
              <p:cNvPr id="30" name="Gerader Verbinder 70">
                <a:extLst>
                  <a:ext uri="{FF2B5EF4-FFF2-40B4-BE49-F238E27FC236}">
                    <a16:creationId xmlns:a16="http://schemas.microsoft.com/office/drawing/2014/main" id="{131BADDE-566A-4C02-A1F6-DA99AE4E2322}"/>
                  </a:ext>
                </a:extLst>
              </p:cNvPr>
              <p:cNvCxnSpPr>
                <a:cxnSpLocks/>
              </p:cNvCxnSpPr>
              <p:nvPr/>
            </p:nvCxnSpPr>
            <p:spPr>
              <a:xfrm>
                <a:off x="-2014745" y="2324993"/>
                <a:ext cx="0" cy="2813801"/>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Gerader Verbinder 71">
                <a:extLst>
                  <a:ext uri="{FF2B5EF4-FFF2-40B4-BE49-F238E27FC236}">
                    <a16:creationId xmlns:a16="http://schemas.microsoft.com/office/drawing/2014/main" id="{ABC754EC-D99F-4064-BD3D-C9A012A15271}"/>
                  </a:ext>
                </a:extLst>
              </p:cNvPr>
              <p:cNvCxnSpPr>
                <a:cxnSpLocks/>
              </p:cNvCxnSpPr>
              <p:nvPr/>
            </p:nvCxnSpPr>
            <p:spPr>
              <a:xfrm>
                <a:off x="-2014745" y="5030782"/>
                <a:ext cx="64073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Gerader Verbinder 72">
                <a:extLst>
                  <a:ext uri="{FF2B5EF4-FFF2-40B4-BE49-F238E27FC236}">
                    <a16:creationId xmlns:a16="http://schemas.microsoft.com/office/drawing/2014/main" id="{952D283E-C21B-4706-B069-04E1AA441A9C}"/>
                  </a:ext>
                </a:extLst>
              </p:cNvPr>
              <p:cNvCxnSpPr>
                <a:cxnSpLocks/>
              </p:cNvCxnSpPr>
              <p:nvPr/>
            </p:nvCxnSpPr>
            <p:spPr>
              <a:xfrm>
                <a:off x="4392614" y="4922770"/>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8" name="Textfeld 76">
              <a:extLst>
                <a:ext uri="{FF2B5EF4-FFF2-40B4-BE49-F238E27FC236}">
                  <a16:creationId xmlns:a16="http://schemas.microsoft.com/office/drawing/2014/main" id="{1296AA7D-A39A-4C74-8397-1E6164216C45}"/>
                </a:ext>
              </a:extLst>
            </p:cNvPr>
            <p:cNvSpPr txBox="1"/>
            <p:nvPr/>
          </p:nvSpPr>
          <p:spPr>
            <a:xfrm>
              <a:off x="7006377" y="3140968"/>
              <a:ext cx="1676623" cy="818717"/>
            </a:xfrm>
            <a:prstGeom prst="rect">
              <a:avLst/>
            </a:prstGeom>
            <a:noFill/>
          </p:spPr>
          <p:txBody>
            <a:bodyPr wrap="square" lIns="0" tIns="0" rIns="0" bIns="0" rtlCol="0" anchor="t">
              <a:spAutoFit/>
            </a:bodyPr>
            <a:lstStyle/>
            <a:p>
              <a:pPr>
                <a:spcAft>
                  <a:spcPts val="600"/>
                </a:spcAft>
              </a:pPr>
              <a:r>
                <a:rPr lang="de-DE" sz="1400" b="1" dirty="0">
                  <a:solidFill>
                    <a:schemeClr val="accent2"/>
                  </a:solidFill>
                </a:rPr>
                <a:t>3.000 EUR</a:t>
              </a:r>
            </a:p>
            <a:p>
              <a:pPr>
                <a:lnSpc>
                  <a:spcPct val="104000"/>
                </a:lnSpc>
              </a:pPr>
              <a:r>
                <a:rPr lang="de-DE" sz="1200" dirty="0"/>
                <a:t>Eintritt der Berufsunfähigkeit – Zahlung der garantierten monatlichen Berufsunfähig-</a:t>
              </a:r>
              <a:r>
                <a:rPr lang="de-DE" sz="1200" dirty="0" err="1"/>
                <a:t>keitsrente</a:t>
              </a:r>
              <a:r>
                <a:rPr lang="de-DE" sz="1200" dirty="0"/>
                <a:t> max. bis 67 Jahre</a:t>
              </a:r>
            </a:p>
          </p:txBody>
        </p:sp>
        <p:pic>
          <p:nvPicPr>
            <p:cNvPr id="29" name="Grafik 15">
              <a:extLst>
                <a:ext uri="{FF2B5EF4-FFF2-40B4-BE49-F238E27FC236}">
                  <a16:creationId xmlns:a16="http://schemas.microsoft.com/office/drawing/2014/main" id="{D6B16862-5BF8-4D8A-9925-E4EC02F6E403}"/>
                </a:ext>
              </a:extLst>
            </p:cNvPr>
            <p:cNvPicPr>
              <a:picLocks noChangeAspect="1"/>
            </p:cNvPicPr>
            <p:nvPr/>
          </p:nvPicPr>
          <p:blipFill>
            <a:blip r:embed="rId2" cstate="email">
              <a:biLevel thresh="50000"/>
              <a:extLst>
                <a:ext uri="{28A0092B-C50C-407E-A947-70E740481C1C}">
                  <a14:useLocalDpi xmlns:a14="http://schemas.microsoft.com/office/drawing/2010/main"/>
                </a:ext>
              </a:extLst>
            </a:blip>
            <a:srcRect/>
            <a:stretch/>
          </p:blipFill>
          <p:spPr>
            <a:xfrm>
              <a:off x="7042365" y="2810794"/>
              <a:ext cx="346509" cy="259556"/>
            </a:xfrm>
            <a:prstGeom prst="rect">
              <a:avLst/>
            </a:prstGeom>
          </p:spPr>
        </p:pic>
      </p:grpSp>
      <p:grpSp>
        <p:nvGrpSpPr>
          <p:cNvPr id="33" name="Gruppieren 30">
            <a:extLst>
              <a:ext uri="{FF2B5EF4-FFF2-40B4-BE49-F238E27FC236}">
                <a16:creationId xmlns:a16="http://schemas.microsoft.com/office/drawing/2014/main" id="{DEA00C85-C4F0-400F-9FB3-F58B67895BFB}"/>
              </a:ext>
            </a:extLst>
          </p:cNvPr>
          <p:cNvGrpSpPr/>
          <p:nvPr/>
        </p:nvGrpSpPr>
        <p:grpSpPr>
          <a:xfrm>
            <a:off x="878830" y="2342510"/>
            <a:ext cx="2685318" cy="3756334"/>
            <a:chOff x="528537" y="2817019"/>
            <a:chExt cx="2098503" cy="2935473"/>
          </a:xfrm>
        </p:grpSpPr>
        <p:sp>
          <p:nvSpPr>
            <p:cNvPr id="36" name="Textfeld 36">
              <a:extLst>
                <a:ext uri="{FF2B5EF4-FFF2-40B4-BE49-F238E27FC236}">
                  <a16:creationId xmlns:a16="http://schemas.microsoft.com/office/drawing/2014/main" id="{708F16D0-4949-4459-9B3F-982659A46097}"/>
                </a:ext>
              </a:extLst>
            </p:cNvPr>
            <p:cNvSpPr txBox="1"/>
            <p:nvPr/>
          </p:nvSpPr>
          <p:spPr>
            <a:xfrm>
              <a:off x="592419" y="3140968"/>
              <a:ext cx="2034621" cy="163252"/>
            </a:xfrm>
            <a:prstGeom prst="rect">
              <a:avLst/>
            </a:prstGeom>
            <a:noFill/>
          </p:spPr>
          <p:txBody>
            <a:bodyPr wrap="square" lIns="0" tIns="0" rIns="0" bIns="0" rtlCol="0" anchor="t">
              <a:spAutoFit/>
            </a:bodyPr>
            <a:lstStyle/>
            <a:p>
              <a:pPr>
                <a:lnSpc>
                  <a:spcPct val="104000"/>
                </a:lnSpc>
              </a:pPr>
              <a:r>
                <a:rPr lang="de-DE" sz="1400" b="1" dirty="0">
                  <a:solidFill>
                    <a:schemeClr val="accent2"/>
                  </a:solidFill>
                </a:rPr>
                <a:t>Berufseinstieg</a:t>
              </a:r>
              <a:endParaRPr lang="de-DE" sz="1400" dirty="0">
                <a:solidFill>
                  <a:schemeClr val="accent2"/>
                </a:solidFill>
              </a:endParaRPr>
            </a:p>
          </p:txBody>
        </p:sp>
        <p:grpSp>
          <p:nvGrpSpPr>
            <p:cNvPr id="37" name="Gruppieren 8">
              <a:extLst>
                <a:ext uri="{FF2B5EF4-FFF2-40B4-BE49-F238E27FC236}">
                  <a16:creationId xmlns:a16="http://schemas.microsoft.com/office/drawing/2014/main" id="{E71E29EC-77BB-47D7-B5B2-1207F39082A9}"/>
                </a:ext>
              </a:extLst>
            </p:cNvPr>
            <p:cNvGrpSpPr/>
            <p:nvPr/>
          </p:nvGrpSpPr>
          <p:grpSpPr>
            <a:xfrm>
              <a:off x="528537" y="2817019"/>
              <a:ext cx="1605063" cy="2813801"/>
              <a:chOff x="323850" y="2324993"/>
              <a:chExt cx="2876185" cy="2813801"/>
            </a:xfrm>
          </p:grpSpPr>
          <p:cxnSp>
            <p:nvCxnSpPr>
              <p:cNvPr id="41" name="Gerader Verbinder 9">
                <a:extLst>
                  <a:ext uri="{FF2B5EF4-FFF2-40B4-BE49-F238E27FC236}">
                    <a16:creationId xmlns:a16="http://schemas.microsoft.com/office/drawing/2014/main" id="{3D9080AA-BB52-48B6-9C6F-EE007D715A84}"/>
                  </a:ext>
                </a:extLst>
              </p:cNvPr>
              <p:cNvCxnSpPr>
                <a:cxnSpLocks/>
              </p:cNvCxnSpPr>
              <p:nvPr/>
            </p:nvCxnSpPr>
            <p:spPr>
              <a:xfrm>
                <a:off x="323850" y="2324993"/>
                <a:ext cx="0" cy="2813801"/>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Gerader Verbinder 10">
                <a:extLst>
                  <a:ext uri="{FF2B5EF4-FFF2-40B4-BE49-F238E27FC236}">
                    <a16:creationId xmlns:a16="http://schemas.microsoft.com/office/drawing/2014/main" id="{1566780E-77B2-4590-908C-BB4C078B8D8F}"/>
                  </a:ext>
                </a:extLst>
              </p:cNvPr>
              <p:cNvCxnSpPr>
                <a:cxnSpLocks/>
              </p:cNvCxnSpPr>
              <p:nvPr/>
            </p:nvCxnSpPr>
            <p:spPr>
              <a:xfrm>
                <a:off x="323850" y="5030782"/>
                <a:ext cx="287618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Gerader Verbinder 11">
                <a:extLst>
                  <a:ext uri="{FF2B5EF4-FFF2-40B4-BE49-F238E27FC236}">
                    <a16:creationId xmlns:a16="http://schemas.microsoft.com/office/drawing/2014/main" id="{74F3F4EF-F72C-46C5-BAD2-1BCFDBC76767}"/>
                  </a:ext>
                </a:extLst>
              </p:cNvPr>
              <p:cNvCxnSpPr>
                <a:cxnSpLocks/>
              </p:cNvCxnSpPr>
              <p:nvPr/>
            </p:nvCxnSpPr>
            <p:spPr>
              <a:xfrm>
                <a:off x="3200035" y="4922770"/>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Gerader Verbinder 14">
                <a:extLst>
                  <a:ext uri="{FF2B5EF4-FFF2-40B4-BE49-F238E27FC236}">
                    <a16:creationId xmlns:a16="http://schemas.microsoft.com/office/drawing/2014/main" id="{2051EF54-6F53-4AED-8A7C-DAD8D32D4215}"/>
                  </a:ext>
                </a:extLst>
              </p:cNvPr>
              <p:cNvCxnSpPr>
                <a:cxnSpLocks/>
              </p:cNvCxnSpPr>
              <p:nvPr/>
            </p:nvCxnSpPr>
            <p:spPr>
              <a:xfrm>
                <a:off x="1328341" y="4038197"/>
                <a:ext cx="0" cy="992585"/>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Textfeld 7">
              <a:extLst>
                <a:ext uri="{FF2B5EF4-FFF2-40B4-BE49-F238E27FC236}">
                  <a16:creationId xmlns:a16="http://schemas.microsoft.com/office/drawing/2014/main" id="{41CD47E9-907D-4F71-87CD-11DBF76B1687}"/>
                </a:ext>
              </a:extLst>
            </p:cNvPr>
            <p:cNvSpPr txBox="1"/>
            <p:nvPr/>
          </p:nvSpPr>
          <p:spPr>
            <a:xfrm>
              <a:off x="592420" y="5589240"/>
              <a:ext cx="389620" cy="163252"/>
            </a:xfrm>
            <a:prstGeom prst="rect">
              <a:avLst/>
            </a:prstGeom>
            <a:noFill/>
          </p:spPr>
          <p:txBody>
            <a:bodyPr wrap="square" lIns="0" tIns="0" rIns="0" bIns="0" rtlCol="0" anchor="t">
              <a:spAutoFit/>
            </a:bodyPr>
            <a:lstStyle/>
            <a:p>
              <a:pPr>
                <a:lnSpc>
                  <a:spcPct val="104000"/>
                </a:lnSpc>
              </a:pPr>
              <a:r>
                <a:rPr lang="de-DE" sz="1400" dirty="0"/>
                <a:t>Alter</a:t>
              </a:r>
            </a:p>
          </p:txBody>
        </p:sp>
        <p:sp>
          <p:nvSpPr>
            <p:cNvPr id="39" name="Textfeld 37">
              <a:extLst>
                <a:ext uri="{FF2B5EF4-FFF2-40B4-BE49-F238E27FC236}">
                  <a16:creationId xmlns:a16="http://schemas.microsoft.com/office/drawing/2014/main" id="{ABD0DE04-6C0F-43B8-89BD-B586A70DA631}"/>
                </a:ext>
              </a:extLst>
            </p:cNvPr>
            <p:cNvSpPr txBox="1"/>
            <p:nvPr/>
          </p:nvSpPr>
          <p:spPr>
            <a:xfrm>
              <a:off x="1145577" y="5589240"/>
              <a:ext cx="389620" cy="163252"/>
            </a:xfrm>
            <a:prstGeom prst="rect">
              <a:avLst/>
            </a:prstGeom>
            <a:noFill/>
          </p:spPr>
          <p:txBody>
            <a:bodyPr wrap="square" lIns="0" tIns="0" rIns="0" bIns="0" rtlCol="0" anchor="t">
              <a:spAutoFit/>
            </a:bodyPr>
            <a:lstStyle/>
            <a:p>
              <a:pPr>
                <a:lnSpc>
                  <a:spcPct val="104000"/>
                </a:lnSpc>
              </a:pPr>
              <a:r>
                <a:rPr lang="de-DE" sz="1400" dirty="0"/>
                <a:t>30</a:t>
              </a:r>
            </a:p>
          </p:txBody>
        </p:sp>
        <p:sp>
          <p:nvSpPr>
            <p:cNvPr id="40" name="Textfeld 39">
              <a:extLst>
                <a:ext uri="{FF2B5EF4-FFF2-40B4-BE49-F238E27FC236}">
                  <a16:creationId xmlns:a16="http://schemas.microsoft.com/office/drawing/2014/main" id="{3EB6ABCF-D52E-483C-AC3D-F4D18334C530}"/>
                </a:ext>
              </a:extLst>
            </p:cNvPr>
            <p:cNvSpPr txBox="1"/>
            <p:nvPr/>
          </p:nvSpPr>
          <p:spPr>
            <a:xfrm>
              <a:off x="1145577" y="4865706"/>
              <a:ext cx="1049471" cy="518570"/>
            </a:xfrm>
            <a:prstGeom prst="rect">
              <a:avLst/>
            </a:prstGeom>
            <a:noFill/>
          </p:spPr>
          <p:txBody>
            <a:bodyPr wrap="square" lIns="0" tIns="0" rIns="0" bIns="0" rtlCol="0" anchor="t">
              <a:spAutoFit/>
            </a:bodyPr>
            <a:lstStyle/>
            <a:p>
              <a:pPr>
                <a:spcAft>
                  <a:spcPts val="600"/>
                </a:spcAft>
              </a:pPr>
              <a:r>
                <a:rPr lang="de-DE" sz="1400" b="1" dirty="0">
                  <a:solidFill>
                    <a:schemeClr val="accent2"/>
                  </a:solidFill>
                </a:rPr>
                <a:t>1.000 EUR</a:t>
              </a:r>
            </a:p>
            <a:p>
              <a:pPr>
                <a:lnSpc>
                  <a:spcPct val="104000"/>
                </a:lnSpc>
              </a:pPr>
              <a:r>
                <a:rPr lang="de-DE" sz="1200" dirty="0"/>
                <a:t>Abschluss </a:t>
              </a:r>
              <a:br>
                <a:rPr lang="de-DE" sz="1200" dirty="0"/>
              </a:br>
              <a:r>
                <a:rPr lang="de-DE" sz="1200" dirty="0"/>
                <a:t>von EGO Top</a:t>
              </a:r>
            </a:p>
          </p:txBody>
        </p:sp>
      </p:grpSp>
      <p:pic>
        <p:nvPicPr>
          <p:cNvPr id="45" name="Grafik 51">
            <a:extLst>
              <a:ext uri="{FF2B5EF4-FFF2-40B4-BE49-F238E27FC236}">
                <a16:creationId xmlns:a16="http://schemas.microsoft.com/office/drawing/2014/main" id="{5BEEC3A6-66BF-4B4D-9C77-4AEA6964C75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00605" y="2369158"/>
            <a:ext cx="265286" cy="302881"/>
          </a:xfrm>
          <a:prstGeom prst="rect">
            <a:avLst/>
          </a:prstGeom>
        </p:spPr>
      </p:pic>
      <p:sp>
        <p:nvSpPr>
          <p:cNvPr id="3" name="Foliennummernplatzhalter 2">
            <a:extLst>
              <a:ext uri="{FF2B5EF4-FFF2-40B4-BE49-F238E27FC236}">
                <a16:creationId xmlns:a16="http://schemas.microsoft.com/office/drawing/2014/main" id="{6A4A0B30-1C0A-4C0A-BF6A-353CB3AC7997}"/>
              </a:ext>
            </a:extLst>
          </p:cNvPr>
          <p:cNvSpPr>
            <a:spLocks noGrp="1"/>
          </p:cNvSpPr>
          <p:nvPr>
            <p:ph type="sldNum" sz="quarter" idx="12"/>
          </p:nvPr>
        </p:nvSpPr>
        <p:spPr/>
        <p:txBody>
          <a:bodyPr/>
          <a:lstStyle/>
          <a:p>
            <a:fld id="{7EC6429F-8EBA-4254-B9C8-295228AFE7F1}" type="slidenum">
              <a:rPr lang="de-DE" smtClean="0"/>
              <a:pPr/>
              <a:t>37</a:t>
            </a:fld>
            <a:endParaRPr lang="de-DE" dirty="0"/>
          </a:p>
        </p:txBody>
      </p:sp>
      <p:sp>
        <p:nvSpPr>
          <p:cNvPr id="49" name="Fußzeilenplatzhalter 2">
            <a:extLst>
              <a:ext uri="{FF2B5EF4-FFF2-40B4-BE49-F238E27FC236}">
                <a16:creationId xmlns:a16="http://schemas.microsoft.com/office/drawing/2014/main" id="{F20C87FB-44AE-4F9E-BF47-014D7CF64449}"/>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pic>
        <p:nvPicPr>
          <p:cNvPr id="50" name="Grafik 52">
            <a:extLst>
              <a:ext uri="{FF2B5EF4-FFF2-40B4-BE49-F238E27FC236}">
                <a16:creationId xmlns:a16="http://schemas.microsoft.com/office/drawing/2014/main" id="{E7D4FF18-7097-4FF1-95D3-A991F35EC22F}"/>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3030032" y="2339902"/>
            <a:ext cx="415366" cy="332137"/>
          </a:xfrm>
          <a:prstGeom prst="rect">
            <a:avLst/>
          </a:prstGeom>
        </p:spPr>
      </p:pic>
      <p:pic>
        <p:nvPicPr>
          <p:cNvPr id="51" name="Grafik 53">
            <a:extLst>
              <a:ext uri="{FF2B5EF4-FFF2-40B4-BE49-F238E27FC236}">
                <a16:creationId xmlns:a16="http://schemas.microsoft.com/office/drawing/2014/main" id="{9515292A-E6DA-4347-89BC-2825944CB8A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6692968" y="2335171"/>
            <a:ext cx="415366" cy="332137"/>
          </a:xfrm>
          <a:prstGeom prst="rect">
            <a:avLst/>
          </a:prstGeom>
        </p:spPr>
      </p:pic>
      <p:pic>
        <p:nvPicPr>
          <p:cNvPr id="52" name="Grafik 58">
            <a:extLst>
              <a:ext uri="{FF2B5EF4-FFF2-40B4-BE49-F238E27FC236}">
                <a16:creationId xmlns:a16="http://schemas.microsoft.com/office/drawing/2014/main" id="{DEDEBF24-A6E0-4CEF-9CF5-3F4F1FEF4668}"/>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1682177" y="4580587"/>
            <a:ext cx="143251" cy="304319"/>
          </a:xfrm>
          <a:prstGeom prst="rect">
            <a:avLst/>
          </a:prstGeom>
        </p:spPr>
      </p:pic>
    </p:spTree>
    <p:extLst>
      <p:ext uri="{BB962C8B-B14F-4D97-AF65-F5344CB8AC3E}">
        <p14:creationId xmlns:p14="http://schemas.microsoft.com/office/powerpoint/2010/main" val="3896411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Eine transparente Teilzeitklausel für moderne Arbeitswelten</a:t>
            </a:r>
          </a:p>
        </p:txBody>
      </p:sp>
      <p:sp>
        <p:nvSpPr>
          <p:cNvPr id="3" name="Foliennummernplatzhalter 2">
            <a:extLst>
              <a:ext uri="{FF2B5EF4-FFF2-40B4-BE49-F238E27FC236}">
                <a16:creationId xmlns:a16="http://schemas.microsoft.com/office/drawing/2014/main" id="{6A4A0B30-1C0A-4C0A-BF6A-353CB3AC7997}"/>
              </a:ext>
            </a:extLst>
          </p:cNvPr>
          <p:cNvSpPr>
            <a:spLocks noGrp="1"/>
          </p:cNvSpPr>
          <p:nvPr>
            <p:ph type="sldNum" sz="quarter" idx="12"/>
          </p:nvPr>
        </p:nvSpPr>
        <p:spPr/>
        <p:txBody>
          <a:bodyPr/>
          <a:lstStyle/>
          <a:p>
            <a:fld id="{7EC6429F-8EBA-4254-B9C8-295228AFE7F1}" type="slidenum">
              <a:rPr lang="de-DE" smtClean="0"/>
              <a:pPr/>
              <a:t>38</a:t>
            </a:fld>
            <a:endParaRPr lang="de-DE" dirty="0"/>
          </a:p>
        </p:txBody>
      </p:sp>
      <p:sp>
        <p:nvSpPr>
          <p:cNvPr id="49" name="Fußzeilenplatzhalter 2">
            <a:extLst>
              <a:ext uri="{FF2B5EF4-FFF2-40B4-BE49-F238E27FC236}">
                <a16:creationId xmlns:a16="http://schemas.microsoft.com/office/drawing/2014/main" id="{F20C87FB-44AE-4F9E-BF47-014D7CF64449}"/>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51" name="Rechteck 50">
            <a:extLst>
              <a:ext uri="{FF2B5EF4-FFF2-40B4-BE49-F238E27FC236}">
                <a16:creationId xmlns:a16="http://schemas.microsoft.com/office/drawing/2014/main" id="{60C7CD11-09C9-4C02-96B1-8D8315B671F8}"/>
              </a:ext>
            </a:extLst>
          </p:cNvPr>
          <p:cNvSpPr/>
          <p:nvPr/>
        </p:nvSpPr>
        <p:spPr>
          <a:xfrm>
            <a:off x="335359" y="1700808"/>
            <a:ext cx="11520000" cy="4392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sp>
        <p:nvSpPr>
          <p:cNvPr id="52" name="Rechteck 51">
            <a:extLst>
              <a:ext uri="{FF2B5EF4-FFF2-40B4-BE49-F238E27FC236}">
                <a16:creationId xmlns:a16="http://schemas.microsoft.com/office/drawing/2014/main" id="{63EA333F-DE2A-4F70-88AF-A2121C0DCA15}"/>
              </a:ext>
            </a:extLst>
          </p:cNvPr>
          <p:cNvSpPr/>
          <p:nvPr/>
        </p:nvSpPr>
        <p:spPr>
          <a:xfrm>
            <a:off x="623392" y="1335404"/>
            <a:ext cx="5256584" cy="653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sp>
        <p:nvSpPr>
          <p:cNvPr id="53" name="Textfeld 52">
            <a:extLst>
              <a:ext uri="{FF2B5EF4-FFF2-40B4-BE49-F238E27FC236}">
                <a16:creationId xmlns:a16="http://schemas.microsoft.com/office/drawing/2014/main" id="{9CCB18D0-2CA5-4A14-800F-54BD9E346717}"/>
              </a:ext>
            </a:extLst>
          </p:cNvPr>
          <p:cNvSpPr txBox="1"/>
          <p:nvPr/>
        </p:nvSpPr>
        <p:spPr>
          <a:xfrm>
            <a:off x="831452" y="1488593"/>
            <a:ext cx="4902885" cy="369332"/>
          </a:xfrm>
          <a:prstGeom prst="rect">
            <a:avLst/>
          </a:prstGeom>
          <a:noFill/>
        </p:spPr>
        <p:txBody>
          <a:bodyPr wrap="square">
            <a:spAutoFit/>
          </a:bodyPr>
          <a:lstStyle/>
          <a:p>
            <a:r>
              <a:rPr lang="de-DE" b="1" dirty="0">
                <a:solidFill>
                  <a:schemeClr val="bg1"/>
                </a:solidFill>
              </a:rPr>
              <a:t>Mögliche Gründe und Anlässe für Teilzeit</a:t>
            </a:r>
            <a:r>
              <a:rPr lang="de-DE" sz="1800" b="1" dirty="0">
                <a:solidFill>
                  <a:schemeClr val="bg1"/>
                </a:solidFill>
              </a:rPr>
              <a:t>:</a:t>
            </a:r>
          </a:p>
        </p:txBody>
      </p:sp>
      <p:grpSp>
        <p:nvGrpSpPr>
          <p:cNvPr id="54" name="Gruppieren 53">
            <a:extLst>
              <a:ext uri="{FF2B5EF4-FFF2-40B4-BE49-F238E27FC236}">
                <a16:creationId xmlns:a16="http://schemas.microsoft.com/office/drawing/2014/main" id="{4CD8BF44-F4BC-4697-BA93-45036BA6FD1F}"/>
              </a:ext>
            </a:extLst>
          </p:cNvPr>
          <p:cNvGrpSpPr/>
          <p:nvPr/>
        </p:nvGrpSpPr>
        <p:grpSpPr>
          <a:xfrm>
            <a:off x="623392" y="2200832"/>
            <a:ext cx="3189600" cy="3892464"/>
            <a:chOff x="623392" y="2200832"/>
            <a:chExt cx="3189600" cy="3892464"/>
          </a:xfrm>
        </p:grpSpPr>
        <p:sp>
          <p:nvSpPr>
            <p:cNvPr id="55" name="Rechteck 54">
              <a:extLst>
                <a:ext uri="{FF2B5EF4-FFF2-40B4-BE49-F238E27FC236}">
                  <a16:creationId xmlns:a16="http://schemas.microsoft.com/office/drawing/2014/main" id="{F596A61D-17A0-4DEA-97F2-ED00CFB1D6A1}"/>
                </a:ext>
              </a:extLst>
            </p:cNvPr>
            <p:cNvSpPr/>
            <p:nvPr/>
          </p:nvSpPr>
          <p:spPr>
            <a:xfrm>
              <a:off x="623392" y="2636911"/>
              <a:ext cx="3189600" cy="3456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sp>
          <p:nvSpPr>
            <p:cNvPr id="56" name="Rechteck 55">
              <a:extLst>
                <a:ext uri="{FF2B5EF4-FFF2-40B4-BE49-F238E27FC236}">
                  <a16:creationId xmlns:a16="http://schemas.microsoft.com/office/drawing/2014/main" id="{AB3DD67D-E164-4488-896A-012364A9C765}"/>
                </a:ext>
              </a:extLst>
            </p:cNvPr>
            <p:cNvSpPr/>
            <p:nvPr/>
          </p:nvSpPr>
          <p:spPr>
            <a:xfrm>
              <a:off x="958192" y="2200832"/>
              <a:ext cx="1260000" cy="1259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pic>
          <p:nvPicPr>
            <p:cNvPr id="57" name="Grafik 56">
              <a:extLst>
                <a:ext uri="{FF2B5EF4-FFF2-40B4-BE49-F238E27FC236}">
                  <a16:creationId xmlns:a16="http://schemas.microsoft.com/office/drawing/2014/main" id="{1EFC1F27-536D-411F-94C7-6524C277535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09018" y="2511373"/>
              <a:ext cx="558349" cy="638113"/>
            </a:xfrm>
            <a:prstGeom prst="rect">
              <a:avLst/>
            </a:prstGeom>
          </p:spPr>
        </p:pic>
        <p:sp>
          <p:nvSpPr>
            <p:cNvPr id="58" name="Textplatzhalter 4">
              <a:extLst>
                <a:ext uri="{FF2B5EF4-FFF2-40B4-BE49-F238E27FC236}">
                  <a16:creationId xmlns:a16="http://schemas.microsoft.com/office/drawing/2014/main" id="{0C8ED533-6219-4D1E-A421-B1A090E6FCFB}"/>
                </a:ext>
              </a:extLst>
            </p:cNvPr>
            <p:cNvSpPr txBox="1">
              <a:spLocks/>
            </p:cNvSpPr>
            <p:nvPr/>
          </p:nvSpPr>
          <p:spPr bwMode="gray">
            <a:xfrm>
              <a:off x="932942" y="3707925"/>
              <a:ext cx="2642777" cy="1237744"/>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57200">
                <a:lnSpc>
                  <a:spcPct val="100000"/>
                </a:lnSpc>
                <a:spcBef>
                  <a:spcPts val="0"/>
                </a:spcBef>
                <a:buSzTx/>
                <a:buFontTx/>
                <a:buNone/>
                <a:defRPr/>
              </a:pPr>
              <a:r>
                <a:rPr lang="de-DE" sz="1200" dirty="0"/>
                <a:t>Gesundheitliche Gründe:</a:t>
              </a:r>
              <a:br>
                <a:rPr lang="de-DE" sz="1200" dirty="0"/>
              </a:br>
              <a:endParaRPr lang="de-DE" sz="1200" dirty="0"/>
            </a:p>
            <a:p>
              <a:pPr defTabSz="457200">
                <a:lnSpc>
                  <a:spcPct val="100000"/>
                </a:lnSpc>
                <a:spcBef>
                  <a:spcPts val="0"/>
                </a:spcBef>
                <a:buSzTx/>
                <a:buFontTx/>
                <a:buNone/>
                <a:defRPr/>
              </a:pPr>
              <a:r>
                <a:rPr lang="de-DE" sz="1200" b="0" dirty="0"/>
                <a:t>Bleiben unberücksichtigt. Es zählt immer die ausgeübte berufliche Tätigkeit in </a:t>
              </a:r>
              <a:r>
                <a:rPr lang="de-DE" sz="1200" dirty="0"/>
                <a:t>gesunden Tagen</a:t>
              </a:r>
              <a:r>
                <a:rPr lang="de-DE" sz="1200" b="0" dirty="0"/>
                <a:t>.</a:t>
              </a:r>
            </a:p>
            <a:p>
              <a:endParaRPr lang="de-DE" dirty="0"/>
            </a:p>
          </p:txBody>
        </p:sp>
      </p:grpSp>
      <p:grpSp>
        <p:nvGrpSpPr>
          <p:cNvPr id="59" name="Gruppieren 58">
            <a:extLst>
              <a:ext uri="{FF2B5EF4-FFF2-40B4-BE49-F238E27FC236}">
                <a16:creationId xmlns:a16="http://schemas.microsoft.com/office/drawing/2014/main" id="{49839C33-3D0A-43B2-B6CF-9414747D8093}"/>
              </a:ext>
            </a:extLst>
          </p:cNvPr>
          <p:cNvGrpSpPr/>
          <p:nvPr/>
        </p:nvGrpSpPr>
        <p:grpSpPr>
          <a:xfrm>
            <a:off x="4439707" y="2200832"/>
            <a:ext cx="3189600" cy="3892464"/>
            <a:chOff x="4439707" y="2200832"/>
            <a:chExt cx="3189600" cy="3892464"/>
          </a:xfrm>
        </p:grpSpPr>
        <p:sp>
          <p:nvSpPr>
            <p:cNvPr id="60" name="Rechteck 59">
              <a:extLst>
                <a:ext uri="{FF2B5EF4-FFF2-40B4-BE49-F238E27FC236}">
                  <a16:creationId xmlns:a16="http://schemas.microsoft.com/office/drawing/2014/main" id="{1C907898-F1E9-4466-BA59-C4AF41258E6B}"/>
                </a:ext>
              </a:extLst>
            </p:cNvPr>
            <p:cNvSpPr/>
            <p:nvPr/>
          </p:nvSpPr>
          <p:spPr>
            <a:xfrm>
              <a:off x="4439707" y="2636911"/>
              <a:ext cx="3189600" cy="3456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sp>
          <p:nvSpPr>
            <p:cNvPr id="61" name="Rechteck 60">
              <a:extLst>
                <a:ext uri="{FF2B5EF4-FFF2-40B4-BE49-F238E27FC236}">
                  <a16:creationId xmlns:a16="http://schemas.microsoft.com/office/drawing/2014/main" id="{A0EDFDF0-7116-43D5-9585-6D9910D91D2A}"/>
                </a:ext>
              </a:extLst>
            </p:cNvPr>
            <p:cNvSpPr/>
            <p:nvPr/>
          </p:nvSpPr>
          <p:spPr>
            <a:xfrm>
              <a:off x="4825162" y="2200832"/>
              <a:ext cx="1260000" cy="12591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pic>
          <p:nvPicPr>
            <p:cNvPr id="62" name="Grafik 61">
              <a:extLst>
                <a:ext uri="{FF2B5EF4-FFF2-40B4-BE49-F238E27FC236}">
                  <a16:creationId xmlns:a16="http://schemas.microsoft.com/office/drawing/2014/main" id="{DA8DEAAF-B932-4D19-A11A-C29A289BEF80}"/>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75988" y="2511373"/>
              <a:ext cx="558349" cy="638113"/>
            </a:xfrm>
            <a:prstGeom prst="rect">
              <a:avLst/>
            </a:prstGeom>
          </p:spPr>
        </p:pic>
        <p:sp>
          <p:nvSpPr>
            <p:cNvPr id="63" name="Textplatzhalter 4">
              <a:extLst>
                <a:ext uri="{FF2B5EF4-FFF2-40B4-BE49-F238E27FC236}">
                  <a16:creationId xmlns:a16="http://schemas.microsoft.com/office/drawing/2014/main" id="{46ACD5E6-4534-40C9-B69D-F953C1E1EF0B}"/>
                </a:ext>
              </a:extLst>
            </p:cNvPr>
            <p:cNvSpPr txBox="1">
              <a:spLocks/>
            </p:cNvSpPr>
            <p:nvPr/>
          </p:nvSpPr>
          <p:spPr bwMode="gray">
            <a:xfrm>
              <a:off x="4825162" y="3707925"/>
              <a:ext cx="2457665" cy="1949580"/>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57200">
                <a:lnSpc>
                  <a:spcPct val="100000"/>
                </a:lnSpc>
                <a:spcBef>
                  <a:spcPts val="0"/>
                </a:spcBef>
                <a:buSzTx/>
                <a:buFontTx/>
                <a:buNone/>
                <a:defRPr/>
              </a:pPr>
              <a:r>
                <a:rPr lang="de-DE" sz="1200" dirty="0"/>
                <a:t>Bestimmte Anlässe:</a:t>
              </a:r>
              <a:br>
                <a:rPr lang="de-DE" sz="1200" dirty="0"/>
              </a:br>
              <a:endParaRPr lang="de-DE" sz="1200" dirty="0"/>
            </a:p>
            <a:p>
              <a:pPr defTabSz="457200">
                <a:lnSpc>
                  <a:spcPct val="100000"/>
                </a:lnSpc>
                <a:spcBef>
                  <a:spcPts val="0"/>
                </a:spcBef>
                <a:buSzTx/>
                <a:buFontTx/>
                <a:buNone/>
                <a:defRPr/>
              </a:pPr>
              <a:r>
                <a:rPr lang="de-DE" sz="1200" b="0" dirty="0"/>
                <a:t>Teilzeit oder Auszeit wegen z. B. Elternzeit, Sabbatical, Pflege von Angehörigen etc.: Die während der Vertragslaufzeit ausgeübte </a:t>
              </a:r>
              <a:r>
                <a:rPr lang="de-DE" sz="1200" dirty="0"/>
                <a:t>Vollzeittätigkeit</a:t>
              </a:r>
              <a:r>
                <a:rPr lang="de-DE" sz="1200" b="0" dirty="0"/>
                <a:t> ist maßgeblich. </a:t>
              </a:r>
              <a:endParaRPr lang="de-DE" sz="1200" dirty="0"/>
            </a:p>
          </p:txBody>
        </p:sp>
      </p:grpSp>
      <p:grpSp>
        <p:nvGrpSpPr>
          <p:cNvPr id="64" name="Gruppieren 63">
            <a:extLst>
              <a:ext uri="{FF2B5EF4-FFF2-40B4-BE49-F238E27FC236}">
                <a16:creationId xmlns:a16="http://schemas.microsoft.com/office/drawing/2014/main" id="{94858016-F15B-41E0-98CD-693E05CC5CDE}"/>
              </a:ext>
            </a:extLst>
          </p:cNvPr>
          <p:cNvGrpSpPr/>
          <p:nvPr/>
        </p:nvGrpSpPr>
        <p:grpSpPr>
          <a:xfrm>
            <a:off x="8256022" y="2200832"/>
            <a:ext cx="3189600" cy="3892464"/>
            <a:chOff x="8256022" y="2200832"/>
            <a:chExt cx="3189600" cy="3892464"/>
          </a:xfrm>
        </p:grpSpPr>
        <p:sp>
          <p:nvSpPr>
            <p:cNvPr id="65" name="Rechteck 64">
              <a:extLst>
                <a:ext uri="{FF2B5EF4-FFF2-40B4-BE49-F238E27FC236}">
                  <a16:creationId xmlns:a16="http://schemas.microsoft.com/office/drawing/2014/main" id="{796A542B-1B16-49D5-9E24-2B141A10465E}"/>
                </a:ext>
              </a:extLst>
            </p:cNvPr>
            <p:cNvSpPr/>
            <p:nvPr/>
          </p:nvSpPr>
          <p:spPr>
            <a:xfrm>
              <a:off x="8256022" y="2636911"/>
              <a:ext cx="3189600" cy="3456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sp>
          <p:nvSpPr>
            <p:cNvPr id="66" name="Rechteck 65">
              <a:extLst>
                <a:ext uri="{FF2B5EF4-FFF2-40B4-BE49-F238E27FC236}">
                  <a16:creationId xmlns:a16="http://schemas.microsoft.com/office/drawing/2014/main" id="{0EBC39BA-61CF-464A-A6C5-2B2684947297}"/>
                </a:ext>
              </a:extLst>
            </p:cNvPr>
            <p:cNvSpPr/>
            <p:nvPr/>
          </p:nvSpPr>
          <p:spPr>
            <a:xfrm>
              <a:off x="8575822" y="2200832"/>
              <a:ext cx="1260000" cy="12591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pic>
          <p:nvPicPr>
            <p:cNvPr id="67" name="Grafik 66">
              <a:extLst>
                <a:ext uri="{FF2B5EF4-FFF2-40B4-BE49-F238E27FC236}">
                  <a16:creationId xmlns:a16="http://schemas.microsoft.com/office/drawing/2014/main" id="{0C0A6C75-F480-4A57-A7FF-6E67E3E1F16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26648" y="2511373"/>
              <a:ext cx="558349" cy="638113"/>
            </a:xfrm>
            <a:prstGeom prst="rect">
              <a:avLst/>
            </a:prstGeom>
          </p:spPr>
        </p:pic>
        <p:sp>
          <p:nvSpPr>
            <p:cNvPr id="68" name="Textplatzhalter 4">
              <a:extLst>
                <a:ext uri="{FF2B5EF4-FFF2-40B4-BE49-F238E27FC236}">
                  <a16:creationId xmlns:a16="http://schemas.microsoft.com/office/drawing/2014/main" id="{7BAE2B11-A18D-4F09-909E-12EBD9252A2B}"/>
                </a:ext>
              </a:extLst>
            </p:cNvPr>
            <p:cNvSpPr txBox="1">
              <a:spLocks/>
            </p:cNvSpPr>
            <p:nvPr/>
          </p:nvSpPr>
          <p:spPr bwMode="gray">
            <a:xfrm>
              <a:off x="8573018" y="3707925"/>
              <a:ext cx="2872604" cy="2385371"/>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57200">
                <a:lnSpc>
                  <a:spcPct val="100000"/>
                </a:lnSpc>
                <a:spcBef>
                  <a:spcPts val="0"/>
                </a:spcBef>
                <a:buSzTx/>
                <a:buFontTx/>
                <a:buNone/>
                <a:defRPr/>
              </a:pPr>
              <a:r>
                <a:rPr lang="de-DE" sz="1200" dirty="0"/>
                <a:t>Individueller Beweggrund:</a:t>
              </a:r>
              <a:br>
                <a:rPr lang="de-DE" sz="1200" dirty="0"/>
              </a:br>
              <a:endParaRPr lang="de-DE" sz="1200" dirty="0"/>
            </a:p>
            <a:p>
              <a:pPr defTabSz="457200">
                <a:lnSpc>
                  <a:spcPct val="100000"/>
                </a:lnSpc>
                <a:spcBef>
                  <a:spcPts val="0"/>
                </a:spcBef>
                <a:buSzTx/>
                <a:defRPr/>
              </a:pPr>
              <a:r>
                <a:rPr lang="de-DE" sz="1200" b="0" dirty="0"/>
                <a:t>Bei reduzierter Arbeitszeit aus anderen Gründen oder ohne Anlass: </a:t>
              </a:r>
            </a:p>
            <a:p>
              <a:pPr marL="285750" indent="-285750" defTabSz="457200">
                <a:lnSpc>
                  <a:spcPct val="100000"/>
                </a:lnSpc>
                <a:spcBef>
                  <a:spcPts val="0"/>
                </a:spcBef>
                <a:buSzTx/>
                <a:buFont typeface="Arial" panose="020B0604020202020204" pitchFamily="34" charset="0"/>
                <a:buChar char="•"/>
                <a:defRPr/>
              </a:pPr>
              <a:r>
                <a:rPr lang="de-DE" sz="1200" b="0" dirty="0"/>
                <a:t>bis </a:t>
              </a:r>
              <a:r>
                <a:rPr lang="de-DE" sz="1200" dirty="0"/>
                <a:t>max.</a:t>
              </a:r>
              <a:r>
                <a:rPr lang="de-DE" sz="1200" b="0" dirty="0"/>
                <a:t> </a:t>
              </a:r>
              <a:r>
                <a:rPr lang="de-DE" sz="1200" dirty="0"/>
                <a:t>30 Arbeitsstunden </a:t>
              </a:r>
              <a:r>
                <a:rPr lang="de-DE" sz="1200" b="0" dirty="0"/>
                <a:t>wöchentlich, </a:t>
              </a:r>
            </a:p>
            <a:p>
              <a:pPr marL="285750" indent="-285750" defTabSz="457200">
                <a:lnSpc>
                  <a:spcPct val="100000"/>
                </a:lnSpc>
                <a:spcBef>
                  <a:spcPts val="0"/>
                </a:spcBef>
                <a:buSzTx/>
                <a:buFont typeface="Arial" panose="020B0604020202020204" pitchFamily="34" charset="0"/>
                <a:buChar char="•"/>
                <a:defRPr/>
              </a:pPr>
              <a:r>
                <a:rPr lang="de-DE" sz="1200" b="0" dirty="0"/>
                <a:t>gilt in den ersten </a:t>
              </a:r>
              <a:r>
                <a:rPr lang="de-DE" sz="1200" dirty="0"/>
                <a:t>5 Jahren </a:t>
              </a:r>
              <a:r>
                <a:rPr lang="de-DE" sz="1200" b="0" dirty="0"/>
                <a:t>ab Reduzierung: </a:t>
              </a:r>
            </a:p>
            <a:p>
              <a:pPr defTabSz="457200">
                <a:lnSpc>
                  <a:spcPct val="100000"/>
                </a:lnSpc>
                <a:spcBef>
                  <a:spcPts val="0"/>
                </a:spcBef>
                <a:buSzTx/>
                <a:defRPr/>
              </a:pPr>
              <a:r>
                <a:rPr lang="de-DE" sz="1200" dirty="0"/>
                <a:t>Die vor der Reduktion ausgeübte konkrete berufliche Tätigkeit ist maßgeblich. </a:t>
              </a:r>
            </a:p>
            <a:p>
              <a:pPr defTabSz="457200">
                <a:lnSpc>
                  <a:spcPct val="100000"/>
                </a:lnSpc>
                <a:spcBef>
                  <a:spcPts val="0"/>
                </a:spcBef>
                <a:buSzTx/>
                <a:buFontTx/>
                <a:buNone/>
                <a:defRPr/>
              </a:pPr>
              <a:endParaRPr lang="de-DE" sz="1400" b="0" dirty="0"/>
            </a:p>
            <a:p>
              <a:endParaRPr lang="de-DE" dirty="0"/>
            </a:p>
          </p:txBody>
        </p:sp>
        <p:sp>
          <p:nvSpPr>
            <p:cNvPr id="69" name="Textplatzhalter 4">
              <a:extLst>
                <a:ext uri="{FF2B5EF4-FFF2-40B4-BE49-F238E27FC236}">
                  <a16:creationId xmlns:a16="http://schemas.microsoft.com/office/drawing/2014/main" id="{08673CB3-088E-42DD-A08C-D884EB8270E6}"/>
                </a:ext>
              </a:extLst>
            </p:cNvPr>
            <p:cNvSpPr txBox="1">
              <a:spLocks/>
            </p:cNvSpPr>
            <p:nvPr/>
          </p:nvSpPr>
          <p:spPr bwMode="gray">
            <a:xfrm>
              <a:off x="10439989" y="2826759"/>
              <a:ext cx="929263" cy="506954"/>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3000" dirty="0">
                  <a:solidFill>
                    <a:schemeClr val="accent4"/>
                  </a:solidFill>
                </a:rPr>
                <a:t>NEU</a:t>
              </a:r>
              <a:r>
                <a:rPr lang="de-DE" sz="2000" dirty="0">
                  <a:solidFill>
                    <a:schemeClr val="accent4"/>
                  </a:solidFill>
                </a:rPr>
                <a:t> </a:t>
              </a:r>
            </a:p>
          </p:txBody>
        </p:sp>
      </p:grpSp>
    </p:spTree>
    <p:extLst>
      <p:ext uri="{BB962C8B-B14F-4D97-AF65-F5344CB8AC3E}">
        <p14:creationId xmlns:p14="http://schemas.microsoft.com/office/powerpoint/2010/main" val="3588635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Vorteile der Teilzeitklausel</a:t>
            </a:r>
          </a:p>
        </p:txBody>
      </p:sp>
      <p:sp>
        <p:nvSpPr>
          <p:cNvPr id="3" name="Foliennummernplatzhalter 2">
            <a:extLst>
              <a:ext uri="{FF2B5EF4-FFF2-40B4-BE49-F238E27FC236}">
                <a16:creationId xmlns:a16="http://schemas.microsoft.com/office/drawing/2014/main" id="{6A4A0B30-1C0A-4C0A-BF6A-353CB3AC7997}"/>
              </a:ext>
            </a:extLst>
          </p:cNvPr>
          <p:cNvSpPr>
            <a:spLocks noGrp="1"/>
          </p:cNvSpPr>
          <p:nvPr>
            <p:ph type="sldNum" sz="quarter" idx="12"/>
          </p:nvPr>
        </p:nvSpPr>
        <p:spPr/>
        <p:txBody>
          <a:bodyPr/>
          <a:lstStyle/>
          <a:p>
            <a:fld id="{7EC6429F-8EBA-4254-B9C8-295228AFE7F1}" type="slidenum">
              <a:rPr lang="de-DE" smtClean="0"/>
              <a:pPr/>
              <a:t>39</a:t>
            </a:fld>
            <a:endParaRPr lang="de-DE" dirty="0"/>
          </a:p>
        </p:txBody>
      </p:sp>
      <p:sp>
        <p:nvSpPr>
          <p:cNvPr id="49" name="Fußzeilenplatzhalter 2">
            <a:extLst>
              <a:ext uri="{FF2B5EF4-FFF2-40B4-BE49-F238E27FC236}">
                <a16:creationId xmlns:a16="http://schemas.microsoft.com/office/drawing/2014/main" id="{F20C87FB-44AE-4F9E-BF47-014D7CF64449}"/>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24" name="Rechteck 23">
            <a:extLst>
              <a:ext uri="{FF2B5EF4-FFF2-40B4-BE49-F238E27FC236}">
                <a16:creationId xmlns:a16="http://schemas.microsoft.com/office/drawing/2014/main" id="{7F8DCD5E-8952-4030-B741-3FD72ECA4109}"/>
              </a:ext>
            </a:extLst>
          </p:cNvPr>
          <p:cNvSpPr/>
          <p:nvPr/>
        </p:nvSpPr>
        <p:spPr>
          <a:xfrm>
            <a:off x="335359" y="1700808"/>
            <a:ext cx="11520000" cy="4392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grpSp>
        <p:nvGrpSpPr>
          <p:cNvPr id="26" name="Gruppieren 25">
            <a:extLst>
              <a:ext uri="{FF2B5EF4-FFF2-40B4-BE49-F238E27FC236}">
                <a16:creationId xmlns:a16="http://schemas.microsoft.com/office/drawing/2014/main" id="{41017B5B-1E1C-4E5C-B86D-353EB61042D0}"/>
              </a:ext>
            </a:extLst>
          </p:cNvPr>
          <p:cNvGrpSpPr/>
          <p:nvPr/>
        </p:nvGrpSpPr>
        <p:grpSpPr>
          <a:xfrm>
            <a:off x="623392" y="2200832"/>
            <a:ext cx="2396578" cy="3892464"/>
            <a:chOff x="623392" y="2200832"/>
            <a:chExt cx="2396578" cy="3892464"/>
          </a:xfrm>
        </p:grpSpPr>
        <p:sp>
          <p:nvSpPr>
            <p:cNvPr id="27" name="Rechteck 26">
              <a:extLst>
                <a:ext uri="{FF2B5EF4-FFF2-40B4-BE49-F238E27FC236}">
                  <a16:creationId xmlns:a16="http://schemas.microsoft.com/office/drawing/2014/main" id="{4806C53F-8623-4034-B1E6-472A385889D6}"/>
                </a:ext>
              </a:extLst>
            </p:cNvPr>
            <p:cNvSpPr/>
            <p:nvPr/>
          </p:nvSpPr>
          <p:spPr>
            <a:xfrm>
              <a:off x="623392" y="2636911"/>
              <a:ext cx="2396578" cy="3456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sp>
          <p:nvSpPr>
            <p:cNvPr id="28" name="Rechteck 27">
              <a:extLst>
                <a:ext uri="{FF2B5EF4-FFF2-40B4-BE49-F238E27FC236}">
                  <a16:creationId xmlns:a16="http://schemas.microsoft.com/office/drawing/2014/main" id="{EA619787-EA8D-4A41-82AF-60F8A2F90283}"/>
                </a:ext>
              </a:extLst>
            </p:cNvPr>
            <p:cNvSpPr/>
            <p:nvPr/>
          </p:nvSpPr>
          <p:spPr>
            <a:xfrm>
              <a:off x="1191681" y="2200832"/>
              <a:ext cx="1260000" cy="1259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pic>
          <p:nvPicPr>
            <p:cNvPr id="29" name="Grafik 28">
              <a:extLst>
                <a:ext uri="{FF2B5EF4-FFF2-40B4-BE49-F238E27FC236}">
                  <a16:creationId xmlns:a16="http://schemas.microsoft.com/office/drawing/2014/main" id="{5A8B55E4-4E75-4710-B153-13E70D89D64D}"/>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42507" y="2511373"/>
              <a:ext cx="558349" cy="638113"/>
            </a:xfrm>
            <a:prstGeom prst="rect">
              <a:avLst/>
            </a:prstGeom>
          </p:spPr>
        </p:pic>
      </p:grpSp>
      <p:grpSp>
        <p:nvGrpSpPr>
          <p:cNvPr id="30" name="Gruppieren 29">
            <a:extLst>
              <a:ext uri="{FF2B5EF4-FFF2-40B4-BE49-F238E27FC236}">
                <a16:creationId xmlns:a16="http://schemas.microsoft.com/office/drawing/2014/main" id="{8CE58620-76C6-4582-8160-F85A77DE757E}"/>
              </a:ext>
            </a:extLst>
          </p:cNvPr>
          <p:cNvGrpSpPr/>
          <p:nvPr/>
        </p:nvGrpSpPr>
        <p:grpSpPr>
          <a:xfrm>
            <a:off x="3437163" y="2200832"/>
            <a:ext cx="2396578" cy="4044487"/>
            <a:chOff x="3437163" y="2200832"/>
            <a:chExt cx="2396578" cy="4044487"/>
          </a:xfrm>
        </p:grpSpPr>
        <p:sp>
          <p:nvSpPr>
            <p:cNvPr id="31" name="Rechteck 30">
              <a:extLst>
                <a:ext uri="{FF2B5EF4-FFF2-40B4-BE49-F238E27FC236}">
                  <a16:creationId xmlns:a16="http://schemas.microsoft.com/office/drawing/2014/main" id="{40FA0FC8-2B12-42DA-A2B6-1409A78DC7B8}"/>
                </a:ext>
              </a:extLst>
            </p:cNvPr>
            <p:cNvSpPr/>
            <p:nvPr/>
          </p:nvSpPr>
          <p:spPr>
            <a:xfrm>
              <a:off x="3437163" y="2636911"/>
              <a:ext cx="2396578" cy="3608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sp>
          <p:nvSpPr>
            <p:cNvPr id="32" name="Rechteck 31">
              <a:extLst>
                <a:ext uri="{FF2B5EF4-FFF2-40B4-BE49-F238E27FC236}">
                  <a16:creationId xmlns:a16="http://schemas.microsoft.com/office/drawing/2014/main" id="{087D0C16-7FC9-4D5F-903D-4FD1DA191969}"/>
                </a:ext>
              </a:extLst>
            </p:cNvPr>
            <p:cNvSpPr/>
            <p:nvPr/>
          </p:nvSpPr>
          <p:spPr>
            <a:xfrm>
              <a:off x="4005452" y="2200832"/>
              <a:ext cx="1260000" cy="1259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pic>
          <p:nvPicPr>
            <p:cNvPr id="33" name="Grafik 32">
              <a:extLst>
                <a:ext uri="{FF2B5EF4-FFF2-40B4-BE49-F238E27FC236}">
                  <a16:creationId xmlns:a16="http://schemas.microsoft.com/office/drawing/2014/main" id="{C025AC3B-3539-4DCE-9A92-9C0B6AFB673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56278" y="2511373"/>
              <a:ext cx="558349" cy="638113"/>
            </a:xfrm>
            <a:prstGeom prst="rect">
              <a:avLst/>
            </a:prstGeom>
          </p:spPr>
        </p:pic>
      </p:grpSp>
      <p:sp>
        <p:nvSpPr>
          <p:cNvPr id="35" name="Rechteck 34">
            <a:extLst>
              <a:ext uri="{FF2B5EF4-FFF2-40B4-BE49-F238E27FC236}">
                <a16:creationId xmlns:a16="http://schemas.microsoft.com/office/drawing/2014/main" id="{AE581260-B27B-493F-B291-4D15BDB9D396}"/>
              </a:ext>
            </a:extLst>
          </p:cNvPr>
          <p:cNvSpPr/>
          <p:nvPr/>
        </p:nvSpPr>
        <p:spPr>
          <a:xfrm>
            <a:off x="623392" y="1335404"/>
            <a:ext cx="8024120" cy="653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sp>
        <p:nvSpPr>
          <p:cNvPr id="36" name="Textfeld 35">
            <a:extLst>
              <a:ext uri="{FF2B5EF4-FFF2-40B4-BE49-F238E27FC236}">
                <a16:creationId xmlns:a16="http://schemas.microsoft.com/office/drawing/2014/main" id="{668D119C-C23D-4EA4-B04C-4D836F7ACB18}"/>
              </a:ext>
            </a:extLst>
          </p:cNvPr>
          <p:cNvSpPr txBox="1"/>
          <p:nvPr/>
        </p:nvSpPr>
        <p:spPr>
          <a:xfrm>
            <a:off x="831451" y="1477345"/>
            <a:ext cx="7968420" cy="369332"/>
          </a:xfrm>
          <a:prstGeom prst="rect">
            <a:avLst/>
          </a:prstGeom>
          <a:noFill/>
        </p:spPr>
        <p:txBody>
          <a:bodyPr wrap="square">
            <a:spAutoFit/>
          </a:bodyPr>
          <a:lstStyle/>
          <a:p>
            <a:r>
              <a:rPr lang="de-DE" sz="1800" b="1" dirty="0">
                <a:solidFill>
                  <a:schemeClr val="bg1"/>
                </a:solidFill>
              </a:rPr>
              <a:t>Die individuellen beruflichen Veränderungen werden berücksichtigt</a:t>
            </a:r>
          </a:p>
        </p:txBody>
      </p:sp>
      <p:sp>
        <p:nvSpPr>
          <p:cNvPr id="37" name="Textfeld 36">
            <a:extLst>
              <a:ext uri="{FF2B5EF4-FFF2-40B4-BE49-F238E27FC236}">
                <a16:creationId xmlns:a16="http://schemas.microsoft.com/office/drawing/2014/main" id="{2F77D0F8-4218-4F3A-A648-6F433A1D44A9}"/>
              </a:ext>
            </a:extLst>
          </p:cNvPr>
          <p:cNvSpPr txBox="1"/>
          <p:nvPr/>
        </p:nvSpPr>
        <p:spPr>
          <a:xfrm>
            <a:off x="730716" y="3712092"/>
            <a:ext cx="2199298" cy="832216"/>
          </a:xfrm>
          <a:prstGeom prst="rect">
            <a:avLst/>
          </a:prstGeom>
          <a:noFill/>
        </p:spPr>
        <p:txBody>
          <a:bodyPr wrap="square" lIns="0" tIns="0" rIns="0" bIns="0" rtlCol="0">
            <a:spAutoFit/>
          </a:bodyPr>
          <a:lstStyle/>
          <a:p>
            <a:pPr marL="0" indent="0" algn="l">
              <a:lnSpc>
                <a:spcPct val="104000"/>
              </a:lnSpc>
              <a:spcBef>
                <a:spcPts val="600"/>
              </a:spcBef>
              <a:buFont typeface="Wingdings" panose="05000000000000000000" pitchFamily="2" charset="2"/>
              <a:buNone/>
            </a:pPr>
            <a:r>
              <a:rPr lang="de-DE" sz="1200" b="1" dirty="0">
                <a:latin typeface="+mj-lt"/>
              </a:rPr>
              <a:t>Fair: </a:t>
            </a:r>
          </a:p>
          <a:p>
            <a:pPr marL="0" indent="0" algn="l">
              <a:lnSpc>
                <a:spcPct val="104000"/>
              </a:lnSpc>
              <a:spcBef>
                <a:spcPts val="600"/>
              </a:spcBef>
              <a:buFont typeface="Wingdings" panose="05000000000000000000" pitchFamily="2" charset="2"/>
              <a:buNone/>
            </a:pPr>
            <a:r>
              <a:rPr lang="de-DE" sz="1200" dirty="0">
                <a:latin typeface="+mj-lt"/>
              </a:rPr>
              <a:t>Die Regelungen gelten einheitlich für alle Berufe. Angestellt oder selbständig</a:t>
            </a:r>
            <a:r>
              <a:rPr lang="de-DE" sz="1200" b="1" dirty="0">
                <a:latin typeface="+mj-lt"/>
              </a:rPr>
              <a:t>.</a:t>
            </a:r>
            <a:endParaRPr lang="de-DE" sz="1200" dirty="0">
              <a:latin typeface="+mj-lt"/>
            </a:endParaRPr>
          </a:p>
        </p:txBody>
      </p:sp>
      <p:sp>
        <p:nvSpPr>
          <p:cNvPr id="41" name="Textfeld 40">
            <a:extLst>
              <a:ext uri="{FF2B5EF4-FFF2-40B4-BE49-F238E27FC236}">
                <a16:creationId xmlns:a16="http://schemas.microsoft.com/office/drawing/2014/main" id="{F61EF049-485F-4432-B77B-7CB24C5D16C5}"/>
              </a:ext>
            </a:extLst>
          </p:cNvPr>
          <p:cNvSpPr txBox="1"/>
          <p:nvPr/>
        </p:nvSpPr>
        <p:spPr>
          <a:xfrm>
            <a:off x="3598606" y="3712092"/>
            <a:ext cx="2138243" cy="1024255"/>
          </a:xfrm>
          <a:prstGeom prst="rect">
            <a:avLst/>
          </a:prstGeom>
          <a:noFill/>
        </p:spPr>
        <p:txBody>
          <a:bodyPr wrap="square" lIns="0" tIns="0" rIns="0" bIns="0" rtlCol="0">
            <a:spAutoFit/>
          </a:bodyPr>
          <a:lstStyle/>
          <a:p>
            <a:pPr marL="0" indent="0" algn="l">
              <a:lnSpc>
                <a:spcPct val="104000"/>
              </a:lnSpc>
              <a:spcBef>
                <a:spcPts val="600"/>
              </a:spcBef>
              <a:buFont typeface="Wingdings" panose="05000000000000000000" pitchFamily="2" charset="2"/>
              <a:buNone/>
            </a:pPr>
            <a:r>
              <a:rPr lang="de-DE" sz="1200" b="1" dirty="0">
                <a:latin typeface="+mj-lt"/>
              </a:rPr>
              <a:t>Flexibel: </a:t>
            </a:r>
          </a:p>
          <a:p>
            <a:pPr marL="0" indent="0" algn="l">
              <a:lnSpc>
                <a:spcPct val="104000"/>
              </a:lnSpc>
              <a:spcBef>
                <a:spcPts val="600"/>
              </a:spcBef>
              <a:buFont typeface="Wingdings" panose="05000000000000000000" pitchFamily="2" charset="2"/>
              <a:buNone/>
            </a:pPr>
            <a:r>
              <a:rPr lang="de-DE" sz="1200" dirty="0">
                <a:latin typeface="+mj-lt"/>
              </a:rPr>
              <a:t>Es ist egal, ob die Teilzeittätigkeit im </a:t>
            </a:r>
            <a:r>
              <a:rPr lang="de-DE" sz="1200" dirty="0" err="1">
                <a:latin typeface="+mj-lt"/>
              </a:rPr>
              <a:t>ursprüng-lichen</a:t>
            </a:r>
            <a:r>
              <a:rPr lang="de-DE" sz="1200" dirty="0">
                <a:latin typeface="+mj-lt"/>
              </a:rPr>
              <a:t> oder in einem anderen Beruf ausgeübt wird</a:t>
            </a:r>
          </a:p>
        </p:txBody>
      </p:sp>
      <p:grpSp>
        <p:nvGrpSpPr>
          <p:cNvPr id="42" name="Gruppieren 41">
            <a:extLst>
              <a:ext uri="{FF2B5EF4-FFF2-40B4-BE49-F238E27FC236}">
                <a16:creationId xmlns:a16="http://schemas.microsoft.com/office/drawing/2014/main" id="{74EA9066-2631-4FC7-9DE6-57115D339F41}"/>
              </a:ext>
            </a:extLst>
          </p:cNvPr>
          <p:cNvGrpSpPr/>
          <p:nvPr/>
        </p:nvGrpSpPr>
        <p:grpSpPr>
          <a:xfrm>
            <a:off x="6250934" y="2200832"/>
            <a:ext cx="2396578" cy="4104678"/>
            <a:chOff x="6250934" y="2200832"/>
            <a:chExt cx="2396578" cy="4104678"/>
          </a:xfrm>
        </p:grpSpPr>
        <p:sp>
          <p:nvSpPr>
            <p:cNvPr id="43" name="Rechteck 42">
              <a:extLst>
                <a:ext uri="{FF2B5EF4-FFF2-40B4-BE49-F238E27FC236}">
                  <a16:creationId xmlns:a16="http://schemas.microsoft.com/office/drawing/2014/main" id="{5A5E4043-2495-49E5-A056-2DE235D19B11}"/>
                </a:ext>
              </a:extLst>
            </p:cNvPr>
            <p:cNvSpPr/>
            <p:nvPr/>
          </p:nvSpPr>
          <p:spPr>
            <a:xfrm>
              <a:off x="6250934" y="2636911"/>
              <a:ext cx="2396578" cy="3668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sp>
          <p:nvSpPr>
            <p:cNvPr id="44" name="Rechteck 43">
              <a:extLst>
                <a:ext uri="{FF2B5EF4-FFF2-40B4-BE49-F238E27FC236}">
                  <a16:creationId xmlns:a16="http://schemas.microsoft.com/office/drawing/2014/main" id="{E7ABFE3F-8D7E-4F20-98AA-8DB3715C4F46}"/>
                </a:ext>
              </a:extLst>
            </p:cNvPr>
            <p:cNvSpPr/>
            <p:nvPr/>
          </p:nvSpPr>
          <p:spPr>
            <a:xfrm>
              <a:off x="6819223" y="2200832"/>
              <a:ext cx="1260000" cy="1259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pic>
          <p:nvPicPr>
            <p:cNvPr id="45" name="Grafik 44">
              <a:extLst>
                <a:ext uri="{FF2B5EF4-FFF2-40B4-BE49-F238E27FC236}">
                  <a16:creationId xmlns:a16="http://schemas.microsoft.com/office/drawing/2014/main" id="{E7051660-6B28-4DE7-9F48-E9F93E21750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70049" y="2511373"/>
              <a:ext cx="558349" cy="638113"/>
            </a:xfrm>
            <a:prstGeom prst="rect">
              <a:avLst/>
            </a:prstGeom>
          </p:spPr>
        </p:pic>
      </p:grpSp>
      <p:grpSp>
        <p:nvGrpSpPr>
          <p:cNvPr id="46" name="Gruppieren 45">
            <a:extLst>
              <a:ext uri="{FF2B5EF4-FFF2-40B4-BE49-F238E27FC236}">
                <a16:creationId xmlns:a16="http://schemas.microsoft.com/office/drawing/2014/main" id="{9A023877-BC96-4663-A699-97EABBEEA6F8}"/>
              </a:ext>
            </a:extLst>
          </p:cNvPr>
          <p:cNvGrpSpPr/>
          <p:nvPr/>
        </p:nvGrpSpPr>
        <p:grpSpPr>
          <a:xfrm>
            <a:off x="9064706" y="2200832"/>
            <a:ext cx="2396578" cy="4157387"/>
            <a:chOff x="9064706" y="2200832"/>
            <a:chExt cx="2396578" cy="4157387"/>
          </a:xfrm>
        </p:grpSpPr>
        <p:sp>
          <p:nvSpPr>
            <p:cNvPr id="47" name="Rechteck 46">
              <a:extLst>
                <a:ext uri="{FF2B5EF4-FFF2-40B4-BE49-F238E27FC236}">
                  <a16:creationId xmlns:a16="http://schemas.microsoft.com/office/drawing/2014/main" id="{96CB81FC-91C5-44C9-B410-750783D9950B}"/>
                </a:ext>
              </a:extLst>
            </p:cNvPr>
            <p:cNvSpPr/>
            <p:nvPr/>
          </p:nvSpPr>
          <p:spPr>
            <a:xfrm>
              <a:off x="9064706" y="2636911"/>
              <a:ext cx="2396578" cy="3721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sp>
          <p:nvSpPr>
            <p:cNvPr id="48" name="Rechteck 47">
              <a:extLst>
                <a:ext uri="{FF2B5EF4-FFF2-40B4-BE49-F238E27FC236}">
                  <a16:creationId xmlns:a16="http://schemas.microsoft.com/office/drawing/2014/main" id="{8DC5F905-74E0-42B4-A983-FBFA9376FC44}"/>
                </a:ext>
              </a:extLst>
            </p:cNvPr>
            <p:cNvSpPr/>
            <p:nvPr/>
          </p:nvSpPr>
          <p:spPr>
            <a:xfrm>
              <a:off x="9632995" y="2200832"/>
              <a:ext cx="1260000" cy="1259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pic>
          <p:nvPicPr>
            <p:cNvPr id="50" name="Grafik 49">
              <a:extLst>
                <a:ext uri="{FF2B5EF4-FFF2-40B4-BE49-F238E27FC236}">
                  <a16:creationId xmlns:a16="http://schemas.microsoft.com/office/drawing/2014/main" id="{9F58C78B-463C-429A-A1BF-3B0B44ECD16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83821" y="2511373"/>
              <a:ext cx="558349" cy="638113"/>
            </a:xfrm>
            <a:prstGeom prst="rect">
              <a:avLst/>
            </a:prstGeom>
          </p:spPr>
        </p:pic>
      </p:grpSp>
      <p:sp>
        <p:nvSpPr>
          <p:cNvPr id="70" name="Textfeld 69">
            <a:extLst>
              <a:ext uri="{FF2B5EF4-FFF2-40B4-BE49-F238E27FC236}">
                <a16:creationId xmlns:a16="http://schemas.microsoft.com/office/drawing/2014/main" id="{436E347C-BCC6-4DCD-A150-33176A4888C1}"/>
              </a:ext>
            </a:extLst>
          </p:cNvPr>
          <p:cNvSpPr txBox="1"/>
          <p:nvPr/>
        </p:nvSpPr>
        <p:spPr>
          <a:xfrm>
            <a:off x="6350757" y="3712091"/>
            <a:ext cx="2196932" cy="2522422"/>
          </a:xfrm>
          <a:prstGeom prst="rect">
            <a:avLst/>
          </a:prstGeom>
          <a:noFill/>
        </p:spPr>
        <p:txBody>
          <a:bodyPr wrap="square" lIns="0" tIns="0" rIns="0" bIns="0" rtlCol="0">
            <a:spAutoFit/>
          </a:bodyPr>
          <a:lstStyle/>
          <a:p>
            <a:pPr marL="0" indent="0" algn="l">
              <a:lnSpc>
                <a:spcPct val="104000"/>
              </a:lnSpc>
              <a:spcBef>
                <a:spcPts val="600"/>
              </a:spcBef>
              <a:buFont typeface="Wingdings" panose="05000000000000000000" pitchFamily="2" charset="2"/>
              <a:buNone/>
            </a:pPr>
            <a:r>
              <a:rPr lang="de-DE" sz="1200" b="1" dirty="0">
                <a:latin typeface="+mj-lt"/>
              </a:rPr>
              <a:t>Ganzheitlich: </a:t>
            </a:r>
          </a:p>
          <a:p>
            <a:pPr marL="0" indent="0" algn="l">
              <a:lnSpc>
                <a:spcPct val="104000"/>
              </a:lnSpc>
              <a:spcBef>
                <a:spcPts val="600"/>
              </a:spcBef>
              <a:buFont typeface="Wingdings" panose="05000000000000000000" pitchFamily="2" charset="2"/>
              <a:buNone/>
            </a:pPr>
            <a:r>
              <a:rPr lang="de-DE" sz="1200" dirty="0">
                <a:latin typeface="+mj-lt"/>
              </a:rPr>
              <a:t>Bei der Beurteilung einer Berufsunfähigkeit wird nicht nur betrachtet, wie lange noch gearbeitet werden kann. </a:t>
            </a:r>
          </a:p>
          <a:p>
            <a:pPr marL="0" indent="0" algn="l">
              <a:lnSpc>
                <a:spcPct val="104000"/>
              </a:lnSpc>
              <a:spcBef>
                <a:spcPts val="600"/>
              </a:spcBef>
              <a:buFont typeface="Wingdings" panose="05000000000000000000" pitchFamily="2" charset="2"/>
              <a:buNone/>
            </a:pPr>
            <a:r>
              <a:rPr lang="de-DE" sz="1200" dirty="0">
                <a:latin typeface="+mj-lt"/>
              </a:rPr>
              <a:t>Kann eine Aufgabe, die für den früher in Vollzeit ausgeführten Beruf elementar war, nicht mehr ausgeübt werden, werden die konkreten Kerntätigkeiten bei der Beurteilung berücksichtigt.​</a:t>
            </a:r>
          </a:p>
          <a:p>
            <a:pPr marL="0" indent="0" algn="l">
              <a:lnSpc>
                <a:spcPct val="104000"/>
              </a:lnSpc>
              <a:spcBef>
                <a:spcPts val="600"/>
              </a:spcBef>
              <a:buFont typeface="Wingdings" panose="05000000000000000000" pitchFamily="2" charset="2"/>
              <a:buNone/>
            </a:pPr>
            <a:r>
              <a:rPr lang="de-DE" sz="1200" b="1" dirty="0">
                <a:latin typeface="+mj-lt"/>
              </a:rPr>
              <a:t>​</a:t>
            </a:r>
            <a:endParaRPr lang="de-DE" sz="1200" dirty="0">
              <a:latin typeface="+mj-lt"/>
            </a:endParaRPr>
          </a:p>
        </p:txBody>
      </p:sp>
      <p:sp>
        <p:nvSpPr>
          <p:cNvPr id="71" name="Textfeld 70">
            <a:extLst>
              <a:ext uri="{FF2B5EF4-FFF2-40B4-BE49-F238E27FC236}">
                <a16:creationId xmlns:a16="http://schemas.microsoft.com/office/drawing/2014/main" id="{2315C4AA-6AA7-4266-A773-9698085292CF}"/>
              </a:ext>
            </a:extLst>
          </p:cNvPr>
          <p:cNvSpPr txBox="1"/>
          <p:nvPr/>
        </p:nvSpPr>
        <p:spPr>
          <a:xfrm>
            <a:off x="9164529" y="3712090"/>
            <a:ext cx="2196932" cy="1408334"/>
          </a:xfrm>
          <a:prstGeom prst="rect">
            <a:avLst/>
          </a:prstGeom>
          <a:noFill/>
        </p:spPr>
        <p:txBody>
          <a:bodyPr wrap="square" lIns="0" tIns="0" rIns="0" bIns="0" rtlCol="0">
            <a:spAutoFit/>
          </a:bodyPr>
          <a:lstStyle/>
          <a:p>
            <a:pPr marL="0" indent="0" algn="l">
              <a:lnSpc>
                <a:spcPct val="104000"/>
              </a:lnSpc>
              <a:spcBef>
                <a:spcPts val="600"/>
              </a:spcBef>
              <a:buFont typeface="Wingdings" panose="05000000000000000000" pitchFamily="2" charset="2"/>
              <a:buNone/>
            </a:pPr>
            <a:r>
              <a:rPr lang="de-DE" sz="1200" b="1" dirty="0">
                <a:latin typeface="+mj-lt"/>
              </a:rPr>
              <a:t>Einfach: </a:t>
            </a:r>
          </a:p>
          <a:p>
            <a:pPr marL="0" indent="0" algn="l">
              <a:lnSpc>
                <a:spcPct val="104000"/>
              </a:lnSpc>
              <a:spcBef>
                <a:spcPts val="600"/>
              </a:spcBef>
              <a:buFont typeface="Wingdings" panose="05000000000000000000" pitchFamily="2" charset="2"/>
              <a:buNone/>
            </a:pPr>
            <a:r>
              <a:rPr lang="de-DE" sz="1200" dirty="0">
                <a:latin typeface="+mj-lt"/>
              </a:rPr>
              <a:t>Egal, weshalb in Teilzeit </a:t>
            </a:r>
            <a:r>
              <a:rPr lang="de-DE" sz="1200" dirty="0" err="1">
                <a:latin typeface="+mj-lt"/>
              </a:rPr>
              <a:t>ge</a:t>
            </a:r>
            <a:r>
              <a:rPr lang="de-DE" sz="1200" dirty="0">
                <a:latin typeface="+mj-lt"/>
              </a:rPr>
              <a:t>-wechselt wurde, in den ersten fünf Jahren nach der Reduktion ist im Fall einer Berufsunfähig-</a:t>
            </a:r>
            <a:r>
              <a:rPr lang="de-DE" sz="1200" dirty="0" err="1">
                <a:latin typeface="+mj-lt"/>
              </a:rPr>
              <a:t>keit</a:t>
            </a:r>
            <a:r>
              <a:rPr lang="de-DE" sz="1200" dirty="0">
                <a:latin typeface="+mj-lt"/>
              </a:rPr>
              <a:t> die ursprüngliche, konkret ausgeübte Tätigkeit maßgeblich.</a:t>
            </a:r>
          </a:p>
        </p:txBody>
      </p:sp>
    </p:spTree>
    <p:extLst>
      <p:ext uri="{BB962C8B-B14F-4D97-AF65-F5344CB8AC3E}">
        <p14:creationId xmlns:p14="http://schemas.microsoft.com/office/powerpoint/2010/main" val="302045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8EB8-BF6E-4CFC-B7AA-D650B7D344E1}"/>
              </a:ext>
            </a:extLst>
          </p:cNvPr>
          <p:cNvSpPr>
            <a:spLocks noGrp="1"/>
          </p:cNvSpPr>
          <p:nvPr>
            <p:ph type="title"/>
          </p:nvPr>
        </p:nvSpPr>
        <p:spPr/>
        <p:txBody>
          <a:bodyPr/>
          <a:lstStyle/>
          <a:p>
            <a:r>
              <a:rPr lang="de-DE" dirty="0"/>
              <a:t>Das persönliche Risikobewusstsein ist </a:t>
            </a:r>
            <a:r>
              <a:rPr lang="de-DE"/>
              <a:t>gering.</a:t>
            </a:r>
            <a:endParaRPr lang="de-DE" dirty="0"/>
          </a:p>
        </p:txBody>
      </p:sp>
      <p:sp>
        <p:nvSpPr>
          <p:cNvPr id="4" name="Text Placeholder 3">
            <a:extLst>
              <a:ext uri="{FF2B5EF4-FFF2-40B4-BE49-F238E27FC236}">
                <a16:creationId xmlns:a16="http://schemas.microsoft.com/office/drawing/2014/main" id="{19F18F89-3790-454F-9095-005CB8B88521}"/>
              </a:ext>
            </a:extLst>
          </p:cNvPr>
          <p:cNvSpPr>
            <a:spLocks noGrp="1"/>
          </p:cNvSpPr>
          <p:nvPr>
            <p:ph type="body" sz="quarter" idx="14"/>
          </p:nvPr>
        </p:nvSpPr>
        <p:spPr>
          <a:xfrm>
            <a:off x="335360" y="1268761"/>
            <a:ext cx="11520000" cy="238783"/>
          </a:xfrm>
        </p:spPr>
        <p:txBody>
          <a:bodyPr/>
          <a:lstStyle/>
          <a:p>
            <a:r>
              <a:rPr lang="de-DE"/>
              <a:t>Persönliche Risikoeinschätzung hinsichtlich Arbeitskraftverlust:</a:t>
            </a:r>
            <a:endParaRPr lang="de-DE" dirty="0"/>
          </a:p>
        </p:txBody>
      </p:sp>
      <p:sp>
        <p:nvSpPr>
          <p:cNvPr id="5" name="Text Placeholder 4">
            <a:extLst>
              <a:ext uri="{FF2B5EF4-FFF2-40B4-BE49-F238E27FC236}">
                <a16:creationId xmlns:a16="http://schemas.microsoft.com/office/drawing/2014/main" id="{A16929E8-DD71-4596-8959-BDEBBAAB10A7}"/>
              </a:ext>
            </a:extLst>
          </p:cNvPr>
          <p:cNvSpPr>
            <a:spLocks noGrp="1"/>
          </p:cNvSpPr>
          <p:nvPr>
            <p:ph type="body" sz="quarter" idx="15"/>
          </p:nvPr>
        </p:nvSpPr>
        <p:spPr/>
        <p:txBody>
          <a:bodyPr/>
          <a:lstStyle/>
          <a:p>
            <a:r>
              <a:rPr lang="de-DE" dirty="0"/>
              <a:t>Quelle: Forsa-Umfrage unter 1.007 erwachsenen Erwerbstätigen im Auftrag der Gothaer; veröffentlicht: 6/2020</a:t>
            </a:r>
          </a:p>
        </p:txBody>
      </p:sp>
      <p:graphicFrame>
        <p:nvGraphicFramePr>
          <p:cNvPr id="9" name="Diagrammplatzhalter 11">
            <a:extLst>
              <a:ext uri="{FF2B5EF4-FFF2-40B4-BE49-F238E27FC236}">
                <a16:creationId xmlns:a16="http://schemas.microsoft.com/office/drawing/2014/main" id="{79F0F004-1909-46F3-8C4C-7112DE44C2C6}"/>
              </a:ext>
            </a:extLst>
          </p:cNvPr>
          <p:cNvGraphicFramePr>
            <a:graphicFrameLocks noGrp="1"/>
          </p:cNvGraphicFramePr>
          <p:nvPr>
            <p:ph type="chart" sz="quarter" idx="13"/>
            <p:extLst>
              <p:ext uri="{D42A27DB-BD31-4B8C-83A1-F6EECF244321}">
                <p14:modId xmlns:p14="http://schemas.microsoft.com/office/powerpoint/2010/main" val="3438229875"/>
              </p:ext>
            </p:extLst>
          </p:nvPr>
        </p:nvGraphicFramePr>
        <p:xfrm>
          <a:off x="334963" y="1881188"/>
          <a:ext cx="8065293" cy="410368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feld 7">
            <a:extLst>
              <a:ext uri="{FF2B5EF4-FFF2-40B4-BE49-F238E27FC236}">
                <a16:creationId xmlns:a16="http://schemas.microsoft.com/office/drawing/2014/main" id="{C5A1983C-4272-4178-8816-2CDF1E2DCB5E}"/>
              </a:ext>
            </a:extLst>
          </p:cNvPr>
          <p:cNvSpPr txBox="1"/>
          <p:nvPr/>
        </p:nvSpPr>
        <p:spPr>
          <a:xfrm>
            <a:off x="9166732" y="2197966"/>
            <a:ext cx="2689337" cy="3407248"/>
          </a:xfrm>
          <a:prstGeom prst="rect">
            <a:avLst/>
          </a:prstGeom>
          <a:solidFill>
            <a:srgbClr val="D0E4B9"/>
          </a:solidFill>
        </p:spPr>
        <p:txBody>
          <a:bodyPr wrap="square" lIns="180000" tIns="180000" rIns="108000" bIns="180000" rtlCol="0" anchor="ctr">
            <a:noAutofit/>
          </a:bodyPr>
          <a:lstStyle/>
          <a:p>
            <a:pPr>
              <a:lnSpc>
                <a:spcPct val="104000"/>
              </a:lnSpc>
              <a:spcBef>
                <a:spcPts val="600"/>
              </a:spcBef>
            </a:pPr>
            <a:r>
              <a:rPr lang="de-DE" sz="1600" b="1" dirty="0"/>
              <a:t>Frage: </a:t>
            </a:r>
            <a:r>
              <a:rPr lang="de-DE" sz="1600" dirty="0"/>
              <a:t>„Wie schätzen </a:t>
            </a:r>
            <a:br>
              <a:rPr lang="de-DE" sz="1600" dirty="0"/>
            </a:br>
            <a:r>
              <a:rPr lang="de-DE" sz="1600" dirty="0"/>
              <a:t>Sie Ihr Risiko ein, einmal berufs- bzw. arbeits-unfähig zu werden?“</a:t>
            </a:r>
          </a:p>
        </p:txBody>
      </p:sp>
      <p:grpSp>
        <p:nvGrpSpPr>
          <p:cNvPr id="11" name="Gruppieren 12">
            <a:extLst>
              <a:ext uri="{FF2B5EF4-FFF2-40B4-BE49-F238E27FC236}">
                <a16:creationId xmlns:a16="http://schemas.microsoft.com/office/drawing/2014/main" id="{ECAEF297-CB77-4046-A39F-40B78B5A79D4}"/>
              </a:ext>
            </a:extLst>
          </p:cNvPr>
          <p:cNvGrpSpPr/>
          <p:nvPr/>
        </p:nvGrpSpPr>
        <p:grpSpPr>
          <a:xfrm>
            <a:off x="11532356" y="1976566"/>
            <a:ext cx="442688" cy="442688"/>
            <a:chOff x="6076825" y="3627665"/>
            <a:chExt cx="288032" cy="288032"/>
          </a:xfrm>
        </p:grpSpPr>
        <p:sp>
          <p:nvSpPr>
            <p:cNvPr id="12" name="Rechteck 14">
              <a:extLst>
                <a:ext uri="{FF2B5EF4-FFF2-40B4-BE49-F238E27FC236}">
                  <a16:creationId xmlns:a16="http://schemas.microsoft.com/office/drawing/2014/main" id="{739057F3-FF38-4181-90E4-F706CF811DCC}"/>
                </a:ext>
              </a:extLst>
            </p:cNvPr>
            <p:cNvSpPr/>
            <p:nvPr/>
          </p:nvSpPr>
          <p:spPr>
            <a:xfrm>
              <a:off x="6076825" y="3627665"/>
              <a:ext cx="28803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13" name="Grafik 19">
              <a:extLst>
                <a:ext uri="{FF2B5EF4-FFF2-40B4-BE49-F238E27FC236}">
                  <a16:creationId xmlns:a16="http://schemas.microsoft.com/office/drawing/2014/main" id="{F8F184C4-290E-49AA-BDB1-EDA24F68C4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4263" y="3694364"/>
              <a:ext cx="193157" cy="154634"/>
            </a:xfrm>
            <a:prstGeom prst="rect">
              <a:avLst/>
            </a:prstGeom>
          </p:spPr>
        </p:pic>
      </p:grpSp>
      <p:sp>
        <p:nvSpPr>
          <p:cNvPr id="6" name="Foliennummernplatzhalter 5">
            <a:extLst>
              <a:ext uri="{FF2B5EF4-FFF2-40B4-BE49-F238E27FC236}">
                <a16:creationId xmlns:a16="http://schemas.microsoft.com/office/drawing/2014/main" id="{A2A9FA94-B3BD-46DA-9FD6-110A6875AEB9}"/>
              </a:ext>
            </a:extLst>
          </p:cNvPr>
          <p:cNvSpPr>
            <a:spLocks noGrp="1"/>
          </p:cNvSpPr>
          <p:nvPr>
            <p:ph type="sldNum" sz="quarter" idx="12"/>
          </p:nvPr>
        </p:nvSpPr>
        <p:spPr/>
        <p:txBody>
          <a:bodyPr/>
          <a:lstStyle/>
          <a:p>
            <a:fld id="{7EC6429F-8EBA-4254-B9C8-295228AFE7F1}" type="slidenum">
              <a:rPr lang="de-DE" smtClean="0"/>
              <a:pPr/>
              <a:t>4</a:t>
            </a:fld>
            <a:endParaRPr lang="de-DE" dirty="0"/>
          </a:p>
        </p:txBody>
      </p:sp>
      <p:sp>
        <p:nvSpPr>
          <p:cNvPr id="14" name="Fußzeilenplatzhalter 2">
            <a:extLst>
              <a:ext uri="{FF2B5EF4-FFF2-40B4-BE49-F238E27FC236}">
                <a16:creationId xmlns:a16="http://schemas.microsoft.com/office/drawing/2014/main" id="{014F2695-667F-40E2-B73E-DF8C993221C0}"/>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744497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Dynamische Anpassung für mehr </a:t>
            </a:r>
            <a:r>
              <a:rPr lang="de-DE"/>
              <a:t>BU-Rente.</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45715"/>
          </a:xfrm>
        </p:spPr>
        <p:txBody>
          <a:bodyPr/>
          <a:lstStyle/>
          <a:p>
            <a:pPr lvl="1"/>
            <a:r>
              <a:rPr lang="de-DE" dirty="0"/>
              <a:t>Mit einer </a:t>
            </a:r>
            <a:r>
              <a:rPr lang="de-DE" b="1" dirty="0">
                <a:solidFill>
                  <a:srgbClr val="016629"/>
                </a:solidFill>
              </a:rPr>
              <a:t>Dynamik</a:t>
            </a:r>
            <a:r>
              <a:rPr lang="de-DE" dirty="0"/>
              <a:t> erhöhen sich Beiträge und Leistung planmäßig – und automatisch.</a:t>
            </a:r>
          </a:p>
        </p:txBody>
      </p:sp>
      <p:sp>
        <p:nvSpPr>
          <p:cNvPr id="4" name="Rechteck 5">
            <a:extLst>
              <a:ext uri="{FF2B5EF4-FFF2-40B4-BE49-F238E27FC236}">
                <a16:creationId xmlns:a16="http://schemas.microsoft.com/office/drawing/2014/main" id="{2ADF57C7-7A87-4828-AEA9-DA994BAC5700}"/>
              </a:ext>
            </a:extLst>
          </p:cNvPr>
          <p:cNvSpPr/>
          <p:nvPr/>
        </p:nvSpPr>
        <p:spPr>
          <a:xfrm>
            <a:off x="335360" y="1730721"/>
            <a:ext cx="8303815" cy="44700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nvGrpSpPr>
          <p:cNvPr id="5" name="Gruppieren 19">
            <a:extLst>
              <a:ext uri="{FF2B5EF4-FFF2-40B4-BE49-F238E27FC236}">
                <a16:creationId xmlns:a16="http://schemas.microsoft.com/office/drawing/2014/main" id="{0CFDB693-4FD8-4C91-80BA-B2FA186E919F}"/>
              </a:ext>
            </a:extLst>
          </p:cNvPr>
          <p:cNvGrpSpPr/>
          <p:nvPr/>
        </p:nvGrpSpPr>
        <p:grpSpPr>
          <a:xfrm>
            <a:off x="1078357" y="1888729"/>
            <a:ext cx="6817821" cy="4216795"/>
            <a:chOff x="526363" y="2213479"/>
            <a:chExt cx="5917300" cy="3659826"/>
          </a:xfrm>
        </p:grpSpPr>
        <p:sp>
          <p:nvSpPr>
            <p:cNvPr id="6" name="Freihandform: Form 14">
              <a:extLst>
                <a:ext uri="{FF2B5EF4-FFF2-40B4-BE49-F238E27FC236}">
                  <a16:creationId xmlns:a16="http://schemas.microsoft.com/office/drawing/2014/main" id="{9BCDFDD3-251B-4C05-B9CB-17459FCDB0C8}"/>
                </a:ext>
              </a:extLst>
            </p:cNvPr>
            <p:cNvSpPr/>
            <p:nvPr/>
          </p:nvSpPr>
          <p:spPr>
            <a:xfrm>
              <a:off x="818702" y="3444427"/>
              <a:ext cx="5138549" cy="1972177"/>
            </a:xfrm>
            <a:custGeom>
              <a:avLst/>
              <a:gdLst>
                <a:gd name="connsiteX0" fmla="*/ 4480560 w 4480560"/>
                <a:gd name="connsiteY0" fmla="*/ 0 h 2484120"/>
                <a:gd name="connsiteX1" fmla="*/ 3992880 w 4480560"/>
                <a:gd name="connsiteY1" fmla="*/ 0 h 2484120"/>
                <a:gd name="connsiteX2" fmla="*/ 3992880 w 4480560"/>
                <a:gd name="connsiteY2" fmla="*/ 312420 h 2484120"/>
                <a:gd name="connsiteX3" fmla="*/ 3459480 w 4480560"/>
                <a:gd name="connsiteY3" fmla="*/ 312420 h 2484120"/>
                <a:gd name="connsiteX4" fmla="*/ 3459480 w 4480560"/>
                <a:gd name="connsiteY4" fmla="*/ 624840 h 2484120"/>
                <a:gd name="connsiteX5" fmla="*/ 2971800 w 4480560"/>
                <a:gd name="connsiteY5" fmla="*/ 624840 h 2484120"/>
                <a:gd name="connsiteX6" fmla="*/ 2971800 w 4480560"/>
                <a:gd name="connsiteY6" fmla="*/ 929640 h 2484120"/>
                <a:gd name="connsiteX7" fmla="*/ 2476500 w 4480560"/>
                <a:gd name="connsiteY7" fmla="*/ 929640 h 2484120"/>
                <a:gd name="connsiteX8" fmla="*/ 2476500 w 4480560"/>
                <a:gd name="connsiteY8" fmla="*/ 1234440 h 2484120"/>
                <a:gd name="connsiteX9" fmla="*/ 1973580 w 4480560"/>
                <a:gd name="connsiteY9" fmla="*/ 1234440 h 2484120"/>
                <a:gd name="connsiteX10" fmla="*/ 1973580 w 4480560"/>
                <a:gd name="connsiteY10" fmla="*/ 1562100 h 2484120"/>
                <a:gd name="connsiteX11" fmla="*/ 1485900 w 4480560"/>
                <a:gd name="connsiteY11" fmla="*/ 1562100 h 2484120"/>
                <a:gd name="connsiteX12" fmla="*/ 1485900 w 4480560"/>
                <a:gd name="connsiteY12" fmla="*/ 1866900 h 2484120"/>
                <a:gd name="connsiteX13" fmla="*/ 998220 w 4480560"/>
                <a:gd name="connsiteY13" fmla="*/ 1866900 h 2484120"/>
                <a:gd name="connsiteX14" fmla="*/ 998220 w 4480560"/>
                <a:gd name="connsiteY14" fmla="*/ 2156460 h 2484120"/>
                <a:gd name="connsiteX15" fmla="*/ 495300 w 4480560"/>
                <a:gd name="connsiteY15" fmla="*/ 2156460 h 2484120"/>
                <a:gd name="connsiteX16" fmla="*/ 495300 w 4480560"/>
                <a:gd name="connsiteY16" fmla="*/ 2484120 h 2484120"/>
                <a:gd name="connsiteX17" fmla="*/ 0 w 4480560"/>
                <a:gd name="connsiteY17" fmla="*/ 2484120 h 248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80560" h="2484120">
                  <a:moveTo>
                    <a:pt x="4480560" y="0"/>
                  </a:moveTo>
                  <a:lnTo>
                    <a:pt x="3992880" y="0"/>
                  </a:lnTo>
                  <a:lnTo>
                    <a:pt x="3992880" y="312420"/>
                  </a:lnTo>
                  <a:lnTo>
                    <a:pt x="3459480" y="312420"/>
                  </a:lnTo>
                  <a:lnTo>
                    <a:pt x="3459480" y="624840"/>
                  </a:lnTo>
                  <a:lnTo>
                    <a:pt x="2971800" y="624840"/>
                  </a:lnTo>
                  <a:lnTo>
                    <a:pt x="2971800" y="929640"/>
                  </a:lnTo>
                  <a:lnTo>
                    <a:pt x="2476500" y="929640"/>
                  </a:lnTo>
                  <a:lnTo>
                    <a:pt x="2476500" y="1234440"/>
                  </a:lnTo>
                  <a:lnTo>
                    <a:pt x="1973580" y="1234440"/>
                  </a:lnTo>
                  <a:lnTo>
                    <a:pt x="1973580" y="1562100"/>
                  </a:lnTo>
                  <a:lnTo>
                    <a:pt x="1485900" y="1562100"/>
                  </a:lnTo>
                  <a:lnTo>
                    <a:pt x="1485900" y="1866900"/>
                  </a:lnTo>
                  <a:lnTo>
                    <a:pt x="998220" y="1866900"/>
                  </a:lnTo>
                  <a:lnTo>
                    <a:pt x="998220" y="2156460"/>
                  </a:lnTo>
                  <a:lnTo>
                    <a:pt x="495300" y="2156460"/>
                  </a:lnTo>
                  <a:lnTo>
                    <a:pt x="495300" y="2484120"/>
                  </a:lnTo>
                  <a:lnTo>
                    <a:pt x="0" y="2484120"/>
                  </a:ln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b="1" dirty="0"/>
            </a:p>
          </p:txBody>
        </p:sp>
        <p:cxnSp>
          <p:nvCxnSpPr>
            <p:cNvPr id="7" name="Gerader Verbinder 16">
              <a:extLst>
                <a:ext uri="{FF2B5EF4-FFF2-40B4-BE49-F238E27FC236}">
                  <a16:creationId xmlns:a16="http://schemas.microsoft.com/office/drawing/2014/main" id="{3833FF28-5126-4CD6-BEAC-4C627AB7415B}"/>
                </a:ext>
              </a:extLst>
            </p:cNvPr>
            <p:cNvCxnSpPr>
              <a:cxnSpLocks/>
            </p:cNvCxnSpPr>
            <p:nvPr/>
          </p:nvCxnSpPr>
          <p:spPr>
            <a:xfrm>
              <a:off x="5957251" y="3082038"/>
              <a:ext cx="3" cy="2557514"/>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platzhalter 4 - 2">
              <a:extLst>
                <a:ext uri="{FF2B5EF4-FFF2-40B4-BE49-F238E27FC236}">
                  <a16:creationId xmlns:a16="http://schemas.microsoft.com/office/drawing/2014/main" id="{46D47F59-982D-4A77-A372-378603621654}"/>
                </a:ext>
              </a:extLst>
            </p:cNvPr>
            <p:cNvSpPr txBox="1">
              <a:spLocks/>
            </p:cNvSpPr>
            <p:nvPr/>
          </p:nvSpPr>
          <p:spPr bwMode="gray">
            <a:xfrm>
              <a:off x="868173" y="5705209"/>
              <a:ext cx="1588869" cy="168096"/>
            </a:xfrm>
            <a:prstGeom prst="rect">
              <a:avLst/>
            </a:prstGeom>
          </p:spPr>
          <p:txBody>
            <a:bodyPr vert="horz"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t>Vertragsbeginn</a:t>
              </a:r>
            </a:p>
          </p:txBody>
        </p:sp>
        <p:sp>
          <p:nvSpPr>
            <p:cNvPr id="9" name="Textplatzhalter 4 - 2">
              <a:extLst>
                <a:ext uri="{FF2B5EF4-FFF2-40B4-BE49-F238E27FC236}">
                  <a16:creationId xmlns:a16="http://schemas.microsoft.com/office/drawing/2014/main" id="{83C35FA7-42D2-4A1C-B7C4-09D44E804CAE}"/>
                </a:ext>
              </a:extLst>
            </p:cNvPr>
            <p:cNvSpPr txBox="1">
              <a:spLocks/>
            </p:cNvSpPr>
            <p:nvPr/>
          </p:nvSpPr>
          <p:spPr bwMode="gray">
            <a:xfrm>
              <a:off x="5130772" y="5705209"/>
              <a:ext cx="1312891" cy="168096"/>
            </a:xfrm>
            <a:prstGeom prst="rect">
              <a:avLst/>
            </a:prstGeom>
          </p:spPr>
          <p:txBody>
            <a:bodyPr vert="horz"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1600" dirty="0"/>
                <a:t>Laufzeit</a:t>
              </a:r>
            </a:p>
          </p:txBody>
        </p:sp>
        <p:sp>
          <p:nvSpPr>
            <p:cNvPr id="10" name="Textplatzhalter 4 - 2">
              <a:extLst>
                <a:ext uri="{FF2B5EF4-FFF2-40B4-BE49-F238E27FC236}">
                  <a16:creationId xmlns:a16="http://schemas.microsoft.com/office/drawing/2014/main" id="{3A25A910-D765-4A10-BF46-B1271F2838B0}"/>
                </a:ext>
              </a:extLst>
            </p:cNvPr>
            <p:cNvSpPr txBox="1">
              <a:spLocks/>
            </p:cNvSpPr>
            <p:nvPr/>
          </p:nvSpPr>
          <p:spPr bwMode="gray">
            <a:xfrm rot="16200000">
              <a:off x="5537243" y="3792680"/>
              <a:ext cx="1097799" cy="168096"/>
            </a:xfrm>
            <a:prstGeom prst="rect">
              <a:avLst/>
            </a:prstGeom>
            <a:noFill/>
          </p:spPr>
          <p:txBody>
            <a:bodyPr vert="horz" wrap="non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b="1" dirty="0"/>
                <a:t>Laufzeitende</a:t>
              </a:r>
            </a:p>
          </p:txBody>
        </p:sp>
        <p:sp>
          <p:nvSpPr>
            <p:cNvPr id="11" name="Textplatzhalter 4 - 2">
              <a:extLst>
                <a:ext uri="{FF2B5EF4-FFF2-40B4-BE49-F238E27FC236}">
                  <a16:creationId xmlns:a16="http://schemas.microsoft.com/office/drawing/2014/main" id="{AE4C624A-30AB-45CE-8FC8-B2E526B539A2}"/>
                </a:ext>
              </a:extLst>
            </p:cNvPr>
            <p:cNvSpPr txBox="1">
              <a:spLocks/>
            </p:cNvSpPr>
            <p:nvPr/>
          </p:nvSpPr>
          <p:spPr bwMode="gray">
            <a:xfrm>
              <a:off x="3545358" y="2213479"/>
              <a:ext cx="1962744" cy="168096"/>
            </a:xfrm>
            <a:prstGeom prst="rect">
              <a:avLst/>
            </a:prstGeom>
          </p:spPr>
          <p:txBody>
            <a:bodyPr vert="horz" wrap="square" lIns="0" tIns="0" rIns="0" bIns="0" rtlCol="0" anchor="b">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600" b="1" dirty="0">
                  <a:solidFill>
                    <a:schemeClr val="accent1"/>
                  </a:solidFill>
                </a:rPr>
                <a:t>Leistungsdynamik</a:t>
              </a:r>
            </a:p>
          </p:txBody>
        </p:sp>
        <p:sp>
          <p:nvSpPr>
            <p:cNvPr id="12" name="Textplatzhalter 4 - 2">
              <a:extLst>
                <a:ext uri="{FF2B5EF4-FFF2-40B4-BE49-F238E27FC236}">
                  <a16:creationId xmlns:a16="http://schemas.microsoft.com/office/drawing/2014/main" id="{9B78CCB1-E6B1-4BED-BA6C-8A66CCDB09A8}"/>
                </a:ext>
              </a:extLst>
            </p:cNvPr>
            <p:cNvSpPr txBox="1">
              <a:spLocks/>
            </p:cNvSpPr>
            <p:nvPr/>
          </p:nvSpPr>
          <p:spPr bwMode="gray">
            <a:xfrm>
              <a:off x="942085" y="2213479"/>
              <a:ext cx="1962744" cy="168096"/>
            </a:xfrm>
            <a:prstGeom prst="rect">
              <a:avLst/>
            </a:prstGeom>
          </p:spPr>
          <p:txBody>
            <a:bodyPr vert="horz" wrap="square" lIns="0" tIns="0" rIns="0" bIns="0" rtlCol="0" anchor="b">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600" b="1" dirty="0">
                  <a:solidFill>
                    <a:schemeClr val="accent1"/>
                  </a:solidFill>
                </a:rPr>
                <a:t>Beitragsdynamik</a:t>
              </a:r>
            </a:p>
          </p:txBody>
        </p:sp>
        <p:sp>
          <p:nvSpPr>
            <p:cNvPr id="13" name="Textplatzhalter 4 - 2">
              <a:extLst>
                <a:ext uri="{FF2B5EF4-FFF2-40B4-BE49-F238E27FC236}">
                  <a16:creationId xmlns:a16="http://schemas.microsoft.com/office/drawing/2014/main" id="{F3340BC1-96AF-444C-83B5-01561FA0D053}"/>
                </a:ext>
              </a:extLst>
            </p:cNvPr>
            <p:cNvSpPr txBox="1">
              <a:spLocks/>
            </p:cNvSpPr>
            <p:nvPr/>
          </p:nvSpPr>
          <p:spPr bwMode="gray">
            <a:xfrm rot="16200000">
              <a:off x="-506359" y="4245463"/>
              <a:ext cx="2320675" cy="255230"/>
            </a:xfrm>
            <a:prstGeom prst="rect">
              <a:avLst/>
            </a:prstGeom>
          </p:spPr>
          <p:txBody>
            <a:bodyPr vert="horz" wrap="square" lIns="0" tIns="0" rIns="0" bIns="0" rtlCol="0" anchor="ctr">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t>Höhe BU-Rente</a:t>
              </a:r>
            </a:p>
          </p:txBody>
        </p:sp>
        <p:sp>
          <p:nvSpPr>
            <p:cNvPr id="14" name="Textplatzhalter 4 - 2">
              <a:extLst>
                <a:ext uri="{FF2B5EF4-FFF2-40B4-BE49-F238E27FC236}">
                  <a16:creationId xmlns:a16="http://schemas.microsoft.com/office/drawing/2014/main" id="{4B1958BE-B274-47ED-B103-CA1CB245BB7F}"/>
                </a:ext>
              </a:extLst>
            </p:cNvPr>
            <p:cNvSpPr txBox="1">
              <a:spLocks/>
            </p:cNvSpPr>
            <p:nvPr/>
          </p:nvSpPr>
          <p:spPr bwMode="gray">
            <a:xfrm>
              <a:off x="2471144" y="3114647"/>
              <a:ext cx="1250127" cy="342164"/>
            </a:xfrm>
            <a:prstGeom prst="rect">
              <a:avLst/>
            </a:prstGeom>
            <a:noFill/>
          </p:spPr>
          <p:txBody>
            <a:bodyPr vert="horz" wrap="non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600" dirty="0">
                  <a:solidFill>
                    <a:schemeClr val="accent5"/>
                  </a:solidFill>
                </a:rPr>
                <a:t>Eintritt</a:t>
              </a:r>
              <a:br>
                <a:rPr lang="de-DE" sz="1600" dirty="0">
                  <a:solidFill>
                    <a:schemeClr val="accent5"/>
                  </a:solidFill>
                </a:rPr>
              </a:br>
              <a:r>
                <a:rPr lang="de-DE" sz="1600" dirty="0">
                  <a:solidFill>
                    <a:schemeClr val="accent5"/>
                  </a:solidFill>
                </a:rPr>
                <a:t>Berufsunfähigkeit</a:t>
              </a:r>
            </a:p>
          </p:txBody>
        </p:sp>
        <p:cxnSp>
          <p:nvCxnSpPr>
            <p:cNvPr id="15" name="Gerade Verbindung mit Pfeil 26">
              <a:extLst>
                <a:ext uri="{FF2B5EF4-FFF2-40B4-BE49-F238E27FC236}">
                  <a16:creationId xmlns:a16="http://schemas.microsoft.com/office/drawing/2014/main" id="{0BB3C01C-54E0-4D4F-9424-7A233B1D797D}"/>
                </a:ext>
              </a:extLst>
            </p:cNvPr>
            <p:cNvCxnSpPr/>
            <p:nvPr/>
          </p:nvCxnSpPr>
          <p:spPr>
            <a:xfrm flipV="1">
              <a:off x="786716" y="2850853"/>
              <a:ext cx="0" cy="2939492"/>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29">
              <a:extLst>
                <a:ext uri="{FF2B5EF4-FFF2-40B4-BE49-F238E27FC236}">
                  <a16:creationId xmlns:a16="http://schemas.microsoft.com/office/drawing/2014/main" id="{8CA8A10D-DD7C-4D42-B9D8-CE44E8380C93}"/>
                </a:ext>
              </a:extLst>
            </p:cNvPr>
            <p:cNvCxnSpPr>
              <a:cxnSpLocks/>
            </p:cNvCxnSpPr>
            <p:nvPr/>
          </p:nvCxnSpPr>
          <p:spPr>
            <a:xfrm>
              <a:off x="526363" y="5631647"/>
              <a:ext cx="5917300" cy="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uppieren 30">
              <a:extLst>
                <a:ext uri="{FF2B5EF4-FFF2-40B4-BE49-F238E27FC236}">
                  <a16:creationId xmlns:a16="http://schemas.microsoft.com/office/drawing/2014/main" id="{D1D429BC-4839-4DC4-AF44-90DD08BEE6C4}"/>
                </a:ext>
              </a:extLst>
            </p:cNvPr>
            <p:cNvGrpSpPr/>
            <p:nvPr/>
          </p:nvGrpSpPr>
          <p:grpSpPr>
            <a:xfrm>
              <a:off x="781594" y="2344248"/>
              <a:ext cx="2283724" cy="216024"/>
              <a:chOff x="323850" y="3068960"/>
              <a:chExt cx="2015902" cy="216024"/>
            </a:xfrm>
          </p:grpSpPr>
          <p:cxnSp>
            <p:nvCxnSpPr>
              <p:cNvPr id="23" name="Gerader Verbinder 31">
                <a:extLst>
                  <a:ext uri="{FF2B5EF4-FFF2-40B4-BE49-F238E27FC236}">
                    <a16:creationId xmlns:a16="http://schemas.microsoft.com/office/drawing/2014/main" id="{9DC5DD4C-B8DD-49B4-A9B5-5F24B6BE2EA4}"/>
                  </a:ext>
                </a:extLst>
              </p:cNvPr>
              <p:cNvCxnSpPr>
                <a:cxnSpLocks/>
              </p:cNvCxnSpPr>
              <p:nvPr/>
            </p:nvCxnSpPr>
            <p:spPr>
              <a:xfrm>
                <a:off x="323850" y="3068960"/>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Gerader Verbinder 32">
                <a:extLst>
                  <a:ext uri="{FF2B5EF4-FFF2-40B4-BE49-F238E27FC236}">
                    <a16:creationId xmlns:a16="http://schemas.microsoft.com/office/drawing/2014/main" id="{C946D913-4CCB-4916-8F28-CDD1D6CB5D51}"/>
                  </a:ext>
                </a:extLst>
              </p:cNvPr>
              <p:cNvCxnSpPr>
                <a:cxnSpLocks/>
              </p:cNvCxnSpPr>
              <p:nvPr/>
            </p:nvCxnSpPr>
            <p:spPr>
              <a:xfrm>
                <a:off x="323850" y="3176972"/>
                <a:ext cx="201590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Gerader Verbinder 33">
                <a:extLst>
                  <a:ext uri="{FF2B5EF4-FFF2-40B4-BE49-F238E27FC236}">
                    <a16:creationId xmlns:a16="http://schemas.microsoft.com/office/drawing/2014/main" id="{AC7E5BD6-419F-4963-A252-E5E28D7EFDD7}"/>
                  </a:ext>
                </a:extLst>
              </p:cNvPr>
              <p:cNvCxnSpPr>
                <a:cxnSpLocks/>
              </p:cNvCxnSpPr>
              <p:nvPr/>
            </p:nvCxnSpPr>
            <p:spPr>
              <a:xfrm>
                <a:off x="2339752" y="3068960"/>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Gruppieren 34">
              <a:extLst>
                <a:ext uri="{FF2B5EF4-FFF2-40B4-BE49-F238E27FC236}">
                  <a16:creationId xmlns:a16="http://schemas.microsoft.com/office/drawing/2014/main" id="{E1E898C1-B303-4D98-A8E4-F7719EFF2713}"/>
                </a:ext>
              </a:extLst>
            </p:cNvPr>
            <p:cNvGrpSpPr/>
            <p:nvPr/>
          </p:nvGrpSpPr>
          <p:grpSpPr>
            <a:xfrm>
              <a:off x="3096207" y="2344248"/>
              <a:ext cx="2861044" cy="216024"/>
              <a:chOff x="323850" y="3068960"/>
              <a:chExt cx="2015902" cy="216024"/>
            </a:xfrm>
          </p:grpSpPr>
          <p:cxnSp>
            <p:nvCxnSpPr>
              <p:cNvPr id="20" name="Gerader Verbinder 35">
                <a:extLst>
                  <a:ext uri="{FF2B5EF4-FFF2-40B4-BE49-F238E27FC236}">
                    <a16:creationId xmlns:a16="http://schemas.microsoft.com/office/drawing/2014/main" id="{492E28DA-BCF9-4FB3-8299-CB9BE27B3BCA}"/>
                  </a:ext>
                </a:extLst>
              </p:cNvPr>
              <p:cNvCxnSpPr>
                <a:cxnSpLocks/>
              </p:cNvCxnSpPr>
              <p:nvPr/>
            </p:nvCxnSpPr>
            <p:spPr>
              <a:xfrm>
                <a:off x="323850" y="3068960"/>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Gerader Verbinder 36">
                <a:extLst>
                  <a:ext uri="{FF2B5EF4-FFF2-40B4-BE49-F238E27FC236}">
                    <a16:creationId xmlns:a16="http://schemas.microsoft.com/office/drawing/2014/main" id="{7873D2C0-1E79-4398-8B9E-E5D57CF7D658}"/>
                  </a:ext>
                </a:extLst>
              </p:cNvPr>
              <p:cNvCxnSpPr>
                <a:cxnSpLocks/>
              </p:cNvCxnSpPr>
              <p:nvPr/>
            </p:nvCxnSpPr>
            <p:spPr>
              <a:xfrm>
                <a:off x="323850" y="3176972"/>
                <a:ext cx="201590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Gerader Verbinder 37">
                <a:extLst>
                  <a:ext uri="{FF2B5EF4-FFF2-40B4-BE49-F238E27FC236}">
                    <a16:creationId xmlns:a16="http://schemas.microsoft.com/office/drawing/2014/main" id="{EB96FE2E-B733-4943-91EE-7CB83BC4EB76}"/>
                  </a:ext>
                </a:extLst>
              </p:cNvPr>
              <p:cNvCxnSpPr>
                <a:cxnSpLocks/>
              </p:cNvCxnSpPr>
              <p:nvPr/>
            </p:nvCxnSpPr>
            <p:spPr>
              <a:xfrm>
                <a:off x="2339752" y="3068960"/>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9" name="Gerader Verbinder 13">
              <a:extLst>
                <a:ext uri="{FF2B5EF4-FFF2-40B4-BE49-F238E27FC236}">
                  <a16:creationId xmlns:a16="http://schemas.microsoft.com/office/drawing/2014/main" id="{CA13665A-13CE-4829-BDAF-6551FDCA29CA}"/>
                </a:ext>
              </a:extLst>
            </p:cNvPr>
            <p:cNvCxnSpPr>
              <a:cxnSpLocks/>
            </p:cNvCxnSpPr>
            <p:nvPr/>
          </p:nvCxnSpPr>
          <p:spPr>
            <a:xfrm>
              <a:off x="3085873" y="3728206"/>
              <a:ext cx="0" cy="191134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6" name="Textfeld 18">
            <a:extLst>
              <a:ext uri="{FF2B5EF4-FFF2-40B4-BE49-F238E27FC236}">
                <a16:creationId xmlns:a16="http://schemas.microsoft.com/office/drawing/2014/main" id="{E3F53230-2CA5-40EB-A0D4-05ED9C2468E6}"/>
              </a:ext>
            </a:extLst>
          </p:cNvPr>
          <p:cNvSpPr txBox="1"/>
          <p:nvPr/>
        </p:nvSpPr>
        <p:spPr>
          <a:xfrm>
            <a:off x="8933248" y="1730721"/>
            <a:ext cx="2923790" cy="4470054"/>
          </a:xfrm>
          <a:prstGeom prst="rect">
            <a:avLst/>
          </a:prstGeom>
          <a:solidFill>
            <a:srgbClr val="D0E4B9"/>
          </a:solidFill>
        </p:spPr>
        <p:txBody>
          <a:bodyPr wrap="square" lIns="180000" tIns="180000" rIns="72000" bIns="180000" rtlCol="0" anchor="t">
            <a:noAutofit/>
          </a:bodyPr>
          <a:lstStyle/>
          <a:p>
            <a:pPr>
              <a:lnSpc>
                <a:spcPct val="104000"/>
              </a:lnSpc>
              <a:spcBef>
                <a:spcPts val="600"/>
              </a:spcBef>
            </a:pPr>
            <a:r>
              <a:rPr lang="de-DE" sz="1600" b="1" dirty="0">
                <a:solidFill>
                  <a:schemeClr val="accent1"/>
                </a:solidFill>
              </a:rPr>
              <a:t>Vorteile Dynamik(en):</a:t>
            </a:r>
          </a:p>
          <a:p>
            <a:pPr marL="252000" indent="-252000">
              <a:lnSpc>
                <a:spcPct val="104000"/>
              </a:lnSpc>
              <a:spcBef>
                <a:spcPts val="600"/>
              </a:spcBef>
              <a:buSzPct val="110000"/>
              <a:buBlip>
                <a:blip r:embed="rId2"/>
              </a:buBlip>
            </a:pPr>
            <a:r>
              <a:rPr lang="de-DE" sz="1600" dirty="0"/>
              <a:t>Anpassung der BU-Rente an gestiegene Ansprüche</a:t>
            </a:r>
          </a:p>
          <a:p>
            <a:pPr marL="252000" indent="-252000">
              <a:lnSpc>
                <a:spcPct val="104000"/>
              </a:lnSpc>
              <a:spcBef>
                <a:spcPts val="600"/>
              </a:spcBef>
              <a:buSzPct val="110000"/>
              <a:buBlip>
                <a:blip r:embed="rId2"/>
              </a:buBlip>
            </a:pPr>
            <a:r>
              <a:rPr lang="de-DE" sz="1600" dirty="0"/>
              <a:t>Ausgleich Inflation</a:t>
            </a:r>
          </a:p>
          <a:p>
            <a:pPr marL="252000" indent="-252000">
              <a:lnSpc>
                <a:spcPct val="104000"/>
              </a:lnSpc>
              <a:spcBef>
                <a:spcPts val="600"/>
              </a:spcBef>
              <a:buSzPct val="110000"/>
              <a:buBlip>
                <a:blip r:embed="rId2"/>
              </a:buBlip>
            </a:pPr>
            <a:r>
              <a:rPr lang="de-DE" sz="1600" dirty="0"/>
              <a:t>Anpassung ohne erneute Gesundheitsprüfung</a:t>
            </a:r>
          </a:p>
          <a:p>
            <a:pPr marL="252000" indent="-252000">
              <a:lnSpc>
                <a:spcPct val="104000"/>
              </a:lnSpc>
              <a:spcBef>
                <a:spcPts val="600"/>
              </a:spcBef>
              <a:buSzPct val="110000"/>
              <a:buBlip>
                <a:blip r:embed="rId2"/>
              </a:buBlip>
            </a:pPr>
            <a:r>
              <a:rPr lang="de-DE" sz="1600" dirty="0"/>
              <a:t>Jährlich automatische Anpassung</a:t>
            </a:r>
          </a:p>
          <a:p>
            <a:pPr marL="252000" indent="-252000">
              <a:lnSpc>
                <a:spcPct val="104000"/>
              </a:lnSpc>
              <a:spcBef>
                <a:spcPts val="600"/>
              </a:spcBef>
              <a:buSzPct val="110000"/>
              <a:buBlip>
                <a:blip r:embed="rId2"/>
              </a:buBlip>
            </a:pPr>
            <a:r>
              <a:rPr lang="de-DE" sz="1600" dirty="0"/>
              <a:t>Möglichkeit zum Widerspruch beliebig oft</a:t>
            </a:r>
          </a:p>
        </p:txBody>
      </p:sp>
      <p:sp>
        <p:nvSpPr>
          <p:cNvPr id="3" name="Foliennummernplatzhalter 2">
            <a:extLst>
              <a:ext uri="{FF2B5EF4-FFF2-40B4-BE49-F238E27FC236}">
                <a16:creationId xmlns:a16="http://schemas.microsoft.com/office/drawing/2014/main" id="{0B9F6F44-6D2C-4CED-B81A-EEB800DD2934}"/>
              </a:ext>
            </a:extLst>
          </p:cNvPr>
          <p:cNvSpPr>
            <a:spLocks noGrp="1"/>
          </p:cNvSpPr>
          <p:nvPr>
            <p:ph type="sldNum" sz="quarter" idx="12"/>
          </p:nvPr>
        </p:nvSpPr>
        <p:spPr/>
        <p:txBody>
          <a:bodyPr/>
          <a:lstStyle/>
          <a:p>
            <a:fld id="{7EC6429F-8EBA-4254-B9C8-295228AFE7F1}" type="slidenum">
              <a:rPr lang="de-DE" smtClean="0"/>
              <a:pPr/>
              <a:t>40</a:t>
            </a:fld>
            <a:endParaRPr lang="de-DE" dirty="0"/>
          </a:p>
        </p:txBody>
      </p:sp>
      <p:sp>
        <p:nvSpPr>
          <p:cNvPr id="29" name="Fußzeilenplatzhalter 2">
            <a:extLst>
              <a:ext uri="{FF2B5EF4-FFF2-40B4-BE49-F238E27FC236}">
                <a16:creationId xmlns:a16="http://schemas.microsoft.com/office/drawing/2014/main" id="{6AB6C96D-CDF8-4E0A-97CD-1731606BD222}"/>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594272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Dynamische Anpassung für mehr </a:t>
            </a:r>
            <a:r>
              <a:rPr lang="de-DE"/>
              <a:t>BU-Rente.</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93340"/>
          </a:xfrm>
        </p:spPr>
        <p:txBody>
          <a:bodyPr/>
          <a:lstStyle/>
          <a:p>
            <a:pPr lvl="1"/>
            <a:r>
              <a:rPr lang="de-DE" dirty="0"/>
              <a:t>Mit einer Dynamik erhöhen sich Beiträge und Leistung </a:t>
            </a:r>
            <a:r>
              <a:rPr lang="de-DE" b="1" dirty="0">
                <a:solidFill>
                  <a:srgbClr val="016629"/>
                </a:solidFill>
              </a:rPr>
              <a:t>planmäßig – und automatisch</a:t>
            </a:r>
            <a:r>
              <a:rPr lang="de-DE" dirty="0"/>
              <a:t>.</a:t>
            </a:r>
          </a:p>
        </p:txBody>
      </p:sp>
      <p:sp>
        <p:nvSpPr>
          <p:cNvPr id="4" name="Rechteck 11">
            <a:extLst>
              <a:ext uri="{FF2B5EF4-FFF2-40B4-BE49-F238E27FC236}">
                <a16:creationId xmlns:a16="http://schemas.microsoft.com/office/drawing/2014/main" id="{6D5348A9-04FA-45BB-AD54-33FAE3B7BA6D}"/>
              </a:ext>
            </a:extLst>
          </p:cNvPr>
          <p:cNvSpPr/>
          <p:nvPr/>
        </p:nvSpPr>
        <p:spPr>
          <a:xfrm>
            <a:off x="6275388" y="2516793"/>
            <a:ext cx="5581650" cy="3683981"/>
          </a:xfrm>
          <a:prstGeom prst="rect">
            <a:avLst/>
          </a:prstGeom>
          <a:solidFill>
            <a:srgbClr val="E1E4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72000" bIns="72000" numCol="1" spcCol="0" rtlCol="0" fromWordArt="0" anchor="t" anchorCtr="0" forceAA="0" compatLnSpc="1">
            <a:prstTxWarp prst="textNoShape">
              <a:avLst/>
            </a:prstTxWarp>
            <a:noAutofit/>
          </a:bodyPr>
          <a:lstStyle/>
          <a:p>
            <a:pPr marL="0" lvl="1">
              <a:lnSpc>
                <a:spcPct val="104000"/>
              </a:lnSpc>
              <a:spcBef>
                <a:spcPts val="800"/>
              </a:spcBef>
              <a:buSzPct val="110000"/>
            </a:pPr>
            <a:r>
              <a:rPr lang="de-DE" sz="1600" b="1" dirty="0">
                <a:solidFill>
                  <a:schemeClr val="tx1"/>
                </a:solidFill>
              </a:rPr>
              <a:t>Garantierte </a:t>
            </a:r>
            <a:r>
              <a:rPr lang="de-DE" sz="1600" dirty="0">
                <a:solidFill>
                  <a:schemeClr val="tx1"/>
                </a:solidFill>
              </a:rPr>
              <a:t>jährliche Rentensteigerung </a:t>
            </a:r>
          </a:p>
          <a:p>
            <a:pPr marL="234000" lvl="2" indent="-234000">
              <a:lnSpc>
                <a:spcPct val="104000"/>
              </a:lnSpc>
              <a:spcBef>
                <a:spcPts val="600"/>
              </a:spcBef>
              <a:buSzPct val="110000"/>
              <a:buFont typeface="Wingdings" panose="05000000000000000000" pitchFamily="2" charset="2"/>
              <a:buChar char="§"/>
            </a:pPr>
            <a:r>
              <a:rPr lang="de-DE" sz="1600" dirty="0">
                <a:solidFill>
                  <a:schemeClr val="tx1"/>
                </a:solidFill>
              </a:rPr>
              <a:t>Optional wählbar zwischen 1–3%</a:t>
            </a:r>
          </a:p>
          <a:p>
            <a:pPr marL="0" lvl="1">
              <a:lnSpc>
                <a:spcPct val="104000"/>
              </a:lnSpc>
              <a:spcBef>
                <a:spcPts val="800"/>
              </a:spcBef>
              <a:buSzPct val="110000"/>
            </a:pPr>
            <a:r>
              <a:rPr lang="de-DE" sz="1600" b="1" dirty="0">
                <a:solidFill>
                  <a:schemeClr val="tx1"/>
                </a:solidFill>
              </a:rPr>
              <a:t>Nicht garantierte </a:t>
            </a:r>
            <a:r>
              <a:rPr lang="de-DE" sz="1600" dirty="0">
                <a:solidFill>
                  <a:schemeClr val="tx1"/>
                </a:solidFill>
              </a:rPr>
              <a:t>Rentensteigerungen durch Rentenzuwachs möglich</a:t>
            </a:r>
          </a:p>
          <a:p>
            <a:pPr marL="234000" lvl="2" indent="-234000">
              <a:lnSpc>
                <a:spcPct val="104000"/>
              </a:lnSpc>
              <a:spcBef>
                <a:spcPts val="600"/>
              </a:spcBef>
              <a:buSzPct val="110000"/>
              <a:buFont typeface="Wingdings" panose="05000000000000000000" pitchFamily="2" charset="2"/>
              <a:buChar char="§"/>
            </a:pPr>
            <a:r>
              <a:rPr lang="de-DE" sz="1600" dirty="0">
                <a:solidFill>
                  <a:schemeClr val="tx1"/>
                </a:solidFill>
              </a:rPr>
              <a:t>Ab nächstem Versicherungsstichtag</a:t>
            </a:r>
          </a:p>
          <a:p>
            <a:pPr marL="234000" lvl="2" indent="-234000">
              <a:lnSpc>
                <a:spcPct val="104000"/>
              </a:lnSpc>
              <a:spcBef>
                <a:spcPts val="600"/>
              </a:spcBef>
              <a:buSzPct val="110000"/>
              <a:buFont typeface="Wingdings" panose="05000000000000000000" pitchFamily="2" charset="2"/>
              <a:buChar char="§"/>
            </a:pPr>
            <a:r>
              <a:rPr lang="de-DE" sz="1600" dirty="0">
                <a:solidFill>
                  <a:schemeClr val="tx1"/>
                </a:solidFill>
              </a:rPr>
              <a:t>Rentenzuwachs kann sich später weiter erhöhen und </a:t>
            </a:r>
            <a:br>
              <a:rPr lang="de-DE" sz="1600" dirty="0">
                <a:solidFill>
                  <a:schemeClr val="tx1"/>
                </a:solidFill>
              </a:rPr>
            </a:br>
            <a:r>
              <a:rPr lang="de-DE" sz="1600" dirty="0">
                <a:solidFill>
                  <a:schemeClr val="tx1"/>
                </a:solidFill>
              </a:rPr>
              <a:t>ist für die Dauer des Leistungsbezugs garantiert</a:t>
            </a:r>
          </a:p>
          <a:p>
            <a:pPr marL="234000" lvl="2" indent="-234000">
              <a:lnSpc>
                <a:spcPct val="104000"/>
              </a:lnSpc>
              <a:spcBef>
                <a:spcPts val="600"/>
              </a:spcBef>
              <a:buSzPct val="110000"/>
              <a:buFont typeface="Wingdings" panose="05000000000000000000" pitchFamily="2" charset="2"/>
              <a:buChar char="§"/>
            </a:pPr>
            <a:r>
              <a:rPr lang="de-DE" sz="1600" dirty="0">
                <a:solidFill>
                  <a:schemeClr val="tx1"/>
                </a:solidFill>
              </a:rPr>
              <a:t>2021: Aktuelle Erhöhung der Gesamtrente: </a:t>
            </a:r>
            <a:r>
              <a:rPr lang="de-DE" sz="1600" b="1" dirty="0">
                <a:solidFill>
                  <a:schemeClr val="tx1"/>
                </a:solidFill>
              </a:rPr>
              <a:t>1,7%</a:t>
            </a:r>
          </a:p>
        </p:txBody>
      </p:sp>
      <p:sp>
        <p:nvSpPr>
          <p:cNvPr id="5" name="Rechteck 5">
            <a:extLst>
              <a:ext uri="{FF2B5EF4-FFF2-40B4-BE49-F238E27FC236}">
                <a16:creationId xmlns:a16="http://schemas.microsoft.com/office/drawing/2014/main" id="{DC268F45-B4F3-415D-903E-F5DA159E435B}"/>
              </a:ext>
            </a:extLst>
          </p:cNvPr>
          <p:cNvSpPr/>
          <p:nvPr/>
        </p:nvSpPr>
        <p:spPr>
          <a:xfrm>
            <a:off x="335359" y="2516793"/>
            <a:ext cx="5581253" cy="3683981"/>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72000" bIns="72000" numCol="1" spcCol="0" rtlCol="0" fromWordArt="0" anchor="t" anchorCtr="0" forceAA="0" compatLnSpc="1">
            <a:prstTxWarp prst="textNoShape">
              <a:avLst/>
            </a:prstTxWarp>
            <a:noAutofit/>
          </a:bodyPr>
          <a:lstStyle/>
          <a:p>
            <a:pPr marL="0" lvl="1">
              <a:lnSpc>
                <a:spcPct val="104000"/>
              </a:lnSpc>
              <a:spcBef>
                <a:spcPts val="800"/>
              </a:spcBef>
              <a:buSzPct val="110000"/>
            </a:pPr>
            <a:r>
              <a:rPr lang="de-DE" sz="1600" dirty="0">
                <a:solidFill>
                  <a:schemeClr val="tx1"/>
                </a:solidFill>
              </a:rPr>
              <a:t>Jährliche Steigerung der Beitragshöhe vor Leistungsfall</a:t>
            </a:r>
          </a:p>
          <a:p>
            <a:pPr marL="234000" lvl="2" indent="-234000">
              <a:lnSpc>
                <a:spcPct val="104000"/>
              </a:lnSpc>
              <a:spcBef>
                <a:spcPts val="600"/>
              </a:spcBef>
              <a:buSzPct val="110000"/>
              <a:buFont typeface="Wingdings" panose="05000000000000000000" pitchFamily="2" charset="2"/>
              <a:buChar char="§"/>
            </a:pPr>
            <a:r>
              <a:rPr lang="de-DE" sz="1600" dirty="0">
                <a:solidFill>
                  <a:schemeClr val="tx1"/>
                </a:solidFill>
              </a:rPr>
              <a:t>Dynamische Erhöhung zu Beginn wählbar zwischen</a:t>
            </a:r>
            <a:br>
              <a:rPr lang="de-DE" sz="1600" dirty="0">
                <a:solidFill>
                  <a:schemeClr val="tx1"/>
                </a:solidFill>
              </a:rPr>
            </a:br>
            <a:r>
              <a:rPr lang="de-DE" sz="1600" b="1" dirty="0">
                <a:solidFill>
                  <a:schemeClr val="tx1"/>
                </a:solidFill>
              </a:rPr>
              <a:t>1–5%</a:t>
            </a:r>
            <a:r>
              <a:rPr lang="de-DE" sz="1600" dirty="0">
                <a:solidFill>
                  <a:schemeClr val="tx1"/>
                </a:solidFill>
              </a:rPr>
              <a:t>.</a:t>
            </a:r>
          </a:p>
          <a:p>
            <a:pPr marL="234000" lvl="2" indent="-234000">
              <a:lnSpc>
                <a:spcPct val="104000"/>
              </a:lnSpc>
              <a:spcBef>
                <a:spcPts val="600"/>
              </a:spcBef>
              <a:buSzPct val="110000"/>
              <a:buFont typeface="Wingdings" panose="05000000000000000000" pitchFamily="2" charset="2"/>
              <a:buChar char="§"/>
            </a:pPr>
            <a:r>
              <a:rPr lang="de-DE" sz="1600" dirty="0">
                <a:solidFill>
                  <a:schemeClr val="tx1"/>
                </a:solidFill>
              </a:rPr>
              <a:t>Erhöhung kann </a:t>
            </a:r>
            <a:r>
              <a:rPr lang="de-DE" sz="1600" b="1" dirty="0">
                <a:solidFill>
                  <a:schemeClr val="tx1"/>
                </a:solidFill>
              </a:rPr>
              <a:t>beliebig oft ausgesetzt</a:t>
            </a:r>
            <a:r>
              <a:rPr lang="de-DE" sz="1600" dirty="0">
                <a:solidFill>
                  <a:schemeClr val="tx1"/>
                </a:solidFill>
              </a:rPr>
              <a:t> werden,</a:t>
            </a:r>
            <a:br>
              <a:rPr lang="de-DE" sz="1600" dirty="0">
                <a:solidFill>
                  <a:schemeClr val="tx1"/>
                </a:solidFill>
              </a:rPr>
            </a:br>
            <a:r>
              <a:rPr lang="de-DE" sz="1600" dirty="0">
                <a:solidFill>
                  <a:schemeClr val="tx1"/>
                </a:solidFill>
              </a:rPr>
              <a:t>ohne zu verfallen (jährlicher Widerspruch).</a:t>
            </a:r>
          </a:p>
          <a:p>
            <a:pPr marL="234000" lvl="2" indent="-234000">
              <a:lnSpc>
                <a:spcPct val="104000"/>
              </a:lnSpc>
              <a:spcBef>
                <a:spcPts val="600"/>
              </a:spcBef>
              <a:buSzPct val="110000"/>
              <a:buFont typeface="Wingdings" panose="05000000000000000000" pitchFamily="2" charset="2"/>
              <a:buChar char="§"/>
            </a:pPr>
            <a:r>
              <a:rPr lang="de-DE" sz="1600" dirty="0">
                <a:solidFill>
                  <a:schemeClr val="tx1"/>
                </a:solidFill>
              </a:rPr>
              <a:t>Auf Wunsch kann das Erhöhungsrecht ganz entfallen. </a:t>
            </a:r>
          </a:p>
        </p:txBody>
      </p:sp>
      <p:sp>
        <p:nvSpPr>
          <p:cNvPr id="6" name="Rechteck 7">
            <a:extLst>
              <a:ext uri="{FF2B5EF4-FFF2-40B4-BE49-F238E27FC236}">
                <a16:creationId xmlns:a16="http://schemas.microsoft.com/office/drawing/2014/main" id="{3D486D65-1C44-4054-A7DB-32C29B759628}"/>
              </a:ext>
            </a:extLst>
          </p:cNvPr>
          <p:cNvSpPr/>
          <p:nvPr/>
        </p:nvSpPr>
        <p:spPr>
          <a:xfrm>
            <a:off x="335359" y="1809327"/>
            <a:ext cx="5581253" cy="707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pPr algn="l">
              <a:lnSpc>
                <a:spcPct val="104000"/>
              </a:lnSpc>
              <a:spcBef>
                <a:spcPts val="600"/>
              </a:spcBef>
            </a:pPr>
            <a:r>
              <a:rPr lang="de-DE" sz="1600" b="1" dirty="0">
                <a:solidFill>
                  <a:schemeClr val="bg1"/>
                </a:solidFill>
              </a:rPr>
              <a:t>Beitragsdynamik</a:t>
            </a:r>
            <a:endParaRPr lang="de-DE" sz="1600" dirty="0"/>
          </a:p>
        </p:txBody>
      </p:sp>
      <p:sp>
        <p:nvSpPr>
          <p:cNvPr id="7" name="Rechteck 13">
            <a:extLst>
              <a:ext uri="{FF2B5EF4-FFF2-40B4-BE49-F238E27FC236}">
                <a16:creationId xmlns:a16="http://schemas.microsoft.com/office/drawing/2014/main" id="{0AC1D5A0-5D8D-40D0-B18C-D4AA10807F5D}"/>
              </a:ext>
            </a:extLst>
          </p:cNvPr>
          <p:cNvSpPr/>
          <p:nvPr/>
        </p:nvSpPr>
        <p:spPr>
          <a:xfrm>
            <a:off x="6275388" y="1809327"/>
            <a:ext cx="5581649" cy="707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pPr marL="0" lvl="1"/>
            <a:r>
              <a:rPr lang="de-DE" sz="1600" b="1" dirty="0">
                <a:solidFill>
                  <a:schemeClr val="bg1"/>
                </a:solidFill>
              </a:rPr>
              <a:t>Leistungsdynamik nach Eintritt des Leistungsfalls</a:t>
            </a:r>
          </a:p>
        </p:txBody>
      </p:sp>
      <p:sp>
        <p:nvSpPr>
          <p:cNvPr id="3" name="Foliennummernplatzhalter 2">
            <a:extLst>
              <a:ext uri="{FF2B5EF4-FFF2-40B4-BE49-F238E27FC236}">
                <a16:creationId xmlns:a16="http://schemas.microsoft.com/office/drawing/2014/main" id="{71345EC3-9F25-4CEC-9BB0-AAF6E02DE866}"/>
              </a:ext>
            </a:extLst>
          </p:cNvPr>
          <p:cNvSpPr>
            <a:spLocks noGrp="1"/>
          </p:cNvSpPr>
          <p:nvPr>
            <p:ph type="sldNum" sz="quarter" idx="12"/>
          </p:nvPr>
        </p:nvSpPr>
        <p:spPr/>
        <p:txBody>
          <a:bodyPr/>
          <a:lstStyle/>
          <a:p>
            <a:fld id="{7EC6429F-8EBA-4254-B9C8-295228AFE7F1}" type="slidenum">
              <a:rPr lang="de-DE" smtClean="0"/>
              <a:pPr/>
              <a:t>41</a:t>
            </a:fld>
            <a:endParaRPr lang="de-DE" dirty="0"/>
          </a:p>
        </p:txBody>
      </p:sp>
      <p:sp>
        <p:nvSpPr>
          <p:cNvPr id="10" name="Fußzeilenplatzhalter 2">
            <a:extLst>
              <a:ext uri="{FF2B5EF4-FFF2-40B4-BE49-F238E27FC236}">
                <a16:creationId xmlns:a16="http://schemas.microsoft.com/office/drawing/2014/main" id="{E9CEEFEE-C0CF-43B6-B9EB-9EE2A822F16D}"/>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764967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a:t>Keine Meldepflicht des Gesundheitszustands. </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4765"/>
          </a:xfrm>
        </p:spPr>
        <p:txBody>
          <a:bodyPr/>
          <a:lstStyle/>
          <a:p>
            <a:pPr lvl="1"/>
            <a:r>
              <a:rPr lang="de-DE" dirty="0"/>
              <a:t>Ihre Kunden müssen nicht melden, wenn es ihnen besser geht oder sich der </a:t>
            </a:r>
            <a:r>
              <a:rPr lang="de-DE" b="1" dirty="0">
                <a:solidFill>
                  <a:srgbClr val="016629"/>
                </a:solidFill>
              </a:rPr>
              <a:t>Grad der Berufsunfähigkeit</a:t>
            </a:r>
            <a:r>
              <a:rPr lang="de-DE" dirty="0"/>
              <a:t> verringert. </a:t>
            </a:r>
          </a:p>
        </p:txBody>
      </p:sp>
      <p:sp>
        <p:nvSpPr>
          <p:cNvPr id="5" name="Text Placeholder 4">
            <a:extLst>
              <a:ext uri="{FF2B5EF4-FFF2-40B4-BE49-F238E27FC236}">
                <a16:creationId xmlns:a16="http://schemas.microsoft.com/office/drawing/2014/main" id="{DB41636C-CF13-44F7-9A9B-06EA9065DF36}"/>
              </a:ext>
            </a:extLst>
          </p:cNvPr>
          <p:cNvSpPr txBox="1">
            <a:spLocks/>
          </p:cNvSpPr>
          <p:nvPr/>
        </p:nvSpPr>
        <p:spPr>
          <a:xfrm>
            <a:off x="335360" y="6060244"/>
            <a:ext cx="11520000" cy="141064"/>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Geregelt in § 3 (4) AVB.</a:t>
            </a:r>
          </a:p>
        </p:txBody>
      </p:sp>
      <p:sp>
        <p:nvSpPr>
          <p:cNvPr id="6" name="Rechteck 6">
            <a:extLst>
              <a:ext uri="{FF2B5EF4-FFF2-40B4-BE49-F238E27FC236}">
                <a16:creationId xmlns:a16="http://schemas.microsoft.com/office/drawing/2014/main" id="{AC78FEEF-ECA6-4232-B367-C4B5CDD32674}"/>
              </a:ext>
            </a:extLst>
          </p:cNvPr>
          <p:cNvSpPr/>
          <p:nvPr/>
        </p:nvSpPr>
        <p:spPr>
          <a:xfrm>
            <a:off x="323527" y="1844824"/>
            <a:ext cx="8496299" cy="410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7" name="Grafik 51">
            <a:extLst>
              <a:ext uri="{FF2B5EF4-FFF2-40B4-BE49-F238E27FC236}">
                <a16:creationId xmlns:a16="http://schemas.microsoft.com/office/drawing/2014/main" id="{E4B68B49-9819-4F14-A87F-D0D09D3814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88363" y="2463755"/>
            <a:ext cx="2356853" cy="3245845"/>
          </a:xfrm>
          <a:prstGeom prst="rect">
            <a:avLst/>
          </a:prstGeom>
        </p:spPr>
      </p:pic>
      <p:pic>
        <p:nvPicPr>
          <p:cNvPr id="8" name="Grafik 22">
            <a:extLst>
              <a:ext uri="{FF2B5EF4-FFF2-40B4-BE49-F238E27FC236}">
                <a16:creationId xmlns:a16="http://schemas.microsoft.com/office/drawing/2014/main" id="{E8C5225C-2EDE-4433-BBB9-F9F2F1E11C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22282" y="2463757"/>
            <a:ext cx="2355238" cy="3245846"/>
          </a:xfrm>
          <a:prstGeom prst="rect">
            <a:avLst/>
          </a:prstGeom>
          <a:noFill/>
          <a:ln w="114300">
            <a:noFill/>
            <a:miter lim="800000"/>
            <a:headEnd/>
            <a:tailEnd/>
          </a:ln>
          <a:extLst>
            <a:ext uri="{909E8E84-426E-40DD-AFC4-6F175D3DCCD1}">
              <a14:hiddenFill xmlns:a14="http://schemas.microsoft.com/office/drawing/2010/main">
                <a:solidFill>
                  <a:srgbClr val="FFFFFF"/>
                </a:solidFill>
              </a14:hiddenFill>
            </a:ext>
          </a:extLst>
        </p:spPr>
      </p:pic>
      <p:sp>
        <p:nvSpPr>
          <p:cNvPr id="9" name="Textfeld 21">
            <a:extLst>
              <a:ext uri="{FF2B5EF4-FFF2-40B4-BE49-F238E27FC236}">
                <a16:creationId xmlns:a16="http://schemas.microsoft.com/office/drawing/2014/main" id="{836E9D4B-04E1-4386-A9B1-389D448D17E9}"/>
              </a:ext>
            </a:extLst>
          </p:cNvPr>
          <p:cNvSpPr txBox="1"/>
          <p:nvPr/>
        </p:nvSpPr>
        <p:spPr>
          <a:xfrm>
            <a:off x="7947955" y="1844824"/>
            <a:ext cx="3908150" cy="4104000"/>
          </a:xfrm>
          <a:prstGeom prst="rect">
            <a:avLst/>
          </a:prstGeom>
          <a:solidFill>
            <a:srgbClr val="D0E4B9"/>
          </a:solidFill>
        </p:spPr>
        <p:txBody>
          <a:bodyPr wrap="square" lIns="180000" tIns="180000" rIns="72000" bIns="180000" rtlCol="0" anchor="t">
            <a:noAutofit/>
          </a:bodyPr>
          <a:lstStyle/>
          <a:p>
            <a:pPr>
              <a:lnSpc>
                <a:spcPct val="104000"/>
              </a:lnSpc>
              <a:spcBef>
                <a:spcPts val="600"/>
              </a:spcBef>
            </a:pPr>
            <a:r>
              <a:rPr lang="de-DE" sz="1600" b="1" dirty="0">
                <a:solidFill>
                  <a:schemeClr val="accent1"/>
                </a:solidFill>
              </a:rPr>
              <a:t>Fakten-Check zum Meldeverzicht</a:t>
            </a:r>
            <a:br>
              <a:rPr lang="de-DE" sz="1600" b="1" dirty="0">
                <a:solidFill>
                  <a:schemeClr val="accent1"/>
                </a:solidFill>
              </a:rPr>
            </a:br>
            <a:r>
              <a:rPr lang="de-DE" sz="1600" b="1" dirty="0">
                <a:solidFill>
                  <a:schemeClr val="accent1"/>
                </a:solidFill>
              </a:rPr>
              <a:t>des Gesundheitszustands. </a:t>
            </a:r>
          </a:p>
          <a:p>
            <a:pPr marL="252000" indent="-252000">
              <a:lnSpc>
                <a:spcPct val="104000"/>
              </a:lnSpc>
              <a:spcBef>
                <a:spcPts val="600"/>
              </a:spcBef>
              <a:buSzPct val="110000"/>
              <a:buBlip>
                <a:blip r:embed="rId4"/>
              </a:buBlip>
            </a:pPr>
            <a:r>
              <a:rPr lang="de-DE" sz="1600" dirty="0"/>
              <a:t>Kunde ist nicht verpflichtet, HDI von sich aus über eine Verbesserung seines Gesundheitszustands oder eine Minderung seines Berufsunfähigkeitsgrads zu informieren.</a:t>
            </a:r>
          </a:p>
          <a:p>
            <a:pPr marL="252000" indent="-252000">
              <a:lnSpc>
                <a:spcPct val="104000"/>
              </a:lnSpc>
              <a:spcBef>
                <a:spcPts val="600"/>
              </a:spcBef>
              <a:buSzPct val="110000"/>
              <a:buBlip>
                <a:blip r:embed="rId4"/>
              </a:buBlip>
            </a:pPr>
            <a:r>
              <a:rPr lang="de-DE" sz="1600" dirty="0"/>
              <a:t>Kunde braucht also kein medizinisches Fachwissen.</a:t>
            </a:r>
          </a:p>
          <a:p>
            <a:pPr marL="252000" indent="-252000">
              <a:lnSpc>
                <a:spcPct val="104000"/>
              </a:lnSpc>
              <a:spcBef>
                <a:spcPts val="600"/>
              </a:spcBef>
              <a:buSzPct val="110000"/>
              <a:buBlip>
                <a:blip r:embed="rId4"/>
              </a:buBlip>
            </a:pPr>
            <a:r>
              <a:rPr lang="de-DE" sz="1600" dirty="0"/>
              <a:t>Kunde kann sich ganz auf seine Genesung konzentrieren.</a:t>
            </a:r>
          </a:p>
        </p:txBody>
      </p:sp>
      <p:sp>
        <p:nvSpPr>
          <p:cNvPr id="10" name="Textplatzhalter 4">
            <a:extLst>
              <a:ext uri="{FF2B5EF4-FFF2-40B4-BE49-F238E27FC236}">
                <a16:creationId xmlns:a16="http://schemas.microsoft.com/office/drawing/2014/main" id="{D8E8188B-AC10-4E04-AD23-9354EB294EDE}"/>
              </a:ext>
            </a:extLst>
          </p:cNvPr>
          <p:cNvSpPr txBox="1">
            <a:spLocks/>
          </p:cNvSpPr>
          <p:nvPr/>
        </p:nvSpPr>
        <p:spPr bwMode="gray">
          <a:xfrm>
            <a:off x="526362" y="2030202"/>
            <a:ext cx="6016769" cy="24817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1"/>
                </a:solidFill>
              </a:rPr>
              <a:t>Konzentrieren auf die Gesundheit, nicht auf die Versicherung.</a:t>
            </a:r>
          </a:p>
        </p:txBody>
      </p:sp>
      <p:grpSp>
        <p:nvGrpSpPr>
          <p:cNvPr id="11" name="Gruppieren 22">
            <a:extLst>
              <a:ext uri="{FF2B5EF4-FFF2-40B4-BE49-F238E27FC236}">
                <a16:creationId xmlns:a16="http://schemas.microsoft.com/office/drawing/2014/main" id="{8C054085-9C09-4866-A459-7153D8547C71}"/>
              </a:ext>
            </a:extLst>
          </p:cNvPr>
          <p:cNvGrpSpPr/>
          <p:nvPr/>
        </p:nvGrpSpPr>
        <p:grpSpPr>
          <a:xfrm>
            <a:off x="11540721" y="1718730"/>
            <a:ext cx="442688" cy="442688"/>
            <a:chOff x="6499532" y="2139287"/>
            <a:chExt cx="442688" cy="442688"/>
          </a:xfrm>
        </p:grpSpPr>
        <p:sp>
          <p:nvSpPr>
            <p:cNvPr id="12" name="Rechteck 23">
              <a:extLst>
                <a:ext uri="{FF2B5EF4-FFF2-40B4-BE49-F238E27FC236}">
                  <a16:creationId xmlns:a16="http://schemas.microsoft.com/office/drawing/2014/main" id="{B5FCB920-4DBD-47F8-BE9D-6BEF2F4B6FE2}"/>
                </a:ext>
              </a:extLst>
            </p:cNvPr>
            <p:cNvSpPr/>
            <p:nvPr/>
          </p:nvSpPr>
          <p:spPr>
            <a:xfrm>
              <a:off x="6499532" y="2139287"/>
              <a:ext cx="442688" cy="442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13" name="Grafik 24">
              <a:extLst>
                <a:ext uri="{FF2B5EF4-FFF2-40B4-BE49-F238E27FC236}">
                  <a16:creationId xmlns:a16="http://schemas.microsoft.com/office/drawing/2014/main" id="{7620FE28-474C-42CE-B123-9D61274214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0355" y="2226289"/>
              <a:ext cx="201042" cy="268684"/>
            </a:xfrm>
            <a:prstGeom prst="rect">
              <a:avLst/>
            </a:prstGeom>
          </p:spPr>
        </p:pic>
      </p:grpSp>
      <p:sp>
        <p:nvSpPr>
          <p:cNvPr id="14" name="Rechteck 41">
            <a:extLst>
              <a:ext uri="{FF2B5EF4-FFF2-40B4-BE49-F238E27FC236}">
                <a16:creationId xmlns:a16="http://schemas.microsoft.com/office/drawing/2014/main" id="{1564C62E-AB10-4333-AF85-FC90D4B2EBBC}"/>
              </a:ext>
            </a:extLst>
          </p:cNvPr>
          <p:cNvSpPr/>
          <p:nvPr/>
        </p:nvSpPr>
        <p:spPr>
          <a:xfrm>
            <a:off x="0" y="2637134"/>
            <a:ext cx="319446" cy="127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5" name="Freihandform 16">
            <a:extLst>
              <a:ext uri="{FF2B5EF4-FFF2-40B4-BE49-F238E27FC236}">
                <a16:creationId xmlns:a16="http://schemas.microsoft.com/office/drawing/2014/main" id="{40655095-74D3-4F34-A12B-9C61074728E9}"/>
              </a:ext>
            </a:extLst>
          </p:cNvPr>
          <p:cNvSpPr>
            <a:spLocks noChangeAspect="1"/>
          </p:cNvSpPr>
          <p:nvPr/>
        </p:nvSpPr>
        <p:spPr>
          <a:xfrm>
            <a:off x="3028026" y="3867983"/>
            <a:ext cx="115528" cy="187190"/>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16" name="Textplatzhalter 4">
            <a:extLst>
              <a:ext uri="{FF2B5EF4-FFF2-40B4-BE49-F238E27FC236}">
                <a16:creationId xmlns:a16="http://schemas.microsoft.com/office/drawing/2014/main" id="{EF815F62-3F45-42F7-BBF9-3E490BA32A4F}"/>
              </a:ext>
            </a:extLst>
          </p:cNvPr>
          <p:cNvSpPr txBox="1">
            <a:spLocks/>
          </p:cNvSpPr>
          <p:nvPr/>
        </p:nvSpPr>
        <p:spPr bwMode="gray">
          <a:xfrm>
            <a:off x="3288365" y="5428005"/>
            <a:ext cx="2356851" cy="281606"/>
          </a:xfrm>
          <a:prstGeom prst="rect">
            <a:avLst/>
          </a:prstGeom>
          <a:solidFill>
            <a:schemeClr val="accent1">
              <a:alpha val="80000"/>
            </a:schemeClr>
          </a:solidFill>
        </p:spPr>
        <p:txBody>
          <a:bodyPr vert="horz" lIns="72000" tIns="36000" rIns="72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400" dirty="0">
                <a:solidFill>
                  <a:schemeClr val="bg1"/>
                </a:solidFill>
              </a:rPr>
              <a:t>… Rückschritte inklusive</a:t>
            </a:r>
          </a:p>
        </p:txBody>
      </p:sp>
      <p:sp>
        <p:nvSpPr>
          <p:cNvPr id="17" name="Textplatzhalter 4">
            <a:extLst>
              <a:ext uri="{FF2B5EF4-FFF2-40B4-BE49-F238E27FC236}">
                <a16:creationId xmlns:a16="http://schemas.microsoft.com/office/drawing/2014/main" id="{BAC4C2BF-7D4E-4B55-A6F5-16C4807BF05C}"/>
              </a:ext>
            </a:extLst>
          </p:cNvPr>
          <p:cNvSpPr txBox="1">
            <a:spLocks/>
          </p:cNvSpPr>
          <p:nvPr/>
        </p:nvSpPr>
        <p:spPr bwMode="gray">
          <a:xfrm>
            <a:off x="526363" y="5203963"/>
            <a:ext cx="2356851" cy="505642"/>
          </a:xfrm>
          <a:prstGeom prst="rect">
            <a:avLst/>
          </a:prstGeom>
          <a:solidFill>
            <a:schemeClr val="accent1">
              <a:alpha val="80000"/>
            </a:schemeClr>
          </a:solidFill>
        </p:spPr>
        <p:txBody>
          <a:bodyPr vert="horz" lIns="72000" tIns="36000" rIns="72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400" dirty="0">
                <a:solidFill>
                  <a:schemeClr val="bg1"/>
                </a:solidFill>
              </a:rPr>
              <a:t>Eine Genesung erfolgt oft in kleinen Schritten ...</a:t>
            </a:r>
          </a:p>
        </p:txBody>
      </p:sp>
      <p:grpSp>
        <p:nvGrpSpPr>
          <p:cNvPr id="18" name="Gruppieren 71">
            <a:extLst>
              <a:ext uri="{FF2B5EF4-FFF2-40B4-BE49-F238E27FC236}">
                <a16:creationId xmlns:a16="http://schemas.microsoft.com/office/drawing/2014/main" id="{9CF260CB-BBA1-4EEE-ADBD-31255E835990}"/>
              </a:ext>
            </a:extLst>
          </p:cNvPr>
          <p:cNvGrpSpPr/>
          <p:nvPr/>
        </p:nvGrpSpPr>
        <p:grpSpPr>
          <a:xfrm>
            <a:off x="522282" y="2461545"/>
            <a:ext cx="5122932" cy="3245850"/>
            <a:chOff x="522282" y="2790782"/>
            <a:chExt cx="5122932" cy="3245850"/>
          </a:xfrm>
        </p:grpSpPr>
        <p:pic>
          <p:nvPicPr>
            <p:cNvPr id="19" name="Grafik 32">
              <a:extLst>
                <a:ext uri="{FF2B5EF4-FFF2-40B4-BE49-F238E27FC236}">
                  <a16:creationId xmlns:a16="http://schemas.microsoft.com/office/drawing/2014/main" id="{3E19C71D-C753-408A-BE8F-1D32BD89D49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522282" y="2790782"/>
              <a:ext cx="5122932" cy="3245845"/>
            </a:xfrm>
            <a:prstGeom prst="rect">
              <a:avLst/>
            </a:prstGeom>
            <a:noFill/>
            <a:ln w="114300">
              <a:noFill/>
              <a:miter lim="800000"/>
              <a:headEnd/>
              <a:tailEnd/>
            </a:ln>
            <a:extLst>
              <a:ext uri="{909E8E84-426E-40DD-AFC4-6F175D3DCCD1}">
                <a14:hiddenFill xmlns:a14="http://schemas.microsoft.com/office/drawing/2010/main">
                  <a:solidFill>
                    <a:srgbClr val="FFFFFF"/>
                  </a:solidFill>
                </a14:hiddenFill>
              </a:ext>
            </a:extLst>
          </p:spPr>
        </p:pic>
        <p:sp>
          <p:nvSpPr>
            <p:cNvPr id="20" name="Textplatzhalter 4">
              <a:extLst>
                <a:ext uri="{FF2B5EF4-FFF2-40B4-BE49-F238E27FC236}">
                  <a16:creationId xmlns:a16="http://schemas.microsoft.com/office/drawing/2014/main" id="{2BBC042E-FFB7-486E-8EBE-679172F21CF7}"/>
                </a:ext>
              </a:extLst>
            </p:cNvPr>
            <p:cNvSpPr txBox="1">
              <a:spLocks/>
            </p:cNvSpPr>
            <p:nvPr/>
          </p:nvSpPr>
          <p:spPr bwMode="gray">
            <a:xfrm>
              <a:off x="526361" y="5754783"/>
              <a:ext cx="5118853" cy="281849"/>
            </a:xfrm>
            <a:prstGeom prst="rect">
              <a:avLst/>
            </a:prstGeom>
            <a:solidFill>
              <a:schemeClr val="accent1">
                <a:alpha val="80000"/>
              </a:schemeClr>
            </a:solidFill>
          </p:spPr>
          <p:txBody>
            <a:bodyPr vert="horz" wrap="square" lIns="72000" tIns="36000" rIns="72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400" dirty="0">
                  <a:solidFill>
                    <a:schemeClr val="bg1"/>
                  </a:solidFill>
                </a:rPr>
                <a:t>Der Kunde kann seinen Zustand oft gar nicht beurteilen.</a:t>
              </a:r>
            </a:p>
          </p:txBody>
        </p:sp>
      </p:grpSp>
      <p:sp>
        <p:nvSpPr>
          <p:cNvPr id="21" name="Freihandform 16">
            <a:extLst>
              <a:ext uri="{FF2B5EF4-FFF2-40B4-BE49-F238E27FC236}">
                <a16:creationId xmlns:a16="http://schemas.microsoft.com/office/drawing/2014/main" id="{89EA9689-5288-44A4-91AA-8113113D3E51}"/>
              </a:ext>
            </a:extLst>
          </p:cNvPr>
          <p:cNvSpPr>
            <a:spLocks noChangeAspect="1"/>
          </p:cNvSpPr>
          <p:nvPr/>
        </p:nvSpPr>
        <p:spPr>
          <a:xfrm rot="5400000">
            <a:off x="1583895" y="2285795"/>
            <a:ext cx="238937" cy="387150"/>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22" name="Rechteck 64">
            <a:extLst>
              <a:ext uri="{FF2B5EF4-FFF2-40B4-BE49-F238E27FC236}">
                <a16:creationId xmlns:a16="http://schemas.microsoft.com/office/drawing/2014/main" id="{E103C334-CD93-4FB5-97AA-C37725D974A8}"/>
              </a:ext>
            </a:extLst>
          </p:cNvPr>
          <p:cNvSpPr/>
          <p:nvPr/>
        </p:nvSpPr>
        <p:spPr>
          <a:xfrm>
            <a:off x="553453" y="3252630"/>
            <a:ext cx="1700344" cy="306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04000"/>
              </a:lnSpc>
              <a:spcBef>
                <a:spcPts val="600"/>
              </a:spcBef>
            </a:pPr>
            <a:r>
              <a:rPr lang="de-DE" sz="2000" b="1" dirty="0">
                <a:solidFill>
                  <a:schemeClr val="accent1"/>
                </a:solidFill>
              </a:rPr>
              <a:t>BU???</a:t>
            </a:r>
          </a:p>
        </p:txBody>
      </p:sp>
      <p:grpSp>
        <p:nvGrpSpPr>
          <p:cNvPr id="23" name="Gruppieren 70">
            <a:extLst>
              <a:ext uri="{FF2B5EF4-FFF2-40B4-BE49-F238E27FC236}">
                <a16:creationId xmlns:a16="http://schemas.microsoft.com/office/drawing/2014/main" id="{02E34C85-A748-457D-AD79-179690F6E6BC}"/>
              </a:ext>
            </a:extLst>
          </p:cNvPr>
          <p:cNvGrpSpPr/>
          <p:nvPr/>
        </p:nvGrpSpPr>
        <p:grpSpPr>
          <a:xfrm>
            <a:off x="526361" y="2461545"/>
            <a:ext cx="744015" cy="744015"/>
            <a:chOff x="526361" y="2790782"/>
            <a:chExt cx="744015" cy="744015"/>
          </a:xfrm>
        </p:grpSpPr>
        <p:sp>
          <p:nvSpPr>
            <p:cNvPr id="24" name="Rechteck 66">
              <a:extLst>
                <a:ext uri="{FF2B5EF4-FFF2-40B4-BE49-F238E27FC236}">
                  <a16:creationId xmlns:a16="http://schemas.microsoft.com/office/drawing/2014/main" id="{69D6168F-45D1-411A-9B83-7EE7630526C8}"/>
                </a:ext>
              </a:extLst>
            </p:cNvPr>
            <p:cNvSpPr/>
            <p:nvPr/>
          </p:nvSpPr>
          <p:spPr>
            <a:xfrm>
              <a:off x="526361" y="2790782"/>
              <a:ext cx="744015" cy="74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25" name="Grafik 53">
              <a:extLst>
                <a:ext uri="{FF2B5EF4-FFF2-40B4-BE49-F238E27FC236}">
                  <a16:creationId xmlns:a16="http://schemas.microsoft.com/office/drawing/2014/main" id="{C0D399FC-D045-437A-ACD0-F8B433382D8C}"/>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671600" y="2903367"/>
              <a:ext cx="453536" cy="518844"/>
            </a:xfrm>
            <a:prstGeom prst="rect">
              <a:avLst/>
            </a:prstGeom>
          </p:spPr>
        </p:pic>
      </p:grpSp>
      <p:pic>
        <p:nvPicPr>
          <p:cNvPr id="26" name="Grafik 10">
            <a:extLst>
              <a:ext uri="{FF2B5EF4-FFF2-40B4-BE49-F238E27FC236}">
                <a16:creationId xmlns:a16="http://schemas.microsoft.com/office/drawing/2014/main" id="{39D7A8E7-8E06-4D9A-A327-E79C72F41CB8}"/>
              </a:ext>
            </a:extLst>
          </p:cNvPr>
          <p:cNvPicPr>
            <a:picLocks noChangeAspect="1"/>
          </p:cNvPicPr>
          <p:nvPr/>
        </p:nvPicPr>
        <p:blipFill>
          <a:blip r:embed="rId9"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543131" y="2074416"/>
            <a:ext cx="670618" cy="676715"/>
          </a:xfrm>
          <a:prstGeom prst="rect">
            <a:avLst/>
          </a:prstGeom>
        </p:spPr>
      </p:pic>
      <p:sp>
        <p:nvSpPr>
          <p:cNvPr id="3" name="Foliennummernplatzhalter 2">
            <a:extLst>
              <a:ext uri="{FF2B5EF4-FFF2-40B4-BE49-F238E27FC236}">
                <a16:creationId xmlns:a16="http://schemas.microsoft.com/office/drawing/2014/main" id="{5B3CED72-912C-4FE3-9CE4-5A8180726E6E}"/>
              </a:ext>
            </a:extLst>
          </p:cNvPr>
          <p:cNvSpPr>
            <a:spLocks noGrp="1"/>
          </p:cNvSpPr>
          <p:nvPr>
            <p:ph type="sldNum" sz="quarter" idx="12"/>
          </p:nvPr>
        </p:nvSpPr>
        <p:spPr/>
        <p:txBody>
          <a:bodyPr/>
          <a:lstStyle/>
          <a:p>
            <a:fld id="{7EC6429F-8EBA-4254-B9C8-295228AFE7F1}" type="slidenum">
              <a:rPr lang="de-DE" smtClean="0"/>
              <a:pPr/>
              <a:t>42</a:t>
            </a:fld>
            <a:endParaRPr lang="de-DE" dirty="0"/>
          </a:p>
        </p:txBody>
      </p:sp>
      <p:sp>
        <p:nvSpPr>
          <p:cNvPr id="28" name="Fußzeilenplatzhalter 2">
            <a:extLst>
              <a:ext uri="{FF2B5EF4-FFF2-40B4-BE49-F238E27FC236}">
                <a16:creationId xmlns:a16="http://schemas.microsoft.com/office/drawing/2014/main" id="{25769173-2719-4A61-BF10-A37023B05616}"/>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0805123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750" fill="hold"/>
                                        <p:tgtEl>
                                          <p:spTgt spid="18"/>
                                        </p:tgtEl>
                                        <p:attrNameLst>
                                          <p:attrName>ppt_w</p:attrName>
                                        </p:attrNameLst>
                                      </p:cBhvr>
                                      <p:tavLst>
                                        <p:tav tm="0">
                                          <p:val>
                                            <p:fltVal val="0"/>
                                          </p:val>
                                        </p:tav>
                                        <p:tav tm="100000">
                                          <p:val>
                                            <p:strVal val="#ppt_w"/>
                                          </p:val>
                                        </p:tav>
                                      </p:tavLst>
                                    </p:anim>
                                    <p:anim calcmode="lin" valueType="num">
                                      <p:cBhvr>
                                        <p:cTn id="11" dur="750" fill="hold"/>
                                        <p:tgtEl>
                                          <p:spTgt spid="18"/>
                                        </p:tgtEl>
                                        <p:attrNameLst>
                                          <p:attrName>ppt_h</p:attrName>
                                        </p:attrNameLst>
                                      </p:cBhvr>
                                      <p:tavLst>
                                        <p:tav tm="0">
                                          <p:val>
                                            <p:fltVal val="0"/>
                                          </p:val>
                                        </p:tav>
                                        <p:tav tm="100000">
                                          <p:val>
                                            <p:strVal val="#ppt_h"/>
                                          </p:val>
                                        </p:tav>
                                      </p:tavLst>
                                    </p:anim>
                                    <p:animEffect transition="in" filter="fade">
                                      <p:cBhvr>
                                        <p:cTn id="12" dur="75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750"/>
                            </p:stCondLst>
                            <p:childTnLst>
                              <p:par>
                                <p:cTn id="17" presetID="2" presetClass="entr" presetSubtype="8" decel="10000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6"/>
                  </p:tgtEl>
                </p:cond>
              </p:nextCondLst>
            </p:seq>
          </p:childTnLst>
        </p:cTn>
      </p:par>
    </p:tnLst>
    <p:bldLst>
      <p:bldP spid="21" grpId="0" animBg="1"/>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Keine Meldepflicht bei Wiederaufnahme eines </a:t>
            </a:r>
            <a:r>
              <a:rPr lang="de-DE"/>
              <a:t>Berufs.</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4765"/>
          </a:xfrm>
        </p:spPr>
        <p:txBody>
          <a:bodyPr/>
          <a:lstStyle/>
          <a:p>
            <a:pPr lvl="1"/>
            <a:r>
              <a:rPr lang="de-DE" dirty="0"/>
              <a:t>Auch wenn Ihre Kunden </a:t>
            </a:r>
            <a:r>
              <a:rPr lang="de-DE" b="1" dirty="0">
                <a:solidFill>
                  <a:srgbClr val="016629"/>
                </a:solidFill>
              </a:rPr>
              <a:t>nach der Berufsunfähigkeit </a:t>
            </a:r>
            <a:r>
              <a:rPr lang="de-DE" dirty="0"/>
              <a:t>wieder anfangen zu arbeiten, müssen sie uns nicht informieren. </a:t>
            </a:r>
          </a:p>
        </p:txBody>
      </p:sp>
      <p:sp>
        <p:nvSpPr>
          <p:cNvPr id="5" name="Rechteck 23">
            <a:extLst>
              <a:ext uri="{FF2B5EF4-FFF2-40B4-BE49-F238E27FC236}">
                <a16:creationId xmlns:a16="http://schemas.microsoft.com/office/drawing/2014/main" id="{39B55766-B2CB-455A-B3D5-CE41991FC682}"/>
              </a:ext>
            </a:extLst>
          </p:cNvPr>
          <p:cNvSpPr/>
          <p:nvPr/>
        </p:nvSpPr>
        <p:spPr>
          <a:xfrm>
            <a:off x="323527" y="1844825"/>
            <a:ext cx="8496299" cy="410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6" name="Freihandform 16">
            <a:extLst>
              <a:ext uri="{FF2B5EF4-FFF2-40B4-BE49-F238E27FC236}">
                <a16:creationId xmlns:a16="http://schemas.microsoft.com/office/drawing/2014/main" id="{1922FE87-5FC1-499B-9055-E2986BFE914D}"/>
              </a:ext>
            </a:extLst>
          </p:cNvPr>
          <p:cNvSpPr>
            <a:spLocks noChangeAspect="1"/>
          </p:cNvSpPr>
          <p:nvPr/>
        </p:nvSpPr>
        <p:spPr>
          <a:xfrm>
            <a:off x="3028026" y="3864406"/>
            <a:ext cx="115528" cy="187190"/>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pic>
        <p:nvPicPr>
          <p:cNvPr id="7" name="Grafik 22">
            <a:extLst>
              <a:ext uri="{FF2B5EF4-FFF2-40B4-BE49-F238E27FC236}">
                <a16:creationId xmlns:a16="http://schemas.microsoft.com/office/drawing/2014/main" id="{549A8AD4-0443-42CF-9856-8B9D0EF2E7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529209" y="2460180"/>
            <a:ext cx="2348311" cy="3245847"/>
          </a:xfrm>
          <a:prstGeom prst="rect">
            <a:avLst/>
          </a:prstGeom>
          <a:extLst>
            <a:ext uri="{909E8E84-426E-40DD-AFC4-6F175D3DCCD1}">
              <a14:hiddenFill xmlns:a14="http://schemas.microsoft.com/office/drawing/2010/main">
                <a:solidFill>
                  <a:srgbClr val="FFFFFF"/>
                </a:solidFill>
              </a14:hiddenFill>
            </a:ext>
          </a:extLst>
        </p:spPr>
      </p:pic>
      <p:pic>
        <p:nvPicPr>
          <p:cNvPr id="8" name="Grafik 32">
            <a:extLst>
              <a:ext uri="{FF2B5EF4-FFF2-40B4-BE49-F238E27FC236}">
                <a16:creationId xmlns:a16="http://schemas.microsoft.com/office/drawing/2014/main" id="{EB8A5D50-99F5-4B8B-A331-0FC3F85AC1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288364" y="2460179"/>
            <a:ext cx="2356852" cy="3245847"/>
          </a:xfrm>
          <a:prstGeom prst="rect">
            <a:avLst/>
          </a:prstGeom>
          <a:extLst>
            <a:ext uri="{909E8E84-426E-40DD-AFC4-6F175D3DCCD1}">
              <a14:hiddenFill xmlns:a14="http://schemas.microsoft.com/office/drawing/2010/main">
                <a:solidFill>
                  <a:srgbClr val="FFFFFF"/>
                </a:solidFill>
              </a14:hiddenFill>
            </a:ext>
          </a:extLst>
        </p:spPr>
      </p:pic>
      <p:sp>
        <p:nvSpPr>
          <p:cNvPr id="9" name="Textplatzhalter 4">
            <a:extLst>
              <a:ext uri="{FF2B5EF4-FFF2-40B4-BE49-F238E27FC236}">
                <a16:creationId xmlns:a16="http://schemas.microsoft.com/office/drawing/2014/main" id="{D20D232E-415B-49F8-9922-72F5625AE37E}"/>
              </a:ext>
            </a:extLst>
          </p:cNvPr>
          <p:cNvSpPr txBox="1">
            <a:spLocks/>
          </p:cNvSpPr>
          <p:nvPr/>
        </p:nvSpPr>
        <p:spPr bwMode="gray">
          <a:xfrm>
            <a:off x="3288365" y="5200392"/>
            <a:ext cx="2356851" cy="505642"/>
          </a:xfrm>
          <a:prstGeom prst="rect">
            <a:avLst/>
          </a:prstGeom>
          <a:solidFill>
            <a:schemeClr val="accent1">
              <a:alpha val="80000"/>
            </a:schemeClr>
          </a:solidFill>
        </p:spPr>
        <p:txBody>
          <a:bodyPr vert="horz" lIns="72000" tIns="36000" rIns="72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400" dirty="0">
                <a:solidFill>
                  <a:schemeClr val="bg1"/>
                </a:solidFill>
              </a:rPr>
              <a:t>… ist oft steinig und langwierig …</a:t>
            </a:r>
          </a:p>
        </p:txBody>
      </p:sp>
      <p:sp>
        <p:nvSpPr>
          <p:cNvPr id="10" name="Textplatzhalter 4">
            <a:extLst>
              <a:ext uri="{FF2B5EF4-FFF2-40B4-BE49-F238E27FC236}">
                <a16:creationId xmlns:a16="http://schemas.microsoft.com/office/drawing/2014/main" id="{32769D70-1E65-473F-BB24-CF20A4187B9B}"/>
              </a:ext>
            </a:extLst>
          </p:cNvPr>
          <p:cNvSpPr txBox="1">
            <a:spLocks/>
          </p:cNvSpPr>
          <p:nvPr/>
        </p:nvSpPr>
        <p:spPr bwMode="gray">
          <a:xfrm>
            <a:off x="526363" y="5200386"/>
            <a:ext cx="2356851" cy="505642"/>
          </a:xfrm>
          <a:prstGeom prst="rect">
            <a:avLst/>
          </a:prstGeom>
          <a:solidFill>
            <a:schemeClr val="accent1">
              <a:alpha val="80000"/>
            </a:schemeClr>
          </a:solidFill>
        </p:spPr>
        <p:txBody>
          <a:bodyPr vert="horz" lIns="72000" tIns="36000" rIns="72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400" dirty="0">
                <a:solidFill>
                  <a:schemeClr val="bg1"/>
                </a:solidFill>
              </a:rPr>
              <a:t>Der Weg zurück in den Beruf erfolgt stufenweise ...</a:t>
            </a:r>
          </a:p>
        </p:txBody>
      </p:sp>
      <p:sp>
        <p:nvSpPr>
          <p:cNvPr id="12" name="Textplatzhalter 4">
            <a:extLst>
              <a:ext uri="{FF2B5EF4-FFF2-40B4-BE49-F238E27FC236}">
                <a16:creationId xmlns:a16="http://schemas.microsoft.com/office/drawing/2014/main" id="{57A84C23-0511-445F-882D-E42466F15918}"/>
              </a:ext>
            </a:extLst>
          </p:cNvPr>
          <p:cNvSpPr txBox="1">
            <a:spLocks/>
          </p:cNvSpPr>
          <p:nvPr/>
        </p:nvSpPr>
        <p:spPr bwMode="gray">
          <a:xfrm>
            <a:off x="526363" y="2030202"/>
            <a:ext cx="3541582" cy="24817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1"/>
                </a:solidFill>
              </a:rPr>
              <a:t>Reintegration ins Berufsleben ...</a:t>
            </a:r>
          </a:p>
        </p:txBody>
      </p:sp>
      <p:grpSp>
        <p:nvGrpSpPr>
          <p:cNvPr id="16" name="Gruppieren 12">
            <a:extLst>
              <a:ext uri="{FF2B5EF4-FFF2-40B4-BE49-F238E27FC236}">
                <a16:creationId xmlns:a16="http://schemas.microsoft.com/office/drawing/2014/main" id="{2607363B-DB95-4F63-A7E9-B2398A28B120}"/>
              </a:ext>
            </a:extLst>
          </p:cNvPr>
          <p:cNvGrpSpPr/>
          <p:nvPr/>
        </p:nvGrpSpPr>
        <p:grpSpPr>
          <a:xfrm>
            <a:off x="526360" y="2457968"/>
            <a:ext cx="5118854" cy="3245850"/>
            <a:chOff x="526360" y="2790782"/>
            <a:chExt cx="5118854" cy="3245850"/>
          </a:xfrm>
        </p:grpSpPr>
        <p:pic>
          <p:nvPicPr>
            <p:cNvPr id="17" name="Grafik 11">
              <a:extLst>
                <a:ext uri="{FF2B5EF4-FFF2-40B4-BE49-F238E27FC236}">
                  <a16:creationId xmlns:a16="http://schemas.microsoft.com/office/drawing/2014/main" id="{B859D315-E607-484D-A77D-9BE8AD74E1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6360" y="2790782"/>
              <a:ext cx="5118853" cy="3245847"/>
            </a:xfrm>
            <a:prstGeom prst="rect">
              <a:avLst/>
            </a:prstGeom>
          </p:spPr>
        </p:pic>
        <p:sp>
          <p:nvSpPr>
            <p:cNvPr id="18" name="Textplatzhalter 4">
              <a:extLst>
                <a:ext uri="{FF2B5EF4-FFF2-40B4-BE49-F238E27FC236}">
                  <a16:creationId xmlns:a16="http://schemas.microsoft.com/office/drawing/2014/main" id="{D669AA8C-6155-4EAA-9E98-272513D15F4C}"/>
                </a:ext>
              </a:extLst>
            </p:cNvPr>
            <p:cNvSpPr txBox="1">
              <a:spLocks/>
            </p:cNvSpPr>
            <p:nvPr/>
          </p:nvSpPr>
          <p:spPr bwMode="gray">
            <a:xfrm>
              <a:off x="526361" y="5754783"/>
              <a:ext cx="5118853" cy="281849"/>
            </a:xfrm>
            <a:prstGeom prst="rect">
              <a:avLst/>
            </a:prstGeom>
            <a:solidFill>
              <a:schemeClr val="accent1">
                <a:alpha val="80000"/>
              </a:schemeClr>
            </a:solidFill>
          </p:spPr>
          <p:txBody>
            <a:bodyPr vert="horz" wrap="square" lIns="72000" tIns="36000" rIns="72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400" dirty="0">
                  <a:solidFill>
                    <a:schemeClr val="bg1"/>
                  </a:solidFill>
                </a:rPr>
                <a:t>… und meldepflichtig?!</a:t>
              </a:r>
            </a:p>
          </p:txBody>
        </p:sp>
      </p:grpSp>
      <p:sp>
        <p:nvSpPr>
          <p:cNvPr id="19" name="Freihandform 16">
            <a:extLst>
              <a:ext uri="{FF2B5EF4-FFF2-40B4-BE49-F238E27FC236}">
                <a16:creationId xmlns:a16="http://schemas.microsoft.com/office/drawing/2014/main" id="{AB97C57C-B515-48A9-B1F4-E260D9A9C76B}"/>
              </a:ext>
            </a:extLst>
          </p:cNvPr>
          <p:cNvSpPr>
            <a:spLocks noChangeAspect="1"/>
          </p:cNvSpPr>
          <p:nvPr/>
        </p:nvSpPr>
        <p:spPr>
          <a:xfrm rot="5400000">
            <a:off x="1583895" y="2282218"/>
            <a:ext cx="238937" cy="387150"/>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20" name="Rechteck 21">
            <a:extLst>
              <a:ext uri="{FF2B5EF4-FFF2-40B4-BE49-F238E27FC236}">
                <a16:creationId xmlns:a16="http://schemas.microsoft.com/office/drawing/2014/main" id="{A0F1C988-CB12-4643-927A-F6AA2C85BF27}"/>
              </a:ext>
            </a:extLst>
          </p:cNvPr>
          <p:cNvSpPr/>
          <p:nvPr/>
        </p:nvSpPr>
        <p:spPr>
          <a:xfrm>
            <a:off x="553453" y="3249053"/>
            <a:ext cx="1700344" cy="306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04000"/>
              </a:lnSpc>
              <a:spcBef>
                <a:spcPts val="600"/>
              </a:spcBef>
            </a:pPr>
            <a:r>
              <a:rPr lang="de-DE" sz="2000" b="1" dirty="0">
                <a:solidFill>
                  <a:schemeClr val="accent1"/>
                </a:solidFill>
              </a:rPr>
              <a:t>Muss ich </a:t>
            </a:r>
            <a:br>
              <a:rPr lang="de-DE" sz="2000" b="1" dirty="0">
                <a:solidFill>
                  <a:schemeClr val="accent1"/>
                </a:solidFill>
              </a:rPr>
            </a:br>
            <a:r>
              <a:rPr lang="de-DE" sz="2000" b="1" dirty="0">
                <a:solidFill>
                  <a:schemeClr val="accent1"/>
                </a:solidFill>
              </a:rPr>
              <a:t>das der Versicherung melden?</a:t>
            </a:r>
          </a:p>
        </p:txBody>
      </p:sp>
      <p:grpSp>
        <p:nvGrpSpPr>
          <p:cNvPr id="21" name="Gruppieren 8">
            <a:extLst>
              <a:ext uri="{FF2B5EF4-FFF2-40B4-BE49-F238E27FC236}">
                <a16:creationId xmlns:a16="http://schemas.microsoft.com/office/drawing/2014/main" id="{95ED179E-7E4C-41B7-970D-10F5E2D7D8A0}"/>
              </a:ext>
            </a:extLst>
          </p:cNvPr>
          <p:cNvGrpSpPr/>
          <p:nvPr/>
        </p:nvGrpSpPr>
        <p:grpSpPr>
          <a:xfrm>
            <a:off x="526361" y="2457968"/>
            <a:ext cx="744015" cy="744015"/>
            <a:chOff x="653832" y="2732465"/>
            <a:chExt cx="744015" cy="744015"/>
          </a:xfrm>
        </p:grpSpPr>
        <p:sp>
          <p:nvSpPr>
            <p:cNvPr id="22" name="Rechteck 26">
              <a:extLst>
                <a:ext uri="{FF2B5EF4-FFF2-40B4-BE49-F238E27FC236}">
                  <a16:creationId xmlns:a16="http://schemas.microsoft.com/office/drawing/2014/main" id="{C1398C7D-C11C-4391-BF20-386678968D73}"/>
                </a:ext>
              </a:extLst>
            </p:cNvPr>
            <p:cNvSpPr/>
            <p:nvPr/>
          </p:nvSpPr>
          <p:spPr>
            <a:xfrm>
              <a:off x="653832" y="2732465"/>
              <a:ext cx="744015" cy="74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23" name="Grafik 7">
              <a:extLst>
                <a:ext uri="{FF2B5EF4-FFF2-40B4-BE49-F238E27FC236}">
                  <a16:creationId xmlns:a16="http://schemas.microsoft.com/office/drawing/2014/main" id="{2DF14C53-8545-4DE1-8309-A9FF1A18F24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762607" y="2869757"/>
              <a:ext cx="526465" cy="469430"/>
            </a:xfrm>
            <a:prstGeom prst="rect">
              <a:avLst/>
            </a:prstGeom>
          </p:spPr>
        </p:pic>
      </p:grpSp>
      <p:pic>
        <p:nvPicPr>
          <p:cNvPr id="24" name="Grafik 33">
            <a:extLst>
              <a:ext uri="{FF2B5EF4-FFF2-40B4-BE49-F238E27FC236}">
                <a16:creationId xmlns:a16="http://schemas.microsoft.com/office/drawing/2014/main" id="{E4C7C38A-06DE-4E3D-B315-426C3CA1E6D9}"/>
              </a:ext>
            </a:extLst>
          </p:cNvPr>
          <p:cNvPicPr>
            <a:picLocks noChangeAspect="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782543" y="1974574"/>
            <a:ext cx="670618" cy="676715"/>
          </a:xfrm>
          <a:prstGeom prst="rect">
            <a:avLst/>
          </a:prstGeom>
        </p:spPr>
      </p:pic>
      <p:sp>
        <p:nvSpPr>
          <p:cNvPr id="25" name="Textfeld 21">
            <a:extLst>
              <a:ext uri="{FF2B5EF4-FFF2-40B4-BE49-F238E27FC236}">
                <a16:creationId xmlns:a16="http://schemas.microsoft.com/office/drawing/2014/main" id="{D2862AD4-844D-4C9A-9464-E00C5FA4AAEB}"/>
              </a:ext>
            </a:extLst>
          </p:cNvPr>
          <p:cNvSpPr txBox="1"/>
          <p:nvPr/>
        </p:nvSpPr>
        <p:spPr>
          <a:xfrm>
            <a:off x="7947955" y="1844824"/>
            <a:ext cx="3908150" cy="4104000"/>
          </a:xfrm>
          <a:prstGeom prst="rect">
            <a:avLst/>
          </a:prstGeom>
          <a:solidFill>
            <a:srgbClr val="D0E4B9"/>
          </a:solidFill>
        </p:spPr>
        <p:txBody>
          <a:bodyPr wrap="square" lIns="180000" tIns="180000" rIns="72000" bIns="180000" rtlCol="0" anchor="t">
            <a:noAutofit/>
          </a:bodyPr>
          <a:lstStyle/>
          <a:p>
            <a:pPr>
              <a:lnSpc>
                <a:spcPct val="104000"/>
              </a:lnSpc>
              <a:spcBef>
                <a:spcPts val="600"/>
              </a:spcBef>
            </a:pPr>
            <a:r>
              <a:rPr lang="de-DE" sz="1600" b="1" dirty="0">
                <a:solidFill>
                  <a:schemeClr val="accent1"/>
                </a:solidFill>
              </a:rPr>
              <a:t>Fakten-Check zum Meldeverzicht</a:t>
            </a:r>
            <a:br>
              <a:rPr lang="de-DE" sz="1600" b="1" dirty="0">
                <a:solidFill>
                  <a:schemeClr val="accent1"/>
                </a:solidFill>
              </a:rPr>
            </a:br>
            <a:r>
              <a:rPr lang="de-DE" sz="1600" b="1" dirty="0">
                <a:solidFill>
                  <a:schemeClr val="accent1"/>
                </a:solidFill>
              </a:rPr>
              <a:t>bei Wiederaufnahme eines Berufs.</a:t>
            </a:r>
          </a:p>
          <a:p>
            <a:pPr marL="252000" indent="-252000">
              <a:lnSpc>
                <a:spcPct val="104000"/>
              </a:lnSpc>
              <a:spcBef>
                <a:spcPts val="600"/>
              </a:spcBef>
              <a:buSzPct val="110000"/>
              <a:buBlip>
                <a:blip r:embed="rId8"/>
              </a:buBlip>
            </a:pPr>
            <a:r>
              <a:rPr lang="de-DE" sz="1600" dirty="0"/>
              <a:t>Auch wenn der Kunde wieder arbeiten geht bzw. damit startet, muss er dies HDI nicht von sich aus melden. </a:t>
            </a:r>
          </a:p>
          <a:p>
            <a:pPr marL="252000" indent="-252000">
              <a:lnSpc>
                <a:spcPct val="104000"/>
              </a:lnSpc>
              <a:spcBef>
                <a:spcPts val="600"/>
              </a:spcBef>
              <a:buSzPct val="110000"/>
              <a:buBlip>
                <a:blip r:embed="rId8"/>
              </a:buBlip>
            </a:pPr>
            <a:r>
              <a:rPr lang="de-DE" sz="1600" dirty="0"/>
              <a:t>Möglicherweise „zu viel“ gezahlte Renten müssen nicht zurückgezahlt werden. </a:t>
            </a:r>
          </a:p>
          <a:p>
            <a:pPr marL="252000" indent="-252000">
              <a:lnSpc>
                <a:spcPct val="104000"/>
              </a:lnSpc>
              <a:spcBef>
                <a:spcPts val="600"/>
              </a:spcBef>
              <a:buSzPct val="110000"/>
              <a:buBlip>
                <a:blip r:embed="rId8"/>
              </a:buBlip>
            </a:pPr>
            <a:r>
              <a:rPr lang="de-DE" sz="1600" b="1" dirty="0"/>
              <a:t>Vorteil</a:t>
            </a:r>
            <a:r>
              <a:rPr lang="de-DE" sz="1600" dirty="0"/>
              <a:t>: Keine finanzielle Unsicherheit bez. möglicher Rückforderung.</a:t>
            </a:r>
          </a:p>
        </p:txBody>
      </p:sp>
      <p:grpSp>
        <p:nvGrpSpPr>
          <p:cNvPr id="26" name="Gruppieren 22">
            <a:extLst>
              <a:ext uri="{FF2B5EF4-FFF2-40B4-BE49-F238E27FC236}">
                <a16:creationId xmlns:a16="http://schemas.microsoft.com/office/drawing/2014/main" id="{FFA88EF4-42A4-4C54-A8DE-61ECF172182C}"/>
              </a:ext>
            </a:extLst>
          </p:cNvPr>
          <p:cNvGrpSpPr/>
          <p:nvPr/>
        </p:nvGrpSpPr>
        <p:grpSpPr>
          <a:xfrm>
            <a:off x="11540721" y="1718730"/>
            <a:ext cx="442688" cy="442688"/>
            <a:chOff x="6499532" y="2139287"/>
            <a:chExt cx="442688" cy="442688"/>
          </a:xfrm>
        </p:grpSpPr>
        <p:sp>
          <p:nvSpPr>
            <p:cNvPr id="27" name="Rechteck 23">
              <a:extLst>
                <a:ext uri="{FF2B5EF4-FFF2-40B4-BE49-F238E27FC236}">
                  <a16:creationId xmlns:a16="http://schemas.microsoft.com/office/drawing/2014/main" id="{AA241528-0DCA-4E24-9B32-73DF7411F3C3}"/>
                </a:ext>
              </a:extLst>
            </p:cNvPr>
            <p:cNvSpPr/>
            <p:nvPr/>
          </p:nvSpPr>
          <p:spPr>
            <a:xfrm>
              <a:off x="6499532" y="2139287"/>
              <a:ext cx="442688" cy="442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28" name="Grafik 24">
              <a:extLst>
                <a:ext uri="{FF2B5EF4-FFF2-40B4-BE49-F238E27FC236}">
                  <a16:creationId xmlns:a16="http://schemas.microsoft.com/office/drawing/2014/main" id="{AEFDCE63-9783-4AC1-ADA7-9CF9177FAD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20355" y="2226289"/>
              <a:ext cx="201042" cy="268684"/>
            </a:xfrm>
            <a:prstGeom prst="rect">
              <a:avLst/>
            </a:prstGeom>
          </p:spPr>
        </p:pic>
      </p:grpSp>
      <p:sp>
        <p:nvSpPr>
          <p:cNvPr id="3" name="Foliennummernplatzhalter 2">
            <a:extLst>
              <a:ext uri="{FF2B5EF4-FFF2-40B4-BE49-F238E27FC236}">
                <a16:creationId xmlns:a16="http://schemas.microsoft.com/office/drawing/2014/main" id="{E7F58FD3-81DB-46FB-B384-A8DD7C227759}"/>
              </a:ext>
            </a:extLst>
          </p:cNvPr>
          <p:cNvSpPr>
            <a:spLocks noGrp="1"/>
          </p:cNvSpPr>
          <p:nvPr>
            <p:ph type="sldNum" sz="quarter" idx="12"/>
          </p:nvPr>
        </p:nvSpPr>
        <p:spPr/>
        <p:txBody>
          <a:bodyPr/>
          <a:lstStyle/>
          <a:p>
            <a:fld id="{7EC6429F-8EBA-4254-B9C8-295228AFE7F1}" type="slidenum">
              <a:rPr lang="de-DE" smtClean="0"/>
              <a:pPr/>
              <a:t>43</a:t>
            </a:fld>
            <a:endParaRPr lang="de-DE" dirty="0"/>
          </a:p>
        </p:txBody>
      </p:sp>
      <p:sp>
        <p:nvSpPr>
          <p:cNvPr id="29" name="Fußzeilenplatzhalter 2">
            <a:extLst>
              <a:ext uri="{FF2B5EF4-FFF2-40B4-BE49-F238E27FC236}">
                <a16:creationId xmlns:a16="http://schemas.microsoft.com/office/drawing/2014/main" id="{5EE6C633-CDBD-4317-92ED-66E87C6A9132}"/>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3889935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750" fill="hold"/>
                                        <p:tgtEl>
                                          <p:spTgt spid="16"/>
                                        </p:tgtEl>
                                        <p:attrNameLst>
                                          <p:attrName>ppt_w</p:attrName>
                                        </p:attrNameLst>
                                      </p:cBhvr>
                                      <p:tavLst>
                                        <p:tav tm="0">
                                          <p:val>
                                            <p:fltVal val="0"/>
                                          </p:val>
                                        </p:tav>
                                        <p:tav tm="100000">
                                          <p:val>
                                            <p:strVal val="#ppt_w"/>
                                          </p:val>
                                        </p:tav>
                                      </p:tavLst>
                                    </p:anim>
                                    <p:anim calcmode="lin" valueType="num">
                                      <p:cBhvr>
                                        <p:cTn id="11" dur="750" fill="hold"/>
                                        <p:tgtEl>
                                          <p:spTgt spid="16"/>
                                        </p:tgtEl>
                                        <p:attrNameLst>
                                          <p:attrName>ppt_h</p:attrName>
                                        </p:attrNameLst>
                                      </p:cBhvr>
                                      <p:tavLst>
                                        <p:tav tm="0">
                                          <p:val>
                                            <p:fltVal val="0"/>
                                          </p:val>
                                        </p:tav>
                                        <p:tav tm="100000">
                                          <p:val>
                                            <p:strVal val="#ppt_h"/>
                                          </p:val>
                                        </p:tav>
                                      </p:tavLst>
                                    </p:anim>
                                    <p:animEffect transition="in" filter="fade">
                                      <p:cBhvr>
                                        <p:cTn id="12" dur="750"/>
                                        <p:tgtEl>
                                          <p:spTgt spid="1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750"/>
                            </p:stCondLst>
                            <p:childTnLst>
                              <p:par>
                                <p:cTn id="17" presetID="2" presetClass="entr" presetSubtype="8" decel="100000" fill="hold" nodeType="after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4"/>
                  </p:tgtEl>
                </p:cond>
              </p:nextCondLst>
            </p:seq>
          </p:childTnLst>
        </p:cTn>
      </p:par>
    </p:tnLst>
    <p:bldLst>
      <p:bldP spid="19" grpId="0" animBg="1"/>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Vollständiger Verweisungsverzicht in der </a:t>
            </a:r>
            <a:r>
              <a:rPr lang="de-DE"/>
              <a:t>Erstprüfung.</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45715"/>
          </a:xfrm>
        </p:spPr>
        <p:txBody>
          <a:bodyPr/>
          <a:lstStyle/>
          <a:p>
            <a:pPr lvl="1"/>
            <a:r>
              <a:rPr lang="de-DE" dirty="0"/>
              <a:t>HDI verzichtet in der Erstprüfung sowohl auf </a:t>
            </a:r>
            <a:r>
              <a:rPr lang="de-DE" b="1" dirty="0">
                <a:solidFill>
                  <a:srgbClr val="016629"/>
                </a:solidFill>
              </a:rPr>
              <a:t>abstrakte als auch auf konkrete Verweisung</a:t>
            </a:r>
            <a:r>
              <a:rPr lang="de-DE" dirty="0"/>
              <a:t>. </a:t>
            </a:r>
          </a:p>
        </p:txBody>
      </p:sp>
      <p:sp>
        <p:nvSpPr>
          <p:cNvPr id="5" name="Rechteck 25">
            <a:extLst>
              <a:ext uri="{FF2B5EF4-FFF2-40B4-BE49-F238E27FC236}">
                <a16:creationId xmlns:a16="http://schemas.microsoft.com/office/drawing/2014/main" id="{A4DF8367-D369-467F-8894-AE0D48EFF570}"/>
              </a:ext>
            </a:extLst>
          </p:cNvPr>
          <p:cNvSpPr/>
          <p:nvPr/>
        </p:nvSpPr>
        <p:spPr>
          <a:xfrm>
            <a:off x="323527" y="1844825"/>
            <a:ext cx="8496299" cy="410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6" name="Textplatzhalter 4">
            <a:extLst>
              <a:ext uri="{FF2B5EF4-FFF2-40B4-BE49-F238E27FC236}">
                <a16:creationId xmlns:a16="http://schemas.microsoft.com/office/drawing/2014/main" id="{30294AAA-2431-4AD1-A92D-7A83C8DFF791}"/>
              </a:ext>
            </a:extLst>
          </p:cNvPr>
          <p:cNvSpPr txBox="1">
            <a:spLocks/>
          </p:cNvSpPr>
          <p:nvPr/>
        </p:nvSpPr>
        <p:spPr bwMode="gray">
          <a:xfrm>
            <a:off x="526363" y="2030202"/>
            <a:ext cx="5390250" cy="24817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1"/>
                </a:solidFill>
              </a:rPr>
              <a:t>Praxisbeispiel: konkrete Verweisung.</a:t>
            </a:r>
          </a:p>
        </p:txBody>
      </p:sp>
      <p:pic>
        <p:nvPicPr>
          <p:cNvPr id="7" name="Grafik 12">
            <a:extLst>
              <a:ext uri="{FF2B5EF4-FFF2-40B4-BE49-F238E27FC236}">
                <a16:creationId xmlns:a16="http://schemas.microsoft.com/office/drawing/2014/main" id="{0F7B4011-E15B-450A-95D1-FED9282A2F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294799" y="2457962"/>
            <a:ext cx="2350417" cy="3245847"/>
          </a:xfrm>
          <a:prstGeom prst="rect">
            <a:avLst/>
          </a:prstGeom>
          <a:noFill/>
          <a:ln w="114300">
            <a:noFill/>
            <a:miter lim="800000"/>
            <a:headEnd/>
            <a:tailEnd/>
          </a:ln>
          <a:extLst>
            <a:ext uri="{909E8E84-426E-40DD-AFC4-6F175D3DCCD1}">
              <a14:hiddenFill xmlns:a14="http://schemas.microsoft.com/office/drawing/2010/main">
                <a:solidFill>
                  <a:srgbClr val="FFFFFF"/>
                </a:solidFill>
              </a14:hiddenFill>
            </a:ext>
          </a:extLst>
        </p:spPr>
      </p:pic>
      <p:pic>
        <p:nvPicPr>
          <p:cNvPr id="8" name="Grafik 52">
            <a:extLst>
              <a:ext uri="{FF2B5EF4-FFF2-40B4-BE49-F238E27FC236}">
                <a16:creationId xmlns:a16="http://schemas.microsoft.com/office/drawing/2014/main" id="{71F9764E-499A-489E-A721-46C27EBAF5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26039" y="2457962"/>
            <a:ext cx="2350741" cy="3245848"/>
          </a:xfrm>
          <a:prstGeom prst="rect">
            <a:avLst/>
          </a:prstGeom>
          <a:noFill/>
          <a:ln w="114300">
            <a:noFill/>
            <a:miter lim="800000"/>
            <a:headEnd/>
            <a:tailEnd/>
          </a:ln>
          <a:extLst>
            <a:ext uri="{909E8E84-426E-40DD-AFC4-6F175D3DCCD1}">
              <a14:hiddenFill xmlns:a14="http://schemas.microsoft.com/office/drawing/2010/main">
                <a:solidFill>
                  <a:srgbClr val="FFFFFF"/>
                </a:solidFill>
              </a14:hiddenFill>
            </a:ext>
          </a:extLst>
        </p:spPr>
      </p:pic>
      <p:sp>
        <p:nvSpPr>
          <p:cNvPr id="10" name="Textplatzhalter 4">
            <a:extLst>
              <a:ext uri="{FF2B5EF4-FFF2-40B4-BE49-F238E27FC236}">
                <a16:creationId xmlns:a16="http://schemas.microsoft.com/office/drawing/2014/main" id="{6EC0CE0A-F05F-4DCD-975B-78E38A5952B1}"/>
              </a:ext>
            </a:extLst>
          </p:cNvPr>
          <p:cNvSpPr txBox="1">
            <a:spLocks/>
          </p:cNvSpPr>
          <p:nvPr/>
        </p:nvSpPr>
        <p:spPr bwMode="gray">
          <a:xfrm>
            <a:off x="3294799" y="4959005"/>
            <a:ext cx="2350417" cy="744810"/>
          </a:xfrm>
          <a:prstGeom prst="rect">
            <a:avLst/>
          </a:prstGeom>
          <a:solidFill>
            <a:schemeClr val="accent1">
              <a:alpha val="80000"/>
            </a:schemeClr>
          </a:solidFill>
        </p:spPr>
        <p:txBody>
          <a:bodyPr vert="horz" wrap="square" lIns="72000" tIns="36000" rIns="72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400" dirty="0">
                <a:solidFill>
                  <a:schemeClr val="bg1"/>
                </a:solidFill>
              </a:rPr>
              <a:t>Die Hände zittern. </a:t>
            </a:r>
            <a:br>
              <a:rPr lang="de-DE" sz="1400" dirty="0">
                <a:solidFill>
                  <a:schemeClr val="bg1"/>
                </a:solidFill>
              </a:rPr>
            </a:br>
            <a:r>
              <a:rPr lang="de-DE" sz="1400" dirty="0">
                <a:solidFill>
                  <a:schemeClr val="bg1"/>
                </a:solidFill>
              </a:rPr>
              <a:t>BU durch Tremor-Erkrankung</a:t>
            </a:r>
          </a:p>
        </p:txBody>
      </p:sp>
      <p:sp>
        <p:nvSpPr>
          <p:cNvPr id="11" name="Textplatzhalter 4">
            <a:extLst>
              <a:ext uri="{FF2B5EF4-FFF2-40B4-BE49-F238E27FC236}">
                <a16:creationId xmlns:a16="http://schemas.microsoft.com/office/drawing/2014/main" id="{175234C8-C6E4-4163-8039-91764827101B}"/>
              </a:ext>
            </a:extLst>
          </p:cNvPr>
          <p:cNvSpPr txBox="1">
            <a:spLocks/>
          </p:cNvSpPr>
          <p:nvPr/>
        </p:nvSpPr>
        <p:spPr bwMode="gray">
          <a:xfrm>
            <a:off x="526363" y="4958999"/>
            <a:ext cx="2356851" cy="744810"/>
          </a:xfrm>
          <a:prstGeom prst="rect">
            <a:avLst/>
          </a:prstGeom>
          <a:solidFill>
            <a:schemeClr val="accent1">
              <a:alpha val="80000"/>
            </a:schemeClr>
          </a:solidFill>
        </p:spPr>
        <p:txBody>
          <a:bodyPr vert="horz" lIns="72000" tIns="36000" rIns="72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400" dirty="0">
                <a:solidFill>
                  <a:schemeClr val="bg1"/>
                </a:solidFill>
              </a:rPr>
              <a:t>Tätigkeit einer Dermatologin: 90% im OP (chirurgische Eingriffe)</a:t>
            </a:r>
          </a:p>
        </p:txBody>
      </p:sp>
      <p:sp>
        <p:nvSpPr>
          <p:cNvPr id="12" name="Freihandform 16">
            <a:extLst>
              <a:ext uri="{FF2B5EF4-FFF2-40B4-BE49-F238E27FC236}">
                <a16:creationId xmlns:a16="http://schemas.microsoft.com/office/drawing/2014/main" id="{2F8DD099-BC79-4741-AF92-81D71E6C7B48}"/>
              </a:ext>
            </a:extLst>
          </p:cNvPr>
          <p:cNvSpPr>
            <a:spLocks noChangeAspect="1"/>
          </p:cNvSpPr>
          <p:nvPr/>
        </p:nvSpPr>
        <p:spPr>
          <a:xfrm>
            <a:off x="3028026" y="3862187"/>
            <a:ext cx="115528" cy="187190"/>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grpSp>
        <p:nvGrpSpPr>
          <p:cNvPr id="16" name="Gruppieren 10">
            <a:extLst>
              <a:ext uri="{FF2B5EF4-FFF2-40B4-BE49-F238E27FC236}">
                <a16:creationId xmlns:a16="http://schemas.microsoft.com/office/drawing/2014/main" id="{4510C7F8-0A64-4682-9318-547D005B5BAD}"/>
              </a:ext>
            </a:extLst>
          </p:cNvPr>
          <p:cNvGrpSpPr/>
          <p:nvPr/>
        </p:nvGrpSpPr>
        <p:grpSpPr>
          <a:xfrm>
            <a:off x="526359" y="2455749"/>
            <a:ext cx="5118855" cy="3245850"/>
            <a:chOff x="526359" y="2790782"/>
            <a:chExt cx="5118855" cy="3245850"/>
          </a:xfrm>
        </p:grpSpPr>
        <p:pic>
          <p:nvPicPr>
            <p:cNvPr id="17" name="Grafik 12">
              <a:extLst>
                <a:ext uri="{FF2B5EF4-FFF2-40B4-BE49-F238E27FC236}">
                  <a16:creationId xmlns:a16="http://schemas.microsoft.com/office/drawing/2014/main" id="{DB8B7B8D-54DA-4DDE-B23D-3B46613DD4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26359" y="2790782"/>
              <a:ext cx="5118853" cy="3245850"/>
            </a:xfrm>
            <a:prstGeom prst="rect">
              <a:avLst/>
            </a:prstGeom>
            <a:noFill/>
            <a:ln w="114300">
              <a:noFill/>
              <a:miter lim="800000"/>
              <a:headEnd/>
              <a:tailEnd/>
            </a:ln>
            <a:extLst>
              <a:ext uri="{909E8E84-426E-40DD-AFC4-6F175D3DCCD1}">
                <a14:hiddenFill xmlns:a14="http://schemas.microsoft.com/office/drawing/2010/main">
                  <a:solidFill>
                    <a:srgbClr val="FFFFFF"/>
                  </a:solidFill>
                </a14:hiddenFill>
              </a:ext>
            </a:extLst>
          </p:spPr>
        </p:pic>
        <p:sp>
          <p:nvSpPr>
            <p:cNvPr id="18" name="Textplatzhalter 4">
              <a:extLst>
                <a:ext uri="{FF2B5EF4-FFF2-40B4-BE49-F238E27FC236}">
                  <a16:creationId xmlns:a16="http://schemas.microsoft.com/office/drawing/2014/main" id="{2F78F12D-8972-43CB-A4FA-574CE8B7EE91}"/>
                </a:ext>
              </a:extLst>
            </p:cNvPr>
            <p:cNvSpPr txBox="1">
              <a:spLocks/>
            </p:cNvSpPr>
            <p:nvPr/>
          </p:nvSpPr>
          <p:spPr bwMode="gray">
            <a:xfrm>
              <a:off x="526361" y="5755026"/>
              <a:ext cx="5118853" cy="281606"/>
            </a:xfrm>
            <a:prstGeom prst="rect">
              <a:avLst/>
            </a:prstGeom>
            <a:solidFill>
              <a:schemeClr val="accent1">
                <a:alpha val="80000"/>
              </a:schemeClr>
            </a:solidFill>
          </p:spPr>
          <p:txBody>
            <a:bodyPr vert="horz" wrap="square" lIns="72000" tIns="36000" rIns="72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400" dirty="0">
                  <a:solidFill>
                    <a:schemeClr val="bg1"/>
                  </a:solidFill>
                </a:rPr>
                <a:t>Sie erstellt nun zu 100% medizinische Gutachten.</a:t>
              </a:r>
            </a:p>
          </p:txBody>
        </p:sp>
      </p:grpSp>
      <p:sp>
        <p:nvSpPr>
          <p:cNvPr id="19" name="Freihandform 16">
            <a:extLst>
              <a:ext uri="{FF2B5EF4-FFF2-40B4-BE49-F238E27FC236}">
                <a16:creationId xmlns:a16="http://schemas.microsoft.com/office/drawing/2014/main" id="{602CE17D-540E-42D3-8F69-83B7707D7F61}"/>
              </a:ext>
            </a:extLst>
          </p:cNvPr>
          <p:cNvSpPr>
            <a:spLocks noChangeAspect="1"/>
          </p:cNvSpPr>
          <p:nvPr/>
        </p:nvSpPr>
        <p:spPr>
          <a:xfrm rot="5400000">
            <a:off x="1583895" y="2279999"/>
            <a:ext cx="238937" cy="387150"/>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grpSp>
        <p:nvGrpSpPr>
          <p:cNvPr id="20" name="Gruppieren 37">
            <a:extLst>
              <a:ext uri="{FF2B5EF4-FFF2-40B4-BE49-F238E27FC236}">
                <a16:creationId xmlns:a16="http://schemas.microsoft.com/office/drawing/2014/main" id="{828D1264-E7F2-4894-A34A-B76BAA93F80C}"/>
              </a:ext>
            </a:extLst>
          </p:cNvPr>
          <p:cNvGrpSpPr/>
          <p:nvPr/>
        </p:nvGrpSpPr>
        <p:grpSpPr>
          <a:xfrm>
            <a:off x="526361" y="2455749"/>
            <a:ext cx="744015" cy="744015"/>
            <a:chOff x="2985006" y="2571023"/>
            <a:chExt cx="744015" cy="744015"/>
          </a:xfrm>
        </p:grpSpPr>
        <p:sp>
          <p:nvSpPr>
            <p:cNvPr id="21" name="Rechteck 38">
              <a:extLst>
                <a:ext uri="{FF2B5EF4-FFF2-40B4-BE49-F238E27FC236}">
                  <a16:creationId xmlns:a16="http://schemas.microsoft.com/office/drawing/2014/main" id="{7636F489-8221-4079-B9C4-9292AEB46A53}"/>
                </a:ext>
              </a:extLst>
            </p:cNvPr>
            <p:cNvSpPr/>
            <p:nvPr/>
          </p:nvSpPr>
          <p:spPr>
            <a:xfrm>
              <a:off x="2985006" y="2571023"/>
              <a:ext cx="744015" cy="74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22" name="Grafik 39">
              <a:extLst>
                <a:ext uri="{FF2B5EF4-FFF2-40B4-BE49-F238E27FC236}">
                  <a16:creationId xmlns:a16="http://schemas.microsoft.com/office/drawing/2014/main" id="{638547A7-E5A9-45B8-9291-BB312FECAB9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3088533" y="2704691"/>
              <a:ext cx="536961" cy="476679"/>
            </a:xfrm>
            <a:prstGeom prst="rect">
              <a:avLst/>
            </a:prstGeom>
          </p:spPr>
        </p:pic>
      </p:grpSp>
      <p:pic>
        <p:nvPicPr>
          <p:cNvPr id="23" name="Grafik 31">
            <a:extLst>
              <a:ext uri="{FF2B5EF4-FFF2-40B4-BE49-F238E27FC236}">
                <a16:creationId xmlns:a16="http://schemas.microsoft.com/office/drawing/2014/main" id="{632FEA60-DEFE-45DD-9D5C-134588AF3C2E}"/>
              </a:ext>
            </a:extLst>
          </p:cNvPr>
          <p:cNvPicPr>
            <a:picLocks noChangeAspect="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782543" y="1974574"/>
            <a:ext cx="670618" cy="676715"/>
          </a:xfrm>
          <a:prstGeom prst="rect">
            <a:avLst/>
          </a:prstGeom>
        </p:spPr>
      </p:pic>
      <p:sp>
        <p:nvSpPr>
          <p:cNvPr id="24" name="Textfeld 21">
            <a:extLst>
              <a:ext uri="{FF2B5EF4-FFF2-40B4-BE49-F238E27FC236}">
                <a16:creationId xmlns:a16="http://schemas.microsoft.com/office/drawing/2014/main" id="{D97FDAE0-3621-491A-89B6-3B3669DCD0C8}"/>
              </a:ext>
            </a:extLst>
          </p:cNvPr>
          <p:cNvSpPr txBox="1"/>
          <p:nvPr/>
        </p:nvSpPr>
        <p:spPr>
          <a:xfrm>
            <a:off x="7947955" y="1844824"/>
            <a:ext cx="3908150" cy="4104000"/>
          </a:xfrm>
          <a:prstGeom prst="rect">
            <a:avLst/>
          </a:prstGeom>
          <a:solidFill>
            <a:srgbClr val="D0E4B9"/>
          </a:solidFill>
        </p:spPr>
        <p:txBody>
          <a:bodyPr wrap="square" lIns="180000" tIns="180000" rIns="72000" bIns="180000" rtlCol="0" anchor="t">
            <a:noAutofit/>
          </a:bodyPr>
          <a:lstStyle/>
          <a:p>
            <a:pPr>
              <a:spcBef>
                <a:spcPts val="300"/>
              </a:spcBef>
            </a:pPr>
            <a:r>
              <a:rPr lang="de-DE" sz="1600" b="1" dirty="0">
                <a:solidFill>
                  <a:schemeClr val="accent1"/>
                </a:solidFill>
              </a:rPr>
              <a:t>Was ist eigentlich …?</a:t>
            </a:r>
          </a:p>
          <a:p>
            <a:pPr>
              <a:spcBef>
                <a:spcPts val="300"/>
              </a:spcBef>
            </a:pPr>
            <a:r>
              <a:rPr lang="de-DE" sz="1600" b="1" dirty="0"/>
              <a:t>Abstrakte Verweisung</a:t>
            </a:r>
            <a:br>
              <a:rPr lang="de-DE" sz="1600" b="1" dirty="0"/>
            </a:br>
            <a:r>
              <a:rPr lang="de-DE" sz="1600" dirty="0"/>
              <a:t>Hier wäre der Versicherer von der Leistung frei, wenn der Kunde nach seiner Erkrankung noch in irgend-einem anderen Beruf tätig sein könnte. Man könnte ihn dann auf diese Tätigkeit verweisen. </a:t>
            </a:r>
          </a:p>
          <a:p>
            <a:pPr>
              <a:spcBef>
                <a:spcPts val="300"/>
              </a:spcBef>
            </a:pPr>
            <a:r>
              <a:rPr lang="de-DE" sz="1600" b="1" dirty="0"/>
              <a:t>Konkrete Verweisung</a:t>
            </a:r>
            <a:br>
              <a:rPr lang="de-DE" sz="1600" b="1" dirty="0"/>
            </a:br>
            <a:r>
              <a:rPr lang="de-DE" sz="1600" dirty="0"/>
              <a:t>Hier wird keine BU-Rente fällig, wenn der Kunde in einem anderen, aber in der Lebensstellung vergleichbaren Beruf arbeitet. </a:t>
            </a:r>
          </a:p>
        </p:txBody>
      </p:sp>
      <p:grpSp>
        <p:nvGrpSpPr>
          <p:cNvPr id="2" name="Group 1">
            <a:extLst>
              <a:ext uri="{FF2B5EF4-FFF2-40B4-BE49-F238E27FC236}">
                <a16:creationId xmlns:a16="http://schemas.microsoft.com/office/drawing/2014/main" id="{FE1D437D-70A7-41EE-BF79-342BC69161FC}"/>
              </a:ext>
            </a:extLst>
          </p:cNvPr>
          <p:cNvGrpSpPr/>
          <p:nvPr/>
        </p:nvGrpSpPr>
        <p:grpSpPr>
          <a:xfrm>
            <a:off x="11540721" y="1718730"/>
            <a:ext cx="442688" cy="442688"/>
            <a:chOff x="11422317" y="1718730"/>
            <a:chExt cx="442688" cy="442688"/>
          </a:xfrm>
        </p:grpSpPr>
        <p:sp>
          <p:nvSpPr>
            <p:cNvPr id="26" name="Rechteck 23">
              <a:extLst>
                <a:ext uri="{FF2B5EF4-FFF2-40B4-BE49-F238E27FC236}">
                  <a16:creationId xmlns:a16="http://schemas.microsoft.com/office/drawing/2014/main" id="{6EB37942-B529-4078-9327-1F6EE304F24D}"/>
                </a:ext>
              </a:extLst>
            </p:cNvPr>
            <p:cNvSpPr/>
            <p:nvPr/>
          </p:nvSpPr>
          <p:spPr>
            <a:xfrm>
              <a:off x="11422317" y="1718730"/>
              <a:ext cx="442688" cy="442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32" name="Grafik 43">
              <a:extLst>
                <a:ext uri="{FF2B5EF4-FFF2-40B4-BE49-F238E27FC236}">
                  <a16:creationId xmlns:a16="http://schemas.microsoft.com/office/drawing/2014/main" id="{2321AA57-B7C8-423E-9A58-D56692FE4C2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95226" y="1821243"/>
              <a:ext cx="296871" cy="237663"/>
            </a:xfrm>
            <a:prstGeom prst="rect">
              <a:avLst/>
            </a:prstGeom>
          </p:spPr>
        </p:pic>
      </p:grpSp>
      <p:sp>
        <p:nvSpPr>
          <p:cNvPr id="4" name="Foliennummernplatzhalter 3">
            <a:extLst>
              <a:ext uri="{FF2B5EF4-FFF2-40B4-BE49-F238E27FC236}">
                <a16:creationId xmlns:a16="http://schemas.microsoft.com/office/drawing/2014/main" id="{00013984-7255-4F6C-B530-F70F0F7B6A4A}"/>
              </a:ext>
            </a:extLst>
          </p:cNvPr>
          <p:cNvSpPr>
            <a:spLocks noGrp="1"/>
          </p:cNvSpPr>
          <p:nvPr>
            <p:ph type="sldNum" sz="quarter" idx="12"/>
          </p:nvPr>
        </p:nvSpPr>
        <p:spPr/>
        <p:txBody>
          <a:bodyPr/>
          <a:lstStyle/>
          <a:p>
            <a:fld id="{7EC6429F-8EBA-4254-B9C8-295228AFE7F1}" type="slidenum">
              <a:rPr lang="de-DE" smtClean="0"/>
              <a:pPr/>
              <a:t>44</a:t>
            </a:fld>
            <a:endParaRPr lang="de-DE" dirty="0"/>
          </a:p>
        </p:txBody>
      </p:sp>
      <p:sp>
        <p:nvSpPr>
          <p:cNvPr id="25" name="Fußzeilenplatzhalter 2">
            <a:extLst>
              <a:ext uri="{FF2B5EF4-FFF2-40B4-BE49-F238E27FC236}">
                <a16:creationId xmlns:a16="http://schemas.microsoft.com/office/drawing/2014/main" id="{A85E1C2A-5DC5-4ABB-A373-C4B202C6FB57}"/>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5248933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750" fill="hold"/>
                                        <p:tgtEl>
                                          <p:spTgt spid="16"/>
                                        </p:tgtEl>
                                        <p:attrNameLst>
                                          <p:attrName>ppt_w</p:attrName>
                                        </p:attrNameLst>
                                      </p:cBhvr>
                                      <p:tavLst>
                                        <p:tav tm="0">
                                          <p:val>
                                            <p:fltVal val="0"/>
                                          </p:val>
                                        </p:tav>
                                        <p:tav tm="100000">
                                          <p:val>
                                            <p:strVal val="#ppt_w"/>
                                          </p:val>
                                        </p:tav>
                                      </p:tavLst>
                                    </p:anim>
                                    <p:anim calcmode="lin" valueType="num">
                                      <p:cBhvr>
                                        <p:cTn id="11" dur="750" fill="hold"/>
                                        <p:tgtEl>
                                          <p:spTgt spid="16"/>
                                        </p:tgtEl>
                                        <p:attrNameLst>
                                          <p:attrName>ppt_h</p:attrName>
                                        </p:attrNameLst>
                                      </p:cBhvr>
                                      <p:tavLst>
                                        <p:tav tm="0">
                                          <p:val>
                                            <p:fltVal val="0"/>
                                          </p:val>
                                        </p:tav>
                                        <p:tav tm="100000">
                                          <p:val>
                                            <p:strVal val="#ppt_h"/>
                                          </p:val>
                                        </p:tav>
                                      </p:tavLst>
                                    </p:anim>
                                    <p:animEffect transition="in" filter="fade">
                                      <p:cBhvr>
                                        <p:cTn id="12" dur="750"/>
                                        <p:tgtEl>
                                          <p:spTgt spid="1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750"/>
                            </p:stCondLst>
                            <p:childTnLst>
                              <p:par>
                                <p:cTn id="17" presetID="2" presetClass="entr" presetSubtype="8" decel="100000" fill="hold" nodeType="afterEffect">
                                  <p:stCondLst>
                                    <p:cond delay="25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3"/>
                  </p:tgtEl>
                </p:cond>
              </p:nextCondLst>
            </p:seq>
          </p:childTnLst>
        </p:cTn>
      </p:par>
    </p:tnLst>
    <p:bldLst>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Konkrete Verweisung nur im Rahmen der </a:t>
            </a:r>
            <a:r>
              <a:rPr lang="de-DE"/>
              <a:t>Nachprüfung.</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4765"/>
          </a:xfrm>
        </p:spPr>
        <p:txBody>
          <a:bodyPr/>
          <a:lstStyle/>
          <a:p>
            <a:pPr lvl="1"/>
            <a:r>
              <a:rPr lang="de-DE" dirty="0"/>
              <a:t>Ihre Kunden beziehen die </a:t>
            </a:r>
            <a:r>
              <a:rPr lang="de-DE" b="1" dirty="0">
                <a:solidFill>
                  <a:srgbClr val="016629"/>
                </a:solidFill>
              </a:rPr>
              <a:t>volle BU-Rente</a:t>
            </a:r>
            <a:r>
              <a:rPr lang="de-DE" dirty="0"/>
              <a:t>. Und zwar so lange, wie sie gebraucht wird.</a:t>
            </a:r>
          </a:p>
        </p:txBody>
      </p:sp>
      <p:sp>
        <p:nvSpPr>
          <p:cNvPr id="4" name="Text Placeholder 34">
            <a:extLst>
              <a:ext uri="{FF2B5EF4-FFF2-40B4-BE49-F238E27FC236}">
                <a16:creationId xmlns:a16="http://schemas.microsoft.com/office/drawing/2014/main" id="{6A8BBDD2-9D87-4C10-9506-1B98A2FA8F3E}"/>
              </a:ext>
            </a:extLst>
          </p:cNvPr>
          <p:cNvSpPr txBox="1">
            <a:spLocks/>
          </p:cNvSpPr>
          <p:nvPr/>
        </p:nvSpPr>
        <p:spPr bwMode="gray">
          <a:xfrm>
            <a:off x="335360" y="1655488"/>
            <a:ext cx="11520000" cy="26476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dirty="0"/>
              <a:t>Bei Pflege verzichtet HDI ausdrücklich auf eine Nachprüfung! </a:t>
            </a:r>
          </a:p>
        </p:txBody>
      </p:sp>
      <p:sp>
        <p:nvSpPr>
          <p:cNvPr id="5" name="Text Placeholder 4">
            <a:extLst>
              <a:ext uri="{FF2B5EF4-FFF2-40B4-BE49-F238E27FC236}">
                <a16:creationId xmlns:a16="http://schemas.microsoft.com/office/drawing/2014/main" id="{F235F0D8-09D5-4477-B255-7D8948667A84}"/>
              </a:ext>
            </a:extLst>
          </p:cNvPr>
          <p:cNvSpPr txBox="1">
            <a:spLocks/>
          </p:cNvSpPr>
          <p:nvPr/>
        </p:nvSpPr>
        <p:spPr>
          <a:xfrm>
            <a:off x="335360" y="6060244"/>
            <a:ext cx="11520000" cy="141064"/>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1) Soziale Lebensstellung – Stellung in der Gesellschaft &amp; finanzielle Lebensstellung – 20% Einkommensminderung sind zumutbar – 80/20-Regelung.</a:t>
            </a:r>
          </a:p>
        </p:txBody>
      </p:sp>
      <p:sp>
        <p:nvSpPr>
          <p:cNvPr id="10" name="Textfeld 21">
            <a:extLst>
              <a:ext uri="{FF2B5EF4-FFF2-40B4-BE49-F238E27FC236}">
                <a16:creationId xmlns:a16="http://schemas.microsoft.com/office/drawing/2014/main" id="{2446E4BC-33C7-4B39-A867-902E454C1C18}"/>
              </a:ext>
            </a:extLst>
          </p:cNvPr>
          <p:cNvSpPr txBox="1"/>
          <p:nvPr/>
        </p:nvSpPr>
        <p:spPr>
          <a:xfrm>
            <a:off x="7947955" y="2120132"/>
            <a:ext cx="3908150" cy="3828692"/>
          </a:xfrm>
          <a:prstGeom prst="rect">
            <a:avLst/>
          </a:prstGeom>
          <a:solidFill>
            <a:srgbClr val="D0E4B9"/>
          </a:solidFill>
        </p:spPr>
        <p:txBody>
          <a:bodyPr wrap="square" lIns="144000" tIns="2628000" rIns="72000" bIns="180000" rtlCol="0" anchor="t">
            <a:noAutofit/>
          </a:bodyPr>
          <a:lstStyle/>
          <a:p>
            <a:pPr>
              <a:lnSpc>
                <a:spcPct val="104000"/>
              </a:lnSpc>
              <a:spcBef>
                <a:spcPts val="600"/>
              </a:spcBef>
            </a:pPr>
            <a:endParaRPr lang="de-DE" sz="1600" b="1" dirty="0">
              <a:solidFill>
                <a:schemeClr val="accent1"/>
              </a:solidFill>
            </a:endParaRPr>
          </a:p>
          <a:p>
            <a:pPr>
              <a:lnSpc>
                <a:spcPct val="104000"/>
              </a:lnSpc>
              <a:spcBef>
                <a:spcPts val="600"/>
              </a:spcBef>
            </a:pPr>
            <a:r>
              <a:rPr lang="de-DE" sz="1600" b="1" dirty="0">
                <a:solidFill>
                  <a:schemeClr val="accent1"/>
                </a:solidFill>
              </a:rPr>
              <a:t>Vorteil für den HDI Kunden.</a:t>
            </a:r>
          </a:p>
          <a:p>
            <a:pPr>
              <a:lnSpc>
                <a:spcPct val="104000"/>
              </a:lnSpc>
              <a:spcBef>
                <a:spcPts val="600"/>
              </a:spcBef>
            </a:pPr>
            <a:r>
              <a:rPr lang="de-DE" sz="1600" dirty="0"/>
              <a:t>Klarheit und Transparenz auch während des Leistungsbezugs.</a:t>
            </a:r>
          </a:p>
        </p:txBody>
      </p:sp>
      <p:sp>
        <p:nvSpPr>
          <p:cNvPr id="16" name="Rechteck 9">
            <a:extLst>
              <a:ext uri="{FF2B5EF4-FFF2-40B4-BE49-F238E27FC236}">
                <a16:creationId xmlns:a16="http://schemas.microsoft.com/office/drawing/2014/main" id="{E6CF0F8C-ED22-4D3D-9ACB-E16340C86E34}"/>
              </a:ext>
            </a:extLst>
          </p:cNvPr>
          <p:cNvSpPr/>
          <p:nvPr/>
        </p:nvSpPr>
        <p:spPr>
          <a:xfrm>
            <a:off x="335360" y="2120133"/>
            <a:ext cx="7275115" cy="38286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2" name="Rechteck 23">
            <a:extLst>
              <a:ext uri="{FF2B5EF4-FFF2-40B4-BE49-F238E27FC236}">
                <a16:creationId xmlns:a16="http://schemas.microsoft.com/office/drawing/2014/main" id="{FDE10A7B-E40F-4471-BB05-4360CE6699B0}"/>
              </a:ext>
            </a:extLst>
          </p:cNvPr>
          <p:cNvSpPr/>
          <p:nvPr/>
        </p:nvSpPr>
        <p:spPr>
          <a:xfrm>
            <a:off x="11540721" y="1994038"/>
            <a:ext cx="442688" cy="412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19" name="Grafik 12">
            <a:extLst>
              <a:ext uri="{FF2B5EF4-FFF2-40B4-BE49-F238E27FC236}">
                <a16:creationId xmlns:a16="http://schemas.microsoft.com/office/drawing/2014/main" id="{88F2B37A-044A-4260-9901-26DEAE2CF646}"/>
              </a:ext>
            </a:extLst>
          </p:cNvPr>
          <p:cNvPicPr>
            <a:picLocks noChangeAspect="1"/>
          </p:cNvPicPr>
          <p:nvPr/>
        </p:nvPicPr>
        <p:blipFill rotWithShape="1">
          <a:blip r:embed="rId2" cstate="email">
            <a:extLst>
              <a:ext uri="{28A0092B-C50C-407E-A947-70E740481C1C}">
                <a14:useLocalDpi xmlns:a14="http://schemas.microsoft.com/office/drawing/2010/main"/>
              </a:ext>
            </a:extLst>
          </a:blip>
          <a:stretch/>
        </p:blipFill>
        <p:spPr bwMode="auto">
          <a:xfrm>
            <a:off x="7947954" y="2120131"/>
            <a:ext cx="2363663" cy="2774735"/>
          </a:xfrm>
          <a:prstGeom prst="rect">
            <a:avLst/>
          </a:prstGeom>
          <a:extLst>
            <a:ext uri="{909E8E84-426E-40DD-AFC4-6F175D3DCCD1}">
              <a14:hiddenFill xmlns:a14="http://schemas.microsoft.com/office/drawing/2010/main">
                <a:solidFill>
                  <a:srgbClr val="FFFFFF"/>
                </a:solidFill>
              </a14:hiddenFill>
            </a:ext>
          </a:extLst>
        </p:spPr>
      </p:pic>
      <p:sp>
        <p:nvSpPr>
          <p:cNvPr id="20" name="Textplatzhalter 4">
            <a:extLst>
              <a:ext uri="{FF2B5EF4-FFF2-40B4-BE49-F238E27FC236}">
                <a16:creationId xmlns:a16="http://schemas.microsoft.com/office/drawing/2014/main" id="{234D07FD-DA66-4F54-AEBC-95E130E752F9}"/>
              </a:ext>
            </a:extLst>
          </p:cNvPr>
          <p:cNvSpPr txBox="1">
            <a:spLocks/>
          </p:cNvSpPr>
          <p:nvPr/>
        </p:nvSpPr>
        <p:spPr bwMode="gray">
          <a:xfrm>
            <a:off x="454299" y="2242663"/>
            <a:ext cx="6927576" cy="516804"/>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cap="all" dirty="0">
                <a:solidFill>
                  <a:schemeClr val="accent1"/>
                </a:solidFill>
              </a:rPr>
              <a:t>HDI: </a:t>
            </a:r>
            <a:r>
              <a:rPr lang="de-DE" dirty="0">
                <a:solidFill>
                  <a:schemeClr val="accent1"/>
                </a:solidFill>
              </a:rPr>
              <a:t>Wir prüfen, ob der Kunde nach Eintritt der BU neue berufliche Fähigkeiten und Kenntnisse erworben hat.</a:t>
            </a:r>
          </a:p>
        </p:txBody>
      </p:sp>
      <p:sp>
        <p:nvSpPr>
          <p:cNvPr id="21" name="Textplatzhalter 4">
            <a:extLst>
              <a:ext uri="{FF2B5EF4-FFF2-40B4-BE49-F238E27FC236}">
                <a16:creationId xmlns:a16="http://schemas.microsoft.com/office/drawing/2014/main" id="{9CEE979B-89C2-4532-8DB9-4F80C03E0AC3}"/>
              </a:ext>
            </a:extLst>
          </p:cNvPr>
          <p:cNvSpPr txBox="1">
            <a:spLocks/>
          </p:cNvSpPr>
          <p:nvPr/>
        </p:nvSpPr>
        <p:spPr bwMode="gray">
          <a:xfrm>
            <a:off x="454299" y="2872296"/>
            <a:ext cx="6927576" cy="1480630"/>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dirty="0"/>
              <a:t>Auf Basis dieser neuen Fähigkeiten und Kenntnisse</a:t>
            </a:r>
          </a:p>
          <a:p>
            <a:pPr lvl="2">
              <a:spcBef>
                <a:spcPts val="300"/>
              </a:spcBef>
            </a:pPr>
            <a:r>
              <a:rPr lang="de-DE" dirty="0"/>
              <a:t>wird tatsächlich der neue Beruf ausgeübt.</a:t>
            </a:r>
          </a:p>
          <a:p>
            <a:pPr lvl="2">
              <a:spcBef>
                <a:spcPts val="300"/>
              </a:spcBef>
            </a:pPr>
            <a:r>
              <a:rPr lang="de-DE" dirty="0"/>
              <a:t>kann der neue Beruf nach gesundheitlichen Kriterien ausgeübt werden.</a:t>
            </a:r>
          </a:p>
          <a:p>
            <a:pPr lvl="2">
              <a:spcBef>
                <a:spcPts val="300"/>
              </a:spcBef>
            </a:pPr>
            <a:r>
              <a:rPr lang="de-DE" dirty="0"/>
              <a:t>entspricht die neue berufliche Tätigkeit der Lebensstellung</a:t>
            </a:r>
            <a:r>
              <a:rPr lang="de-DE" baseline="30000" dirty="0"/>
              <a:t>1)</a:t>
            </a:r>
            <a:r>
              <a:rPr lang="de-DE" dirty="0"/>
              <a:t> des früheren </a:t>
            </a:r>
            <a:br>
              <a:rPr lang="de-DE" dirty="0"/>
            </a:br>
            <a:r>
              <a:rPr lang="de-DE" dirty="0"/>
              <a:t>Berufs (zum Zeitpunkt des Eintritts der BU).</a:t>
            </a:r>
          </a:p>
        </p:txBody>
      </p:sp>
      <p:sp>
        <p:nvSpPr>
          <p:cNvPr id="23" name="Rechteck 5">
            <a:extLst>
              <a:ext uri="{FF2B5EF4-FFF2-40B4-BE49-F238E27FC236}">
                <a16:creationId xmlns:a16="http://schemas.microsoft.com/office/drawing/2014/main" id="{FC55DDCB-3AB3-407B-9C11-D2546271CF2A}"/>
              </a:ext>
            </a:extLst>
          </p:cNvPr>
          <p:cNvSpPr/>
          <p:nvPr/>
        </p:nvSpPr>
        <p:spPr>
          <a:xfrm>
            <a:off x="335360" y="5131025"/>
            <a:ext cx="7275115" cy="816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24" name="Freihandform 16">
            <a:extLst>
              <a:ext uri="{FF2B5EF4-FFF2-40B4-BE49-F238E27FC236}">
                <a16:creationId xmlns:a16="http://schemas.microsoft.com/office/drawing/2014/main" id="{6B320ABB-9396-4A78-B34E-4B771F5F4432}"/>
              </a:ext>
            </a:extLst>
          </p:cNvPr>
          <p:cNvSpPr>
            <a:spLocks noChangeAspect="1"/>
          </p:cNvSpPr>
          <p:nvPr/>
        </p:nvSpPr>
        <p:spPr>
          <a:xfrm>
            <a:off x="580163" y="5342016"/>
            <a:ext cx="243373" cy="394341"/>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25" name="Textplatzhalter 4">
            <a:extLst>
              <a:ext uri="{FF2B5EF4-FFF2-40B4-BE49-F238E27FC236}">
                <a16:creationId xmlns:a16="http://schemas.microsoft.com/office/drawing/2014/main" id="{D86B4D75-10EF-491E-9D9F-484F0129826C}"/>
              </a:ext>
            </a:extLst>
          </p:cNvPr>
          <p:cNvSpPr txBox="1">
            <a:spLocks/>
          </p:cNvSpPr>
          <p:nvPr/>
        </p:nvSpPr>
        <p:spPr bwMode="gray">
          <a:xfrm>
            <a:off x="1042612" y="5342016"/>
            <a:ext cx="6339263" cy="394341"/>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dirty="0">
                <a:solidFill>
                  <a:schemeClr val="bg1"/>
                </a:solidFill>
              </a:rPr>
              <a:t>Nur wenn </a:t>
            </a:r>
            <a:r>
              <a:rPr lang="de-DE" b="1" dirty="0">
                <a:solidFill>
                  <a:schemeClr val="bg1"/>
                </a:solidFill>
              </a:rPr>
              <a:t>alle</a:t>
            </a:r>
            <a:r>
              <a:rPr lang="de-DE" dirty="0">
                <a:solidFill>
                  <a:schemeClr val="bg1"/>
                </a:solidFill>
              </a:rPr>
              <a:t> Voraussetzungen erfüllt sind:</a:t>
            </a:r>
            <a:br>
              <a:rPr lang="de-DE" dirty="0">
                <a:solidFill>
                  <a:schemeClr val="bg1"/>
                </a:solidFill>
              </a:rPr>
            </a:br>
            <a:r>
              <a:rPr lang="de-DE" b="1" dirty="0">
                <a:solidFill>
                  <a:schemeClr val="bg1"/>
                </a:solidFill>
              </a:rPr>
              <a:t>Einstellung der Leistung.</a:t>
            </a:r>
          </a:p>
        </p:txBody>
      </p:sp>
      <p:sp>
        <p:nvSpPr>
          <p:cNvPr id="6" name="Foliennummernplatzhalter 5">
            <a:extLst>
              <a:ext uri="{FF2B5EF4-FFF2-40B4-BE49-F238E27FC236}">
                <a16:creationId xmlns:a16="http://schemas.microsoft.com/office/drawing/2014/main" id="{10F6465D-9CF0-4C42-A09C-D3AA2BEEBFC4}"/>
              </a:ext>
            </a:extLst>
          </p:cNvPr>
          <p:cNvSpPr>
            <a:spLocks noGrp="1"/>
          </p:cNvSpPr>
          <p:nvPr>
            <p:ph type="sldNum" sz="quarter" idx="12"/>
          </p:nvPr>
        </p:nvSpPr>
        <p:spPr/>
        <p:txBody>
          <a:bodyPr/>
          <a:lstStyle/>
          <a:p>
            <a:fld id="{7EC6429F-8EBA-4254-B9C8-295228AFE7F1}" type="slidenum">
              <a:rPr lang="de-DE" smtClean="0"/>
              <a:pPr/>
              <a:t>45</a:t>
            </a:fld>
            <a:endParaRPr lang="de-DE" dirty="0"/>
          </a:p>
        </p:txBody>
      </p:sp>
      <p:sp>
        <p:nvSpPr>
          <p:cNvPr id="22" name="Fußzeilenplatzhalter 2">
            <a:extLst>
              <a:ext uri="{FF2B5EF4-FFF2-40B4-BE49-F238E27FC236}">
                <a16:creationId xmlns:a16="http://schemas.microsoft.com/office/drawing/2014/main" id="{C7485EA5-ABF7-4DE2-A7BE-8F9A0E472A1F}"/>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pic>
        <p:nvPicPr>
          <p:cNvPr id="26" name="Grafik 20">
            <a:extLst>
              <a:ext uri="{FF2B5EF4-FFF2-40B4-BE49-F238E27FC236}">
                <a16:creationId xmlns:a16="http://schemas.microsoft.com/office/drawing/2014/main" id="{735C4466-9FD7-4D03-8AD8-D98FDA74094E}"/>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11653260" y="2091728"/>
            <a:ext cx="217610" cy="217610"/>
          </a:xfrm>
          <a:prstGeom prst="rect">
            <a:avLst/>
          </a:prstGeom>
        </p:spPr>
      </p:pic>
    </p:spTree>
    <p:extLst>
      <p:ext uri="{BB962C8B-B14F-4D97-AF65-F5344CB8AC3E}">
        <p14:creationId xmlns:p14="http://schemas.microsoft.com/office/powerpoint/2010/main" val="3625735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Optimale Absicherung durch </a:t>
            </a:r>
            <a:r>
              <a:rPr lang="de-DE"/>
              <a:t>Berufswechseloption.</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83815"/>
          </a:xfrm>
        </p:spPr>
        <p:txBody>
          <a:bodyPr/>
          <a:lstStyle/>
          <a:p>
            <a:r>
              <a:rPr lang="de-DE" dirty="0">
                <a:solidFill>
                  <a:srgbClr val="016629"/>
                </a:solidFill>
              </a:rPr>
              <a:t>Junge Leute entwickeln</a:t>
            </a:r>
            <a:r>
              <a:rPr lang="de-DE" b="0" dirty="0"/>
              <a:t> sich. Gut, wenn der Berufsunfähigkeitsschutz sich mitverändert. </a:t>
            </a:r>
          </a:p>
        </p:txBody>
      </p:sp>
      <p:sp>
        <p:nvSpPr>
          <p:cNvPr id="4" name="Text Placeholder 4">
            <a:extLst>
              <a:ext uri="{FF2B5EF4-FFF2-40B4-BE49-F238E27FC236}">
                <a16:creationId xmlns:a16="http://schemas.microsoft.com/office/drawing/2014/main" id="{ACE76891-6550-4E9E-A593-9814566C898C}"/>
              </a:ext>
            </a:extLst>
          </p:cNvPr>
          <p:cNvSpPr txBox="1">
            <a:spLocks/>
          </p:cNvSpPr>
          <p:nvPr/>
        </p:nvSpPr>
        <p:spPr>
          <a:xfrm>
            <a:off x="335360" y="5917493"/>
            <a:ext cx="11520000" cy="283815"/>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Geregelt in den § 14 (7) AVB., möglich in SBU und BUZ..</a:t>
            </a:r>
          </a:p>
          <a:p>
            <a:pPr algn="r">
              <a:lnSpc>
                <a:spcPts val="1080"/>
              </a:lnSpc>
              <a:spcBef>
                <a:spcPts val="0"/>
              </a:spcBef>
            </a:pPr>
            <a:r>
              <a:rPr lang="de-DE" sz="900" b="0" dirty="0">
                <a:solidFill>
                  <a:schemeClr val="accent1"/>
                </a:solidFill>
              </a:rPr>
              <a:t>EGO Young: Option auf Besserstellung der Berufsgruppe im Rahmen des Umtauschrechts. </a:t>
            </a:r>
          </a:p>
        </p:txBody>
      </p:sp>
      <p:sp>
        <p:nvSpPr>
          <p:cNvPr id="6" name="Textfeld 22">
            <a:extLst>
              <a:ext uri="{FF2B5EF4-FFF2-40B4-BE49-F238E27FC236}">
                <a16:creationId xmlns:a16="http://schemas.microsoft.com/office/drawing/2014/main" id="{DE0736AB-9488-4FD8-806A-660DA2B6065E}"/>
              </a:ext>
            </a:extLst>
          </p:cNvPr>
          <p:cNvSpPr txBox="1"/>
          <p:nvPr/>
        </p:nvSpPr>
        <p:spPr>
          <a:xfrm>
            <a:off x="3805750" y="2120133"/>
            <a:ext cx="8049610" cy="3690218"/>
          </a:xfrm>
          <a:prstGeom prst="rect">
            <a:avLst/>
          </a:prstGeom>
          <a:solidFill>
            <a:srgbClr val="D0E4B9"/>
          </a:solidFill>
        </p:spPr>
        <p:txBody>
          <a:bodyPr wrap="square" lIns="180000" tIns="180000" rIns="72000" bIns="180000" rtlCol="0" anchor="t">
            <a:noAutofit/>
          </a:bodyPr>
          <a:lstStyle/>
          <a:p>
            <a:pPr>
              <a:lnSpc>
                <a:spcPct val="104000"/>
              </a:lnSpc>
              <a:spcBef>
                <a:spcPts val="600"/>
              </a:spcBef>
            </a:pPr>
            <a:r>
              <a:rPr lang="de-DE" sz="1600" b="1" dirty="0">
                <a:solidFill>
                  <a:schemeClr val="accent1"/>
                </a:solidFill>
              </a:rPr>
              <a:t>Fakten-Check über die Berufswechseloption.</a:t>
            </a:r>
          </a:p>
          <a:p>
            <a:pPr marL="252000" indent="-252000">
              <a:lnSpc>
                <a:spcPct val="104000"/>
              </a:lnSpc>
              <a:spcBef>
                <a:spcPts val="600"/>
              </a:spcBef>
              <a:buSzPct val="110000"/>
              <a:buBlip>
                <a:blip r:embed="rId2"/>
              </a:buBlip>
            </a:pPr>
            <a:r>
              <a:rPr lang="de-DE" sz="1600" dirty="0"/>
              <a:t>Durch diese Option hat der Kunde die Möglichkeit, seine bestehende Berufsgruppe überprüfen zu lassen und dadurch künftig seinen Beitrag zu reduzieren. </a:t>
            </a:r>
          </a:p>
          <a:p>
            <a:pPr marL="252000" indent="-252000">
              <a:lnSpc>
                <a:spcPct val="104000"/>
              </a:lnSpc>
              <a:spcBef>
                <a:spcPts val="600"/>
              </a:spcBef>
              <a:buSzPct val="110000"/>
              <a:buBlip>
                <a:blip r:embed="rId2"/>
              </a:buBlip>
            </a:pPr>
            <a:r>
              <a:rPr lang="de-DE" sz="1600" dirty="0"/>
              <a:t>Überprüfung mit vereinfachter Gesundheitsprüfung und ohne Prüfung von Sportarten/Freizeitaktivitäten.</a:t>
            </a:r>
          </a:p>
          <a:p>
            <a:pPr marL="252000" indent="-252000">
              <a:lnSpc>
                <a:spcPct val="104000"/>
              </a:lnSpc>
              <a:spcBef>
                <a:spcPts val="600"/>
              </a:spcBef>
              <a:buSzPct val="110000"/>
              <a:buBlip>
                <a:blip r:embed="rId2"/>
              </a:buBlip>
            </a:pPr>
            <a:r>
              <a:rPr lang="de-DE" sz="1600" dirty="0"/>
              <a:t>Möglich innerhalb von zwölf Monaten nach Berufswechsel/Abschluss bis zur Vollendung des 37. Lebensjahres.</a:t>
            </a:r>
          </a:p>
          <a:p>
            <a:pPr marL="252000" indent="-252000">
              <a:lnSpc>
                <a:spcPct val="104000"/>
              </a:lnSpc>
              <a:spcBef>
                <a:spcPts val="600"/>
              </a:spcBef>
              <a:buSzPct val="110000"/>
              <a:buBlip>
                <a:blip r:embed="rId2"/>
              </a:buBlip>
            </a:pPr>
            <a:r>
              <a:rPr lang="de-DE" sz="1600" b="1" dirty="0"/>
              <a:t>Eine Verschlechterung ist ausgeschlossen!</a:t>
            </a:r>
          </a:p>
        </p:txBody>
      </p:sp>
      <p:sp>
        <p:nvSpPr>
          <p:cNvPr id="14" name="Rechteck 23">
            <a:extLst>
              <a:ext uri="{FF2B5EF4-FFF2-40B4-BE49-F238E27FC236}">
                <a16:creationId xmlns:a16="http://schemas.microsoft.com/office/drawing/2014/main" id="{FE2C6F8D-EAD3-44B6-9311-919D39BC168D}"/>
              </a:ext>
            </a:extLst>
          </p:cNvPr>
          <p:cNvSpPr/>
          <p:nvPr/>
        </p:nvSpPr>
        <p:spPr>
          <a:xfrm>
            <a:off x="11540721" y="1994038"/>
            <a:ext cx="442688" cy="412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16" name="Grafik 25">
            <a:extLst>
              <a:ext uri="{FF2B5EF4-FFF2-40B4-BE49-F238E27FC236}">
                <a16:creationId xmlns:a16="http://schemas.microsoft.com/office/drawing/2014/main" id="{FCBC8020-4146-4F6A-B7B4-807F112C5E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61544" y="2066191"/>
            <a:ext cx="201042" cy="268684"/>
          </a:xfrm>
          <a:prstGeom prst="rect">
            <a:avLst/>
          </a:prstGeom>
        </p:spPr>
      </p:pic>
      <p:sp>
        <p:nvSpPr>
          <p:cNvPr id="17" name="Ellipse 13">
            <a:extLst>
              <a:ext uri="{FF2B5EF4-FFF2-40B4-BE49-F238E27FC236}">
                <a16:creationId xmlns:a16="http://schemas.microsoft.com/office/drawing/2014/main" id="{6EF408D7-6352-424F-B800-465DA50C73C3}"/>
              </a:ext>
            </a:extLst>
          </p:cNvPr>
          <p:cNvSpPr/>
          <p:nvPr/>
        </p:nvSpPr>
        <p:spPr>
          <a:xfrm rot="900000" flipH="1">
            <a:off x="9929102" y="1365132"/>
            <a:ext cx="1118715" cy="111871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600"/>
              </a:spcBef>
            </a:pPr>
            <a:r>
              <a:rPr lang="de-DE" sz="1400" dirty="0"/>
              <a:t>Auch in der </a:t>
            </a:r>
          </a:p>
          <a:p>
            <a:pPr algn="ctr">
              <a:spcBef>
                <a:spcPts val="600"/>
              </a:spcBef>
            </a:pPr>
            <a:r>
              <a:rPr lang="de-DE" sz="1400" dirty="0"/>
              <a:t>BUZ</a:t>
            </a:r>
            <a:endParaRPr lang="de-DE" sz="1400" b="1" dirty="0"/>
          </a:p>
        </p:txBody>
      </p:sp>
      <p:pic>
        <p:nvPicPr>
          <p:cNvPr id="18" name="Picture 2">
            <a:extLst>
              <a:ext uri="{FF2B5EF4-FFF2-40B4-BE49-F238E27FC236}">
                <a16:creationId xmlns:a16="http://schemas.microsoft.com/office/drawing/2014/main" id="{3172454E-D046-4457-A9D3-9B241A57479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5360" y="2120130"/>
            <a:ext cx="3470390" cy="3690219"/>
          </a:xfrm>
          <a:prstGeom prst="rect">
            <a:avLst/>
          </a:prstGeom>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70CD252C-7962-42AB-946F-96DE90E01739}"/>
              </a:ext>
            </a:extLst>
          </p:cNvPr>
          <p:cNvSpPr>
            <a:spLocks noGrp="1"/>
          </p:cNvSpPr>
          <p:nvPr>
            <p:ph type="sldNum" sz="quarter" idx="12"/>
          </p:nvPr>
        </p:nvSpPr>
        <p:spPr/>
        <p:txBody>
          <a:bodyPr/>
          <a:lstStyle/>
          <a:p>
            <a:fld id="{7EC6429F-8EBA-4254-B9C8-295228AFE7F1}" type="slidenum">
              <a:rPr lang="de-DE" smtClean="0"/>
              <a:pPr/>
              <a:t>46</a:t>
            </a:fld>
            <a:endParaRPr lang="de-DE" dirty="0"/>
          </a:p>
        </p:txBody>
      </p:sp>
      <p:sp>
        <p:nvSpPr>
          <p:cNvPr id="12" name="Fußzeilenplatzhalter 2">
            <a:extLst>
              <a:ext uri="{FF2B5EF4-FFF2-40B4-BE49-F238E27FC236}">
                <a16:creationId xmlns:a16="http://schemas.microsoft.com/office/drawing/2014/main" id="{CD2E7E3A-E97D-458F-847E-D46477DA0E67}"/>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531720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a:t>Optimale Absicherung durch Berufswechseloption.</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26665"/>
          </a:xfrm>
        </p:spPr>
        <p:txBody>
          <a:bodyPr/>
          <a:lstStyle/>
          <a:p>
            <a:r>
              <a:rPr lang="de-DE" b="0" dirty="0"/>
              <a:t>Junge Leute entwickeln sich. Gut, wenn der </a:t>
            </a:r>
            <a:r>
              <a:rPr lang="de-DE" dirty="0">
                <a:solidFill>
                  <a:srgbClr val="016629"/>
                </a:solidFill>
              </a:rPr>
              <a:t>Berufsunfähigkeitsschutz sich mitverändert</a:t>
            </a:r>
            <a:r>
              <a:rPr lang="de-DE" b="0" dirty="0"/>
              <a:t>.</a:t>
            </a:r>
          </a:p>
        </p:txBody>
      </p:sp>
      <p:sp>
        <p:nvSpPr>
          <p:cNvPr id="4" name="Text Placeholder 34">
            <a:extLst>
              <a:ext uri="{FF2B5EF4-FFF2-40B4-BE49-F238E27FC236}">
                <a16:creationId xmlns:a16="http://schemas.microsoft.com/office/drawing/2014/main" id="{6818C9FD-9F22-4011-B07F-DBA02D91DA50}"/>
              </a:ext>
            </a:extLst>
          </p:cNvPr>
          <p:cNvSpPr txBox="1">
            <a:spLocks/>
          </p:cNvSpPr>
          <p:nvPr/>
        </p:nvSpPr>
        <p:spPr bwMode="gray">
          <a:xfrm>
            <a:off x="335360" y="1760263"/>
            <a:ext cx="11520000" cy="22666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a:t>So funktioniert’s</a:t>
            </a:r>
            <a:r>
              <a:rPr lang="de-DE" b="0"/>
              <a:t>:</a:t>
            </a:r>
            <a:endParaRPr lang="de-DE" dirty="0"/>
          </a:p>
        </p:txBody>
      </p:sp>
      <p:sp>
        <p:nvSpPr>
          <p:cNvPr id="6" name="Text Placeholder 4">
            <a:extLst>
              <a:ext uri="{FF2B5EF4-FFF2-40B4-BE49-F238E27FC236}">
                <a16:creationId xmlns:a16="http://schemas.microsoft.com/office/drawing/2014/main" id="{70D8A4B8-155E-40AC-A2C9-7EC1288D2C78}"/>
              </a:ext>
            </a:extLst>
          </p:cNvPr>
          <p:cNvSpPr txBox="1">
            <a:spLocks/>
          </p:cNvSpPr>
          <p:nvPr/>
        </p:nvSpPr>
        <p:spPr>
          <a:xfrm>
            <a:off x="335360" y="5917493"/>
            <a:ext cx="11520000" cy="283815"/>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Geregelt in den § 14 (7) AVB., möglich in SBU und BUZ..</a:t>
            </a:r>
          </a:p>
          <a:p>
            <a:pPr algn="r">
              <a:lnSpc>
                <a:spcPts val="1080"/>
              </a:lnSpc>
              <a:spcBef>
                <a:spcPts val="0"/>
              </a:spcBef>
            </a:pPr>
            <a:r>
              <a:rPr lang="de-DE" sz="900" b="0" dirty="0">
                <a:solidFill>
                  <a:schemeClr val="accent1"/>
                </a:solidFill>
              </a:rPr>
              <a:t>EGO Young: Option auf Besserstellung der Berufsgruppe im Rahmen des Umtauschrechts. </a:t>
            </a:r>
          </a:p>
        </p:txBody>
      </p:sp>
      <p:pic>
        <p:nvPicPr>
          <p:cNvPr id="7" name="Picture 2">
            <a:extLst>
              <a:ext uri="{FF2B5EF4-FFF2-40B4-BE49-F238E27FC236}">
                <a16:creationId xmlns:a16="http://schemas.microsoft.com/office/drawing/2014/main" id="{452FD753-6C1D-42C0-84BD-D2D9C9B6E62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5360" y="2120130"/>
            <a:ext cx="3470390" cy="3690219"/>
          </a:xfrm>
          <a:prstGeom prst="rect">
            <a:avLst/>
          </a:prstGeom>
          <a:extLst>
            <a:ext uri="{909E8E84-426E-40DD-AFC4-6F175D3DCCD1}">
              <a14:hiddenFill xmlns:a14="http://schemas.microsoft.com/office/drawing/2010/main">
                <a:solidFill>
                  <a:srgbClr val="FFFFFF"/>
                </a:solidFill>
              </a14:hiddenFill>
            </a:ext>
          </a:extLst>
        </p:spPr>
      </p:pic>
      <p:sp>
        <p:nvSpPr>
          <p:cNvPr id="8" name="Textplatzhalter 5">
            <a:extLst>
              <a:ext uri="{FF2B5EF4-FFF2-40B4-BE49-F238E27FC236}">
                <a16:creationId xmlns:a16="http://schemas.microsoft.com/office/drawing/2014/main" id="{0E1DE41A-2C73-459E-B074-D2299A0BC313}"/>
              </a:ext>
            </a:extLst>
          </p:cNvPr>
          <p:cNvSpPr txBox="1">
            <a:spLocks/>
          </p:cNvSpPr>
          <p:nvPr/>
        </p:nvSpPr>
        <p:spPr>
          <a:xfrm>
            <a:off x="4171974" y="2120133"/>
            <a:ext cx="7683386" cy="1376661"/>
          </a:xfrm>
          <a:prstGeom prst="rect">
            <a:avLst/>
          </a:prstGeom>
          <a:solidFill>
            <a:srgbClr val="F2F2F2"/>
          </a:solidFill>
        </p:spPr>
        <p:txBody>
          <a:bodyPr lIns="90000"/>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Anlässe:</a:t>
            </a:r>
          </a:p>
          <a:p>
            <a:pPr lvl="2"/>
            <a:r>
              <a:rPr lang="de-DE" dirty="0"/>
              <a:t>Schulformwechsel</a:t>
            </a:r>
            <a:br>
              <a:rPr lang="de-DE" dirty="0"/>
            </a:br>
            <a:r>
              <a:rPr lang="de-DE" dirty="0"/>
              <a:t>(ggf. Klassenstufe)</a:t>
            </a:r>
          </a:p>
          <a:p>
            <a:pPr lvl="2"/>
            <a:r>
              <a:rPr lang="de-DE" dirty="0"/>
              <a:t>Beginn Ausbildung</a:t>
            </a:r>
          </a:p>
        </p:txBody>
      </p:sp>
      <p:sp>
        <p:nvSpPr>
          <p:cNvPr id="10" name="Textplatzhalter 5">
            <a:extLst>
              <a:ext uri="{FF2B5EF4-FFF2-40B4-BE49-F238E27FC236}">
                <a16:creationId xmlns:a16="http://schemas.microsoft.com/office/drawing/2014/main" id="{383FD0E6-2A6E-4317-B672-07F39374AC2C}"/>
              </a:ext>
            </a:extLst>
          </p:cNvPr>
          <p:cNvSpPr txBox="1">
            <a:spLocks/>
          </p:cNvSpPr>
          <p:nvPr/>
        </p:nvSpPr>
        <p:spPr>
          <a:xfrm>
            <a:off x="8195752" y="2113122"/>
            <a:ext cx="3023692" cy="1360091"/>
          </a:xfrm>
          <a:prstGeom prst="rect">
            <a:avLst/>
          </a:prstGeom>
          <a:noFill/>
        </p:spPr>
        <p:txBody>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dirty="0"/>
          </a:p>
          <a:p>
            <a:pPr lvl="2"/>
            <a:r>
              <a:rPr lang="de-DE" dirty="0"/>
              <a:t>Beginn Studium</a:t>
            </a:r>
          </a:p>
          <a:p>
            <a:pPr lvl="2"/>
            <a:r>
              <a:rPr lang="de-DE" dirty="0"/>
              <a:t>Start ins Berufsleben</a:t>
            </a:r>
          </a:p>
          <a:p>
            <a:pPr lvl="2"/>
            <a:r>
              <a:rPr lang="de-DE" dirty="0"/>
              <a:t>Berufswechsel</a:t>
            </a:r>
          </a:p>
        </p:txBody>
      </p:sp>
      <p:sp>
        <p:nvSpPr>
          <p:cNvPr id="11" name="Textplatzhalter 5">
            <a:extLst>
              <a:ext uri="{FF2B5EF4-FFF2-40B4-BE49-F238E27FC236}">
                <a16:creationId xmlns:a16="http://schemas.microsoft.com/office/drawing/2014/main" id="{1E08F009-59CA-465D-91E8-5E9B3863C8BB}"/>
              </a:ext>
            </a:extLst>
          </p:cNvPr>
          <p:cNvSpPr txBox="1">
            <a:spLocks/>
          </p:cNvSpPr>
          <p:nvPr/>
        </p:nvSpPr>
        <p:spPr>
          <a:xfrm>
            <a:off x="4171974" y="3948796"/>
            <a:ext cx="3672000" cy="280007"/>
          </a:xfrm>
          <a:prstGeom prst="rect">
            <a:avLst/>
          </a:prstGeom>
          <a:noFill/>
        </p:spPr>
        <p:txBody>
          <a:bodyPr lIns="0" tIns="0" rIns="0" bIns="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1"/>
                </a:solidFill>
              </a:rPr>
              <a:t>Prüfung </a:t>
            </a:r>
            <a:r>
              <a:rPr lang="de-DE" b="1">
                <a:solidFill>
                  <a:schemeClr val="accent1"/>
                </a:solidFill>
              </a:rPr>
              <a:t>der Besserstellung</a:t>
            </a:r>
            <a:endParaRPr lang="de-DE" b="1" dirty="0">
              <a:solidFill>
                <a:schemeClr val="accent1"/>
              </a:solidFill>
            </a:endParaRPr>
          </a:p>
        </p:txBody>
      </p:sp>
      <p:sp>
        <p:nvSpPr>
          <p:cNvPr id="12" name="Textplatzhalter 5">
            <a:extLst>
              <a:ext uri="{FF2B5EF4-FFF2-40B4-BE49-F238E27FC236}">
                <a16:creationId xmlns:a16="http://schemas.microsoft.com/office/drawing/2014/main" id="{A20B0619-B6F1-43D0-BCA8-E3C58B21B97D}"/>
              </a:ext>
            </a:extLst>
          </p:cNvPr>
          <p:cNvSpPr txBox="1">
            <a:spLocks/>
          </p:cNvSpPr>
          <p:nvPr/>
        </p:nvSpPr>
        <p:spPr>
          <a:xfrm>
            <a:off x="8195751" y="3948796"/>
            <a:ext cx="3672000" cy="280007"/>
          </a:xfrm>
          <a:prstGeom prst="rect">
            <a:avLst/>
          </a:prstGeom>
          <a:noFill/>
        </p:spPr>
        <p:txBody>
          <a:bodyPr lIns="0" tIns="0" rIns="0" bIns="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1"/>
                </a:solidFill>
              </a:rPr>
              <a:t>Auswirkung auf Beitrag</a:t>
            </a:r>
          </a:p>
        </p:txBody>
      </p:sp>
      <p:sp>
        <p:nvSpPr>
          <p:cNvPr id="13" name="Textplatzhalter 5">
            <a:extLst>
              <a:ext uri="{FF2B5EF4-FFF2-40B4-BE49-F238E27FC236}">
                <a16:creationId xmlns:a16="http://schemas.microsoft.com/office/drawing/2014/main" id="{7552A703-F742-4B8A-852A-8B7B17A0D162}"/>
              </a:ext>
            </a:extLst>
          </p:cNvPr>
          <p:cNvSpPr txBox="1">
            <a:spLocks/>
          </p:cNvSpPr>
          <p:nvPr/>
        </p:nvSpPr>
        <p:spPr>
          <a:xfrm>
            <a:off x="4171974" y="4292497"/>
            <a:ext cx="3672000" cy="684000"/>
          </a:xfrm>
          <a:prstGeom prst="rect">
            <a:avLst/>
          </a:prstGeom>
          <a:solidFill>
            <a:schemeClr val="accent1"/>
          </a:solidFill>
        </p:spPr>
        <p:txBody>
          <a:bodyPr lIns="108000" anchor="ct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solidFill>
                  <a:schemeClr val="bg1"/>
                </a:solidFill>
              </a:rPr>
              <a:t>Berufsgruppe mit niedrigerem </a:t>
            </a:r>
            <a:br>
              <a:rPr lang="de-DE" dirty="0">
                <a:solidFill>
                  <a:schemeClr val="bg1"/>
                </a:solidFill>
              </a:rPr>
            </a:br>
            <a:r>
              <a:rPr lang="de-DE" dirty="0">
                <a:solidFill>
                  <a:schemeClr val="bg1"/>
                </a:solidFill>
              </a:rPr>
              <a:t>BU-Risiko als bisher</a:t>
            </a:r>
          </a:p>
        </p:txBody>
      </p:sp>
      <p:sp>
        <p:nvSpPr>
          <p:cNvPr id="14" name="Textplatzhalter 5">
            <a:extLst>
              <a:ext uri="{FF2B5EF4-FFF2-40B4-BE49-F238E27FC236}">
                <a16:creationId xmlns:a16="http://schemas.microsoft.com/office/drawing/2014/main" id="{C16D0431-56CD-45FE-958C-17D77F4D43E3}"/>
              </a:ext>
            </a:extLst>
          </p:cNvPr>
          <p:cNvSpPr txBox="1">
            <a:spLocks/>
          </p:cNvSpPr>
          <p:nvPr/>
        </p:nvSpPr>
        <p:spPr>
          <a:xfrm>
            <a:off x="4171974" y="5126349"/>
            <a:ext cx="3672000" cy="684000"/>
          </a:xfrm>
          <a:prstGeom prst="rect">
            <a:avLst/>
          </a:prstGeom>
          <a:solidFill>
            <a:srgbClr val="F2F2F2"/>
          </a:solidFill>
        </p:spPr>
        <p:txBody>
          <a:bodyPr lIns="108000" anchor="ct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Berufsgruppe mit höherem oder gleichem BU-Risiko wie bisher</a:t>
            </a:r>
          </a:p>
        </p:txBody>
      </p:sp>
      <p:sp>
        <p:nvSpPr>
          <p:cNvPr id="15" name="Textplatzhalter 5">
            <a:extLst>
              <a:ext uri="{FF2B5EF4-FFF2-40B4-BE49-F238E27FC236}">
                <a16:creationId xmlns:a16="http://schemas.microsoft.com/office/drawing/2014/main" id="{F1470D6D-620E-4B10-8876-015D2FAD743F}"/>
              </a:ext>
            </a:extLst>
          </p:cNvPr>
          <p:cNvSpPr txBox="1">
            <a:spLocks/>
          </p:cNvSpPr>
          <p:nvPr/>
        </p:nvSpPr>
        <p:spPr>
          <a:xfrm>
            <a:off x="8195751" y="4292497"/>
            <a:ext cx="3672000" cy="684000"/>
          </a:xfrm>
          <a:prstGeom prst="rect">
            <a:avLst/>
          </a:prstGeom>
          <a:solidFill>
            <a:schemeClr val="accent1"/>
          </a:solidFill>
        </p:spPr>
        <p:txBody>
          <a:bodyPr lIns="108000" anchor="ct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solidFill>
                  <a:schemeClr val="bg1"/>
                </a:solidFill>
              </a:rPr>
              <a:t>Beitrag kann sinken</a:t>
            </a:r>
          </a:p>
        </p:txBody>
      </p:sp>
      <p:sp>
        <p:nvSpPr>
          <p:cNvPr id="16" name="Textplatzhalter 5">
            <a:extLst>
              <a:ext uri="{FF2B5EF4-FFF2-40B4-BE49-F238E27FC236}">
                <a16:creationId xmlns:a16="http://schemas.microsoft.com/office/drawing/2014/main" id="{CD0C7406-4E99-43F8-9B01-9814561D8CE4}"/>
              </a:ext>
            </a:extLst>
          </p:cNvPr>
          <p:cNvSpPr txBox="1">
            <a:spLocks/>
          </p:cNvSpPr>
          <p:nvPr/>
        </p:nvSpPr>
        <p:spPr>
          <a:xfrm>
            <a:off x="8195751" y="5126349"/>
            <a:ext cx="3672000" cy="684000"/>
          </a:xfrm>
          <a:prstGeom prst="rect">
            <a:avLst/>
          </a:prstGeom>
          <a:solidFill>
            <a:srgbClr val="F2F2F2"/>
          </a:solidFill>
        </p:spPr>
        <p:txBody>
          <a:bodyPr lIns="108000" anchor="ct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Beitrag bleibt gleich</a:t>
            </a:r>
          </a:p>
        </p:txBody>
      </p:sp>
      <p:sp>
        <p:nvSpPr>
          <p:cNvPr id="17" name="Freihandform 16">
            <a:extLst>
              <a:ext uri="{FF2B5EF4-FFF2-40B4-BE49-F238E27FC236}">
                <a16:creationId xmlns:a16="http://schemas.microsoft.com/office/drawing/2014/main" id="{3BAC3665-B715-4893-8E6C-97900698605D}"/>
              </a:ext>
            </a:extLst>
          </p:cNvPr>
          <p:cNvSpPr>
            <a:spLocks noChangeAspect="1"/>
          </p:cNvSpPr>
          <p:nvPr/>
        </p:nvSpPr>
        <p:spPr>
          <a:xfrm>
            <a:off x="7934112" y="4495553"/>
            <a:ext cx="171502" cy="277888"/>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18" name="Freihandform 16">
            <a:extLst>
              <a:ext uri="{FF2B5EF4-FFF2-40B4-BE49-F238E27FC236}">
                <a16:creationId xmlns:a16="http://schemas.microsoft.com/office/drawing/2014/main" id="{3B628C63-E01D-4E45-96F3-161E42C389EF}"/>
              </a:ext>
            </a:extLst>
          </p:cNvPr>
          <p:cNvSpPr>
            <a:spLocks noChangeAspect="1"/>
          </p:cNvSpPr>
          <p:nvPr/>
        </p:nvSpPr>
        <p:spPr>
          <a:xfrm>
            <a:off x="7934112" y="5329405"/>
            <a:ext cx="171502" cy="277888"/>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19" name="Freihandform 16">
            <a:extLst>
              <a:ext uri="{FF2B5EF4-FFF2-40B4-BE49-F238E27FC236}">
                <a16:creationId xmlns:a16="http://schemas.microsoft.com/office/drawing/2014/main" id="{401061E8-D600-40F0-89E9-D550AAAC802D}"/>
              </a:ext>
            </a:extLst>
          </p:cNvPr>
          <p:cNvSpPr>
            <a:spLocks noChangeAspect="1"/>
          </p:cNvSpPr>
          <p:nvPr/>
        </p:nvSpPr>
        <p:spPr>
          <a:xfrm rot="5400000">
            <a:off x="5055448" y="3583851"/>
            <a:ext cx="171502" cy="277888"/>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22" name="Ellipse 13">
            <a:extLst>
              <a:ext uri="{FF2B5EF4-FFF2-40B4-BE49-F238E27FC236}">
                <a16:creationId xmlns:a16="http://schemas.microsoft.com/office/drawing/2014/main" id="{7B83EE40-FE7C-442F-9200-5AEFC398D94E}"/>
              </a:ext>
            </a:extLst>
          </p:cNvPr>
          <p:cNvSpPr/>
          <p:nvPr/>
        </p:nvSpPr>
        <p:spPr>
          <a:xfrm rot="900000" flipH="1">
            <a:off x="9929102" y="1365132"/>
            <a:ext cx="1118715" cy="111871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600"/>
              </a:spcBef>
            </a:pPr>
            <a:r>
              <a:rPr lang="de-DE" sz="1400" dirty="0"/>
              <a:t>Auch in der </a:t>
            </a:r>
          </a:p>
          <a:p>
            <a:pPr algn="ctr">
              <a:spcBef>
                <a:spcPts val="600"/>
              </a:spcBef>
            </a:pPr>
            <a:r>
              <a:rPr lang="de-DE" sz="1400" dirty="0"/>
              <a:t>BUZ</a:t>
            </a:r>
            <a:endParaRPr lang="de-DE" sz="1400" b="1" dirty="0"/>
          </a:p>
        </p:txBody>
      </p:sp>
      <p:sp>
        <p:nvSpPr>
          <p:cNvPr id="3" name="Foliennummernplatzhalter 2">
            <a:extLst>
              <a:ext uri="{FF2B5EF4-FFF2-40B4-BE49-F238E27FC236}">
                <a16:creationId xmlns:a16="http://schemas.microsoft.com/office/drawing/2014/main" id="{F12ECC61-6AF9-4BE4-BE9B-B0F1E42460F6}"/>
              </a:ext>
            </a:extLst>
          </p:cNvPr>
          <p:cNvSpPr>
            <a:spLocks noGrp="1"/>
          </p:cNvSpPr>
          <p:nvPr>
            <p:ph type="sldNum" sz="quarter" idx="12"/>
          </p:nvPr>
        </p:nvSpPr>
        <p:spPr/>
        <p:txBody>
          <a:bodyPr/>
          <a:lstStyle/>
          <a:p>
            <a:fld id="{7EC6429F-8EBA-4254-B9C8-295228AFE7F1}" type="slidenum">
              <a:rPr lang="de-DE" smtClean="0"/>
              <a:pPr/>
              <a:t>47</a:t>
            </a:fld>
            <a:endParaRPr lang="de-DE" dirty="0"/>
          </a:p>
        </p:txBody>
      </p:sp>
      <p:sp>
        <p:nvSpPr>
          <p:cNvPr id="21" name="Fußzeilenplatzhalter 2">
            <a:extLst>
              <a:ext uri="{FF2B5EF4-FFF2-40B4-BE49-F238E27FC236}">
                <a16:creationId xmlns:a16="http://schemas.microsoft.com/office/drawing/2014/main" id="{213316D1-75ED-4D90-B59A-77BDA2320071}"/>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908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Erste Hilfe bei Krebs – unkompliziert und </a:t>
            </a:r>
            <a:r>
              <a:rPr lang="de-DE"/>
              <a:t>schnell.</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36190"/>
          </a:xfrm>
        </p:spPr>
        <p:txBody>
          <a:bodyPr/>
          <a:lstStyle/>
          <a:p>
            <a:pPr lvl="1"/>
            <a:r>
              <a:rPr lang="de-DE" b="1" dirty="0">
                <a:solidFill>
                  <a:srgbClr val="016629"/>
                </a:solidFill>
              </a:rPr>
              <a:t>Sofortleistungen</a:t>
            </a:r>
            <a:r>
              <a:rPr lang="de-DE" dirty="0"/>
              <a:t> ermöglicht EGO Top mit einem </a:t>
            </a:r>
            <a:r>
              <a:rPr lang="de-DE" b="1" dirty="0">
                <a:solidFill>
                  <a:srgbClr val="016629"/>
                </a:solidFill>
              </a:rPr>
              <a:t>vereinfachten Nachweis</a:t>
            </a:r>
            <a:r>
              <a:rPr lang="de-DE" dirty="0"/>
              <a:t>.</a:t>
            </a:r>
          </a:p>
        </p:txBody>
      </p:sp>
      <p:sp>
        <p:nvSpPr>
          <p:cNvPr id="4" name="Text Placeholder 4">
            <a:extLst>
              <a:ext uri="{FF2B5EF4-FFF2-40B4-BE49-F238E27FC236}">
                <a16:creationId xmlns:a16="http://schemas.microsoft.com/office/drawing/2014/main" id="{DA70CFB3-CDCE-40D7-A937-B58932D5B1D1}"/>
              </a:ext>
            </a:extLst>
          </p:cNvPr>
          <p:cNvSpPr txBox="1">
            <a:spLocks/>
          </p:cNvSpPr>
          <p:nvPr/>
        </p:nvSpPr>
        <p:spPr>
          <a:xfrm>
            <a:off x="335360" y="5965118"/>
            <a:ext cx="11520000" cy="236190"/>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Nicht möglich in der Basisrente und der </a:t>
            </a:r>
            <a:r>
              <a:rPr lang="de-DE" sz="900" b="0" dirty="0" err="1">
                <a:solidFill>
                  <a:schemeClr val="accent1"/>
                </a:solidFill>
              </a:rPr>
              <a:t>bAV</a:t>
            </a:r>
            <a:r>
              <a:rPr lang="de-DE" sz="900" b="0" dirty="0">
                <a:solidFill>
                  <a:schemeClr val="accent1"/>
                </a:solidFill>
              </a:rPr>
              <a:t>. Geregelt in den § 6 Abs. (3) + (4) AVB. </a:t>
            </a:r>
          </a:p>
        </p:txBody>
      </p:sp>
      <p:pic>
        <p:nvPicPr>
          <p:cNvPr id="5" name="Picture 2">
            <a:extLst>
              <a:ext uri="{FF2B5EF4-FFF2-40B4-BE49-F238E27FC236}">
                <a16:creationId xmlns:a16="http://schemas.microsoft.com/office/drawing/2014/main" id="{551F28CB-0656-422B-87D2-CB9DE0AC4444}"/>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tretch/>
        </p:blipFill>
        <p:spPr bwMode="auto">
          <a:xfrm>
            <a:off x="9448799" y="1701916"/>
            <a:ext cx="2412207" cy="4108285"/>
          </a:xfrm>
          <a:prstGeom prst="rect">
            <a:avLst/>
          </a:prstGeom>
          <a:extLst>
            <a:ext uri="{909E8E84-426E-40DD-AFC4-6F175D3DCCD1}">
              <a14:hiddenFill xmlns:a14="http://schemas.microsoft.com/office/drawing/2010/main">
                <a:solidFill>
                  <a:srgbClr val="FFFFFF"/>
                </a:solidFill>
              </a14:hiddenFill>
            </a:ext>
          </a:extLst>
        </p:spPr>
      </p:pic>
      <p:sp>
        <p:nvSpPr>
          <p:cNvPr id="7" name="Rechteck 9">
            <a:extLst>
              <a:ext uri="{FF2B5EF4-FFF2-40B4-BE49-F238E27FC236}">
                <a16:creationId xmlns:a16="http://schemas.microsoft.com/office/drawing/2014/main" id="{87C14B03-F67F-4468-97F9-16938D49AE5A}"/>
              </a:ext>
            </a:extLst>
          </p:cNvPr>
          <p:cNvSpPr/>
          <p:nvPr/>
        </p:nvSpPr>
        <p:spPr>
          <a:xfrm>
            <a:off x="335360" y="1701916"/>
            <a:ext cx="9120184" cy="41082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9" name="Rechteck 65">
            <a:extLst>
              <a:ext uri="{FF2B5EF4-FFF2-40B4-BE49-F238E27FC236}">
                <a16:creationId xmlns:a16="http://schemas.microsoft.com/office/drawing/2014/main" id="{AAB41268-E725-40A1-8E9E-7CC47F231474}"/>
              </a:ext>
            </a:extLst>
          </p:cNvPr>
          <p:cNvSpPr/>
          <p:nvPr/>
        </p:nvSpPr>
        <p:spPr>
          <a:xfrm>
            <a:off x="335359" y="5102523"/>
            <a:ext cx="11525647" cy="7076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0" name="Freihandform 16">
            <a:extLst>
              <a:ext uri="{FF2B5EF4-FFF2-40B4-BE49-F238E27FC236}">
                <a16:creationId xmlns:a16="http://schemas.microsoft.com/office/drawing/2014/main" id="{874E4C0B-B441-4DA0-81D1-EC77CBA79389}"/>
              </a:ext>
            </a:extLst>
          </p:cNvPr>
          <p:cNvSpPr>
            <a:spLocks noChangeAspect="1"/>
          </p:cNvSpPr>
          <p:nvPr/>
        </p:nvSpPr>
        <p:spPr>
          <a:xfrm>
            <a:off x="567299" y="5259192"/>
            <a:ext cx="243373" cy="394341"/>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11" name="Textplatzhalter 4">
            <a:extLst>
              <a:ext uri="{FF2B5EF4-FFF2-40B4-BE49-F238E27FC236}">
                <a16:creationId xmlns:a16="http://schemas.microsoft.com/office/drawing/2014/main" id="{848E4759-6B92-4EF3-AE3A-0B7BEB12878F}"/>
              </a:ext>
            </a:extLst>
          </p:cNvPr>
          <p:cNvSpPr txBox="1">
            <a:spLocks/>
          </p:cNvSpPr>
          <p:nvPr/>
        </p:nvSpPr>
        <p:spPr bwMode="gray">
          <a:xfrm>
            <a:off x="1042611" y="5259192"/>
            <a:ext cx="6500731" cy="394341"/>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pPr>
            <a:r>
              <a:rPr lang="de-DE" sz="1800" b="1" dirty="0">
                <a:solidFill>
                  <a:schemeClr val="bg1"/>
                </a:solidFill>
              </a:rPr>
              <a:t>Zusatzkosten?</a:t>
            </a:r>
          </a:p>
          <a:p>
            <a:pPr lvl="1">
              <a:spcBef>
                <a:spcPts val="0"/>
              </a:spcBef>
            </a:pPr>
            <a:r>
              <a:rPr lang="de-DE" dirty="0">
                <a:solidFill>
                  <a:schemeClr val="bg1"/>
                </a:solidFill>
              </a:rPr>
              <a:t>Keine! Die Leistung ist in den BU-Schutz automatisch integriert.</a:t>
            </a:r>
          </a:p>
        </p:txBody>
      </p:sp>
      <p:sp>
        <p:nvSpPr>
          <p:cNvPr id="12" name="Textplatzhalter 4">
            <a:extLst>
              <a:ext uri="{FF2B5EF4-FFF2-40B4-BE49-F238E27FC236}">
                <a16:creationId xmlns:a16="http://schemas.microsoft.com/office/drawing/2014/main" id="{F170F070-EC95-46B8-9D92-933BECB70D76}"/>
              </a:ext>
            </a:extLst>
          </p:cNvPr>
          <p:cNvSpPr txBox="1">
            <a:spLocks/>
          </p:cNvSpPr>
          <p:nvPr/>
        </p:nvSpPr>
        <p:spPr bwMode="gray">
          <a:xfrm>
            <a:off x="488262" y="1820441"/>
            <a:ext cx="8779563" cy="570334"/>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400" b="1" dirty="0">
                <a:solidFill>
                  <a:schemeClr val="accent1"/>
                </a:solidFill>
              </a:rPr>
              <a:t>Berufsunfähigkeitsleistungen schnell und unkompliziert erhalten.</a:t>
            </a:r>
          </a:p>
          <a:p>
            <a:pPr lvl="1"/>
            <a:r>
              <a:rPr lang="de-DE" sz="1400" b="1" dirty="0">
                <a:solidFill>
                  <a:schemeClr val="accent1"/>
                </a:solidFill>
              </a:rPr>
              <a:t>Zeit, sich auf die Gesundheit zu konzentrieren.</a:t>
            </a:r>
          </a:p>
        </p:txBody>
      </p:sp>
      <p:grpSp>
        <p:nvGrpSpPr>
          <p:cNvPr id="30" name="Group 29">
            <a:extLst>
              <a:ext uri="{FF2B5EF4-FFF2-40B4-BE49-F238E27FC236}">
                <a16:creationId xmlns:a16="http://schemas.microsoft.com/office/drawing/2014/main" id="{0A45D8B9-3AC2-48B7-B34B-B7F7FE41A12B}"/>
              </a:ext>
            </a:extLst>
          </p:cNvPr>
          <p:cNvGrpSpPr/>
          <p:nvPr/>
        </p:nvGrpSpPr>
        <p:grpSpPr>
          <a:xfrm>
            <a:off x="1094030" y="2562989"/>
            <a:ext cx="3630477" cy="432000"/>
            <a:chOff x="887979" y="2562989"/>
            <a:chExt cx="3630477" cy="432000"/>
          </a:xfrm>
        </p:grpSpPr>
        <p:sp>
          <p:nvSpPr>
            <p:cNvPr id="14" name="Rectangle 6">
              <a:extLst>
                <a:ext uri="{FF2B5EF4-FFF2-40B4-BE49-F238E27FC236}">
                  <a16:creationId xmlns:a16="http://schemas.microsoft.com/office/drawing/2014/main" id="{C1C2C455-1C36-4E2B-9AEE-408022FFBA06}"/>
                </a:ext>
              </a:extLst>
            </p:cNvPr>
            <p:cNvSpPr>
              <a:spLocks noChangeArrowheads="1"/>
            </p:cNvSpPr>
            <p:nvPr/>
          </p:nvSpPr>
          <p:spPr bwMode="auto">
            <a:xfrm>
              <a:off x="954456" y="2562989"/>
              <a:ext cx="3564000" cy="430887"/>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0"/>
                </a:spcBef>
                <a:buClr>
                  <a:srgbClr val="D50018"/>
                </a:buClr>
                <a:buSzPct val="120000"/>
                <a:buFont typeface="Wingdings" pitchFamily="2" charset="2"/>
                <a:buNone/>
              </a:pPr>
              <a:r>
                <a:rPr lang="de-DE" altLang="de-DE" sz="1400" dirty="0">
                  <a:ea typeface="ＭＳ Ｐゴシック" pitchFamily="34" charset="-128"/>
                </a:rPr>
                <a:t>Schnell</a:t>
              </a:r>
              <a:r>
                <a:rPr lang="de-DE" altLang="de-DE" sz="1400" b="0" dirty="0">
                  <a:ea typeface="ＭＳ Ｐゴシック" pitchFamily="34" charset="-128"/>
                </a:rPr>
                <a:t> </a:t>
              </a:r>
            </a:p>
            <a:p>
              <a:pPr eaLnBrk="1" hangingPunct="1">
                <a:spcBef>
                  <a:spcPts val="0"/>
                </a:spcBef>
                <a:buClr>
                  <a:srgbClr val="D50018"/>
                </a:buClr>
                <a:buSzPct val="120000"/>
                <a:buFont typeface="Wingdings" pitchFamily="2" charset="2"/>
                <a:buNone/>
              </a:pPr>
              <a:r>
                <a:rPr lang="de-DE" altLang="de-DE" sz="1400" b="0" dirty="0">
                  <a:ea typeface="ＭＳ Ｐゴシック" pitchFamily="34" charset="-128"/>
                </a:rPr>
                <a:t>Innerhalb von 10 Arbeitstagen</a:t>
              </a:r>
            </a:p>
          </p:txBody>
        </p:sp>
        <p:cxnSp>
          <p:nvCxnSpPr>
            <p:cNvPr id="15" name="Gerader Verbinder 20">
              <a:extLst>
                <a:ext uri="{FF2B5EF4-FFF2-40B4-BE49-F238E27FC236}">
                  <a16:creationId xmlns:a16="http://schemas.microsoft.com/office/drawing/2014/main" id="{C61CD821-8DF9-4652-B6CD-EAC35E48D87E}"/>
                </a:ext>
              </a:extLst>
            </p:cNvPr>
            <p:cNvCxnSpPr>
              <a:cxnSpLocks/>
            </p:cNvCxnSpPr>
            <p:nvPr/>
          </p:nvCxnSpPr>
          <p:spPr>
            <a:xfrm>
              <a:off x="887979" y="2562989"/>
              <a:ext cx="0" cy="4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903E229B-8B0A-4067-846A-D87A3FED467F}"/>
              </a:ext>
            </a:extLst>
          </p:cNvPr>
          <p:cNvGrpSpPr/>
          <p:nvPr/>
        </p:nvGrpSpPr>
        <p:grpSpPr>
          <a:xfrm>
            <a:off x="1094030" y="4296699"/>
            <a:ext cx="3630477" cy="648000"/>
            <a:chOff x="887979" y="4143226"/>
            <a:chExt cx="3630477" cy="648000"/>
          </a:xfrm>
        </p:grpSpPr>
        <p:sp>
          <p:nvSpPr>
            <p:cNvPr id="18" name="Rectangle 6">
              <a:extLst>
                <a:ext uri="{FF2B5EF4-FFF2-40B4-BE49-F238E27FC236}">
                  <a16:creationId xmlns:a16="http://schemas.microsoft.com/office/drawing/2014/main" id="{CCFC1B14-4CF8-4D5D-9013-55F3F43CE1B5}"/>
                </a:ext>
              </a:extLst>
            </p:cNvPr>
            <p:cNvSpPr>
              <a:spLocks noChangeArrowheads="1"/>
            </p:cNvSpPr>
            <p:nvPr/>
          </p:nvSpPr>
          <p:spPr bwMode="auto">
            <a:xfrm>
              <a:off x="954456" y="4143226"/>
              <a:ext cx="3564000" cy="646331"/>
            </a:xfrm>
            <a:prstGeom prst="rect">
              <a:avLst/>
            </a:prstGeom>
            <a:noFill/>
            <a:ln>
              <a:noFill/>
            </a:ln>
            <a:effectLst/>
          </p:spPr>
          <p:txBody>
            <a:bodyPr wrap="square" lIns="90000" tIns="0" rIns="9000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0"/>
                </a:spcBef>
                <a:buClr>
                  <a:srgbClr val="D50018"/>
                </a:buClr>
                <a:buSzPct val="120000"/>
                <a:buFont typeface="Wingdings" pitchFamily="2" charset="2"/>
                <a:buNone/>
              </a:pPr>
              <a:r>
                <a:rPr lang="de-DE" altLang="de-DE" sz="1400" dirty="0">
                  <a:ea typeface="ＭＳ Ｐゴシック" pitchFamily="34" charset="-128"/>
                </a:rPr>
                <a:t>BU-Anschlussleistung</a:t>
              </a:r>
            </a:p>
            <a:p>
              <a:pPr eaLnBrk="1" hangingPunct="1">
                <a:spcBef>
                  <a:spcPts val="0"/>
                </a:spcBef>
                <a:buClr>
                  <a:srgbClr val="D50018"/>
                </a:buClr>
                <a:buSzPct val="120000"/>
                <a:buFont typeface="Wingdings" pitchFamily="2" charset="2"/>
                <a:buNone/>
              </a:pPr>
              <a:r>
                <a:rPr lang="de-DE" altLang="de-DE" sz="1400" b="0" dirty="0">
                  <a:ea typeface="ＭＳ Ｐゴシック" pitchFamily="34" charset="-128"/>
                </a:rPr>
                <a:t>Wir prüfen parallel, ob wir die BU-Leistung sogar unbefristet anerkennen können. </a:t>
              </a:r>
            </a:p>
          </p:txBody>
        </p:sp>
        <p:cxnSp>
          <p:nvCxnSpPr>
            <p:cNvPr id="19" name="Gerader Verbinder 20">
              <a:extLst>
                <a:ext uri="{FF2B5EF4-FFF2-40B4-BE49-F238E27FC236}">
                  <a16:creationId xmlns:a16="http://schemas.microsoft.com/office/drawing/2014/main" id="{B48B92B0-D5E7-42FB-B9BB-699F11C2DA95}"/>
                </a:ext>
              </a:extLst>
            </p:cNvPr>
            <p:cNvCxnSpPr>
              <a:cxnSpLocks/>
            </p:cNvCxnSpPr>
            <p:nvPr/>
          </p:nvCxnSpPr>
          <p:spPr>
            <a:xfrm>
              <a:off x="887979" y="4143226"/>
              <a:ext cx="0" cy="648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B20359A-02B0-4399-8AA8-83F58AE0DDA2}"/>
              </a:ext>
            </a:extLst>
          </p:cNvPr>
          <p:cNvGrpSpPr/>
          <p:nvPr/>
        </p:nvGrpSpPr>
        <p:grpSpPr>
          <a:xfrm>
            <a:off x="5731208" y="2562989"/>
            <a:ext cx="3630477" cy="861774"/>
            <a:chOff x="5731208" y="2562989"/>
            <a:chExt cx="3630477" cy="861774"/>
          </a:xfrm>
        </p:grpSpPr>
        <p:sp>
          <p:nvSpPr>
            <p:cNvPr id="22" name="Rectangle 6">
              <a:extLst>
                <a:ext uri="{FF2B5EF4-FFF2-40B4-BE49-F238E27FC236}">
                  <a16:creationId xmlns:a16="http://schemas.microsoft.com/office/drawing/2014/main" id="{78832961-087D-4B2A-B4FF-BC4849BA300C}"/>
                </a:ext>
              </a:extLst>
            </p:cNvPr>
            <p:cNvSpPr>
              <a:spLocks noChangeArrowheads="1"/>
            </p:cNvSpPr>
            <p:nvPr/>
          </p:nvSpPr>
          <p:spPr bwMode="auto">
            <a:xfrm>
              <a:off x="5797685" y="2562989"/>
              <a:ext cx="3564000" cy="861774"/>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0"/>
                </a:spcBef>
                <a:buClr>
                  <a:srgbClr val="D50018"/>
                </a:buClr>
                <a:buSzPct val="120000"/>
                <a:buFont typeface="Wingdings" pitchFamily="2" charset="2"/>
                <a:buNone/>
              </a:pPr>
              <a:r>
                <a:rPr lang="de-DE" altLang="de-DE" sz="1400" dirty="0">
                  <a:ea typeface="ＭＳ Ｐゴシック" pitchFamily="34" charset="-128"/>
                </a:rPr>
                <a:t>Kriterien</a:t>
              </a:r>
            </a:p>
            <a:p>
              <a:pPr eaLnBrk="1" hangingPunct="1">
                <a:spcBef>
                  <a:spcPts val="0"/>
                </a:spcBef>
                <a:buClr>
                  <a:srgbClr val="D50018"/>
                </a:buClr>
                <a:buSzPct val="120000"/>
                <a:buFont typeface="Wingdings" pitchFamily="2" charset="2"/>
                <a:buNone/>
              </a:pPr>
              <a:r>
                <a:rPr lang="de-DE" altLang="de-DE" sz="1400" b="0" dirty="0">
                  <a:ea typeface="ＭＳ Ｐゴシック" pitchFamily="34" charset="-128"/>
                </a:rPr>
                <a:t>Chemo- oder Strahlentherapie begonnen oder unmittelbar bevorsteht, mindestens eine Tochtergeschwulst festgestellt</a:t>
              </a:r>
            </a:p>
          </p:txBody>
        </p:sp>
        <p:cxnSp>
          <p:nvCxnSpPr>
            <p:cNvPr id="23" name="Gerader Verbinder 20">
              <a:extLst>
                <a:ext uri="{FF2B5EF4-FFF2-40B4-BE49-F238E27FC236}">
                  <a16:creationId xmlns:a16="http://schemas.microsoft.com/office/drawing/2014/main" id="{3F9DD92B-C7A1-4B3A-96C8-5FF4515CAD83}"/>
                </a:ext>
              </a:extLst>
            </p:cNvPr>
            <p:cNvCxnSpPr>
              <a:cxnSpLocks/>
            </p:cNvCxnSpPr>
            <p:nvPr/>
          </p:nvCxnSpPr>
          <p:spPr>
            <a:xfrm>
              <a:off x="5731208" y="2562989"/>
              <a:ext cx="0" cy="8604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36960ED8-E67D-4546-A116-39A50FA64ECF}"/>
              </a:ext>
            </a:extLst>
          </p:cNvPr>
          <p:cNvGrpSpPr/>
          <p:nvPr/>
        </p:nvGrpSpPr>
        <p:grpSpPr>
          <a:xfrm>
            <a:off x="5731208" y="3748241"/>
            <a:ext cx="3630477" cy="648000"/>
            <a:chOff x="5731208" y="3748241"/>
            <a:chExt cx="3630477" cy="648000"/>
          </a:xfrm>
        </p:grpSpPr>
        <p:sp>
          <p:nvSpPr>
            <p:cNvPr id="28" name="Rectangle 6">
              <a:extLst>
                <a:ext uri="{FF2B5EF4-FFF2-40B4-BE49-F238E27FC236}">
                  <a16:creationId xmlns:a16="http://schemas.microsoft.com/office/drawing/2014/main" id="{92A538F0-04AA-4EC9-88EE-87CA5C0F714E}"/>
                </a:ext>
              </a:extLst>
            </p:cNvPr>
            <p:cNvSpPr>
              <a:spLocks noChangeArrowheads="1"/>
            </p:cNvSpPr>
            <p:nvPr/>
          </p:nvSpPr>
          <p:spPr bwMode="auto">
            <a:xfrm>
              <a:off x="5797685" y="3748241"/>
              <a:ext cx="3564000" cy="646331"/>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0"/>
                </a:spcBef>
                <a:buClr>
                  <a:srgbClr val="D50018"/>
                </a:buClr>
                <a:buSzPct val="120000"/>
                <a:buFont typeface="Wingdings" pitchFamily="2" charset="2"/>
                <a:buNone/>
              </a:pPr>
              <a:r>
                <a:rPr lang="de-DE" altLang="de-DE" sz="1400" dirty="0">
                  <a:ea typeface="ＭＳ Ｐゴシック" pitchFamily="34" charset="-128"/>
                </a:rPr>
                <a:t>Leistungsdauer </a:t>
              </a:r>
            </a:p>
            <a:p>
              <a:pPr eaLnBrk="1" hangingPunct="1">
                <a:spcBef>
                  <a:spcPts val="0"/>
                </a:spcBef>
                <a:buClr>
                  <a:srgbClr val="D50018"/>
                </a:buClr>
                <a:buSzPct val="120000"/>
                <a:buFont typeface="Wingdings" pitchFamily="2" charset="2"/>
                <a:buNone/>
              </a:pPr>
              <a:r>
                <a:rPr lang="de-DE" altLang="de-DE" sz="1400" b="0" dirty="0">
                  <a:ea typeface="ＭＳ Ｐゴシック" pitchFamily="34" charset="-128"/>
                </a:rPr>
                <a:t>Garantiert 15 Monate, selbst wenn sich </a:t>
              </a:r>
              <a:br>
                <a:rPr lang="de-DE" altLang="de-DE" sz="1400" b="0" dirty="0">
                  <a:ea typeface="ＭＳ Ｐゴシック" pitchFamily="34" charset="-128"/>
                </a:rPr>
              </a:br>
              <a:r>
                <a:rPr lang="de-DE" altLang="de-DE" sz="1400" b="0" dirty="0">
                  <a:ea typeface="ＭＳ Ｐゴシック" pitchFamily="34" charset="-128"/>
                </a:rPr>
                <a:t>die Gesundheit verbessern sollte</a:t>
              </a:r>
            </a:p>
          </p:txBody>
        </p:sp>
        <p:cxnSp>
          <p:nvCxnSpPr>
            <p:cNvPr id="29" name="Gerader Verbinder 20">
              <a:extLst>
                <a:ext uri="{FF2B5EF4-FFF2-40B4-BE49-F238E27FC236}">
                  <a16:creationId xmlns:a16="http://schemas.microsoft.com/office/drawing/2014/main" id="{72B7D0C3-33D9-4688-936C-8BCC3B5BF816}"/>
                </a:ext>
              </a:extLst>
            </p:cNvPr>
            <p:cNvCxnSpPr>
              <a:cxnSpLocks/>
            </p:cNvCxnSpPr>
            <p:nvPr/>
          </p:nvCxnSpPr>
          <p:spPr>
            <a:xfrm>
              <a:off x="5731208" y="3748241"/>
              <a:ext cx="0" cy="648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6" name="Group 133">
            <a:extLst>
              <a:ext uri="{FF2B5EF4-FFF2-40B4-BE49-F238E27FC236}">
                <a16:creationId xmlns:a16="http://schemas.microsoft.com/office/drawing/2014/main" id="{3EDE5315-C772-4F40-8A99-50AB8217F254}"/>
              </a:ext>
            </a:extLst>
          </p:cNvPr>
          <p:cNvGrpSpPr/>
          <p:nvPr/>
        </p:nvGrpSpPr>
        <p:grpSpPr>
          <a:xfrm>
            <a:off x="456441" y="2566367"/>
            <a:ext cx="550464" cy="425244"/>
            <a:chOff x="10737850" y="4578350"/>
            <a:chExt cx="6678613" cy="5159375"/>
          </a:xfrm>
          <a:solidFill>
            <a:schemeClr val="accent1"/>
          </a:solidFill>
        </p:grpSpPr>
        <p:sp>
          <p:nvSpPr>
            <p:cNvPr id="37" name="Rectangle 14">
              <a:extLst>
                <a:ext uri="{FF2B5EF4-FFF2-40B4-BE49-F238E27FC236}">
                  <a16:creationId xmlns:a16="http://schemas.microsoft.com/office/drawing/2014/main" id="{88F50BFA-D634-486F-9868-23B77783021F}"/>
                </a:ext>
              </a:extLst>
            </p:cNvPr>
            <p:cNvSpPr>
              <a:spLocks noChangeArrowheads="1"/>
            </p:cNvSpPr>
            <p:nvPr/>
          </p:nvSpPr>
          <p:spPr bwMode="auto">
            <a:xfrm>
              <a:off x="11099800" y="6180138"/>
              <a:ext cx="766763" cy="390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8" name="Rectangle 15">
              <a:extLst>
                <a:ext uri="{FF2B5EF4-FFF2-40B4-BE49-F238E27FC236}">
                  <a16:creationId xmlns:a16="http://schemas.microsoft.com/office/drawing/2014/main" id="{56C6ED25-9B68-4068-822D-73AE644AFFD4}"/>
                </a:ext>
              </a:extLst>
            </p:cNvPr>
            <p:cNvSpPr>
              <a:spLocks noChangeArrowheads="1"/>
            </p:cNvSpPr>
            <p:nvPr/>
          </p:nvSpPr>
          <p:spPr bwMode="auto">
            <a:xfrm>
              <a:off x="11099800" y="7745413"/>
              <a:ext cx="766763" cy="390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9" name="Rectangle 16">
              <a:extLst>
                <a:ext uri="{FF2B5EF4-FFF2-40B4-BE49-F238E27FC236}">
                  <a16:creationId xmlns:a16="http://schemas.microsoft.com/office/drawing/2014/main" id="{2B1A6AD9-FE4D-4575-9F60-8835915C4EC2}"/>
                </a:ext>
              </a:extLst>
            </p:cNvPr>
            <p:cNvSpPr>
              <a:spLocks noChangeArrowheads="1"/>
            </p:cNvSpPr>
            <p:nvPr/>
          </p:nvSpPr>
          <p:spPr bwMode="auto">
            <a:xfrm>
              <a:off x="10737850" y="6962775"/>
              <a:ext cx="1128713" cy="390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0" name="Freeform 17">
              <a:extLst>
                <a:ext uri="{FF2B5EF4-FFF2-40B4-BE49-F238E27FC236}">
                  <a16:creationId xmlns:a16="http://schemas.microsoft.com/office/drawing/2014/main" id="{C4310150-7422-48AF-8203-2AECB9EAFDE4}"/>
                </a:ext>
              </a:extLst>
            </p:cNvPr>
            <p:cNvSpPr>
              <a:spLocks noEditPoints="1"/>
            </p:cNvSpPr>
            <p:nvPr/>
          </p:nvSpPr>
          <p:spPr bwMode="auto">
            <a:xfrm>
              <a:off x="12257088" y="4578350"/>
              <a:ext cx="5159375" cy="5159375"/>
            </a:xfrm>
            <a:custGeom>
              <a:avLst/>
              <a:gdLst>
                <a:gd name="T0" fmla="*/ 791 w 1582"/>
                <a:gd name="T1" fmla="*/ 0 h 1582"/>
                <a:gd name="T2" fmla="*/ 0 w 1582"/>
                <a:gd name="T3" fmla="*/ 791 h 1582"/>
                <a:gd name="T4" fmla="*/ 791 w 1582"/>
                <a:gd name="T5" fmla="*/ 1582 h 1582"/>
                <a:gd name="T6" fmla="*/ 1582 w 1582"/>
                <a:gd name="T7" fmla="*/ 791 h 1582"/>
                <a:gd name="T8" fmla="*/ 791 w 1582"/>
                <a:gd name="T9" fmla="*/ 0 h 1582"/>
                <a:gd name="T10" fmla="*/ 791 w 1582"/>
                <a:gd name="T11" fmla="*/ 1462 h 1582"/>
                <a:gd name="T12" fmla="*/ 120 w 1582"/>
                <a:gd name="T13" fmla="*/ 791 h 1582"/>
                <a:gd name="T14" fmla="*/ 791 w 1582"/>
                <a:gd name="T15" fmla="*/ 120 h 1582"/>
                <a:gd name="T16" fmla="*/ 1462 w 1582"/>
                <a:gd name="T17" fmla="*/ 791 h 1582"/>
                <a:gd name="T18" fmla="*/ 791 w 1582"/>
                <a:gd name="T19" fmla="*/ 1462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2" h="1582">
                  <a:moveTo>
                    <a:pt x="791" y="0"/>
                  </a:moveTo>
                  <a:cubicBezTo>
                    <a:pt x="355" y="0"/>
                    <a:pt x="0" y="355"/>
                    <a:pt x="0" y="791"/>
                  </a:cubicBezTo>
                  <a:cubicBezTo>
                    <a:pt x="0" y="1227"/>
                    <a:pt x="355" y="1582"/>
                    <a:pt x="791" y="1582"/>
                  </a:cubicBezTo>
                  <a:cubicBezTo>
                    <a:pt x="1227" y="1582"/>
                    <a:pt x="1582" y="1227"/>
                    <a:pt x="1582" y="791"/>
                  </a:cubicBezTo>
                  <a:cubicBezTo>
                    <a:pt x="1582" y="355"/>
                    <a:pt x="1227" y="0"/>
                    <a:pt x="791" y="0"/>
                  </a:cubicBezTo>
                  <a:close/>
                  <a:moveTo>
                    <a:pt x="791" y="1462"/>
                  </a:moveTo>
                  <a:cubicBezTo>
                    <a:pt x="421" y="1462"/>
                    <a:pt x="120" y="1161"/>
                    <a:pt x="120" y="791"/>
                  </a:cubicBezTo>
                  <a:cubicBezTo>
                    <a:pt x="120" y="421"/>
                    <a:pt x="421" y="120"/>
                    <a:pt x="791" y="120"/>
                  </a:cubicBezTo>
                  <a:cubicBezTo>
                    <a:pt x="1161" y="120"/>
                    <a:pt x="1462" y="421"/>
                    <a:pt x="1462" y="791"/>
                  </a:cubicBezTo>
                  <a:cubicBezTo>
                    <a:pt x="1462" y="1161"/>
                    <a:pt x="1161" y="1462"/>
                    <a:pt x="791" y="1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1" name="Freeform 18">
              <a:extLst>
                <a:ext uri="{FF2B5EF4-FFF2-40B4-BE49-F238E27FC236}">
                  <a16:creationId xmlns:a16="http://schemas.microsoft.com/office/drawing/2014/main" id="{037A290A-D9AF-4912-A603-89921E5BD458}"/>
                </a:ext>
              </a:extLst>
            </p:cNvPr>
            <p:cNvSpPr>
              <a:spLocks/>
            </p:cNvSpPr>
            <p:nvPr/>
          </p:nvSpPr>
          <p:spPr bwMode="auto">
            <a:xfrm>
              <a:off x="14573250" y="5991225"/>
              <a:ext cx="1228725" cy="2159000"/>
            </a:xfrm>
            <a:custGeom>
              <a:avLst/>
              <a:gdLst>
                <a:gd name="T0" fmla="*/ 246 w 774"/>
                <a:gd name="T1" fmla="*/ 0 h 1360"/>
                <a:gd name="T2" fmla="*/ 0 w 774"/>
                <a:gd name="T3" fmla="*/ 0 h 1360"/>
                <a:gd name="T4" fmla="*/ 0 w 774"/>
                <a:gd name="T5" fmla="*/ 926 h 1360"/>
                <a:gd name="T6" fmla="*/ 634 w 774"/>
                <a:gd name="T7" fmla="*/ 1360 h 1360"/>
                <a:gd name="T8" fmla="*/ 774 w 774"/>
                <a:gd name="T9" fmla="*/ 1156 h 1360"/>
                <a:gd name="T10" fmla="*/ 246 w 774"/>
                <a:gd name="T11" fmla="*/ 797 h 1360"/>
                <a:gd name="T12" fmla="*/ 246 w 774"/>
                <a:gd name="T13" fmla="*/ 0 h 1360"/>
              </a:gdLst>
              <a:ahLst/>
              <a:cxnLst>
                <a:cxn ang="0">
                  <a:pos x="T0" y="T1"/>
                </a:cxn>
                <a:cxn ang="0">
                  <a:pos x="T2" y="T3"/>
                </a:cxn>
                <a:cxn ang="0">
                  <a:pos x="T4" y="T5"/>
                </a:cxn>
                <a:cxn ang="0">
                  <a:pos x="T6" y="T7"/>
                </a:cxn>
                <a:cxn ang="0">
                  <a:pos x="T8" y="T9"/>
                </a:cxn>
                <a:cxn ang="0">
                  <a:pos x="T10" y="T11"/>
                </a:cxn>
                <a:cxn ang="0">
                  <a:pos x="T12" y="T13"/>
                </a:cxn>
              </a:cxnLst>
              <a:rect l="0" t="0" r="r" b="b"/>
              <a:pathLst>
                <a:path w="774" h="1360">
                  <a:moveTo>
                    <a:pt x="246" y="0"/>
                  </a:moveTo>
                  <a:lnTo>
                    <a:pt x="0" y="0"/>
                  </a:lnTo>
                  <a:lnTo>
                    <a:pt x="0" y="926"/>
                  </a:lnTo>
                  <a:lnTo>
                    <a:pt x="634" y="1360"/>
                  </a:lnTo>
                  <a:lnTo>
                    <a:pt x="774" y="1156"/>
                  </a:lnTo>
                  <a:lnTo>
                    <a:pt x="246" y="797"/>
                  </a:lnTo>
                  <a:lnTo>
                    <a:pt x="2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43" name="Group 142">
            <a:extLst>
              <a:ext uri="{FF2B5EF4-FFF2-40B4-BE49-F238E27FC236}">
                <a16:creationId xmlns:a16="http://schemas.microsoft.com/office/drawing/2014/main" id="{504395B8-4D72-48D7-9F67-82D345EF9E5F}"/>
              </a:ext>
            </a:extLst>
          </p:cNvPr>
          <p:cNvGrpSpPr/>
          <p:nvPr/>
        </p:nvGrpSpPr>
        <p:grpSpPr>
          <a:xfrm>
            <a:off x="485644" y="4331700"/>
            <a:ext cx="492058" cy="577999"/>
            <a:chOff x="-5030788" y="1149350"/>
            <a:chExt cx="3608388" cy="4238625"/>
          </a:xfrm>
          <a:solidFill>
            <a:schemeClr val="accent1"/>
          </a:solidFill>
        </p:grpSpPr>
        <p:sp>
          <p:nvSpPr>
            <p:cNvPr id="44" name="Freeform 32">
              <a:extLst>
                <a:ext uri="{FF2B5EF4-FFF2-40B4-BE49-F238E27FC236}">
                  <a16:creationId xmlns:a16="http://schemas.microsoft.com/office/drawing/2014/main" id="{A577D9B6-ED85-40D7-9445-9766B968432D}"/>
                </a:ext>
              </a:extLst>
            </p:cNvPr>
            <p:cNvSpPr>
              <a:spLocks noEditPoints="1"/>
            </p:cNvSpPr>
            <p:nvPr/>
          </p:nvSpPr>
          <p:spPr bwMode="auto">
            <a:xfrm>
              <a:off x="-5030788" y="1149350"/>
              <a:ext cx="3608388" cy="4238625"/>
            </a:xfrm>
            <a:custGeom>
              <a:avLst/>
              <a:gdLst>
                <a:gd name="T0" fmla="*/ 910 w 1105"/>
                <a:gd name="T1" fmla="*/ 748 h 1299"/>
                <a:gd name="T2" fmla="*/ 926 w 1105"/>
                <a:gd name="T3" fmla="*/ 578 h 1299"/>
                <a:gd name="T4" fmla="*/ 1008 w 1105"/>
                <a:gd name="T5" fmla="*/ 423 h 1299"/>
                <a:gd name="T6" fmla="*/ 944 w 1105"/>
                <a:gd name="T7" fmla="*/ 217 h 1299"/>
                <a:gd name="T8" fmla="*/ 786 w 1105"/>
                <a:gd name="T9" fmla="*/ 138 h 1299"/>
                <a:gd name="T10" fmla="*/ 665 w 1105"/>
                <a:gd name="T11" fmla="*/ 10 h 1299"/>
                <a:gd name="T12" fmla="*/ 556 w 1105"/>
                <a:gd name="T13" fmla="*/ 60 h 1299"/>
                <a:gd name="T14" fmla="*/ 412 w 1105"/>
                <a:gd name="T15" fmla="*/ 5 h 1299"/>
                <a:gd name="T16" fmla="*/ 325 w 1105"/>
                <a:gd name="T17" fmla="*/ 133 h 1299"/>
                <a:gd name="T18" fmla="*/ 167 w 1105"/>
                <a:gd name="T19" fmla="*/ 211 h 1299"/>
                <a:gd name="T20" fmla="*/ 100 w 1105"/>
                <a:gd name="T21" fmla="*/ 413 h 1299"/>
                <a:gd name="T22" fmla="*/ 179 w 1105"/>
                <a:gd name="T23" fmla="*/ 571 h 1299"/>
                <a:gd name="T24" fmla="*/ 196 w 1105"/>
                <a:gd name="T25" fmla="*/ 743 h 1299"/>
                <a:gd name="T26" fmla="*/ 5 w 1105"/>
                <a:gd name="T27" fmla="*/ 1107 h 1299"/>
                <a:gd name="T28" fmla="*/ 232 w 1105"/>
                <a:gd name="T29" fmla="*/ 1120 h 1299"/>
                <a:gd name="T30" fmla="*/ 347 w 1105"/>
                <a:gd name="T31" fmla="*/ 1295 h 1299"/>
                <a:gd name="T32" fmla="*/ 552 w 1105"/>
                <a:gd name="T33" fmla="*/ 970 h 1299"/>
                <a:gd name="T34" fmla="*/ 757 w 1105"/>
                <a:gd name="T35" fmla="*/ 1299 h 1299"/>
                <a:gd name="T36" fmla="*/ 872 w 1105"/>
                <a:gd name="T37" fmla="*/ 1120 h 1299"/>
                <a:gd name="T38" fmla="*/ 1099 w 1105"/>
                <a:gd name="T39" fmla="*/ 1107 h 1299"/>
                <a:gd name="T40" fmla="*/ 348 w 1105"/>
                <a:gd name="T41" fmla="*/ 1218 h 1299"/>
                <a:gd name="T42" fmla="*/ 247 w 1105"/>
                <a:gd name="T43" fmla="*/ 1068 h 1299"/>
                <a:gd name="T44" fmla="*/ 247 w 1105"/>
                <a:gd name="T45" fmla="*/ 756 h 1299"/>
                <a:gd name="T46" fmla="*/ 377 w 1105"/>
                <a:gd name="T47" fmla="*/ 873 h 1299"/>
                <a:gd name="T48" fmla="*/ 443 w 1105"/>
                <a:gd name="T49" fmla="*/ 897 h 1299"/>
                <a:gd name="T50" fmla="*/ 521 w 1105"/>
                <a:gd name="T51" fmla="*/ 917 h 1299"/>
                <a:gd name="T52" fmla="*/ 423 w 1105"/>
                <a:gd name="T53" fmla="*/ 851 h 1299"/>
                <a:gd name="T54" fmla="*/ 365 w 1105"/>
                <a:gd name="T55" fmla="*/ 745 h 1299"/>
                <a:gd name="T56" fmla="*/ 211 w 1105"/>
                <a:gd name="T57" fmla="*/ 699 h 1299"/>
                <a:gd name="T58" fmla="*/ 215 w 1105"/>
                <a:gd name="T59" fmla="*/ 539 h 1299"/>
                <a:gd name="T60" fmla="*/ 217 w 1105"/>
                <a:gd name="T61" fmla="*/ 367 h 1299"/>
                <a:gd name="T62" fmla="*/ 217 w 1105"/>
                <a:gd name="T63" fmla="*/ 208 h 1299"/>
                <a:gd name="T64" fmla="*/ 334 w 1105"/>
                <a:gd name="T65" fmla="*/ 185 h 1299"/>
                <a:gd name="T66" fmla="*/ 428 w 1105"/>
                <a:gd name="T67" fmla="*/ 56 h 1299"/>
                <a:gd name="T68" fmla="*/ 579 w 1105"/>
                <a:gd name="T69" fmla="*/ 107 h 1299"/>
                <a:gd name="T70" fmla="*/ 686 w 1105"/>
                <a:gd name="T71" fmla="*/ 59 h 1299"/>
                <a:gd name="T72" fmla="*/ 777 w 1105"/>
                <a:gd name="T73" fmla="*/ 189 h 1299"/>
                <a:gd name="T74" fmla="*/ 877 w 1105"/>
                <a:gd name="T75" fmla="*/ 330 h 1299"/>
                <a:gd name="T76" fmla="*/ 971 w 1105"/>
                <a:gd name="T77" fmla="*/ 459 h 1299"/>
                <a:gd name="T78" fmla="*/ 875 w 1105"/>
                <a:gd name="T79" fmla="*/ 586 h 1299"/>
                <a:gd name="T80" fmla="*/ 773 w 1105"/>
                <a:gd name="T81" fmla="*/ 723 h 1299"/>
                <a:gd name="T82" fmla="*/ 680 w 1105"/>
                <a:gd name="T83" fmla="*/ 852 h 1299"/>
                <a:gd name="T84" fmla="*/ 529 w 1105"/>
                <a:gd name="T85" fmla="*/ 801 h 1299"/>
                <a:gd name="T86" fmla="*/ 858 w 1105"/>
                <a:gd name="T87" fmla="*/ 1068 h 1299"/>
                <a:gd name="T88" fmla="*/ 757 w 1105"/>
                <a:gd name="T89" fmla="*/ 1222 h 1299"/>
                <a:gd name="T90" fmla="*/ 571 w 1105"/>
                <a:gd name="T91" fmla="*/ 901 h 1299"/>
                <a:gd name="T92" fmla="*/ 552 w 1105"/>
                <a:gd name="T93" fmla="*/ 847 h 1299"/>
                <a:gd name="T94" fmla="*/ 680 w 1105"/>
                <a:gd name="T95" fmla="*/ 903 h 1299"/>
                <a:gd name="T96" fmla="*/ 782 w 1105"/>
                <a:gd name="T97" fmla="*/ 774 h 1299"/>
                <a:gd name="T98" fmla="*/ 1035 w 1105"/>
                <a:gd name="T99" fmla="*/ 1068 h 1299"/>
                <a:gd name="T100" fmla="*/ 858 w 1105"/>
                <a:gd name="T101" fmla="*/ 106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5" h="1299">
                  <a:moveTo>
                    <a:pt x="1100" y="1081"/>
                  </a:moveTo>
                  <a:cubicBezTo>
                    <a:pt x="910" y="748"/>
                    <a:pt x="910" y="748"/>
                    <a:pt x="910" y="748"/>
                  </a:cubicBezTo>
                  <a:cubicBezTo>
                    <a:pt x="930" y="739"/>
                    <a:pt x="941" y="719"/>
                    <a:pt x="940" y="696"/>
                  </a:cubicBezTo>
                  <a:cubicBezTo>
                    <a:pt x="926" y="578"/>
                    <a:pt x="926" y="578"/>
                    <a:pt x="926" y="578"/>
                  </a:cubicBezTo>
                  <a:cubicBezTo>
                    <a:pt x="1006" y="494"/>
                    <a:pt x="1006" y="494"/>
                    <a:pt x="1006" y="494"/>
                  </a:cubicBezTo>
                  <a:cubicBezTo>
                    <a:pt x="1024" y="476"/>
                    <a:pt x="1026" y="445"/>
                    <a:pt x="1008" y="423"/>
                  </a:cubicBezTo>
                  <a:cubicBezTo>
                    <a:pt x="927" y="336"/>
                    <a:pt x="927" y="336"/>
                    <a:pt x="927" y="336"/>
                  </a:cubicBezTo>
                  <a:cubicBezTo>
                    <a:pt x="944" y="217"/>
                    <a:pt x="944" y="217"/>
                    <a:pt x="944" y="217"/>
                  </a:cubicBezTo>
                  <a:cubicBezTo>
                    <a:pt x="946" y="192"/>
                    <a:pt x="928" y="166"/>
                    <a:pt x="903" y="161"/>
                  </a:cubicBezTo>
                  <a:cubicBezTo>
                    <a:pt x="786" y="138"/>
                    <a:pt x="786" y="138"/>
                    <a:pt x="786" y="138"/>
                  </a:cubicBezTo>
                  <a:cubicBezTo>
                    <a:pt x="730" y="34"/>
                    <a:pt x="730" y="34"/>
                    <a:pt x="730" y="34"/>
                  </a:cubicBezTo>
                  <a:cubicBezTo>
                    <a:pt x="718" y="10"/>
                    <a:pt x="690" y="0"/>
                    <a:pt x="665" y="10"/>
                  </a:cubicBezTo>
                  <a:cubicBezTo>
                    <a:pt x="663" y="10"/>
                    <a:pt x="663" y="10"/>
                    <a:pt x="663" y="10"/>
                  </a:cubicBezTo>
                  <a:cubicBezTo>
                    <a:pt x="556" y="60"/>
                    <a:pt x="556" y="60"/>
                    <a:pt x="556" y="60"/>
                  </a:cubicBezTo>
                  <a:cubicBezTo>
                    <a:pt x="451" y="9"/>
                    <a:pt x="451" y="9"/>
                    <a:pt x="451" y="9"/>
                  </a:cubicBezTo>
                  <a:cubicBezTo>
                    <a:pt x="439" y="2"/>
                    <a:pt x="425" y="1"/>
                    <a:pt x="412" y="5"/>
                  </a:cubicBezTo>
                  <a:cubicBezTo>
                    <a:pt x="400" y="9"/>
                    <a:pt x="389" y="18"/>
                    <a:pt x="383" y="29"/>
                  </a:cubicBezTo>
                  <a:cubicBezTo>
                    <a:pt x="325" y="133"/>
                    <a:pt x="325" y="133"/>
                    <a:pt x="325" y="133"/>
                  </a:cubicBezTo>
                  <a:cubicBezTo>
                    <a:pt x="209" y="153"/>
                    <a:pt x="209" y="153"/>
                    <a:pt x="209" y="153"/>
                  </a:cubicBezTo>
                  <a:cubicBezTo>
                    <a:pt x="182" y="158"/>
                    <a:pt x="164" y="183"/>
                    <a:pt x="167" y="211"/>
                  </a:cubicBezTo>
                  <a:cubicBezTo>
                    <a:pt x="181" y="329"/>
                    <a:pt x="181" y="329"/>
                    <a:pt x="181" y="329"/>
                  </a:cubicBezTo>
                  <a:cubicBezTo>
                    <a:pt x="100" y="413"/>
                    <a:pt x="100" y="413"/>
                    <a:pt x="100" y="413"/>
                  </a:cubicBezTo>
                  <a:cubicBezTo>
                    <a:pt x="82" y="431"/>
                    <a:pt x="81" y="462"/>
                    <a:pt x="99" y="483"/>
                  </a:cubicBezTo>
                  <a:cubicBezTo>
                    <a:pt x="179" y="571"/>
                    <a:pt x="179" y="571"/>
                    <a:pt x="179" y="571"/>
                  </a:cubicBezTo>
                  <a:cubicBezTo>
                    <a:pt x="163" y="690"/>
                    <a:pt x="163" y="690"/>
                    <a:pt x="163" y="690"/>
                  </a:cubicBezTo>
                  <a:cubicBezTo>
                    <a:pt x="160" y="713"/>
                    <a:pt x="174" y="734"/>
                    <a:pt x="196" y="743"/>
                  </a:cubicBezTo>
                  <a:cubicBezTo>
                    <a:pt x="5" y="1081"/>
                    <a:pt x="5" y="1081"/>
                    <a:pt x="5" y="1081"/>
                  </a:cubicBezTo>
                  <a:cubicBezTo>
                    <a:pt x="0" y="1089"/>
                    <a:pt x="2" y="1099"/>
                    <a:pt x="5" y="1107"/>
                  </a:cubicBezTo>
                  <a:cubicBezTo>
                    <a:pt x="10" y="1115"/>
                    <a:pt x="18" y="1120"/>
                    <a:pt x="27" y="1120"/>
                  </a:cubicBezTo>
                  <a:cubicBezTo>
                    <a:pt x="232" y="1120"/>
                    <a:pt x="232" y="1120"/>
                    <a:pt x="232" y="1120"/>
                  </a:cubicBezTo>
                  <a:cubicBezTo>
                    <a:pt x="325" y="1282"/>
                    <a:pt x="325" y="1282"/>
                    <a:pt x="325" y="1282"/>
                  </a:cubicBezTo>
                  <a:cubicBezTo>
                    <a:pt x="331" y="1290"/>
                    <a:pt x="338" y="1295"/>
                    <a:pt x="347" y="1295"/>
                  </a:cubicBezTo>
                  <a:cubicBezTo>
                    <a:pt x="356" y="1295"/>
                    <a:pt x="365" y="1290"/>
                    <a:pt x="369" y="1282"/>
                  </a:cubicBezTo>
                  <a:cubicBezTo>
                    <a:pt x="552" y="970"/>
                    <a:pt x="552" y="970"/>
                    <a:pt x="552" y="970"/>
                  </a:cubicBezTo>
                  <a:cubicBezTo>
                    <a:pt x="735" y="1286"/>
                    <a:pt x="735" y="1286"/>
                    <a:pt x="735" y="1286"/>
                  </a:cubicBezTo>
                  <a:cubicBezTo>
                    <a:pt x="740" y="1294"/>
                    <a:pt x="748" y="1299"/>
                    <a:pt x="757" y="1299"/>
                  </a:cubicBezTo>
                  <a:cubicBezTo>
                    <a:pt x="766" y="1299"/>
                    <a:pt x="775" y="1294"/>
                    <a:pt x="779" y="1286"/>
                  </a:cubicBezTo>
                  <a:cubicBezTo>
                    <a:pt x="872" y="1120"/>
                    <a:pt x="872" y="1120"/>
                    <a:pt x="872" y="1120"/>
                  </a:cubicBezTo>
                  <a:cubicBezTo>
                    <a:pt x="1077" y="1120"/>
                    <a:pt x="1077" y="1120"/>
                    <a:pt x="1077" y="1120"/>
                  </a:cubicBezTo>
                  <a:cubicBezTo>
                    <a:pt x="1086" y="1120"/>
                    <a:pt x="1095" y="1115"/>
                    <a:pt x="1099" y="1107"/>
                  </a:cubicBezTo>
                  <a:cubicBezTo>
                    <a:pt x="1105" y="1099"/>
                    <a:pt x="1105" y="1089"/>
                    <a:pt x="1100" y="1081"/>
                  </a:cubicBezTo>
                  <a:close/>
                  <a:moveTo>
                    <a:pt x="348" y="1218"/>
                  </a:moveTo>
                  <a:cubicBezTo>
                    <a:pt x="269" y="1081"/>
                    <a:pt x="269" y="1081"/>
                    <a:pt x="269" y="1081"/>
                  </a:cubicBezTo>
                  <a:cubicBezTo>
                    <a:pt x="264" y="1074"/>
                    <a:pt x="256" y="1068"/>
                    <a:pt x="247" y="1068"/>
                  </a:cubicBezTo>
                  <a:cubicBezTo>
                    <a:pt x="71" y="1068"/>
                    <a:pt x="71" y="1068"/>
                    <a:pt x="71" y="1068"/>
                  </a:cubicBezTo>
                  <a:cubicBezTo>
                    <a:pt x="247" y="756"/>
                    <a:pt x="247" y="756"/>
                    <a:pt x="247" y="756"/>
                  </a:cubicBezTo>
                  <a:cubicBezTo>
                    <a:pt x="320" y="769"/>
                    <a:pt x="320" y="769"/>
                    <a:pt x="320" y="769"/>
                  </a:cubicBezTo>
                  <a:cubicBezTo>
                    <a:pt x="377" y="873"/>
                    <a:pt x="377" y="873"/>
                    <a:pt x="377" y="873"/>
                  </a:cubicBezTo>
                  <a:cubicBezTo>
                    <a:pt x="388" y="897"/>
                    <a:pt x="416" y="907"/>
                    <a:pt x="442" y="897"/>
                  </a:cubicBezTo>
                  <a:cubicBezTo>
                    <a:pt x="443" y="897"/>
                    <a:pt x="443" y="897"/>
                    <a:pt x="443" y="897"/>
                  </a:cubicBezTo>
                  <a:cubicBezTo>
                    <a:pt x="496" y="873"/>
                    <a:pt x="496" y="873"/>
                    <a:pt x="496" y="873"/>
                  </a:cubicBezTo>
                  <a:cubicBezTo>
                    <a:pt x="521" y="917"/>
                    <a:pt x="521" y="917"/>
                    <a:pt x="521" y="917"/>
                  </a:cubicBezTo>
                  <a:lnTo>
                    <a:pt x="348" y="1218"/>
                  </a:lnTo>
                  <a:close/>
                  <a:moveTo>
                    <a:pt x="423" y="851"/>
                  </a:moveTo>
                  <a:cubicBezTo>
                    <a:pt x="421" y="851"/>
                    <a:pt x="421" y="851"/>
                    <a:pt x="421" y="851"/>
                  </a:cubicBezTo>
                  <a:cubicBezTo>
                    <a:pt x="365" y="745"/>
                    <a:pt x="365" y="745"/>
                    <a:pt x="365" y="745"/>
                  </a:cubicBezTo>
                  <a:cubicBezTo>
                    <a:pt x="357" y="732"/>
                    <a:pt x="345" y="722"/>
                    <a:pt x="329" y="720"/>
                  </a:cubicBezTo>
                  <a:cubicBezTo>
                    <a:pt x="211" y="699"/>
                    <a:pt x="211" y="699"/>
                    <a:pt x="211" y="699"/>
                  </a:cubicBezTo>
                  <a:cubicBezTo>
                    <a:pt x="228" y="581"/>
                    <a:pt x="228" y="581"/>
                    <a:pt x="228" y="581"/>
                  </a:cubicBezTo>
                  <a:cubicBezTo>
                    <a:pt x="231" y="565"/>
                    <a:pt x="226" y="549"/>
                    <a:pt x="215" y="539"/>
                  </a:cubicBezTo>
                  <a:cubicBezTo>
                    <a:pt x="136" y="451"/>
                    <a:pt x="136" y="451"/>
                    <a:pt x="136" y="451"/>
                  </a:cubicBezTo>
                  <a:cubicBezTo>
                    <a:pt x="217" y="367"/>
                    <a:pt x="217" y="367"/>
                    <a:pt x="217" y="367"/>
                  </a:cubicBezTo>
                  <a:cubicBezTo>
                    <a:pt x="228" y="355"/>
                    <a:pt x="233" y="340"/>
                    <a:pt x="231" y="325"/>
                  </a:cubicBezTo>
                  <a:cubicBezTo>
                    <a:pt x="217" y="208"/>
                    <a:pt x="217" y="208"/>
                    <a:pt x="217" y="208"/>
                  </a:cubicBezTo>
                  <a:cubicBezTo>
                    <a:pt x="217" y="208"/>
                    <a:pt x="217" y="207"/>
                    <a:pt x="218" y="206"/>
                  </a:cubicBezTo>
                  <a:cubicBezTo>
                    <a:pt x="334" y="185"/>
                    <a:pt x="334" y="185"/>
                    <a:pt x="334" y="185"/>
                  </a:cubicBezTo>
                  <a:cubicBezTo>
                    <a:pt x="348" y="183"/>
                    <a:pt x="363" y="174"/>
                    <a:pt x="370" y="160"/>
                  </a:cubicBezTo>
                  <a:cubicBezTo>
                    <a:pt x="428" y="56"/>
                    <a:pt x="428" y="56"/>
                    <a:pt x="428" y="56"/>
                  </a:cubicBezTo>
                  <a:cubicBezTo>
                    <a:pt x="533" y="107"/>
                    <a:pt x="533" y="107"/>
                    <a:pt x="533" y="107"/>
                  </a:cubicBezTo>
                  <a:cubicBezTo>
                    <a:pt x="547" y="115"/>
                    <a:pt x="565" y="115"/>
                    <a:pt x="579" y="107"/>
                  </a:cubicBezTo>
                  <a:cubicBezTo>
                    <a:pt x="685" y="59"/>
                    <a:pt x="685" y="59"/>
                    <a:pt x="685" y="59"/>
                  </a:cubicBezTo>
                  <a:cubicBezTo>
                    <a:pt x="686" y="59"/>
                    <a:pt x="686" y="59"/>
                    <a:pt x="686" y="59"/>
                  </a:cubicBezTo>
                  <a:cubicBezTo>
                    <a:pt x="743" y="165"/>
                    <a:pt x="743" y="165"/>
                    <a:pt x="743" y="165"/>
                  </a:cubicBezTo>
                  <a:cubicBezTo>
                    <a:pt x="750" y="178"/>
                    <a:pt x="763" y="188"/>
                    <a:pt x="777" y="189"/>
                  </a:cubicBezTo>
                  <a:cubicBezTo>
                    <a:pt x="894" y="212"/>
                    <a:pt x="894" y="212"/>
                    <a:pt x="894" y="212"/>
                  </a:cubicBezTo>
                  <a:cubicBezTo>
                    <a:pt x="877" y="330"/>
                    <a:pt x="877" y="330"/>
                    <a:pt x="877" y="330"/>
                  </a:cubicBezTo>
                  <a:cubicBezTo>
                    <a:pt x="875" y="345"/>
                    <a:pt x="880" y="362"/>
                    <a:pt x="890" y="372"/>
                  </a:cubicBezTo>
                  <a:cubicBezTo>
                    <a:pt x="971" y="459"/>
                    <a:pt x="971" y="459"/>
                    <a:pt x="971" y="459"/>
                  </a:cubicBezTo>
                  <a:cubicBezTo>
                    <a:pt x="889" y="544"/>
                    <a:pt x="889" y="544"/>
                    <a:pt x="889" y="544"/>
                  </a:cubicBezTo>
                  <a:cubicBezTo>
                    <a:pt x="877" y="555"/>
                    <a:pt x="872" y="571"/>
                    <a:pt x="875" y="586"/>
                  </a:cubicBezTo>
                  <a:cubicBezTo>
                    <a:pt x="889" y="704"/>
                    <a:pt x="889" y="704"/>
                    <a:pt x="889" y="704"/>
                  </a:cubicBezTo>
                  <a:cubicBezTo>
                    <a:pt x="773" y="723"/>
                    <a:pt x="773" y="723"/>
                    <a:pt x="773" y="723"/>
                  </a:cubicBezTo>
                  <a:cubicBezTo>
                    <a:pt x="759" y="725"/>
                    <a:pt x="745" y="734"/>
                    <a:pt x="738" y="748"/>
                  </a:cubicBezTo>
                  <a:cubicBezTo>
                    <a:pt x="680" y="852"/>
                    <a:pt x="680" y="852"/>
                    <a:pt x="680" y="852"/>
                  </a:cubicBezTo>
                  <a:cubicBezTo>
                    <a:pt x="575" y="801"/>
                    <a:pt x="575" y="801"/>
                    <a:pt x="575" y="801"/>
                  </a:cubicBezTo>
                  <a:cubicBezTo>
                    <a:pt x="561" y="793"/>
                    <a:pt x="543" y="793"/>
                    <a:pt x="529" y="801"/>
                  </a:cubicBezTo>
                  <a:lnTo>
                    <a:pt x="423" y="851"/>
                  </a:lnTo>
                  <a:close/>
                  <a:moveTo>
                    <a:pt x="858" y="1068"/>
                  </a:moveTo>
                  <a:cubicBezTo>
                    <a:pt x="849" y="1068"/>
                    <a:pt x="840" y="1074"/>
                    <a:pt x="836" y="1081"/>
                  </a:cubicBezTo>
                  <a:cubicBezTo>
                    <a:pt x="757" y="1222"/>
                    <a:pt x="757" y="1222"/>
                    <a:pt x="757" y="1222"/>
                  </a:cubicBezTo>
                  <a:cubicBezTo>
                    <a:pt x="576" y="910"/>
                    <a:pt x="576" y="910"/>
                    <a:pt x="576" y="910"/>
                  </a:cubicBezTo>
                  <a:cubicBezTo>
                    <a:pt x="575" y="906"/>
                    <a:pt x="574" y="903"/>
                    <a:pt x="571" y="901"/>
                  </a:cubicBezTo>
                  <a:cubicBezTo>
                    <a:pt x="543" y="851"/>
                    <a:pt x="543" y="851"/>
                    <a:pt x="543" y="851"/>
                  </a:cubicBezTo>
                  <a:cubicBezTo>
                    <a:pt x="552" y="847"/>
                    <a:pt x="552" y="847"/>
                    <a:pt x="552" y="847"/>
                  </a:cubicBezTo>
                  <a:cubicBezTo>
                    <a:pt x="657" y="898"/>
                    <a:pt x="657" y="898"/>
                    <a:pt x="657" y="898"/>
                  </a:cubicBezTo>
                  <a:cubicBezTo>
                    <a:pt x="665" y="902"/>
                    <a:pt x="672" y="903"/>
                    <a:pt x="680" y="903"/>
                  </a:cubicBezTo>
                  <a:cubicBezTo>
                    <a:pt x="698" y="903"/>
                    <a:pt x="716" y="894"/>
                    <a:pt x="725" y="878"/>
                  </a:cubicBezTo>
                  <a:cubicBezTo>
                    <a:pt x="782" y="774"/>
                    <a:pt x="782" y="774"/>
                    <a:pt x="782" y="774"/>
                  </a:cubicBezTo>
                  <a:cubicBezTo>
                    <a:pt x="859" y="760"/>
                    <a:pt x="859" y="760"/>
                    <a:pt x="859" y="760"/>
                  </a:cubicBezTo>
                  <a:cubicBezTo>
                    <a:pt x="1035" y="1068"/>
                    <a:pt x="1035" y="1068"/>
                    <a:pt x="1035" y="1068"/>
                  </a:cubicBezTo>
                  <a:lnTo>
                    <a:pt x="858" y="1068"/>
                  </a:lnTo>
                  <a:close/>
                  <a:moveTo>
                    <a:pt x="858" y="1068"/>
                  </a:moveTo>
                  <a:cubicBezTo>
                    <a:pt x="858" y="1068"/>
                    <a:pt x="858" y="1068"/>
                    <a:pt x="858" y="10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5" name="Freeform 33">
              <a:extLst>
                <a:ext uri="{FF2B5EF4-FFF2-40B4-BE49-F238E27FC236}">
                  <a16:creationId xmlns:a16="http://schemas.microsoft.com/office/drawing/2014/main" id="{DA46BC45-0974-40B0-86CB-0F8019D146BA}"/>
                </a:ext>
              </a:extLst>
            </p:cNvPr>
            <p:cNvSpPr>
              <a:spLocks noEditPoints="1"/>
            </p:cNvSpPr>
            <p:nvPr/>
          </p:nvSpPr>
          <p:spPr bwMode="auto">
            <a:xfrm>
              <a:off x="-4064000" y="1795463"/>
              <a:ext cx="1671638" cy="1670050"/>
            </a:xfrm>
            <a:custGeom>
              <a:avLst/>
              <a:gdLst>
                <a:gd name="T0" fmla="*/ 512 w 512"/>
                <a:gd name="T1" fmla="*/ 256 h 512"/>
                <a:gd name="T2" fmla="*/ 256 w 512"/>
                <a:gd name="T3" fmla="*/ 0 h 512"/>
                <a:gd name="T4" fmla="*/ 0 w 512"/>
                <a:gd name="T5" fmla="*/ 256 h 512"/>
                <a:gd name="T6" fmla="*/ 256 w 512"/>
                <a:gd name="T7" fmla="*/ 512 h 512"/>
                <a:gd name="T8" fmla="*/ 512 w 512"/>
                <a:gd name="T9" fmla="*/ 256 h 512"/>
                <a:gd name="T10" fmla="*/ 256 w 512"/>
                <a:gd name="T11" fmla="*/ 461 h 512"/>
                <a:gd name="T12" fmla="*/ 51 w 512"/>
                <a:gd name="T13" fmla="*/ 256 h 512"/>
                <a:gd name="T14" fmla="*/ 256 w 512"/>
                <a:gd name="T15" fmla="*/ 51 h 512"/>
                <a:gd name="T16" fmla="*/ 461 w 512"/>
                <a:gd name="T17" fmla="*/ 256 h 512"/>
                <a:gd name="T18" fmla="*/ 256 w 512"/>
                <a:gd name="T19" fmla="*/ 461 h 512"/>
                <a:gd name="T20" fmla="*/ 256 w 512"/>
                <a:gd name="T21" fmla="*/ 461 h 512"/>
                <a:gd name="T22" fmla="*/ 256 w 512"/>
                <a:gd name="T23" fmla="*/ 46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2" h="512">
                  <a:moveTo>
                    <a:pt x="512" y="256"/>
                  </a:moveTo>
                  <a:cubicBezTo>
                    <a:pt x="512" y="115"/>
                    <a:pt x="397" y="0"/>
                    <a:pt x="256" y="0"/>
                  </a:cubicBezTo>
                  <a:cubicBezTo>
                    <a:pt x="115" y="0"/>
                    <a:pt x="0" y="115"/>
                    <a:pt x="0" y="256"/>
                  </a:cubicBezTo>
                  <a:cubicBezTo>
                    <a:pt x="0" y="397"/>
                    <a:pt x="115" y="512"/>
                    <a:pt x="256" y="512"/>
                  </a:cubicBezTo>
                  <a:cubicBezTo>
                    <a:pt x="397" y="512"/>
                    <a:pt x="512" y="397"/>
                    <a:pt x="512" y="256"/>
                  </a:cubicBezTo>
                  <a:close/>
                  <a:moveTo>
                    <a:pt x="256" y="461"/>
                  </a:moveTo>
                  <a:cubicBezTo>
                    <a:pt x="143" y="461"/>
                    <a:pt x="51" y="369"/>
                    <a:pt x="51" y="256"/>
                  </a:cubicBezTo>
                  <a:cubicBezTo>
                    <a:pt x="51" y="143"/>
                    <a:pt x="143" y="51"/>
                    <a:pt x="256" y="51"/>
                  </a:cubicBezTo>
                  <a:cubicBezTo>
                    <a:pt x="369" y="51"/>
                    <a:pt x="461" y="143"/>
                    <a:pt x="461" y="256"/>
                  </a:cubicBezTo>
                  <a:cubicBezTo>
                    <a:pt x="461" y="369"/>
                    <a:pt x="369" y="461"/>
                    <a:pt x="256" y="461"/>
                  </a:cubicBezTo>
                  <a:close/>
                  <a:moveTo>
                    <a:pt x="256" y="461"/>
                  </a:moveTo>
                  <a:cubicBezTo>
                    <a:pt x="256" y="461"/>
                    <a:pt x="256" y="461"/>
                    <a:pt x="256" y="4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46" name="Group 135">
            <a:extLst>
              <a:ext uri="{FF2B5EF4-FFF2-40B4-BE49-F238E27FC236}">
                <a16:creationId xmlns:a16="http://schemas.microsoft.com/office/drawing/2014/main" id="{3D8DDCBC-E342-468C-82CC-542333CA63B9}"/>
              </a:ext>
            </a:extLst>
          </p:cNvPr>
          <p:cNvGrpSpPr/>
          <p:nvPr/>
        </p:nvGrpSpPr>
        <p:grpSpPr>
          <a:xfrm>
            <a:off x="5220185" y="2743787"/>
            <a:ext cx="392504" cy="500178"/>
            <a:chOff x="12649200" y="3549650"/>
            <a:chExt cx="4502150" cy="5737225"/>
          </a:xfrm>
          <a:solidFill>
            <a:schemeClr val="accent1"/>
          </a:solidFill>
        </p:grpSpPr>
        <p:sp>
          <p:nvSpPr>
            <p:cNvPr id="47" name="Freeform 22">
              <a:extLst>
                <a:ext uri="{FF2B5EF4-FFF2-40B4-BE49-F238E27FC236}">
                  <a16:creationId xmlns:a16="http://schemas.microsoft.com/office/drawing/2014/main" id="{CBEF69FA-AE03-4A89-923F-A706D6830221}"/>
                </a:ext>
              </a:extLst>
            </p:cNvPr>
            <p:cNvSpPr>
              <a:spLocks noEditPoints="1"/>
            </p:cNvSpPr>
            <p:nvPr/>
          </p:nvSpPr>
          <p:spPr bwMode="auto">
            <a:xfrm>
              <a:off x="12649200" y="3549650"/>
              <a:ext cx="4502150" cy="5737225"/>
            </a:xfrm>
            <a:custGeom>
              <a:avLst/>
              <a:gdLst>
                <a:gd name="T0" fmla="*/ 1204 w 1380"/>
                <a:gd name="T1" fmla="*/ 233 h 1759"/>
                <a:gd name="T2" fmla="*/ 1045 w 1380"/>
                <a:gd name="T3" fmla="*/ 233 h 1759"/>
                <a:gd name="T4" fmla="*/ 1045 w 1380"/>
                <a:gd name="T5" fmla="*/ 162 h 1759"/>
                <a:gd name="T6" fmla="*/ 997 w 1380"/>
                <a:gd name="T7" fmla="*/ 129 h 1759"/>
                <a:gd name="T8" fmla="*/ 874 w 1380"/>
                <a:gd name="T9" fmla="*/ 129 h 1759"/>
                <a:gd name="T10" fmla="*/ 688 w 1380"/>
                <a:gd name="T11" fmla="*/ 3 h 1759"/>
                <a:gd name="T12" fmla="*/ 502 w 1380"/>
                <a:gd name="T13" fmla="*/ 129 h 1759"/>
                <a:gd name="T14" fmla="*/ 381 w 1380"/>
                <a:gd name="T15" fmla="*/ 129 h 1759"/>
                <a:gd name="T16" fmla="*/ 335 w 1380"/>
                <a:gd name="T17" fmla="*/ 162 h 1759"/>
                <a:gd name="T18" fmla="*/ 335 w 1380"/>
                <a:gd name="T19" fmla="*/ 233 h 1759"/>
                <a:gd name="T20" fmla="*/ 176 w 1380"/>
                <a:gd name="T21" fmla="*/ 233 h 1759"/>
                <a:gd name="T22" fmla="*/ 0 w 1380"/>
                <a:gd name="T23" fmla="*/ 402 h 1759"/>
                <a:gd name="T24" fmla="*/ 0 w 1380"/>
                <a:gd name="T25" fmla="*/ 1600 h 1759"/>
                <a:gd name="T26" fmla="*/ 176 w 1380"/>
                <a:gd name="T27" fmla="*/ 1759 h 1759"/>
                <a:gd name="T28" fmla="*/ 1204 w 1380"/>
                <a:gd name="T29" fmla="*/ 1759 h 1759"/>
                <a:gd name="T30" fmla="*/ 1380 w 1380"/>
                <a:gd name="T31" fmla="*/ 1600 h 1759"/>
                <a:gd name="T32" fmla="*/ 1380 w 1380"/>
                <a:gd name="T33" fmla="*/ 402 h 1759"/>
                <a:gd name="T34" fmla="*/ 1204 w 1380"/>
                <a:gd name="T35" fmla="*/ 233 h 1759"/>
                <a:gd name="T36" fmla="*/ 418 w 1380"/>
                <a:gd name="T37" fmla="*/ 212 h 1759"/>
                <a:gd name="T38" fmla="*/ 533 w 1380"/>
                <a:gd name="T39" fmla="*/ 212 h 1759"/>
                <a:gd name="T40" fmla="*/ 573 w 1380"/>
                <a:gd name="T41" fmla="*/ 175 h 1759"/>
                <a:gd name="T42" fmla="*/ 688 w 1380"/>
                <a:gd name="T43" fmla="*/ 81 h 1759"/>
                <a:gd name="T44" fmla="*/ 801 w 1380"/>
                <a:gd name="T45" fmla="*/ 175 h 1759"/>
                <a:gd name="T46" fmla="*/ 843 w 1380"/>
                <a:gd name="T47" fmla="*/ 212 h 1759"/>
                <a:gd name="T48" fmla="*/ 962 w 1380"/>
                <a:gd name="T49" fmla="*/ 212 h 1759"/>
                <a:gd name="T50" fmla="*/ 962 w 1380"/>
                <a:gd name="T51" fmla="*/ 379 h 1759"/>
                <a:gd name="T52" fmla="*/ 418 w 1380"/>
                <a:gd name="T53" fmla="*/ 379 h 1759"/>
                <a:gd name="T54" fmla="*/ 418 w 1380"/>
                <a:gd name="T55" fmla="*/ 212 h 1759"/>
                <a:gd name="T56" fmla="*/ 1296 w 1380"/>
                <a:gd name="T57" fmla="*/ 1600 h 1759"/>
                <a:gd name="T58" fmla="*/ 1204 w 1380"/>
                <a:gd name="T59" fmla="*/ 1675 h 1759"/>
                <a:gd name="T60" fmla="*/ 176 w 1380"/>
                <a:gd name="T61" fmla="*/ 1675 h 1759"/>
                <a:gd name="T62" fmla="*/ 84 w 1380"/>
                <a:gd name="T63" fmla="*/ 1600 h 1759"/>
                <a:gd name="T64" fmla="*/ 84 w 1380"/>
                <a:gd name="T65" fmla="*/ 402 h 1759"/>
                <a:gd name="T66" fmla="*/ 176 w 1380"/>
                <a:gd name="T67" fmla="*/ 317 h 1759"/>
                <a:gd name="T68" fmla="*/ 335 w 1380"/>
                <a:gd name="T69" fmla="*/ 317 h 1759"/>
                <a:gd name="T70" fmla="*/ 335 w 1380"/>
                <a:gd name="T71" fmla="*/ 423 h 1759"/>
                <a:gd name="T72" fmla="*/ 381 w 1380"/>
                <a:gd name="T73" fmla="*/ 463 h 1759"/>
                <a:gd name="T74" fmla="*/ 997 w 1380"/>
                <a:gd name="T75" fmla="*/ 463 h 1759"/>
                <a:gd name="T76" fmla="*/ 1045 w 1380"/>
                <a:gd name="T77" fmla="*/ 423 h 1759"/>
                <a:gd name="T78" fmla="*/ 1045 w 1380"/>
                <a:gd name="T79" fmla="*/ 317 h 1759"/>
                <a:gd name="T80" fmla="*/ 1204 w 1380"/>
                <a:gd name="T81" fmla="*/ 317 h 1759"/>
                <a:gd name="T82" fmla="*/ 1296 w 1380"/>
                <a:gd name="T83" fmla="*/ 402 h 1759"/>
                <a:gd name="T84" fmla="*/ 1296 w 1380"/>
                <a:gd name="T85" fmla="*/ 1600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0" h="1759">
                  <a:moveTo>
                    <a:pt x="1204" y="233"/>
                  </a:moveTo>
                  <a:cubicBezTo>
                    <a:pt x="1045" y="233"/>
                    <a:pt x="1045" y="233"/>
                    <a:pt x="1045" y="233"/>
                  </a:cubicBezTo>
                  <a:cubicBezTo>
                    <a:pt x="1045" y="162"/>
                    <a:pt x="1045" y="162"/>
                    <a:pt x="1045" y="162"/>
                  </a:cubicBezTo>
                  <a:cubicBezTo>
                    <a:pt x="1045" y="139"/>
                    <a:pt x="1020" y="129"/>
                    <a:pt x="997" y="129"/>
                  </a:cubicBezTo>
                  <a:cubicBezTo>
                    <a:pt x="874" y="129"/>
                    <a:pt x="874" y="129"/>
                    <a:pt x="874" y="129"/>
                  </a:cubicBezTo>
                  <a:cubicBezTo>
                    <a:pt x="845" y="45"/>
                    <a:pt x="772" y="3"/>
                    <a:pt x="688" y="3"/>
                  </a:cubicBezTo>
                  <a:cubicBezTo>
                    <a:pt x="605" y="0"/>
                    <a:pt x="530" y="51"/>
                    <a:pt x="502" y="129"/>
                  </a:cubicBezTo>
                  <a:cubicBezTo>
                    <a:pt x="381" y="129"/>
                    <a:pt x="381" y="129"/>
                    <a:pt x="381" y="129"/>
                  </a:cubicBezTo>
                  <a:cubicBezTo>
                    <a:pt x="358" y="129"/>
                    <a:pt x="335" y="139"/>
                    <a:pt x="335" y="162"/>
                  </a:cubicBezTo>
                  <a:cubicBezTo>
                    <a:pt x="335" y="233"/>
                    <a:pt x="335" y="233"/>
                    <a:pt x="335" y="233"/>
                  </a:cubicBezTo>
                  <a:cubicBezTo>
                    <a:pt x="176" y="233"/>
                    <a:pt x="176" y="233"/>
                    <a:pt x="176" y="233"/>
                  </a:cubicBezTo>
                  <a:cubicBezTo>
                    <a:pt x="82" y="234"/>
                    <a:pt x="5" y="308"/>
                    <a:pt x="0" y="402"/>
                  </a:cubicBezTo>
                  <a:cubicBezTo>
                    <a:pt x="0" y="1600"/>
                    <a:pt x="0" y="1600"/>
                    <a:pt x="0" y="1600"/>
                  </a:cubicBezTo>
                  <a:cubicBezTo>
                    <a:pt x="0" y="1692"/>
                    <a:pt x="84" y="1759"/>
                    <a:pt x="176" y="1759"/>
                  </a:cubicBezTo>
                  <a:cubicBezTo>
                    <a:pt x="1204" y="1759"/>
                    <a:pt x="1204" y="1759"/>
                    <a:pt x="1204" y="1759"/>
                  </a:cubicBezTo>
                  <a:cubicBezTo>
                    <a:pt x="1296" y="1759"/>
                    <a:pt x="1380" y="1692"/>
                    <a:pt x="1380" y="1600"/>
                  </a:cubicBezTo>
                  <a:cubicBezTo>
                    <a:pt x="1380" y="402"/>
                    <a:pt x="1380" y="402"/>
                    <a:pt x="1380" y="402"/>
                  </a:cubicBezTo>
                  <a:cubicBezTo>
                    <a:pt x="1375" y="308"/>
                    <a:pt x="1298" y="234"/>
                    <a:pt x="1204" y="233"/>
                  </a:cubicBezTo>
                  <a:close/>
                  <a:moveTo>
                    <a:pt x="418" y="212"/>
                  </a:moveTo>
                  <a:cubicBezTo>
                    <a:pt x="533" y="212"/>
                    <a:pt x="533" y="212"/>
                    <a:pt x="533" y="212"/>
                  </a:cubicBezTo>
                  <a:cubicBezTo>
                    <a:pt x="553" y="210"/>
                    <a:pt x="569" y="195"/>
                    <a:pt x="573" y="175"/>
                  </a:cubicBezTo>
                  <a:cubicBezTo>
                    <a:pt x="585" y="121"/>
                    <a:pt x="633" y="82"/>
                    <a:pt x="688" y="81"/>
                  </a:cubicBezTo>
                  <a:cubicBezTo>
                    <a:pt x="743" y="82"/>
                    <a:pt x="789" y="121"/>
                    <a:pt x="801" y="175"/>
                  </a:cubicBezTo>
                  <a:cubicBezTo>
                    <a:pt x="805" y="195"/>
                    <a:pt x="822" y="211"/>
                    <a:pt x="843" y="212"/>
                  </a:cubicBezTo>
                  <a:cubicBezTo>
                    <a:pt x="962" y="212"/>
                    <a:pt x="962" y="212"/>
                    <a:pt x="962" y="212"/>
                  </a:cubicBezTo>
                  <a:cubicBezTo>
                    <a:pt x="962" y="379"/>
                    <a:pt x="962" y="379"/>
                    <a:pt x="962" y="379"/>
                  </a:cubicBezTo>
                  <a:cubicBezTo>
                    <a:pt x="418" y="379"/>
                    <a:pt x="418" y="379"/>
                    <a:pt x="418" y="379"/>
                  </a:cubicBezTo>
                  <a:lnTo>
                    <a:pt x="418" y="212"/>
                  </a:lnTo>
                  <a:close/>
                  <a:moveTo>
                    <a:pt x="1296" y="1600"/>
                  </a:moveTo>
                  <a:cubicBezTo>
                    <a:pt x="1296" y="1646"/>
                    <a:pt x="1250" y="1675"/>
                    <a:pt x="1204" y="1675"/>
                  </a:cubicBezTo>
                  <a:cubicBezTo>
                    <a:pt x="176" y="1675"/>
                    <a:pt x="176" y="1675"/>
                    <a:pt x="176" y="1675"/>
                  </a:cubicBezTo>
                  <a:cubicBezTo>
                    <a:pt x="130" y="1675"/>
                    <a:pt x="84" y="1646"/>
                    <a:pt x="84" y="1600"/>
                  </a:cubicBezTo>
                  <a:cubicBezTo>
                    <a:pt x="84" y="402"/>
                    <a:pt x="84" y="402"/>
                    <a:pt x="84" y="402"/>
                  </a:cubicBezTo>
                  <a:cubicBezTo>
                    <a:pt x="88" y="355"/>
                    <a:pt x="128" y="318"/>
                    <a:pt x="176" y="317"/>
                  </a:cubicBezTo>
                  <a:cubicBezTo>
                    <a:pt x="335" y="317"/>
                    <a:pt x="335" y="317"/>
                    <a:pt x="335" y="317"/>
                  </a:cubicBezTo>
                  <a:cubicBezTo>
                    <a:pt x="335" y="423"/>
                    <a:pt x="335" y="423"/>
                    <a:pt x="335" y="423"/>
                  </a:cubicBezTo>
                  <a:cubicBezTo>
                    <a:pt x="337" y="447"/>
                    <a:pt x="357" y="464"/>
                    <a:pt x="381" y="463"/>
                  </a:cubicBezTo>
                  <a:cubicBezTo>
                    <a:pt x="997" y="463"/>
                    <a:pt x="997" y="463"/>
                    <a:pt x="997" y="463"/>
                  </a:cubicBezTo>
                  <a:cubicBezTo>
                    <a:pt x="1021" y="464"/>
                    <a:pt x="1042" y="447"/>
                    <a:pt x="1045" y="423"/>
                  </a:cubicBezTo>
                  <a:cubicBezTo>
                    <a:pt x="1045" y="317"/>
                    <a:pt x="1045" y="317"/>
                    <a:pt x="1045" y="317"/>
                  </a:cubicBezTo>
                  <a:cubicBezTo>
                    <a:pt x="1204" y="317"/>
                    <a:pt x="1204" y="317"/>
                    <a:pt x="1204" y="317"/>
                  </a:cubicBezTo>
                  <a:cubicBezTo>
                    <a:pt x="1252" y="318"/>
                    <a:pt x="1292" y="355"/>
                    <a:pt x="1296" y="402"/>
                  </a:cubicBezTo>
                  <a:lnTo>
                    <a:pt x="1296" y="16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8" name="Freeform 23">
              <a:extLst>
                <a:ext uri="{FF2B5EF4-FFF2-40B4-BE49-F238E27FC236}">
                  <a16:creationId xmlns:a16="http://schemas.microsoft.com/office/drawing/2014/main" id="{164FF6CC-8B6D-4EFB-BC43-33CBD9E03AFD}"/>
                </a:ext>
              </a:extLst>
            </p:cNvPr>
            <p:cNvSpPr>
              <a:spLocks/>
            </p:cNvSpPr>
            <p:nvPr/>
          </p:nvSpPr>
          <p:spPr bwMode="auto">
            <a:xfrm>
              <a:off x="13320713" y="6550025"/>
              <a:ext cx="1109663" cy="793750"/>
            </a:xfrm>
            <a:custGeom>
              <a:avLst/>
              <a:gdLst>
                <a:gd name="T0" fmla="*/ 265 w 340"/>
                <a:gd name="T1" fmla="*/ 15 h 243"/>
                <a:gd name="T2" fmla="*/ 131 w 340"/>
                <a:gd name="T3" fmla="*/ 143 h 243"/>
                <a:gd name="T4" fmla="*/ 74 w 340"/>
                <a:gd name="T5" fmla="*/ 84 h 243"/>
                <a:gd name="T6" fmla="*/ 16 w 340"/>
                <a:gd name="T7" fmla="*/ 82 h 243"/>
                <a:gd name="T8" fmla="*/ 16 w 340"/>
                <a:gd name="T9" fmla="*/ 143 h 243"/>
                <a:gd name="T10" fmla="*/ 102 w 340"/>
                <a:gd name="T11" fmla="*/ 231 h 243"/>
                <a:gd name="T12" fmla="*/ 131 w 340"/>
                <a:gd name="T13" fmla="*/ 243 h 243"/>
                <a:gd name="T14" fmla="*/ 160 w 340"/>
                <a:gd name="T15" fmla="*/ 231 h 243"/>
                <a:gd name="T16" fmla="*/ 323 w 340"/>
                <a:gd name="T17" fmla="*/ 76 h 243"/>
                <a:gd name="T18" fmla="*/ 325 w 340"/>
                <a:gd name="T19" fmla="*/ 20 h 243"/>
                <a:gd name="T20" fmla="*/ 323 w 340"/>
                <a:gd name="T21" fmla="*/ 17 h 243"/>
                <a:gd name="T22" fmla="*/ 265 w 340"/>
                <a:gd name="T23" fmla="*/ 1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43">
                  <a:moveTo>
                    <a:pt x="265" y="15"/>
                  </a:moveTo>
                  <a:cubicBezTo>
                    <a:pt x="131" y="143"/>
                    <a:pt x="131" y="143"/>
                    <a:pt x="131" y="143"/>
                  </a:cubicBezTo>
                  <a:cubicBezTo>
                    <a:pt x="74" y="84"/>
                    <a:pt x="74" y="84"/>
                    <a:pt x="74" y="84"/>
                  </a:cubicBezTo>
                  <a:cubicBezTo>
                    <a:pt x="59" y="68"/>
                    <a:pt x="33" y="67"/>
                    <a:pt x="16" y="82"/>
                  </a:cubicBezTo>
                  <a:cubicBezTo>
                    <a:pt x="0" y="99"/>
                    <a:pt x="0" y="126"/>
                    <a:pt x="16" y="143"/>
                  </a:cubicBezTo>
                  <a:cubicBezTo>
                    <a:pt x="102" y="231"/>
                    <a:pt x="102" y="231"/>
                    <a:pt x="102" y="231"/>
                  </a:cubicBezTo>
                  <a:cubicBezTo>
                    <a:pt x="109" y="239"/>
                    <a:pt x="120" y="243"/>
                    <a:pt x="131" y="243"/>
                  </a:cubicBezTo>
                  <a:cubicBezTo>
                    <a:pt x="142" y="243"/>
                    <a:pt x="152" y="238"/>
                    <a:pt x="160" y="231"/>
                  </a:cubicBezTo>
                  <a:cubicBezTo>
                    <a:pt x="323" y="76"/>
                    <a:pt x="323" y="76"/>
                    <a:pt x="323" y="76"/>
                  </a:cubicBezTo>
                  <a:cubicBezTo>
                    <a:pt x="339" y="61"/>
                    <a:pt x="340" y="36"/>
                    <a:pt x="325" y="20"/>
                  </a:cubicBezTo>
                  <a:cubicBezTo>
                    <a:pt x="325" y="19"/>
                    <a:pt x="324" y="18"/>
                    <a:pt x="323" y="17"/>
                  </a:cubicBezTo>
                  <a:cubicBezTo>
                    <a:pt x="307" y="1"/>
                    <a:pt x="281" y="0"/>
                    <a:pt x="26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9" name="Freeform 24">
              <a:extLst>
                <a:ext uri="{FF2B5EF4-FFF2-40B4-BE49-F238E27FC236}">
                  <a16:creationId xmlns:a16="http://schemas.microsoft.com/office/drawing/2014/main" id="{36B1A473-4CF8-4584-BD85-51F07D13A1BC}"/>
                </a:ext>
              </a:extLst>
            </p:cNvPr>
            <p:cNvSpPr>
              <a:spLocks/>
            </p:cNvSpPr>
            <p:nvPr/>
          </p:nvSpPr>
          <p:spPr bwMode="auto">
            <a:xfrm>
              <a:off x="14625638" y="6899275"/>
              <a:ext cx="1844675" cy="274638"/>
            </a:xfrm>
            <a:custGeom>
              <a:avLst/>
              <a:gdLst>
                <a:gd name="T0" fmla="*/ 523 w 565"/>
                <a:gd name="T1" fmla="*/ 0 h 84"/>
                <a:gd name="T2" fmla="*/ 42 w 565"/>
                <a:gd name="T3" fmla="*/ 0 h 84"/>
                <a:gd name="T4" fmla="*/ 0 w 565"/>
                <a:gd name="T5" fmla="*/ 42 h 84"/>
                <a:gd name="T6" fmla="*/ 42 w 565"/>
                <a:gd name="T7" fmla="*/ 84 h 84"/>
                <a:gd name="T8" fmla="*/ 523 w 565"/>
                <a:gd name="T9" fmla="*/ 84 h 84"/>
                <a:gd name="T10" fmla="*/ 565 w 565"/>
                <a:gd name="T11" fmla="*/ 42 h 84"/>
                <a:gd name="T12" fmla="*/ 523 w 565"/>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565" h="84">
                  <a:moveTo>
                    <a:pt x="523" y="0"/>
                  </a:moveTo>
                  <a:cubicBezTo>
                    <a:pt x="42" y="0"/>
                    <a:pt x="42" y="0"/>
                    <a:pt x="42" y="0"/>
                  </a:cubicBezTo>
                  <a:cubicBezTo>
                    <a:pt x="19" y="0"/>
                    <a:pt x="0" y="19"/>
                    <a:pt x="0" y="42"/>
                  </a:cubicBezTo>
                  <a:cubicBezTo>
                    <a:pt x="0" y="65"/>
                    <a:pt x="19" y="84"/>
                    <a:pt x="42" y="84"/>
                  </a:cubicBezTo>
                  <a:cubicBezTo>
                    <a:pt x="523" y="84"/>
                    <a:pt x="523" y="84"/>
                    <a:pt x="523" y="84"/>
                  </a:cubicBezTo>
                  <a:cubicBezTo>
                    <a:pt x="546" y="84"/>
                    <a:pt x="565" y="65"/>
                    <a:pt x="565" y="42"/>
                  </a:cubicBezTo>
                  <a:cubicBezTo>
                    <a:pt x="565" y="19"/>
                    <a:pt x="546" y="0"/>
                    <a:pt x="5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0" name="Freeform 25">
              <a:extLst>
                <a:ext uri="{FF2B5EF4-FFF2-40B4-BE49-F238E27FC236}">
                  <a16:creationId xmlns:a16="http://schemas.microsoft.com/office/drawing/2014/main" id="{EBFC6DF0-2D3C-4C39-B6F2-C547DFB93BBE}"/>
                </a:ext>
              </a:extLst>
            </p:cNvPr>
            <p:cNvSpPr>
              <a:spLocks/>
            </p:cNvSpPr>
            <p:nvPr/>
          </p:nvSpPr>
          <p:spPr bwMode="auto">
            <a:xfrm>
              <a:off x="13320713" y="5461000"/>
              <a:ext cx="1109663" cy="792163"/>
            </a:xfrm>
            <a:custGeom>
              <a:avLst/>
              <a:gdLst>
                <a:gd name="T0" fmla="*/ 265 w 340"/>
                <a:gd name="T1" fmla="*/ 15 h 243"/>
                <a:gd name="T2" fmla="*/ 131 w 340"/>
                <a:gd name="T3" fmla="*/ 142 h 243"/>
                <a:gd name="T4" fmla="*/ 74 w 340"/>
                <a:gd name="T5" fmla="*/ 84 h 243"/>
                <a:gd name="T6" fmla="*/ 16 w 340"/>
                <a:gd name="T7" fmla="*/ 82 h 243"/>
                <a:gd name="T8" fmla="*/ 16 w 340"/>
                <a:gd name="T9" fmla="*/ 142 h 243"/>
                <a:gd name="T10" fmla="*/ 102 w 340"/>
                <a:gd name="T11" fmla="*/ 230 h 243"/>
                <a:gd name="T12" fmla="*/ 131 w 340"/>
                <a:gd name="T13" fmla="*/ 243 h 243"/>
                <a:gd name="T14" fmla="*/ 160 w 340"/>
                <a:gd name="T15" fmla="*/ 230 h 243"/>
                <a:gd name="T16" fmla="*/ 323 w 340"/>
                <a:gd name="T17" fmla="*/ 76 h 243"/>
                <a:gd name="T18" fmla="*/ 325 w 340"/>
                <a:gd name="T19" fmla="*/ 19 h 243"/>
                <a:gd name="T20" fmla="*/ 323 w 340"/>
                <a:gd name="T21" fmla="*/ 17 h 243"/>
                <a:gd name="T22" fmla="*/ 265 w 340"/>
                <a:gd name="T23" fmla="*/ 1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43">
                  <a:moveTo>
                    <a:pt x="265" y="15"/>
                  </a:moveTo>
                  <a:cubicBezTo>
                    <a:pt x="131" y="142"/>
                    <a:pt x="131" y="142"/>
                    <a:pt x="131" y="142"/>
                  </a:cubicBezTo>
                  <a:cubicBezTo>
                    <a:pt x="74" y="84"/>
                    <a:pt x="74" y="84"/>
                    <a:pt x="74" y="84"/>
                  </a:cubicBezTo>
                  <a:cubicBezTo>
                    <a:pt x="59" y="67"/>
                    <a:pt x="33" y="66"/>
                    <a:pt x="16" y="82"/>
                  </a:cubicBezTo>
                  <a:cubicBezTo>
                    <a:pt x="0" y="99"/>
                    <a:pt x="0" y="125"/>
                    <a:pt x="16" y="142"/>
                  </a:cubicBezTo>
                  <a:cubicBezTo>
                    <a:pt x="102" y="230"/>
                    <a:pt x="102" y="230"/>
                    <a:pt x="102" y="230"/>
                  </a:cubicBezTo>
                  <a:cubicBezTo>
                    <a:pt x="109" y="239"/>
                    <a:pt x="120" y="243"/>
                    <a:pt x="131" y="243"/>
                  </a:cubicBezTo>
                  <a:cubicBezTo>
                    <a:pt x="142" y="243"/>
                    <a:pt x="152" y="238"/>
                    <a:pt x="160" y="230"/>
                  </a:cubicBezTo>
                  <a:cubicBezTo>
                    <a:pt x="323" y="76"/>
                    <a:pt x="323" y="76"/>
                    <a:pt x="323" y="76"/>
                  </a:cubicBezTo>
                  <a:cubicBezTo>
                    <a:pt x="339" y="61"/>
                    <a:pt x="340" y="36"/>
                    <a:pt x="325" y="19"/>
                  </a:cubicBezTo>
                  <a:cubicBezTo>
                    <a:pt x="325" y="19"/>
                    <a:pt x="324" y="18"/>
                    <a:pt x="323" y="17"/>
                  </a:cubicBezTo>
                  <a:cubicBezTo>
                    <a:pt x="307" y="1"/>
                    <a:pt x="281" y="0"/>
                    <a:pt x="26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1" name="Freeform 26">
              <a:extLst>
                <a:ext uri="{FF2B5EF4-FFF2-40B4-BE49-F238E27FC236}">
                  <a16:creationId xmlns:a16="http://schemas.microsoft.com/office/drawing/2014/main" id="{340D79F8-387C-41CF-ACD1-10BAE8251124}"/>
                </a:ext>
              </a:extLst>
            </p:cNvPr>
            <p:cNvSpPr>
              <a:spLocks/>
            </p:cNvSpPr>
            <p:nvPr/>
          </p:nvSpPr>
          <p:spPr bwMode="auto">
            <a:xfrm>
              <a:off x="14625638" y="5810250"/>
              <a:ext cx="1844675" cy="273050"/>
            </a:xfrm>
            <a:custGeom>
              <a:avLst/>
              <a:gdLst>
                <a:gd name="T0" fmla="*/ 523 w 565"/>
                <a:gd name="T1" fmla="*/ 0 h 84"/>
                <a:gd name="T2" fmla="*/ 42 w 565"/>
                <a:gd name="T3" fmla="*/ 0 h 84"/>
                <a:gd name="T4" fmla="*/ 0 w 565"/>
                <a:gd name="T5" fmla="*/ 42 h 84"/>
                <a:gd name="T6" fmla="*/ 42 w 565"/>
                <a:gd name="T7" fmla="*/ 84 h 84"/>
                <a:gd name="T8" fmla="*/ 523 w 565"/>
                <a:gd name="T9" fmla="*/ 84 h 84"/>
                <a:gd name="T10" fmla="*/ 565 w 565"/>
                <a:gd name="T11" fmla="*/ 42 h 84"/>
                <a:gd name="T12" fmla="*/ 523 w 565"/>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565" h="84">
                  <a:moveTo>
                    <a:pt x="523" y="0"/>
                  </a:moveTo>
                  <a:cubicBezTo>
                    <a:pt x="42" y="0"/>
                    <a:pt x="42" y="0"/>
                    <a:pt x="42" y="0"/>
                  </a:cubicBezTo>
                  <a:cubicBezTo>
                    <a:pt x="19" y="0"/>
                    <a:pt x="0" y="19"/>
                    <a:pt x="0" y="42"/>
                  </a:cubicBezTo>
                  <a:cubicBezTo>
                    <a:pt x="0" y="65"/>
                    <a:pt x="19" y="84"/>
                    <a:pt x="42" y="84"/>
                  </a:cubicBezTo>
                  <a:cubicBezTo>
                    <a:pt x="523" y="84"/>
                    <a:pt x="523" y="84"/>
                    <a:pt x="523" y="84"/>
                  </a:cubicBezTo>
                  <a:cubicBezTo>
                    <a:pt x="546" y="84"/>
                    <a:pt x="565" y="65"/>
                    <a:pt x="565" y="42"/>
                  </a:cubicBezTo>
                  <a:cubicBezTo>
                    <a:pt x="565" y="19"/>
                    <a:pt x="546" y="0"/>
                    <a:pt x="5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2" name="Freeform 27">
              <a:extLst>
                <a:ext uri="{FF2B5EF4-FFF2-40B4-BE49-F238E27FC236}">
                  <a16:creationId xmlns:a16="http://schemas.microsoft.com/office/drawing/2014/main" id="{5064241C-1148-4C2A-85D4-5B3182267376}"/>
                </a:ext>
              </a:extLst>
            </p:cNvPr>
            <p:cNvSpPr>
              <a:spLocks/>
            </p:cNvSpPr>
            <p:nvPr/>
          </p:nvSpPr>
          <p:spPr bwMode="auto">
            <a:xfrm>
              <a:off x="13320713" y="7640638"/>
              <a:ext cx="1109663" cy="795338"/>
            </a:xfrm>
            <a:custGeom>
              <a:avLst/>
              <a:gdLst>
                <a:gd name="T0" fmla="*/ 265 w 340"/>
                <a:gd name="T1" fmla="*/ 16 h 244"/>
                <a:gd name="T2" fmla="*/ 131 w 340"/>
                <a:gd name="T3" fmla="*/ 143 h 244"/>
                <a:gd name="T4" fmla="*/ 74 w 340"/>
                <a:gd name="T5" fmla="*/ 85 h 244"/>
                <a:gd name="T6" fmla="*/ 16 w 340"/>
                <a:gd name="T7" fmla="*/ 83 h 244"/>
                <a:gd name="T8" fmla="*/ 16 w 340"/>
                <a:gd name="T9" fmla="*/ 143 h 244"/>
                <a:gd name="T10" fmla="*/ 102 w 340"/>
                <a:gd name="T11" fmla="*/ 231 h 244"/>
                <a:gd name="T12" fmla="*/ 131 w 340"/>
                <a:gd name="T13" fmla="*/ 243 h 244"/>
                <a:gd name="T14" fmla="*/ 160 w 340"/>
                <a:gd name="T15" fmla="*/ 231 h 244"/>
                <a:gd name="T16" fmla="*/ 323 w 340"/>
                <a:gd name="T17" fmla="*/ 76 h 244"/>
                <a:gd name="T18" fmla="*/ 325 w 340"/>
                <a:gd name="T19" fmla="*/ 20 h 244"/>
                <a:gd name="T20" fmla="*/ 323 w 340"/>
                <a:gd name="T21" fmla="*/ 18 h 244"/>
                <a:gd name="T22" fmla="*/ 265 w 340"/>
                <a:gd name="T23" fmla="*/ 1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44">
                  <a:moveTo>
                    <a:pt x="265" y="16"/>
                  </a:moveTo>
                  <a:cubicBezTo>
                    <a:pt x="131" y="143"/>
                    <a:pt x="131" y="143"/>
                    <a:pt x="131" y="143"/>
                  </a:cubicBezTo>
                  <a:cubicBezTo>
                    <a:pt x="74" y="85"/>
                    <a:pt x="74" y="85"/>
                    <a:pt x="74" y="85"/>
                  </a:cubicBezTo>
                  <a:cubicBezTo>
                    <a:pt x="59" y="68"/>
                    <a:pt x="33" y="67"/>
                    <a:pt x="16" y="83"/>
                  </a:cubicBezTo>
                  <a:cubicBezTo>
                    <a:pt x="0" y="100"/>
                    <a:pt x="0" y="126"/>
                    <a:pt x="16" y="143"/>
                  </a:cubicBezTo>
                  <a:cubicBezTo>
                    <a:pt x="102" y="231"/>
                    <a:pt x="102" y="231"/>
                    <a:pt x="102" y="231"/>
                  </a:cubicBezTo>
                  <a:cubicBezTo>
                    <a:pt x="109" y="239"/>
                    <a:pt x="120" y="244"/>
                    <a:pt x="131" y="243"/>
                  </a:cubicBezTo>
                  <a:cubicBezTo>
                    <a:pt x="142" y="243"/>
                    <a:pt x="152" y="239"/>
                    <a:pt x="160" y="231"/>
                  </a:cubicBezTo>
                  <a:cubicBezTo>
                    <a:pt x="323" y="76"/>
                    <a:pt x="323" y="76"/>
                    <a:pt x="323" y="76"/>
                  </a:cubicBezTo>
                  <a:cubicBezTo>
                    <a:pt x="339" y="61"/>
                    <a:pt x="340" y="36"/>
                    <a:pt x="325" y="20"/>
                  </a:cubicBezTo>
                  <a:cubicBezTo>
                    <a:pt x="325" y="19"/>
                    <a:pt x="324" y="19"/>
                    <a:pt x="323" y="18"/>
                  </a:cubicBezTo>
                  <a:cubicBezTo>
                    <a:pt x="307" y="1"/>
                    <a:pt x="281" y="0"/>
                    <a:pt x="26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3" name="Freeform 28">
              <a:extLst>
                <a:ext uri="{FF2B5EF4-FFF2-40B4-BE49-F238E27FC236}">
                  <a16:creationId xmlns:a16="http://schemas.microsoft.com/office/drawing/2014/main" id="{F7CF529D-FBFC-4544-AD26-8239BB578D86}"/>
                </a:ext>
              </a:extLst>
            </p:cNvPr>
            <p:cNvSpPr>
              <a:spLocks/>
            </p:cNvSpPr>
            <p:nvPr/>
          </p:nvSpPr>
          <p:spPr bwMode="auto">
            <a:xfrm>
              <a:off x="14625638" y="7991475"/>
              <a:ext cx="1844675" cy="271463"/>
            </a:xfrm>
            <a:custGeom>
              <a:avLst/>
              <a:gdLst>
                <a:gd name="T0" fmla="*/ 523 w 565"/>
                <a:gd name="T1" fmla="*/ 0 h 83"/>
                <a:gd name="T2" fmla="*/ 42 w 565"/>
                <a:gd name="T3" fmla="*/ 0 h 83"/>
                <a:gd name="T4" fmla="*/ 0 w 565"/>
                <a:gd name="T5" fmla="*/ 41 h 83"/>
                <a:gd name="T6" fmla="*/ 42 w 565"/>
                <a:gd name="T7" fmla="*/ 83 h 83"/>
                <a:gd name="T8" fmla="*/ 523 w 565"/>
                <a:gd name="T9" fmla="*/ 83 h 83"/>
                <a:gd name="T10" fmla="*/ 565 w 565"/>
                <a:gd name="T11" fmla="*/ 41 h 83"/>
                <a:gd name="T12" fmla="*/ 523 w 565"/>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565" h="83">
                  <a:moveTo>
                    <a:pt x="523" y="0"/>
                  </a:moveTo>
                  <a:cubicBezTo>
                    <a:pt x="42" y="0"/>
                    <a:pt x="42" y="0"/>
                    <a:pt x="42" y="0"/>
                  </a:cubicBezTo>
                  <a:cubicBezTo>
                    <a:pt x="19" y="0"/>
                    <a:pt x="0" y="18"/>
                    <a:pt x="0" y="41"/>
                  </a:cubicBezTo>
                  <a:cubicBezTo>
                    <a:pt x="0" y="65"/>
                    <a:pt x="19" y="83"/>
                    <a:pt x="42" y="83"/>
                  </a:cubicBezTo>
                  <a:cubicBezTo>
                    <a:pt x="523" y="83"/>
                    <a:pt x="523" y="83"/>
                    <a:pt x="523" y="83"/>
                  </a:cubicBezTo>
                  <a:cubicBezTo>
                    <a:pt x="546" y="83"/>
                    <a:pt x="565" y="65"/>
                    <a:pt x="565" y="41"/>
                  </a:cubicBezTo>
                  <a:cubicBezTo>
                    <a:pt x="565" y="18"/>
                    <a:pt x="546" y="0"/>
                    <a:pt x="5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54" name="Group 140">
            <a:extLst>
              <a:ext uri="{FF2B5EF4-FFF2-40B4-BE49-F238E27FC236}">
                <a16:creationId xmlns:a16="http://schemas.microsoft.com/office/drawing/2014/main" id="{F16305DF-37F0-4552-A3E1-3B2A4AB62B6A}"/>
              </a:ext>
            </a:extLst>
          </p:cNvPr>
          <p:cNvGrpSpPr/>
          <p:nvPr/>
        </p:nvGrpSpPr>
        <p:grpSpPr>
          <a:xfrm>
            <a:off x="5195525" y="3844187"/>
            <a:ext cx="441824" cy="456109"/>
            <a:chOff x="10328275" y="184150"/>
            <a:chExt cx="2062163" cy="2128838"/>
          </a:xfrm>
          <a:solidFill>
            <a:schemeClr val="accent1"/>
          </a:solidFill>
        </p:grpSpPr>
        <p:sp>
          <p:nvSpPr>
            <p:cNvPr id="55" name="Freeform 9">
              <a:extLst>
                <a:ext uri="{FF2B5EF4-FFF2-40B4-BE49-F238E27FC236}">
                  <a16:creationId xmlns:a16="http://schemas.microsoft.com/office/drawing/2014/main" id="{9BF0FA07-F631-42E0-88EE-C31695F52DB7}"/>
                </a:ext>
              </a:extLst>
            </p:cNvPr>
            <p:cNvSpPr>
              <a:spLocks noEditPoints="1"/>
            </p:cNvSpPr>
            <p:nvPr/>
          </p:nvSpPr>
          <p:spPr bwMode="auto">
            <a:xfrm>
              <a:off x="10328275" y="184150"/>
              <a:ext cx="2062163" cy="2128838"/>
            </a:xfrm>
            <a:custGeom>
              <a:avLst/>
              <a:gdLst>
                <a:gd name="T0" fmla="*/ 485 w 630"/>
                <a:gd name="T1" fmla="*/ 38 h 651"/>
                <a:gd name="T2" fmla="*/ 465 w 630"/>
                <a:gd name="T3" fmla="*/ 0 h 651"/>
                <a:gd name="T4" fmla="*/ 446 w 630"/>
                <a:gd name="T5" fmla="*/ 38 h 651"/>
                <a:gd name="T6" fmla="*/ 334 w 630"/>
                <a:gd name="T7" fmla="*/ 19 h 651"/>
                <a:gd name="T8" fmla="*/ 296 w 630"/>
                <a:gd name="T9" fmla="*/ 19 h 651"/>
                <a:gd name="T10" fmla="*/ 188 w 630"/>
                <a:gd name="T11" fmla="*/ 38 h 651"/>
                <a:gd name="T12" fmla="*/ 169 w 630"/>
                <a:gd name="T13" fmla="*/ 0 h 651"/>
                <a:gd name="T14" fmla="*/ 150 w 630"/>
                <a:gd name="T15" fmla="*/ 38 h 651"/>
                <a:gd name="T16" fmla="*/ 0 w 630"/>
                <a:gd name="T17" fmla="*/ 57 h 651"/>
                <a:gd name="T18" fmla="*/ 19 w 630"/>
                <a:gd name="T19" fmla="*/ 510 h 651"/>
                <a:gd name="T20" fmla="*/ 315 w 630"/>
                <a:gd name="T21" fmla="*/ 651 h 651"/>
                <a:gd name="T22" fmla="*/ 610 w 630"/>
                <a:gd name="T23" fmla="*/ 510 h 651"/>
                <a:gd name="T24" fmla="*/ 630 w 630"/>
                <a:gd name="T25" fmla="*/ 57 h 651"/>
                <a:gd name="T26" fmla="*/ 150 w 630"/>
                <a:gd name="T27" fmla="*/ 77 h 651"/>
                <a:gd name="T28" fmla="*/ 169 w 630"/>
                <a:gd name="T29" fmla="*/ 113 h 651"/>
                <a:gd name="T30" fmla="*/ 188 w 630"/>
                <a:gd name="T31" fmla="*/ 77 h 651"/>
                <a:gd name="T32" fmla="*/ 296 w 630"/>
                <a:gd name="T33" fmla="*/ 94 h 651"/>
                <a:gd name="T34" fmla="*/ 334 w 630"/>
                <a:gd name="T35" fmla="*/ 94 h 651"/>
                <a:gd name="T36" fmla="*/ 446 w 630"/>
                <a:gd name="T37" fmla="*/ 77 h 651"/>
                <a:gd name="T38" fmla="*/ 465 w 630"/>
                <a:gd name="T39" fmla="*/ 113 h 651"/>
                <a:gd name="T40" fmla="*/ 485 w 630"/>
                <a:gd name="T41" fmla="*/ 77 h 651"/>
                <a:gd name="T42" fmla="*/ 591 w 630"/>
                <a:gd name="T43" fmla="*/ 155 h 651"/>
                <a:gd name="T44" fmla="*/ 38 w 630"/>
                <a:gd name="T45" fmla="*/ 77 h 651"/>
                <a:gd name="T46" fmla="*/ 315 w 630"/>
                <a:gd name="T47" fmla="*/ 613 h 651"/>
                <a:gd name="T48" fmla="*/ 315 w 630"/>
                <a:gd name="T49" fmla="*/ 325 h 651"/>
                <a:gd name="T50" fmla="*/ 315 w 630"/>
                <a:gd name="T51" fmla="*/ 613 h 651"/>
                <a:gd name="T52" fmla="*/ 497 w 630"/>
                <a:gd name="T53" fmla="*/ 469 h 651"/>
                <a:gd name="T54" fmla="*/ 132 w 630"/>
                <a:gd name="T55" fmla="*/ 469 h 651"/>
                <a:gd name="T56" fmla="*/ 38 w 630"/>
                <a:gd name="T57" fmla="*/ 472 h 651"/>
                <a:gd name="T58" fmla="*/ 591 w 630"/>
                <a:gd name="T59" fmla="*/ 193 h 651"/>
                <a:gd name="T60" fmla="*/ 497 w 630"/>
                <a:gd name="T61" fmla="*/ 472 h 651"/>
                <a:gd name="T62" fmla="*/ 497 w 630"/>
                <a:gd name="T63" fmla="*/ 47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0" h="651">
                  <a:moveTo>
                    <a:pt x="610" y="38"/>
                  </a:moveTo>
                  <a:cubicBezTo>
                    <a:pt x="485" y="38"/>
                    <a:pt x="485" y="38"/>
                    <a:pt x="485" y="38"/>
                  </a:cubicBezTo>
                  <a:cubicBezTo>
                    <a:pt x="485" y="19"/>
                    <a:pt x="485" y="19"/>
                    <a:pt x="485" y="19"/>
                  </a:cubicBezTo>
                  <a:cubicBezTo>
                    <a:pt x="485" y="9"/>
                    <a:pt x="476" y="0"/>
                    <a:pt x="465" y="0"/>
                  </a:cubicBezTo>
                  <a:cubicBezTo>
                    <a:pt x="455" y="0"/>
                    <a:pt x="446" y="9"/>
                    <a:pt x="446" y="19"/>
                  </a:cubicBezTo>
                  <a:cubicBezTo>
                    <a:pt x="446" y="38"/>
                    <a:pt x="446" y="38"/>
                    <a:pt x="446" y="38"/>
                  </a:cubicBezTo>
                  <a:cubicBezTo>
                    <a:pt x="334" y="38"/>
                    <a:pt x="334" y="38"/>
                    <a:pt x="334" y="38"/>
                  </a:cubicBezTo>
                  <a:cubicBezTo>
                    <a:pt x="334" y="19"/>
                    <a:pt x="334" y="19"/>
                    <a:pt x="334" y="19"/>
                  </a:cubicBezTo>
                  <a:cubicBezTo>
                    <a:pt x="334" y="9"/>
                    <a:pt x="325" y="0"/>
                    <a:pt x="315" y="0"/>
                  </a:cubicBezTo>
                  <a:cubicBezTo>
                    <a:pt x="304" y="0"/>
                    <a:pt x="296" y="9"/>
                    <a:pt x="296" y="19"/>
                  </a:cubicBezTo>
                  <a:cubicBezTo>
                    <a:pt x="296" y="38"/>
                    <a:pt x="296" y="38"/>
                    <a:pt x="296" y="38"/>
                  </a:cubicBezTo>
                  <a:cubicBezTo>
                    <a:pt x="188" y="38"/>
                    <a:pt x="188" y="38"/>
                    <a:pt x="188" y="38"/>
                  </a:cubicBezTo>
                  <a:cubicBezTo>
                    <a:pt x="188" y="19"/>
                    <a:pt x="188" y="19"/>
                    <a:pt x="188" y="19"/>
                  </a:cubicBezTo>
                  <a:cubicBezTo>
                    <a:pt x="188" y="9"/>
                    <a:pt x="180" y="0"/>
                    <a:pt x="169" y="0"/>
                  </a:cubicBezTo>
                  <a:cubicBezTo>
                    <a:pt x="158" y="0"/>
                    <a:pt x="150" y="9"/>
                    <a:pt x="150" y="19"/>
                  </a:cubicBezTo>
                  <a:cubicBezTo>
                    <a:pt x="150" y="38"/>
                    <a:pt x="150" y="38"/>
                    <a:pt x="150" y="38"/>
                  </a:cubicBezTo>
                  <a:cubicBezTo>
                    <a:pt x="19" y="38"/>
                    <a:pt x="19" y="38"/>
                    <a:pt x="19" y="38"/>
                  </a:cubicBezTo>
                  <a:cubicBezTo>
                    <a:pt x="9" y="38"/>
                    <a:pt x="0" y="47"/>
                    <a:pt x="0" y="57"/>
                  </a:cubicBezTo>
                  <a:cubicBezTo>
                    <a:pt x="0" y="491"/>
                    <a:pt x="0" y="491"/>
                    <a:pt x="0" y="491"/>
                  </a:cubicBezTo>
                  <a:cubicBezTo>
                    <a:pt x="0" y="502"/>
                    <a:pt x="9" y="510"/>
                    <a:pt x="19" y="510"/>
                  </a:cubicBezTo>
                  <a:cubicBezTo>
                    <a:pt x="137" y="510"/>
                    <a:pt x="137" y="510"/>
                    <a:pt x="137" y="510"/>
                  </a:cubicBezTo>
                  <a:cubicBezTo>
                    <a:pt x="156" y="591"/>
                    <a:pt x="228" y="651"/>
                    <a:pt x="315" y="651"/>
                  </a:cubicBezTo>
                  <a:cubicBezTo>
                    <a:pt x="401" y="651"/>
                    <a:pt x="474" y="591"/>
                    <a:pt x="493" y="510"/>
                  </a:cubicBezTo>
                  <a:cubicBezTo>
                    <a:pt x="610" y="510"/>
                    <a:pt x="610" y="510"/>
                    <a:pt x="610" y="510"/>
                  </a:cubicBezTo>
                  <a:cubicBezTo>
                    <a:pt x="621" y="510"/>
                    <a:pt x="630" y="502"/>
                    <a:pt x="630" y="491"/>
                  </a:cubicBezTo>
                  <a:cubicBezTo>
                    <a:pt x="630" y="57"/>
                    <a:pt x="630" y="57"/>
                    <a:pt x="630" y="57"/>
                  </a:cubicBezTo>
                  <a:cubicBezTo>
                    <a:pt x="630" y="47"/>
                    <a:pt x="621" y="38"/>
                    <a:pt x="610" y="38"/>
                  </a:cubicBezTo>
                  <a:close/>
                  <a:moveTo>
                    <a:pt x="150" y="77"/>
                  </a:moveTo>
                  <a:cubicBezTo>
                    <a:pt x="150" y="94"/>
                    <a:pt x="150" y="94"/>
                    <a:pt x="150" y="94"/>
                  </a:cubicBezTo>
                  <a:cubicBezTo>
                    <a:pt x="150" y="104"/>
                    <a:pt x="158" y="113"/>
                    <a:pt x="169" y="113"/>
                  </a:cubicBezTo>
                  <a:cubicBezTo>
                    <a:pt x="180" y="113"/>
                    <a:pt x="188" y="104"/>
                    <a:pt x="188" y="94"/>
                  </a:cubicBezTo>
                  <a:cubicBezTo>
                    <a:pt x="188" y="77"/>
                    <a:pt x="188" y="77"/>
                    <a:pt x="188" y="77"/>
                  </a:cubicBezTo>
                  <a:cubicBezTo>
                    <a:pt x="296" y="77"/>
                    <a:pt x="296" y="77"/>
                    <a:pt x="296" y="77"/>
                  </a:cubicBezTo>
                  <a:cubicBezTo>
                    <a:pt x="296" y="94"/>
                    <a:pt x="296" y="94"/>
                    <a:pt x="296" y="94"/>
                  </a:cubicBezTo>
                  <a:cubicBezTo>
                    <a:pt x="296" y="104"/>
                    <a:pt x="304" y="113"/>
                    <a:pt x="315" y="113"/>
                  </a:cubicBezTo>
                  <a:cubicBezTo>
                    <a:pt x="325" y="113"/>
                    <a:pt x="334" y="104"/>
                    <a:pt x="334" y="94"/>
                  </a:cubicBezTo>
                  <a:cubicBezTo>
                    <a:pt x="334" y="77"/>
                    <a:pt x="334" y="77"/>
                    <a:pt x="334" y="77"/>
                  </a:cubicBezTo>
                  <a:cubicBezTo>
                    <a:pt x="446" y="77"/>
                    <a:pt x="446" y="77"/>
                    <a:pt x="446" y="77"/>
                  </a:cubicBezTo>
                  <a:cubicBezTo>
                    <a:pt x="446" y="94"/>
                    <a:pt x="446" y="94"/>
                    <a:pt x="446" y="94"/>
                  </a:cubicBezTo>
                  <a:cubicBezTo>
                    <a:pt x="446" y="104"/>
                    <a:pt x="455" y="113"/>
                    <a:pt x="465" y="113"/>
                  </a:cubicBezTo>
                  <a:cubicBezTo>
                    <a:pt x="476" y="113"/>
                    <a:pt x="485" y="104"/>
                    <a:pt x="485" y="94"/>
                  </a:cubicBezTo>
                  <a:cubicBezTo>
                    <a:pt x="485" y="77"/>
                    <a:pt x="485" y="77"/>
                    <a:pt x="485" y="77"/>
                  </a:cubicBezTo>
                  <a:cubicBezTo>
                    <a:pt x="591" y="77"/>
                    <a:pt x="591" y="77"/>
                    <a:pt x="591" y="77"/>
                  </a:cubicBezTo>
                  <a:cubicBezTo>
                    <a:pt x="591" y="155"/>
                    <a:pt x="591" y="155"/>
                    <a:pt x="591" y="155"/>
                  </a:cubicBezTo>
                  <a:cubicBezTo>
                    <a:pt x="38" y="155"/>
                    <a:pt x="38" y="155"/>
                    <a:pt x="38" y="155"/>
                  </a:cubicBezTo>
                  <a:cubicBezTo>
                    <a:pt x="38" y="77"/>
                    <a:pt x="38" y="77"/>
                    <a:pt x="38" y="77"/>
                  </a:cubicBezTo>
                  <a:lnTo>
                    <a:pt x="150" y="77"/>
                  </a:lnTo>
                  <a:close/>
                  <a:moveTo>
                    <a:pt x="315" y="613"/>
                  </a:moveTo>
                  <a:cubicBezTo>
                    <a:pt x="235" y="613"/>
                    <a:pt x="171" y="548"/>
                    <a:pt x="171" y="469"/>
                  </a:cubicBezTo>
                  <a:cubicBezTo>
                    <a:pt x="171" y="389"/>
                    <a:pt x="235" y="325"/>
                    <a:pt x="315" y="325"/>
                  </a:cubicBezTo>
                  <a:cubicBezTo>
                    <a:pt x="394" y="325"/>
                    <a:pt x="459" y="389"/>
                    <a:pt x="459" y="469"/>
                  </a:cubicBezTo>
                  <a:cubicBezTo>
                    <a:pt x="459" y="548"/>
                    <a:pt x="394" y="613"/>
                    <a:pt x="315" y="613"/>
                  </a:cubicBezTo>
                  <a:close/>
                  <a:moveTo>
                    <a:pt x="497" y="472"/>
                  </a:moveTo>
                  <a:cubicBezTo>
                    <a:pt x="497" y="471"/>
                    <a:pt x="497" y="470"/>
                    <a:pt x="497" y="469"/>
                  </a:cubicBezTo>
                  <a:cubicBezTo>
                    <a:pt x="497" y="368"/>
                    <a:pt x="415" y="286"/>
                    <a:pt x="315" y="286"/>
                  </a:cubicBezTo>
                  <a:cubicBezTo>
                    <a:pt x="214" y="286"/>
                    <a:pt x="132" y="368"/>
                    <a:pt x="132" y="469"/>
                  </a:cubicBezTo>
                  <a:cubicBezTo>
                    <a:pt x="132" y="470"/>
                    <a:pt x="132" y="471"/>
                    <a:pt x="132" y="472"/>
                  </a:cubicBezTo>
                  <a:cubicBezTo>
                    <a:pt x="38" y="472"/>
                    <a:pt x="38" y="472"/>
                    <a:pt x="38" y="472"/>
                  </a:cubicBezTo>
                  <a:cubicBezTo>
                    <a:pt x="38" y="193"/>
                    <a:pt x="38" y="193"/>
                    <a:pt x="38" y="193"/>
                  </a:cubicBezTo>
                  <a:cubicBezTo>
                    <a:pt x="591" y="193"/>
                    <a:pt x="591" y="193"/>
                    <a:pt x="591" y="193"/>
                  </a:cubicBezTo>
                  <a:cubicBezTo>
                    <a:pt x="591" y="472"/>
                    <a:pt x="591" y="472"/>
                    <a:pt x="591" y="472"/>
                  </a:cubicBezTo>
                  <a:lnTo>
                    <a:pt x="497" y="472"/>
                  </a:lnTo>
                  <a:close/>
                  <a:moveTo>
                    <a:pt x="497" y="472"/>
                  </a:moveTo>
                  <a:cubicBezTo>
                    <a:pt x="497" y="472"/>
                    <a:pt x="497" y="472"/>
                    <a:pt x="497" y="4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6" name="Freeform 10">
              <a:extLst>
                <a:ext uri="{FF2B5EF4-FFF2-40B4-BE49-F238E27FC236}">
                  <a16:creationId xmlns:a16="http://schemas.microsoft.com/office/drawing/2014/main" id="{CFACFC76-9217-4FFC-B55D-AF83B899516A}"/>
                </a:ext>
              </a:extLst>
            </p:cNvPr>
            <p:cNvSpPr>
              <a:spLocks noEditPoints="1"/>
            </p:cNvSpPr>
            <p:nvPr/>
          </p:nvSpPr>
          <p:spPr bwMode="auto">
            <a:xfrm>
              <a:off x="11296650" y="1368425"/>
              <a:ext cx="274638" cy="598488"/>
            </a:xfrm>
            <a:custGeom>
              <a:avLst/>
              <a:gdLst>
                <a:gd name="T0" fmla="*/ 38 w 84"/>
                <a:gd name="T1" fmla="*/ 112 h 183"/>
                <a:gd name="T2" fmla="*/ 38 w 84"/>
                <a:gd name="T3" fmla="*/ 19 h 183"/>
                <a:gd name="T4" fmla="*/ 19 w 84"/>
                <a:gd name="T5" fmla="*/ 0 h 183"/>
                <a:gd name="T6" fmla="*/ 0 w 84"/>
                <a:gd name="T7" fmla="*/ 19 h 183"/>
                <a:gd name="T8" fmla="*/ 0 w 84"/>
                <a:gd name="T9" fmla="*/ 120 h 183"/>
                <a:gd name="T10" fmla="*/ 5 w 84"/>
                <a:gd name="T11" fmla="*/ 133 h 183"/>
                <a:gd name="T12" fmla="*/ 49 w 84"/>
                <a:gd name="T13" fmla="*/ 177 h 183"/>
                <a:gd name="T14" fmla="*/ 63 w 84"/>
                <a:gd name="T15" fmla="*/ 183 h 183"/>
                <a:gd name="T16" fmla="*/ 76 w 84"/>
                <a:gd name="T17" fmla="*/ 177 h 183"/>
                <a:gd name="T18" fmla="*/ 76 w 84"/>
                <a:gd name="T19" fmla="*/ 150 h 183"/>
                <a:gd name="T20" fmla="*/ 38 w 84"/>
                <a:gd name="T21" fmla="*/ 112 h 183"/>
                <a:gd name="T22" fmla="*/ 38 w 84"/>
                <a:gd name="T23" fmla="*/ 112 h 183"/>
                <a:gd name="T24" fmla="*/ 38 w 84"/>
                <a:gd name="T25"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83">
                  <a:moveTo>
                    <a:pt x="38" y="112"/>
                  </a:moveTo>
                  <a:cubicBezTo>
                    <a:pt x="38" y="19"/>
                    <a:pt x="38" y="19"/>
                    <a:pt x="38" y="19"/>
                  </a:cubicBezTo>
                  <a:cubicBezTo>
                    <a:pt x="38" y="8"/>
                    <a:pt x="29" y="0"/>
                    <a:pt x="19" y="0"/>
                  </a:cubicBezTo>
                  <a:cubicBezTo>
                    <a:pt x="8" y="0"/>
                    <a:pt x="0" y="8"/>
                    <a:pt x="0" y="19"/>
                  </a:cubicBezTo>
                  <a:cubicBezTo>
                    <a:pt x="0" y="120"/>
                    <a:pt x="0" y="120"/>
                    <a:pt x="0" y="120"/>
                  </a:cubicBezTo>
                  <a:cubicBezTo>
                    <a:pt x="0" y="125"/>
                    <a:pt x="2" y="130"/>
                    <a:pt x="5" y="133"/>
                  </a:cubicBezTo>
                  <a:cubicBezTo>
                    <a:pt x="49" y="177"/>
                    <a:pt x="49" y="177"/>
                    <a:pt x="49" y="177"/>
                  </a:cubicBezTo>
                  <a:cubicBezTo>
                    <a:pt x="53" y="181"/>
                    <a:pt x="58" y="183"/>
                    <a:pt x="63" y="183"/>
                  </a:cubicBezTo>
                  <a:cubicBezTo>
                    <a:pt x="68" y="183"/>
                    <a:pt x="73" y="181"/>
                    <a:pt x="76" y="177"/>
                  </a:cubicBezTo>
                  <a:cubicBezTo>
                    <a:pt x="84" y="170"/>
                    <a:pt x="84" y="158"/>
                    <a:pt x="76" y="150"/>
                  </a:cubicBezTo>
                  <a:lnTo>
                    <a:pt x="38" y="112"/>
                  </a:lnTo>
                  <a:close/>
                  <a:moveTo>
                    <a:pt x="38" y="112"/>
                  </a:moveTo>
                  <a:cubicBezTo>
                    <a:pt x="38" y="112"/>
                    <a:pt x="38" y="112"/>
                    <a:pt x="38"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57" name="Rectangle 6">
            <a:extLst>
              <a:ext uri="{FF2B5EF4-FFF2-40B4-BE49-F238E27FC236}">
                <a16:creationId xmlns:a16="http://schemas.microsoft.com/office/drawing/2014/main" id="{97AFB52E-68EC-4B06-8FA3-F811E28781C4}"/>
              </a:ext>
            </a:extLst>
          </p:cNvPr>
          <p:cNvSpPr>
            <a:spLocks noChangeArrowheads="1"/>
          </p:cNvSpPr>
          <p:nvPr/>
        </p:nvSpPr>
        <p:spPr bwMode="auto">
          <a:xfrm>
            <a:off x="1160507" y="3214957"/>
            <a:ext cx="3657857" cy="861774"/>
          </a:xfrm>
          <a:prstGeom prst="rect">
            <a:avLst/>
          </a:prstGeom>
          <a:noFill/>
          <a:ln>
            <a:noFill/>
          </a:ln>
          <a:effectLst/>
        </p:spPr>
        <p:txBody>
          <a:bodyPr wrap="square" lIns="90000" tIns="0" rIns="9000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0"/>
              </a:spcBef>
              <a:buClr>
                <a:srgbClr val="D50018"/>
              </a:buClr>
              <a:buSzPct val="120000"/>
              <a:buFont typeface="Wingdings" pitchFamily="2" charset="2"/>
              <a:buNone/>
            </a:pPr>
            <a:r>
              <a:rPr lang="de-DE" altLang="de-DE" sz="1400" dirty="0">
                <a:ea typeface="ＭＳ Ｐゴシック" pitchFamily="34" charset="-128"/>
              </a:rPr>
              <a:t>Nachweis</a:t>
            </a:r>
          </a:p>
          <a:p>
            <a:pPr eaLnBrk="1" hangingPunct="1">
              <a:spcBef>
                <a:spcPts val="0"/>
              </a:spcBef>
              <a:buClr>
                <a:srgbClr val="D50018"/>
              </a:buClr>
              <a:buSzPct val="120000"/>
              <a:buFont typeface="Wingdings" pitchFamily="2" charset="2"/>
              <a:buNone/>
            </a:pPr>
            <a:r>
              <a:rPr lang="de-DE" altLang="de-DE" sz="1400" b="0" dirty="0">
                <a:ea typeface="ＭＳ Ｐゴシック" pitchFamily="34" charset="-128"/>
              </a:rPr>
              <a:t>Vorlage eines onkologischen Facharztberichts reicht aus</a:t>
            </a:r>
          </a:p>
        </p:txBody>
      </p:sp>
      <p:cxnSp>
        <p:nvCxnSpPr>
          <p:cNvPr id="58" name="Gerader Verbinder 20">
            <a:extLst>
              <a:ext uri="{FF2B5EF4-FFF2-40B4-BE49-F238E27FC236}">
                <a16:creationId xmlns:a16="http://schemas.microsoft.com/office/drawing/2014/main" id="{28400058-068D-463E-8D3B-711AE382D731}"/>
              </a:ext>
            </a:extLst>
          </p:cNvPr>
          <p:cNvCxnSpPr>
            <a:cxnSpLocks/>
          </p:cNvCxnSpPr>
          <p:nvPr/>
        </p:nvCxnSpPr>
        <p:spPr>
          <a:xfrm>
            <a:off x="1094030" y="3215644"/>
            <a:ext cx="0" cy="8604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Freeform 5">
            <a:extLst>
              <a:ext uri="{FF2B5EF4-FFF2-40B4-BE49-F238E27FC236}">
                <a16:creationId xmlns:a16="http://schemas.microsoft.com/office/drawing/2014/main" id="{7A84D867-FF89-4D05-91BB-B83615ED3754}"/>
              </a:ext>
            </a:extLst>
          </p:cNvPr>
          <p:cNvSpPr>
            <a:spLocks noEditPoints="1"/>
          </p:cNvSpPr>
          <p:nvPr/>
        </p:nvSpPr>
        <p:spPr bwMode="auto">
          <a:xfrm>
            <a:off x="521076" y="3435745"/>
            <a:ext cx="421195" cy="420198"/>
          </a:xfrm>
          <a:custGeom>
            <a:avLst/>
            <a:gdLst>
              <a:gd name="T0" fmla="*/ 19 w 64"/>
              <a:gd name="T1" fmla="*/ 26 h 64"/>
              <a:gd name="T2" fmla="*/ 14 w 64"/>
              <a:gd name="T3" fmla="*/ 30 h 64"/>
              <a:gd name="T4" fmla="*/ 29 w 64"/>
              <a:gd name="T5" fmla="*/ 45 h 64"/>
              <a:gd name="T6" fmla="*/ 61 w 64"/>
              <a:gd name="T7" fmla="*/ 13 h 64"/>
              <a:gd name="T8" fmla="*/ 56 w 64"/>
              <a:gd name="T9" fmla="*/ 8 h 64"/>
              <a:gd name="T10" fmla="*/ 29 w 64"/>
              <a:gd name="T11" fmla="*/ 36 h 64"/>
              <a:gd name="T12" fmla="*/ 19 w 64"/>
              <a:gd name="T13" fmla="*/ 26 h 64"/>
              <a:gd name="T14" fmla="*/ 58 w 64"/>
              <a:gd name="T15" fmla="*/ 32 h 64"/>
              <a:gd name="T16" fmla="*/ 32 w 64"/>
              <a:gd name="T17" fmla="*/ 58 h 64"/>
              <a:gd name="T18" fmla="*/ 6 w 64"/>
              <a:gd name="T19" fmla="*/ 32 h 64"/>
              <a:gd name="T20" fmla="*/ 32 w 64"/>
              <a:gd name="T21" fmla="*/ 6 h 64"/>
              <a:gd name="T22" fmla="*/ 39 w 64"/>
              <a:gd name="T23" fmla="*/ 7 h 64"/>
              <a:gd name="T24" fmla="*/ 44 w 64"/>
              <a:gd name="T25" fmla="*/ 2 h 64"/>
              <a:gd name="T26" fmla="*/ 32 w 64"/>
              <a:gd name="T27" fmla="*/ 0 h 64"/>
              <a:gd name="T28" fmla="*/ 0 w 64"/>
              <a:gd name="T29" fmla="*/ 32 h 64"/>
              <a:gd name="T30" fmla="*/ 32 w 64"/>
              <a:gd name="T31" fmla="*/ 64 h 64"/>
              <a:gd name="T32" fmla="*/ 64 w 64"/>
              <a:gd name="T33" fmla="*/ 32 h 64"/>
              <a:gd name="T34" fmla="*/ 58 w 64"/>
              <a:gd name="T35" fmla="*/ 32 h 64"/>
              <a:gd name="T36" fmla="*/ 58 w 64"/>
              <a:gd name="T37" fmla="*/ 32 h 64"/>
              <a:gd name="T38" fmla="*/ 58 w 64"/>
              <a:gd name="T39"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64">
                <a:moveTo>
                  <a:pt x="19" y="26"/>
                </a:moveTo>
                <a:cubicBezTo>
                  <a:pt x="14" y="30"/>
                  <a:pt x="14" y="30"/>
                  <a:pt x="14" y="30"/>
                </a:cubicBezTo>
                <a:cubicBezTo>
                  <a:pt x="29" y="45"/>
                  <a:pt x="29" y="45"/>
                  <a:pt x="29" y="45"/>
                </a:cubicBezTo>
                <a:cubicBezTo>
                  <a:pt x="61" y="13"/>
                  <a:pt x="61" y="13"/>
                  <a:pt x="61" y="13"/>
                </a:cubicBezTo>
                <a:cubicBezTo>
                  <a:pt x="56" y="8"/>
                  <a:pt x="56" y="8"/>
                  <a:pt x="56" y="8"/>
                </a:cubicBezTo>
                <a:cubicBezTo>
                  <a:pt x="29" y="36"/>
                  <a:pt x="29" y="36"/>
                  <a:pt x="29" y="36"/>
                </a:cubicBezTo>
                <a:lnTo>
                  <a:pt x="19" y="26"/>
                </a:lnTo>
                <a:close/>
                <a:moveTo>
                  <a:pt x="58" y="32"/>
                </a:moveTo>
                <a:cubicBezTo>
                  <a:pt x="58" y="46"/>
                  <a:pt x="46" y="58"/>
                  <a:pt x="32" y="58"/>
                </a:cubicBezTo>
                <a:cubicBezTo>
                  <a:pt x="18" y="58"/>
                  <a:pt x="6" y="46"/>
                  <a:pt x="6" y="32"/>
                </a:cubicBezTo>
                <a:cubicBezTo>
                  <a:pt x="6" y="18"/>
                  <a:pt x="18" y="6"/>
                  <a:pt x="32" y="6"/>
                </a:cubicBezTo>
                <a:cubicBezTo>
                  <a:pt x="35" y="6"/>
                  <a:pt x="37" y="7"/>
                  <a:pt x="39" y="7"/>
                </a:cubicBezTo>
                <a:cubicBezTo>
                  <a:pt x="44" y="2"/>
                  <a:pt x="44" y="2"/>
                  <a:pt x="44" y="2"/>
                </a:cubicBezTo>
                <a:cubicBezTo>
                  <a:pt x="40" y="1"/>
                  <a:pt x="36" y="0"/>
                  <a:pt x="32" y="0"/>
                </a:cubicBezTo>
                <a:cubicBezTo>
                  <a:pt x="14" y="0"/>
                  <a:pt x="0" y="14"/>
                  <a:pt x="0" y="32"/>
                </a:cubicBezTo>
                <a:cubicBezTo>
                  <a:pt x="0" y="50"/>
                  <a:pt x="14" y="64"/>
                  <a:pt x="32" y="64"/>
                </a:cubicBezTo>
                <a:cubicBezTo>
                  <a:pt x="50" y="64"/>
                  <a:pt x="64" y="50"/>
                  <a:pt x="64" y="32"/>
                </a:cubicBezTo>
                <a:lnTo>
                  <a:pt x="58" y="32"/>
                </a:lnTo>
                <a:close/>
                <a:moveTo>
                  <a:pt x="58" y="32"/>
                </a:moveTo>
                <a:cubicBezTo>
                  <a:pt x="58" y="32"/>
                  <a:pt x="58" y="32"/>
                  <a:pt x="58" y="32"/>
                </a:cubicBezTo>
              </a:path>
            </a:pathLst>
          </a:custGeom>
          <a:solidFill>
            <a:schemeClr val="accent1"/>
          </a:solidFill>
          <a:ln>
            <a:solidFill>
              <a:srgbClr val="F2F2F2"/>
            </a:solidFill>
          </a:ln>
        </p:spPr>
        <p:txBody>
          <a:bodyPr vert="horz" wrap="square" lIns="91440" tIns="45720" rIns="91440" bIns="45720" numCol="1" anchor="t" anchorCtr="0" compatLnSpc="1">
            <a:prstTxWarp prst="textNoShape">
              <a:avLst/>
            </a:prstTxWarp>
          </a:bodyPr>
          <a:lstStyle/>
          <a:p>
            <a:endParaRPr lang="de-DE" dirty="0"/>
          </a:p>
        </p:txBody>
      </p:sp>
      <p:sp>
        <p:nvSpPr>
          <p:cNvPr id="3" name="Foliennummernplatzhalter 2">
            <a:extLst>
              <a:ext uri="{FF2B5EF4-FFF2-40B4-BE49-F238E27FC236}">
                <a16:creationId xmlns:a16="http://schemas.microsoft.com/office/drawing/2014/main" id="{357DAC61-0941-4EC4-B466-C2B124920AAA}"/>
              </a:ext>
            </a:extLst>
          </p:cNvPr>
          <p:cNvSpPr>
            <a:spLocks noGrp="1"/>
          </p:cNvSpPr>
          <p:nvPr>
            <p:ph type="sldNum" sz="quarter" idx="12"/>
          </p:nvPr>
        </p:nvSpPr>
        <p:spPr/>
        <p:txBody>
          <a:bodyPr/>
          <a:lstStyle/>
          <a:p>
            <a:fld id="{7EC6429F-8EBA-4254-B9C8-295228AFE7F1}" type="slidenum">
              <a:rPr lang="de-DE" smtClean="0"/>
              <a:pPr/>
              <a:t>48</a:t>
            </a:fld>
            <a:endParaRPr lang="de-DE" dirty="0"/>
          </a:p>
        </p:txBody>
      </p:sp>
      <p:sp>
        <p:nvSpPr>
          <p:cNvPr id="60" name="Fußzeilenplatzhalter 2">
            <a:extLst>
              <a:ext uri="{FF2B5EF4-FFF2-40B4-BE49-F238E27FC236}">
                <a16:creationId xmlns:a16="http://schemas.microsoft.com/office/drawing/2014/main" id="{53DCFA73-D7D5-4480-BC97-61C522F9D3FF}"/>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134538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Grafik 9">
            <a:extLst>
              <a:ext uri="{FF2B5EF4-FFF2-40B4-BE49-F238E27FC236}">
                <a16:creationId xmlns:a16="http://schemas.microsoft.com/office/drawing/2014/main" id="{32A84382-B994-423E-8B4C-36501B803F20}"/>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9449006" y="1701916"/>
            <a:ext cx="2412000" cy="4011402"/>
          </a:xfrm>
          <a:prstGeom prst="rect">
            <a:avLst/>
          </a:prstGeom>
        </p:spPr>
      </p:pic>
      <p:sp>
        <p:nvSpPr>
          <p:cNvPr id="6" name="Rechteck 9">
            <a:extLst>
              <a:ext uri="{FF2B5EF4-FFF2-40B4-BE49-F238E27FC236}">
                <a16:creationId xmlns:a16="http://schemas.microsoft.com/office/drawing/2014/main" id="{14A999C0-5C8D-47AC-8730-E820979C6BB4}"/>
              </a:ext>
            </a:extLst>
          </p:cNvPr>
          <p:cNvSpPr/>
          <p:nvPr/>
        </p:nvSpPr>
        <p:spPr>
          <a:xfrm>
            <a:off x="335360" y="1701916"/>
            <a:ext cx="9120184" cy="41082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51" name="Rechteck 65">
            <a:extLst>
              <a:ext uri="{FF2B5EF4-FFF2-40B4-BE49-F238E27FC236}">
                <a16:creationId xmlns:a16="http://schemas.microsoft.com/office/drawing/2014/main" id="{5B77E3C2-1116-463F-AF5C-41BA31685260}"/>
              </a:ext>
            </a:extLst>
          </p:cNvPr>
          <p:cNvSpPr/>
          <p:nvPr/>
        </p:nvSpPr>
        <p:spPr>
          <a:xfrm>
            <a:off x="335359" y="5102523"/>
            <a:ext cx="11525647" cy="7076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Erste Hilfe bei Blindheit und Taubheit –</a:t>
            </a:r>
            <a:br>
              <a:rPr lang="de-DE" dirty="0"/>
            </a:br>
            <a:r>
              <a:rPr lang="de-DE" dirty="0"/>
              <a:t>unkompliziert und </a:t>
            </a:r>
            <a:r>
              <a:rPr lang="de-DE"/>
              <a:t>schnell.</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55240"/>
          </a:xfrm>
        </p:spPr>
        <p:txBody>
          <a:bodyPr/>
          <a:lstStyle/>
          <a:p>
            <a:pPr lvl="1"/>
            <a:r>
              <a:rPr lang="de-DE" b="1" dirty="0">
                <a:solidFill>
                  <a:srgbClr val="016629"/>
                </a:solidFill>
              </a:rPr>
              <a:t>Sofortleistungen</a:t>
            </a:r>
            <a:r>
              <a:rPr lang="de-DE" dirty="0"/>
              <a:t> ermöglicht EGO Top mit einem </a:t>
            </a:r>
            <a:r>
              <a:rPr lang="de-DE" b="1" dirty="0">
                <a:solidFill>
                  <a:srgbClr val="016629"/>
                </a:solidFill>
              </a:rPr>
              <a:t>vereinfachten Nachweis</a:t>
            </a:r>
            <a:r>
              <a:rPr lang="de-DE" dirty="0"/>
              <a:t>.</a:t>
            </a:r>
          </a:p>
        </p:txBody>
      </p:sp>
      <p:sp>
        <p:nvSpPr>
          <p:cNvPr id="4" name="Text Placeholder 4">
            <a:extLst>
              <a:ext uri="{FF2B5EF4-FFF2-40B4-BE49-F238E27FC236}">
                <a16:creationId xmlns:a16="http://schemas.microsoft.com/office/drawing/2014/main" id="{4D1C0B7C-58AE-4C89-835A-472CE5218F8B}"/>
              </a:ext>
            </a:extLst>
          </p:cNvPr>
          <p:cNvSpPr txBox="1">
            <a:spLocks/>
          </p:cNvSpPr>
          <p:nvPr/>
        </p:nvSpPr>
        <p:spPr>
          <a:xfrm>
            <a:off x="335360" y="5965118"/>
            <a:ext cx="11520000" cy="236190"/>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Nicht möglich in der Basisrente und der </a:t>
            </a:r>
            <a:r>
              <a:rPr lang="de-DE" sz="900" b="0" dirty="0" err="1">
                <a:solidFill>
                  <a:schemeClr val="accent1"/>
                </a:solidFill>
              </a:rPr>
              <a:t>bAV</a:t>
            </a:r>
            <a:r>
              <a:rPr lang="de-DE" sz="900" b="0" dirty="0">
                <a:solidFill>
                  <a:schemeClr val="accent1"/>
                </a:solidFill>
              </a:rPr>
              <a:t>. Geregelt in den § 6 Abs. (3) + (5) bzw. (6) AVB.</a:t>
            </a:r>
          </a:p>
        </p:txBody>
      </p:sp>
      <p:sp>
        <p:nvSpPr>
          <p:cNvPr id="8" name="Freihandform 16">
            <a:extLst>
              <a:ext uri="{FF2B5EF4-FFF2-40B4-BE49-F238E27FC236}">
                <a16:creationId xmlns:a16="http://schemas.microsoft.com/office/drawing/2014/main" id="{D2C14228-3609-4CDB-B071-B55EE04F40B8}"/>
              </a:ext>
            </a:extLst>
          </p:cNvPr>
          <p:cNvSpPr>
            <a:spLocks noChangeAspect="1"/>
          </p:cNvSpPr>
          <p:nvPr/>
        </p:nvSpPr>
        <p:spPr>
          <a:xfrm>
            <a:off x="567299" y="5259192"/>
            <a:ext cx="243373" cy="394341"/>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9" name="Textplatzhalter 4">
            <a:extLst>
              <a:ext uri="{FF2B5EF4-FFF2-40B4-BE49-F238E27FC236}">
                <a16:creationId xmlns:a16="http://schemas.microsoft.com/office/drawing/2014/main" id="{02CFB69F-3D51-4027-838E-1A5AE38A6F28}"/>
              </a:ext>
            </a:extLst>
          </p:cNvPr>
          <p:cNvSpPr txBox="1">
            <a:spLocks/>
          </p:cNvSpPr>
          <p:nvPr/>
        </p:nvSpPr>
        <p:spPr bwMode="gray">
          <a:xfrm>
            <a:off x="1042611" y="5259192"/>
            <a:ext cx="6500731" cy="394341"/>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pPr>
            <a:r>
              <a:rPr lang="de-DE" sz="1800" b="1" dirty="0">
                <a:solidFill>
                  <a:schemeClr val="bg1"/>
                </a:solidFill>
              </a:rPr>
              <a:t>Zusatzkosten?</a:t>
            </a:r>
          </a:p>
          <a:p>
            <a:pPr lvl="1">
              <a:spcBef>
                <a:spcPts val="0"/>
              </a:spcBef>
            </a:pPr>
            <a:r>
              <a:rPr lang="de-DE" dirty="0">
                <a:solidFill>
                  <a:schemeClr val="bg1"/>
                </a:solidFill>
              </a:rPr>
              <a:t>Keine! Die Leistung ist in den BU-Schutz automatisch integriert.</a:t>
            </a:r>
          </a:p>
        </p:txBody>
      </p:sp>
      <p:sp>
        <p:nvSpPr>
          <p:cNvPr id="10" name="Textplatzhalter 4">
            <a:extLst>
              <a:ext uri="{FF2B5EF4-FFF2-40B4-BE49-F238E27FC236}">
                <a16:creationId xmlns:a16="http://schemas.microsoft.com/office/drawing/2014/main" id="{4743A18C-A2D2-4187-A71B-B60D2E363ABE}"/>
              </a:ext>
            </a:extLst>
          </p:cNvPr>
          <p:cNvSpPr txBox="1">
            <a:spLocks/>
          </p:cNvSpPr>
          <p:nvPr/>
        </p:nvSpPr>
        <p:spPr bwMode="gray">
          <a:xfrm>
            <a:off x="488262" y="1820441"/>
            <a:ext cx="8779563" cy="570334"/>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400" b="1" dirty="0">
                <a:solidFill>
                  <a:schemeClr val="accent1"/>
                </a:solidFill>
              </a:rPr>
              <a:t>Berufsunfähigkeitsleistungen schnell und unkompliziert erhalten.</a:t>
            </a:r>
          </a:p>
          <a:p>
            <a:pPr lvl="1"/>
            <a:r>
              <a:rPr lang="de-DE" sz="1400" b="1" dirty="0">
                <a:solidFill>
                  <a:schemeClr val="accent1"/>
                </a:solidFill>
              </a:rPr>
              <a:t>Zeit, sich auf die Gesundheit zu konzentrieren.</a:t>
            </a:r>
          </a:p>
        </p:txBody>
      </p:sp>
      <p:grpSp>
        <p:nvGrpSpPr>
          <p:cNvPr id="11" name="Group 10">
            <a:extLst>
              <a:ext uri="{FF2B5EF4-FFF2-40B4-BE49-F238E27FC236}">
                <a16:creationId xmlns:a16="http://schemas.microsoft.com/office/drawing/2014/main" id="{1F23729B-FC9C-429D-BFE3-AFA15F9D54F8}"/>
              </a:ext>
            </a:extLst>
          </p:cNvPr>
          <p:cNvGrpSpPr/>
          <p:nvPr/>
        </p:nvGrpSpPr>
        <p:grpSpPr>
          <a:xfrm>
            <a:off x="1094030" y="2562989"/>
            <a:ext cx="3630477" cy="432000"/>
            <a:chOff x="887979" y="2562989"/>
            <a:chExt cx="3630477" cy="432000"/>
          </a:xfrm>
        </p:grpSpPr>
        <p:sp>
          <p:nvSpPr>
            <p:cNvPr id="12" name="Rectangle 6">
              <a:extLst>
                <a:ext uri="{FF2B5EF4-FFF2-40B4-BE49-F238E27FC236}">
                  <a16:creationId xmlns:a16="http://schemas.microsoft.com/office/drawing/2014/main" id="{EBC522A3-6F13-4079-B429-837DB48D43F4}"/>
                </a:ext>
              </a:extLst>
            </p:cNvPr>
            <p:cNvSpPr>
              <a:spLocks noChangeArrowheads="1"/>
            </p:cNvSpPr>
            <p:nvPr/>
          </p:nvSpPr>
          <p:spPr bwMode="auto">
            <a:xfrm>
              <a:off x="954456" y="2562989"/>
              <a:ext cx="3564000" cy="430887"/>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0"/>
                </a:spcBef>
                <a:buClr>
                  <a:srgbClr val="D50018"/>
                </a:buClr>
                <a:buSzPct val="120000"/>
                <a:buFont typeface="Wingdings" pitchFamily="2" charset="2"/>
                <a:buNone/>
              </a:pPr>
              <a:r>
                <a:rPr lang="de-DE" altLang="de-DE" sz="1400" dirty="0">
                  <a:ea typeface="ＭＳ Ｐゴシック" pitchFamily="34" charset="-128"/>
                </a:rPr>
                <a:t>Schnell</a:t>
              </a:r>
              <a:r>
                <a:rPr lang="de-DE" altLang="de-DE" sz="1400" b="0" dirty="0">
                  <a:ea typeface="ＭＳ Ｐゴシック" pitchFamily="34" charset="-128"/>
                </a:rPr>
                <a:t> </a:t>
              </a:r>
            </a:p>
            <a:p>
              <a:pPr eaLnBrk="1" hangingPunct="1">
                <a:spcBef>
                  <a:spcPts val="0"/>
                </a:spcBef>
                <a:buClr>
                  <a:srgbClr val="D50018"/>
                </a:buClr>
                <a:buSzPct val="120000"/>
                <a:buFont typeface="Wingdings" pitchFamily="2" charset="2"/>
                <a:buNone/>
              </a:pPr>
              <a:r>
                <a:rPr lang="de-DE" altLang="de-DE" sz="1400" b="0" dirty="0">
                  <a:ea typeface="ＭＳ Ｐゴシック" pitchFamily="34" charset="-128"/>
                </a:rPr>
                <a:t>Innerhalb von 10 Arbeitstagen</a:t>
              </a:r>
            </a:p>
          </p:txBody>
        </p:sp>
        <p:cxnSp>
          <p:nvCxnSpPr>
            <p:cNvPr id="13" name="Gerader Verbinder 20">
              <a:extLst>
                <a:ext uri="{FF2B5EF4-FFF2-40B4-BE49-F238E27FC236}">
                  <a16:creationId xmlns:a16="http://schemas.microsoft.com/office/drawing/2014/main" id="{477F14DF-17A0-42C9-9CFA-319B13334846}"/>
                </a:ext>
              </a:extLst>
            </p:cNvPr>
            <p:cNvCxnSpPr>
              <a:cxnSpLocks/>
            </p:cNvCxnSpPr>
            <p:nvPr/>
          </p:nvCxnSpPr>
          <p:spPr>
            <a:xfrm>
              <a:off x="887979" y="2562989"/>
              <a:ext cx="0" cy="4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8F5F4A68-B389-456A-A1FD-7418C36576B3}"/>
              </a:ext>
            </a:extLst>
          </p:cNvPr>
          <p:cNvGrpSpPr/>
          <p:nvPr/>
        </p:nvGrpSpPr>
        <p:grpSpPr>
          <a:xfrm>
            <a:off x="1094030" y="4296699"/>
            <a:ext cx="3630477" cy="648000"/>
            <a:chOff x="887979" y="4143226"/>
            <a:chExt cx="3630477" cy="648000"/>
          </a:xfrm>
        </p:grpSpPr>
        <p:sp>
          <p:nvSpPr>
            <p:cNvPr id="18" name="Rectangle 6">
              <a:extLst>
                <a:ext uri="{FF2B5EF4-FFF2-40B4-BE49-F238E27FC236}">
                  <a16:creationId xmlns:a16="http://schemas.microsoft.com/office/drawing/2014/main" id="{8A035DB9-6A03-46B9-B789-945E17790243}"/>
                </a:ext>
              </a:extLst>
            </p:cNvPr>
            <p:cNvSpPr>
              <a:spLocks noChangeArrowheads="1"/>
            </p:cNvSpPr>
            <p:nvPr/>
          </p:nvSpPr>
          <p:spPr bwMode="auto">
            <a:xfrm>
              <a:off x="954456" y="4143226"/>
              <a:ext cx="3564000" cy="646331"/>
            </a:xfrm>
            <a:prstGeom prst="rect">
              <a:avLst/>
            </a:prstGeom>
            <a:noFill/>
            <a:ln>
              <a:noFill/>
            </a:ln>
            <a:effectLst/>
          </p:spPr>
          <p:txBody>
            <a:bodyPr wrap="square" lIns="90000" tIns="0" rIns="9000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0"/>
                </a:spcBef>
                <a:buClr>
                  <a:srgbClr val="D50018"/>
                </a:buClr>
                <a:buSzPct val="120000"/>
                <a:buFont typeface="Wingdings" pitchFamily="2" charset="2"/>
                <a:buNone/>
              </a:pPr>
              <a:r>
                <a:rPr lang="de-DE" altLang="de-DE" sz="1400" dirty="0">
                  <a:ea typeface="ＭＳ Ｐゴシック" pitchFamily="34" charset="-128"/>
                </a:rPr>
                <a:t>BU-Anschlussleistung</a:t>
              </a:r>
            </a:p>
            <a:p>
              <a:pPr eaLnBrk="1" hangingPunct="1">
                <a:spcBef>
                  <a:spcPts val="0"/>
                </a:spcBef>
                <a:buClr>
                  <a:srgbClr val="D50018"/>
                </a:buClr>
                <a:buSzPct val="120000"/>
                <a:buFont typeface="Wingdings" pitchFamily="2" charset="2"/>
                <a:buNone/>
              </a:pPr>
              <a:r>
                <a:rPr lang="de-DE" altLang="de-DE" sz="1400" b="0" dirty="0">
                  <a:ea typeface="ＭＳ Ｐゴシック" pitchFamily="34" charset="-128"/>
                </a:rPr>
                <a:t>Wir prüfen parallel, ob wir die BU-Leistung sogar unbefristet anerkennen können. </a:t>
              </a:r>
            </a:p>
          </p:txBody>
        </p:sp>
        <p:cxnSp>
          <p:nvCxnSpPr>
            <p:cNvPr id="19" name="Gerader Verbinder 20">
              <a:extLst>
                <a:ext uri="{FF2B5EF4-FFF2-40B4-BE49-F238E27FC236}">
                  <a16:creationId xmlns:a16="http://schemas.microsoft.com/office/drawing/2014/main" id="{7803D7F8-C7D9-4DB4-802F-3EEA3D8ADA98}"/>
                </a:ext>
              </a:extLst>
            </p:cNvPr>
            <p:cNvCxnSpPr>
              <a:cxnSpLocks/>
            </p:cNvCxnSpPr>
            <p:nvPr/>
          </p:nvCxnSpPr>
          <p:spPr>
            <a:xfrm>
              <a:off x="887979" y="4143226"/>
              <a:ext cx="0" cy="648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8CD6301C-34C5-42C4-9573-B638632CAA67}"/>
              </a:ext>
            </a:extLst>
          </p:cNvPr>
          <p:cNvGrpSpPr/>
          <p:nvPr/>
        </p:nvGrpSpPr>
        <p:grpSpPr>
          <a:xfrm>
            <a:off x="5731208" y="2562989"/>
            <a:ext cx="3630477" cy="860400"/>
            <a:chOff x="5731208" y="2562989"/>
            <a:chExt cx="3630477" cy="860400"/>
          </a:xfrm>
        </p:grpSpPr>
        <p:sp>
          <p:nvSpPr>
            <p:cNvPr id="21" name="Rectangle 6">
              <a:extLst>
                <a:ext uri="{FF2B5EF4-FFF2-40B4-BE49-F238E27FC236}">
                  <a16:creationId xmlns:a16="http://schemas.microsoft.com/office/drawing/2014/main" id="{1F22AD7B-D604-4C26-8DF3-12674EA28575}"/>
                </a:ext>
              </a:extLst>
            </p:cNvPr>
            <p:cNvSpPr>
              <a:spLocks noChangeArrowheads="1"/>
            </p:cNvSpPr>
            <p:nvPr/>
          </p:nvSpPr>
          <p:spPr bwMode="auto">
            <a:xfrm>
              <a:off x="5797685" y="2670710"/>
              <a:ext cx="3564000" cy="646331"/>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0"/>
                </a:spcBef>
                <a:buClr>
                  <a:srgbClr val="D50018"/>
                </a:buClr>
                <a:buSzPct val="120000"/>
                <a:buFont typeface="Wingdings" pitchFamily="2" charset="2"/>
                <a:buNone/>
              </a:pPr>
              <a:r>
                <a:rPr lang="de-DE" altLang="de-DE" sz="1400" dirty="0">
                  <a:ea typeface="ＭＳ Ｐゴシック" pitchFamily="34" charset="-128"/>
                </a:rPr>
                <a:t>Kriterien</a:t>
              </a:r>
            </a:p>
            <a:p>
              <a:pPr eaLnBrk="1" hangingPunct="1">
                <a:spcBef>
                  <a:spcPts val="0"/>
                </a:spcBef>
                <a:buClr>
                  <a:srgbClr val="D50018"/>
                </a:buClr>
                <a:buSzPct val="120000"/>
                <a:buFont typeface="Wingdings" pitchFamily="2" charset="2"/>
                <a:buNone/>
              </a:pPr>
              <a:r>
                <a:rPr lang="de-DE" altLang="de-DE" sz="1400" b="0" dirty="0">
                  <a:ea typeface="ＭＳ Ｐゴシック" pitchFamily="34" charset="-128"/>
                </a:rPr>
                <a:t>Vollständige Erblindung oder vollständige Taubheit (Erstbefund) </a:t>
              </a:r>
            </a:p>
          </p:txBody>
        </p:sp>
        <p:cxnSp>
          <p:nvCxnSpPr>
            <p:cNvPr id="22" name="Gerader Verbinder 20">
              <a:extLst>
                <a:ext uri="{FF2B5EF4-FFF2-40B4-BE49-F238E27FC236}">
                  <a16:creationId xmlns:a16="http://schemas.microsoft.com/office/drawing/2014/main" id="{0CE48528-3DC9-4456-ADF7-858C61BF3946}"/>
                </a:ext>
              </a:extLst>
            </p:cNvPr>
            <p:cNvCxnSpPr>
              <a:cxnSpLocks/>
            </p:cNvCxnSpPr>
            <p:nvPr/>
          </p:nvCxnSpPr>
          <p:spPr>
            <a:xfrm>
              <a:off x="5731208" y="2562989"/>
              <a:ext cx="0" cy="8604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9FABB2EA-D806-4559-B543-2ABC9086682D}"/>
              </a:ext>
            </a:extLst>
          </p:cNvPr>
          <p:cNvGrpSpPr/>
          <p:nvPr/>
        </p:nvGrpSpPr>
        <p:grpSpPr>
          <a:xfrm>
            <a:off x="5731208" y="3748241"/>
            <a:ext cx="3630477" cy="648000"/>
            <a:chOff x="5731208" y="3748241"/>
            <a:chExt cx="3630477" cy="648000"/>
          </a:xfrm>
        </p:grpSpPr>
        <p:sp>
          <p:nvSpPr>
            <p:cNvPr id="24" name="Rectangle 6">
              <a:extLst>
                <a:ext uri="{FF2B5EF4-FFF2-40B4-BE49-F238E27FC236}">
                  <a16:creationId xmlns:a16="http://schemas.microsoft.com/office/drawing/2014/main" id="{4A89C35B-3784-4F46-8C04-4AFE5D744435}"/>
                </a:ext>
              </a:extLst>
            </p:cNvPr>
            <p:cNvSpPr>
              <a:spLocks noChangeArrowheads="1"/>
            </p:cNvSpPr>
            <p:nvPr/>
          </p:nvSpPr>
          <p:spPr bwMode="auto">
            <a:xfrm>
              <a:off x="5797685" y="3748241"/>
              <a:ext cx="3564000" cy="646331"/>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0"/>
                </a:spcBef>
                <a:buClr>
                  <a:srgbClr val="D50018"/>
                </a:buClr>
                <a:buSzPct val="120000"/>
                <a:buFont typeface="Wingdings" pitchFamily="2" charset="2"/>
                <a:buNone/>
              </a:pPr>
              <a:r>
                <a:rPr lang="de-DE" altLang="de-DE" sz="1400" dirty="0">
                  <a:ea typeface="ＭＳ Ｐゴシック" pitchFamily="34" charset="-128"/>
                </a:rPr>
                <a:t>Leistungsdauer </a:t>
              </a:r>
            </a:p>
            <a:p>
              <a:pPr eaLnBrk="1" hangingPunct="1">
                <a:spcBef>
                  <a:spcPts val="0"/>
                </a:spcBef>
                <a:buClr>
                  <a:srgbClr val="D50018"/>
                </a:buClr>
                <a:buSzPct val="120000"/>
                <a:buFont typeface="Wingdings" pitchFamily="2" charset="2"/>
                <a:buNone/>
              </a:pPr>
              <a:r>
                <a:rPr lang="de-DE" altLang="de-DE" sz="1400" b="0" dirty="0">
                  <a:ea typeface="ＭＳ Ｐゴシック" pitchFamily="34" charset="-128"/>
                </a:rPr>
                <a:t>Garantiert 15 Monate, selbst wenn sich </a:t>
              </a:r>
              <a:br>
                <a:rPr lang="de-DE" altLang="de-DE" sz="1400" b="0" dirty="0">
                  <a:ea typeface="ＭＳ Ｐゴシック" pitchFamily="34" charset="-128"/>
                </a:rPr>
              </a:br>
              <a:r>
                <a:rPr lang="de-DE" altLang="de-DE" sz="1400" b="0" dirty="0">
                  <a:ea typeface="ＭＳ Ｐゴシック" pitchFamily="34" charset="-128"/>
                </a:rPr>
                <a:t>die Gesundheit verbessern sollte</a:t>
              </a:r>
            </a:p>
          </p:txBody>
        </p:sp>
        <p:cxnSp>
          <p:nvCxnSpPr>
            <p:cNvPr id="25" name="Gerader Verbinder 20">
              <a:extLst>
                <a:ext uri="{FF2B5EF4-FFF2-40B4-BE49-F238E27FC236}">
                  <a16:creationId xmlns:a16="http://schemas.microsoft.com/office/drawing/2014/main" id="{0FFD803F-B0A9-466E-9A6C-9C67D6820FE1}"/>
                </a:ext>
              </a:extLst>
            </p:cNvPr>
            <p:cNvCxnSpPr>
              <a:cxnSpLocks/>
            </p:cNvCxnSpPr>
            <p:nvPr/>
          </p:nvCxnSpPr>
          <p:spPr>
            <a:xfrm>
              <a:off x="5731208" y="3748241"/>
              <a:ext cx="0" cy="648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 name="Group 133">
            <a:extLst>
              <a:ext uri="{FF2B5EF4-FFF2-40B4-BE49-F238E27FC236}">
                <a16:creationId xmlns:a16="http://schemas.microsoft.com/office/drawing/2014/main" id="{3561D825-20D6-406D-811A-A441A1D50A14}"/>
              </a:ext>
            </a:extLst>
          </p:cNvPr>
          <p:cNvGrpSpPr/>
          <p:nvPr/>
        </p:nvGrpSpPr>
        <p:grpSpPr>
          <a:xfrm>
            <a:off x="456441" y="2566367"/>
            <a:ext cx="550464" cy="425244"/>
            <a:chOff x="10737850" y="4578350"/>
            <a:chExt cx="6678613" cy="5159375"/>
          </a:xfrm>
          <a:solidFill>
            <a:schemeClr val="accent1"/>
          </a:solidFill>
        </p:grpSpPr>
        <p:sp>
          <p:nvSpPr>
            <p:cNvPr id="27" name="Rectangle 14">
              <a:extLst>
                <a:ext uri="{FF2B5EF4-FFF2-40B4-BE49-F238E27FC236}">
                  <a16:creationId xmlns:a16="http://schemas.microsoft.com/office/drawing/2014/main" id="{52CFC12C-BAF1-4C17-8069-747B2B1B3FD4}"/>
                </a:ext>
              </a:extLst>
            </p:cNvPr>
            <p:cNvSpPr>
              <a:spLocks noChangeArrowheads="1"/>
            </p:cNvSpPr>
            <p:nvPr/>
          </p:nvSpPr>
          <p:spPr bwMode="auto">
            <a:xfrm>
              <a:off x="11099800" y="6180138"/>
              <a:ext cx="766763" cy="390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8" name="Rectangle 15">
              <a:extLst>
                <a:ext uri="{FF2B5EF4-FFF2-40B4-BE49-F238E27FC236}">
                  <a16:creationId xmlns:a16="http://schemas.microsoft.com/office/drawing/2014/main" id="{5BA10F65-1892-4EF1-A66A-3DB73B6B04D6}"/>
                </a:ext>
              </a:extLst>
            </p:cNvPr>
            <p:cNvSpPr>
              <a:spLocks noChangeArrowheads="1"/>
            </p:cNvSpPr>
            <p:nvPr/>
          </p:nvSpPr>
          <p:spPr bwMode="auto">
            <a:xfrm>
              <a:off x="11099800" y="7745413"/>
              <a:ext cx="766763" cy="390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9" name="Rectangle 16">
              <a:extLst>
                <a:ext uri="{FF2B5EF4-FFF2-40B4-BE49-F238E27FC236}">
                  <a16:creationId xmlns:a16="http://schemas.microsoft.com/office/drawing/2014/main" id="{E664C99F-6F7B-4D93-8E01-2E88DCD9B0C3}"/>
                </a:ext>
              </a:extLst>
            </p:cNvPr>
            <p:cNvSpPr>
              <a:spLocks noChangeArrowheads="1"/>
            </p:cNvSpPr>
            <p:nvPr/>
          </p:nvSpPr>
          <p:spPr bwMode="auto">
            <a:xfrm>
              <a:off x="10737850" y="6962775"/>
              <a:ext cx="1128713" cy="390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0" name="Freeform 17">
              <a:extLst>
                <a:ext uri="{FF2B5EF4-FFF2-40B4-BE49-F238E27FC236}">
                  <a16:creationId xmlns:a16="http://schemas.microsoft.com/office/drawing/2014/main" id="{57EB625D-700B-4B4D-A65C-25874367919E}"/>
                </a:ext>
              </a:extLst>
            </p:cNvPr>
            <p:cNvSpPr>
              <a:spLocks noEditPoints="1"/>
            </p:cNvSpPr>
            <p:nvPr/>
          </p:nvSpPr>
          <p:spPr bwMode="auto">
            <a:xfrm>
              <a:off x="12257088" y="4578350"/>
              <a:ext cx="5159375" cy="5159375"/>
            </a:xfrm>
            <a:custGeom>
              <a:avLst/>
              <a:gdLst>
                <a:gd name="T0" fmla="*/ 791 w 1582"/>
                <a:gd name="T1" fmla="*/ 0 h 1582"/>
                <a:gd name="T2" fmla="*/ 0 w 1582"/>
                <a:gd name="T3" fmla="*/ 791 h 1582"/>
                <a:gd name="T4" fmla="*/ 791 w 1582"/>
                <a:gd name="T5" fmla="*/ 1582 h 1582"/>
                <a:gd name="T6" fmla="*/ 1582 w 1582"/>
                <a:gd name="T7" fmla="*/ 791 h 1582"/>
                <a:gd name="T8" fmla="*/ 791 w 1582"/>
                <a:gd name="T9" fmla="*/ 0 h 1582"/>
                <a:gd name="T10" fmla="*/ 791 w 1582"/>
                <a:gd name="T11" fmla="*/ 1462 h 1582"/>
                <a:gd name="T12" fmla="*/ 120 w 1582"/>
                <a:gd name="T13" fmla="*/ 791 h 1582"/>
                <a:gd name="T14" fmla="*/ 791 w 1582"/>
                <a:gd name="T15" fmla="*/ 120 h 1582"/>
                <a:gd name="T16" fmla="*/ 1462 w 1582"/>
                <a:gd name="T17" fmla="*/ 791 h 1582"/>
                <a:gd name="T18" fmla="*/ 791 w 1582"/>
                <a:gd name="T19" fmla="*/ 1462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2" h="1582">
                  <a:moveTo>
                    <a:pt x="791" y="0"/>
                  </a:moveTo>
                  <a:cubicBezTo>
                    <a:pt x="355" y="0"/>
                    <a:pt x="0" y="355"/>
                    <a:pt x="0" y="791"/>
                  </a:cubicBezTo>
                  <a:cubicBezTo>
                    <a:pt x="0" y="1227"/>
                    <a:pt x="355" y="1582"/>
                    <a:pt x="791" y="1582"/>
                  </a:cubicBezTo>
                  <a:cubicBezTo>
                    <a:pt x="1227" y="1582"/>
                    <a:pt x="1582" y="1227"/>
                    <a:pt x="1582" y="791"/>
                  </a:cubicBezTo>
                  <a:cubicBezTo>
                    <a:pt x="1582" y="355"/>
                    <a:pt x="1227" y="0"/>
                    <a:pt x="791" y="0"/>
                  </a:cubicBezTo>
                  <a:close/>
                  <a:moveTo>
                    <a:pt x="791" y="1462"/>
                  </a:moveTo>
                  <a:cubicBezTo>
                    <a:pt x="421" y="1462"/>
                    <a:pt x="120" y="1161"/>
                    <a:pt x="120" y="791"/>
                  </a:cubicBezTo>
                  <a:cubicBezTo>
                    <a:pt x="120" y="421"/>
                    <a:pt x="421" y="120"/>
                    <a:pt x="791" y="120"/>
                  </a:cubicBezTo>
                  <a:cubicBezTo>
                    <a:pt x="1161" y="120"/>
                    <a:pt x="1462" y="421"/>
                    <a:pt x="1462" y="791"/>
                  </a:cubicBezTo>
                  <a:cubicBezTo>
                    <a:pt x="1462" y="1161"/>
                    <a:pt x="1161" y="1462"/>
                    <a:pt x="791" y="1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1" name="Freeform 18">
              <a:extLst>
                <a:ext uri="{FF2B5EF4-FFF2-40B4-BE49-F238E27FC236}">
                  <a16:creationId xmlns:a16="http://schemas.microsoft.com/office/drawing/2014/main" id="{45ECA102-8AAA-4668-AAE2-58BC88D50F88}"/>
                </a:ext>
              </a:extLst>
            </p:cNvPr>
            <p:cNvSpPr>
              <a:spLocks/>
            </p:cNvSpPr>
            <p:nvPr/>
          </p:nvSpPr>
          <p:spPr bwMode="auto">
            <a:xfrm>
              <a:off x="14573250" y="5991225"/>
              <a:ext cx="1228725" cy="2159000"/>
            </a:xfrm>
            <a:custGeom>
              <a:avLst/>
              <a:gdLst>
                <a:gd name="T0" fmla="*/ 246 w 774"/>
                <a:gd name="T1" fmla="*/ 0 h 1360"/>
                <a:gd name="T2" fmla="*/ 0 w 774"/>
                <a:gd name="T3" fmla="*/ 0 h 1360"/>
                <a:gd name="T4" fmla="*/ 0 w 774"/>
                <a:gd name="T5" fmla="*/ 926 h 1360"/>
                <a:gd name="T6" fmla="*/ 634 w 774"/>
                <a:gd name="T7" fmla="*/ 1360 h 1360"/>
                <a:gd name="T8" fmla="*/ 774 w 774"/>
                <a:gd name="T9" fmla="*/ 1156 h 1360"/>
                <a:gd name="T10" fmla="*/ 246 w 774"/>
                <a:gd name="T11" fmla="*/ 797 h 1360"/>
                <a:gd name="T12" fmla="*/ 246 w 774"/>
                <a:gd name="T13" fmla="*/ 0 h 1360"/>
              </a:gdLst>
              <a:ahLst/>
              <a:cxnLst>
                <a:cxn ang="0">
                  <a:pos x="T0" y="T1"/>
                </a:cxn>
                <a:cxn ang="0">
                  <a:pos x="T2" y="T3"/>
                </a:cxn>
                <a:cxn ang="0">
                  <a:pos x="T4" y="T5"/>
                </a:cxn>
                <a:cxn ang="0">
                  <a:pos x="T6" y="T7"/>
                </a:cxn>
                <a:cxn ang="0">
                  <a:pos x="T8" y="T9"/>
                </a:cxn>
                <a:cxn ang="0">
                  <a:pos x="T10" y="T11"/>
                </a:cxn>
                <a:cxn ang="0">
                  <a:pos x="T12" y="T13"/>
                </a:cxn>
              </a:cxnLst>
              <a:rect l="0" t="0" r="r" b="b"/>
              <a:pathLst>
                <a:path w="774" h="1360">
                  <a:moveTo>
                    <a:pt x="246" y="0"/>
                  </a:moveTo>
                  <a:lnTo>
                    <a:pt x="0" y="0"/>
                  </a:lnTo>
                  <a:lnTo>
                    <a:pt x="0" y="926"/>
                  </a:lnTo>
                  <a:lnTo>
                    <a:pt x="634" y="1360"/>
                  </a:lnTo>
                  <a:lnTo>
                    <a:pt x="774" y="1156"/>
                  </a:lnTo>
                  <a:lnTo>
                    <a:pt x="246" y="797"/>
                  </a:lnTo>
                  <a:lnTo>
                    <a:pt x="2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15" name="Rectangle 6">
            <a:extLst>
              <a:ext uri="{FF2B5EF4-FFF2-40B4-BE49-F238E27FC236}">
                <a16:creationId xmlns:a16="http://schemas.microsoft.com/office/drawing/2014/main" id="{5E77A70B-800B-4086-9C7C-E1DDA9501F1B}"/>
              </a:ext>
            </a:extLst>
          </p:cNvPr>
          <p:cNvSpPr>
            <a:spLocks noChangeArrowheads="1"/>
          </p:cNvSpPr>
          <p:nvPr/>
        </p:nvSpPr>
        <p:spPr bwMode="auto">
          <a:xfrm>
            <a:off x="1160507" y="3214957"/>
            <a:ext cx="3657857" cy="861774"/>
          </a:xfrm>
          <a:prstGeom prst="rect">
            <a:avLst/>
          </a:prstGeom>
          <a:noFill/>
          <a:ln>
            <a:noFill/>
          </a:ln>
          <a:effectLst/>
        </p:spPr>
        <p:txBody>
          <a:bodyPr wrap="square" lIns="90000" tIns="0" rIns="9000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0"/>
              </a:spcBef>
              <a:buClr>
                <a:srgbClr val="D50018"/>
              </a:buClr>
              <a:buSzPct val="120000"/>
              <a:buFont typeface="Wingdings" pitchFamily="2" charset="2"/>
              <a:buNone/>
            </a:pPr>
            <a:r>
              <a:rPr lang="de-DE" altLang="de-DE" sz="1400" dirty="0">
                <a:ea typeface="ＭＳ Ｐゴシック" pitchFamily="34" charset="-128"/>
              </a:rPr>
              <a:t>Nachweis</a:t>
            </a:r>
          </a:p>
          <a:p>
            <a:pPr eaLnBrk="1" hangingPunct="1">
              <a:spcBef>
                <a:spcPts val="0"/>
              </a:spcBef>
              <a:buClr>
                <a:srgbClr val="D50018"/>
              </a:buClr>
              <a:buSzPct val="120000"/>
              <a:buFont typeface="Wingdings" pitchFamily="2" charset="2"/>
              <a:buNone/>
            </a:pPr>
            <a:r>
              <a:rPr lang="de-DE" altLang="de-DE" sz="1400" b="0" dirty="0">
                <a:ea typeface="ＭＳ Ｐゴシック" pitchFamily="34" charset="-128"/>
              </a:rPr>
              <a:t>Vorlage eines augenärztlich bestätigten Sehtests bzw. HNO-ärztlich durchgeführten Hörtests. </a:t>
            </a:r>
          </a:p>
        </p:txBody>
      </p:sp>
      <p:cxnSp>
        <p:nvCxnSpPr>
          <p:cNvPr id="16" name="Gerader Verbinder 20">
            <a:extLst>
              <a:ext uri="{FF2B5EF4-FFF2-40B4-BE49-F238E27FC236}">
                <a16:creationId xmlns:a16="http://schemas.microsoft.com/office/drawing/2014/main" id="{7EE8EC7E-2FFE-4387-9C4D-CE259F1F7647}"/>
              </a:ext>
            </a:extLst>
          </p:cNvPr>
          <p:cNvCxnSpPr>
            <a:cxnSpLocks/>
          </p:cNvCxnSpPr>
          <p:nvPr/>
        </p:nvCxnSpPr>
        <p:spPr>
          <a:xfrm>
            <a:off x="1094030" y="3215644"/>
            <a:ext cx="0" cy="8604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Freeform 5">
            <a:extLst>
              <a:ext uri="{FF2B5EF4-FFF2-40B4-BE49-F238E27FC236}">
                <a16:creationId xmlns:a16="http://schemas.microsoft.com/office/drawing/2014/main" id="{2C3516CA-3A7C-4CEF-9236-A714716250DA}"/>
              </a:ext>
            </a:extLst>
          </p:cNvPr>
          <p:cNvSpPr>
            <a:spLocks noEditPoints="1"/>
          </p:cNvSpPr>
          <p:nvPr/>
        </p:nvSpPr>
        <p:spPr bwMode="auto">
          <a:xfrm>
            <a:off x="521076" y="3435745"/>
            <a:ext cx="421195" cy="420198"/>
          </a:xfrm>
          <a:custGeom>
            <a:avLst/>
            <a:gdLst>
              <a:gd name="T0" fmla="*/ 19 w 64"/>
              <a:gd name="T1" fmla="*/ 26 h 64"/>
              <a:gd name="T2" fmla="*/ 14 w 64"/>
              <a:gd name="T3" fmla="*/ 30 h 64"/>
              <a:gd name="T4" fmla="*/ 29 w 64"/>
              <a:gd name="T5" fmla="*/ 45 h 64"/>
              <a:gd name="T6" fmla="*/ 61 w 64"/>
              <a:gd name="T7" fmla="*/ 13 h 64"/>
              <a:gd name="T8" fmla="*/ 56 w 64"/>
              <a:gd name="T9" fmla="*/ 8 h 64"/>
              <a:gd name="T10" fmla="*/ 29 w 64"/>
              <a:gd name="T11" fmla="*/ 36 h 64"/>
              <a:gd name="T12" fmla="*/ 19 w 64"/>
              <a:gd name="T13" fmla="*/ 26 h 64"/>
              <a:gd name="T14" fmla="*/ 58 w 64"/>
              <a:gd name="T15" fmla="*/ 32 h 64"/>
              <a:gd name="T16" fmla="*/ 32 w 64"/>
              <a:gd name="T17" fmla="*/ 58 h 64"/>
              <a:gd name="T18" fmla="*/ 6 w 64"/>
              <a:gd name="T19" fmla="*/ 32 h 64"/>
              <a:gd name="T20" fmla="*/ 32 w 64"/>
              <a:gd name="T21" fmla="*/ 6 h 64"/>
              <a:gd name="T22" fmla="*/ 39 w 64"/>
              <a:gd name="T23" fmla="*/ 7 h 64"/>
              <a:gd name="T24" fmla="*/ 44 w 64"/>
              <a:gd name="T25" fmla="*/ 2 h 64"/>
              <a:gd name="T26" fmla="*/ 32 w 64"/>
              <a:gd name="T27" fmla="*/ 0 h 64"/>
              <a:gd name="T28" fmla="*/ 0 w 64"/>
              <a:gd name="T29" fmla="*/ 32 h 64"/>
              <a:gd name="T30" fmla="*/ 32 w 64"/>
              <a:gd name="T31" fmla="*/ 64 h 64"/>
              <a:gd name="T32" fmla="*/ 64 w 64"/>
              <a:gd name="T33" fmla="*/ 32 h 64"/>
              <a:gd name="T34" fmla="*/ 58 w 64"/>
              <a:gd name="T35" fmla="*/ 32 h 64"/>
              <a:gd name="T36" fmla="*/ 58 w 64"/>
              <a:gd name="T37" fmla="*/ 32 h 64"/>
              <a:gd name="T38" fmla="*/ 58 w 64"/>
              <a:gd name="T39"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64">
                <a:moveTo>
                  <a:pt x="19" y="26"/>
                </a:moveTo>
                <a:cubicBezTo>
                  <a:pt x="14" y="30"/>
                  <a:pt x="14" y="30"/>
                  <a:pt x="14" y="30"/>
                </a:cubicBezTo>
                <a:cubicBezTo>
                  <a:pt x="29" y="45"/>
                  <a:pt x="29" y="45"/>
                  <a:pt x="29" y="45"/>
                </a:cubicBezTo>
                <a:cubicBezTo>
                  <a:pt x="61" y="13"/>
                  <a:pt x="61" y="13"/>
                  <a:pt x="61" y="13"/>
                </a:cubicBezTo>
                <a:cubicBezTo>
                  <a:pt x="56" y="8"/>
                  <a:pt x="56" y="8"/>
                  <a:pt x="56" y="8"/>
                </a:cubicBezTo>
                <a:cubicBezTo>
                  <a:pt x="29" y="36"/>
                  <a:pt x="29" y="36"/>
                  <a:pt x="29" y="36"/>
                </a:cubicBezTo>
                <a:lnTo>
                  <a:pt x="19" y="26"/>
                </a:lnTo>
                <a:close/>
                <a:moveTo>
                  <a:pt x="58" y="32"/>
                </a:moveTo>
                <a:cubicBezTo>
                  <a:pt x="58" y="46"/>
                  <a:pt x="46" y="58"/>
                  <a:pt x="32" y="58"/>
                </a:cubicBezTo>
                <a:cubicBezTo>
                  <a:pt x="18" y="58"/>
                  <a:pt x="6" y="46"/>
                  <a:pt x="6" y="32"/>
                </a:cubicBezTo>
                <a:cubicBezTo>
                  <a:pt x="6" y="18"/>
                  <a:pt x="18" y="6"/>
                  <a:pt x="32" y="6"/>
                </a:cubicBezTo>
                <a:cubicBezTo>
                  <a:pt x="35" y="6"/>
                  <a:pt x="37" y="7"/>
                  <a:pt x="39" y="7"/>
                </a:cubicBezTo>
                <a:cubicBezTo>
                  <a:pt x="44" y="2"/>
                  <a:pt x="44" y="2"/>
                  <a:pt x="44" y="2"/>
                </a:cubicBezTo>
                <a:cubicBezTo>
                  <a:pt x="40" y="1"/>
                  <a:pt x="36" y="0"/>
                  <a:pt x="32" y="0"/>
                </a:cubicBezTo>
                <a:cubicBezTo>
                  <a:pt x="14" y="0"/>
                  <a:pt x="0" y="14"/>
                  <a:pt x="0" y="32"/>
                </a:cubicBezTo>
                <a:cubicBezTo>
                  <a:pt x="0" y="50"/>
                  <a:pt x="14" y="64"/>
                  <a:pt x="32" y="64"/>
                </a:cubicBezTo>
                <a:cubicBezTo>
                  <a:pt x="50" y="64"/>
                  <a:pt x="64" y="50"/>
                  <a:pt x="64" y="32"/>
                </a:cubicBezTo>
                <a:lnTo>
                  <a:pt x="58" y="32"/>
                </a:lnTo>
                <a:close/>
                <a:moveTo>
                  <a:pt x="58" y="32"/>
                </a:moveTo>
                <a:cubicBezTo>
                  <a:pt x="58" y="32"/>
                  <a:pt x="58" y="32"/>
                  <a:pt x="58" y="32"/>
                </a:cubicBezTo>
              </a:path>
            </a:pathLst>
          </a:custGeom>
          <a:solidFill>
            <a:schemeClr val="accent1"/>
          </a:solidFill>
          <a:ln>
            <a:solidFill>
              <a:srgbClr val="F2F2F2"/>
            </a:solidFill>
          </a:ln>
        </p:spPr>
        <p:txBody>
          <a:bodyPr vert="horz" wrap="square" lIns="91440" tIns="45720" rIns="91440" bIns="45720" numCol="1" anchor="t" anchorCtr="0" compatLnSpc="1">
            <a:prstTxWarp prst="textNoShape">
              <a:avLst/>
            </a:prstTxWarp>
          </a:bodyPr>
          <a:lstStyle/>
          <a:p>
            <a:endParaRPr lang="de-DE" dirty="0"/>
          </a:p>
        </p:txBody>
      </p:sp>
      <p:grpSp>
        <p:nvGrpSpPr>
          <p:cNvPr id="33" name="Group 142">
            <a:extLst>
              <a:ext uri="{FF2B5EF4-FFF2-40B4-BE49-F238E27FC236}">
                <a16:creationId xmlns:a16="http://schemas.microsoft.com/office/drawing/2014/main" id="{B1BAEF51-A870-4C42-8E38-A191D9FF2989}"/>
              </a:ext>
            </a:extLst>
          </p:cNvPr>
          <p:cNvGrpSpPr/>
          <p:nvPr/>
        </p:nvGrpSpPr>
        <p:grpSpPr>
          <a:xfrm>
            <a:off x="485644" y="4331700"/>
            <a:ext cx="492058" cy="577999"/>
            <a:chOff x="-5030788" y="1149350"/>
            <a:chExt cx="3608388" cy="4238625"/>
          </a:xfrm>
          <a:solidFill>
            <a:schemeClr val="accent1"/>
          </a:solidFill>
        </p:grpSpPr>
        <p:sp>
          <p:nvSpPr>
            <p:cNvPr id="36" name="Freeform 32">
              <a:extLst>
                <a:ext uri="{FF2B5EF4-FFF2-40B4-BE49-F238E27FC236}">
                  <a16:creationId xmlns:a16="http://schemas.microsoft.com/office/drawing/2014/main" id="{706973FF-CC97-4563-BE35-C5B2F149CEDC}"/>
                </a:ext>
              </a:extLst>
            </p:cNvPr>
            <p:cNvSpPr>
              <a:spLocks noEditPoints="1"/>
            </p:cNvSpPr>
            <p:nvPr/>
          </p:nvSpPr>
          <p:spPr bwMode="auto">
            <a:xfrm>
              <a:off x="-5030788" y="1149350"/>
              <a:ext cx="3608388" cy="4238625"/>
            </a:xfrm>
            <a:custGeom>
              <a:avLst/>
              <a:gdLst>
                <a:gd name="T0" fmla="*/ 910 w 1105"/>
                <a:gd name="T1" fmla="*/ 748 h 1299"/>
                <a:gd name="T2" fmla="*/ 926 w 1105"/>
                <a:gd name="T3" fmla="*/ 578 h 1299"/>
                <a:gd name="T4" fmla="*/ 1008 w 1105"/>
                <a:gd name="T5" fmla="*/ 423 h 1299"/>
                <a:gd name="T6" fmla="*/ 944 w 1105"/>
                <a:gd name="T7" fmla="*/ 217 h 1299"/>
                <a:gd name="T8" fmla="*/ 786 w 1105"/>
                <a:gd name="T9" fmla="*/ 138 h 1299"/>
                <a:gd name="T10" fmla="*/ 665 w 1105"/>
                <a:gd name="T11" fmla="*/ 10 h 1299"/>
                <a:gd name="T12" fmla="*/ 556 w 1105"/>
                <a:gd name="T13" fmla="*/ 60 h 1299"/>
                <a:gd name="T14" fmla="*/ 412 w 1105"/>
                <a:gd name="T15" fmla="*/ 5 h 1299"/>
                <a:gd name="T16" fmla="*/ 325 w 1105"/>
                <a:gd name="T17" fmla="*/ 133 h 1299"/>
                <a:gd name="T18" fmla="*/ 167 w 1105"/>
                <a:gd name="T19" fmla="*/ 211 h 1299"/>
                <a:gd name="T20" fmla="*/ 100 w 1105"/>
                <a:gd name="T21" fmla="*/ 413 h 1299"/>
                <a:gd name="T22" fmla="*/ 179 w 1105"/>
                <a:gd name="T23" fmla="*/ 571 h 1299"/>
                <a:gd name="T24" fmla="*/ 196 w 1105"/>
                <a:gd name="T25" fmla="*/ 743 h 1299"/>
                <a:gd name="T26" fmla="*/ 5 w 1105"/>
                <a:gd name="T27" fmla="*/ 1107 h 1299"/>
                <a:gd name="T28" fmla="*/ 232 w 1105"/>
                <a:gd name="T29" fmla="*/ 1120 h 1299"/>
                <a:gd name="T30" fmla="*/ 347 w 1105"/>
                <a:gd name="T31" fmla="*/ 1295 h 1299"/>
                <a:gd name="T32" fmla="*/ 552 w 1105"/>
                <a:gd name="T33" fmla="*/ 970 h 1299"/>
                <a:gd name="T34" fmla="*/ 757 w 1105"/>
                <a:gd name="T35" fmla="*/ 1299 h 1299"/>
                <a:gd name="T36" fmla="*/ 872 w 1105"/>
                <a:gd name="T37" fmla="*/ 1120 h 1299"/>
                <a:gd name="T38" fmla="*/ 1099 w 1105"/>
                <a:gd name="T39" fmla="*/ 1107 h 1299"/>
                <a:gd name="T40" fmla="*/ 348 w 1105"/>
                <a:gd name="T41" fmla="*/ 1218 h 1299"/>
                <a:gd name="T42" fmla="*/ 247 w 1105"/>
                <a:gd name="T43" fmla="*/ 1068 h 1299"/>
                <a:gd name="T44" fmla="*/ 247 w 1105"/>
                <a:gd name="T45" fmla="*/ 756 h 1299"/>
                <a:gd name="T46" fmla="*/ 377 w 1105"/>
                <a:gd name="T47" fmla="*/ 873 h 1299"/>
                <a:gd name="T48" fmla="*/ 443 w 1105"/>
                <a:gd name="T49" fmla="*/ 897 h 1299"/>
                <a:gd name="T50" fmla="*/ 521 w 1105"/>
                <a:gd name="T51" fmla="*/ 917 h 1299"/>
                <a:gd name="T52" fmla="*/ 423 w 1105"/>
                <a:gd name="T53" fmla="*/ 851 h 1299"/>
                <a:gd name="T54" fmla="*/ 365 w 1105"/>
                <a:gd name="T55" fmla="*/ 745 h 1299"/>
                <a:gd name="T56" fmla="*/ 211 w 1105"/>
                <a:gd name="T57" fmla="*/ 699 h 1299"/>
                <a:gd name="T58" fmla="*/ 215 w 1105"/>
                <a:gd name="T59" fmla="*/ 539 h 1299"/>
                <a:gd name="T60" fmla="*/ 217 w 1105"/>
                <a:gd name="T61" fmla="*/ 367 h 1299"/>
                <a:gd name="T62" fmla="*/ 217 w 1105"/>
                <a:gd name="T63" fmla="*/ 208 h 1299"/>
                <a:gd name="T64" fmla="*/ 334 w 1105"/>
                <a:gd name="T65" fmla="*/ 185 h 1299"/>
                <a:gd name="T66" fmla="*/ 428 w 1105"/>
                <a:gd name="T67" fmla="*/ 56 h 1299"/>
                <a:gd name="T68" fmla="*/ 579 w 1105"/>
                <a:gd name="T69" fmla="*/ 107 h 1299"/>
                <a:gd name="T70" fmla="*/ 686 w 1105"/>
                <a:gd name="T71" fmla="*/ 59 h 1299"/>
                <a:gd name="T72" fmla="*/ 777 w 1105"/>
                <a:gd name="T73" fmla="*/ 189 h 1299"/>
                <a:gd name="T74" fmla="*/ 877 w 1105"/>
                <a:gd name="T75" fmla="*/ 330 h 1299"/>
                <a:gd name="T76" fmla="*/ 971 w 1105"/>
                <a:gd name="T77" fmla="*/ 459 h 1299"/>
                <a:gd name="T78" fmla="*/ 875 w 1105"/>
                <a:gd name="T79" fmla="*/ 586 h 1299"/>
                <a:gd name="T80" fmla="*/ 773 w 1105"/>
                <a:gd name="T81" fmla="*/ 723 h 1299"/>
                <a:gd name="T82" fmla="*/ 680 w 1105"/>
                <a:gd name="T83" fmla="*/ 852 h 1299"/>
                <a:gd name="T84" fmla="*/ 529 w 1105"/>
                <a:gd name="T85" fmla="*/ 801 h 1299"/>
                <a:gd name="T86" fmla="*/ 858 w 1105"/>
                <a:gd name="T87" fmla="*/ 1068 h 1299"/>
                <a:gd name="T88" fmla="*/ 757 w 1105"/>
                <a:gd name="T89" fmla="*/ 1222 h 1299"/>
                <a:gd name="T90" fmla="*/ 571 w 1105"/>
                <a:gd name="T91" fmla="*/ 901 h 1299"/>
                <a:gd name="T92" fmla="*/ 552 w 1105"/>
                <a:gd name="T93" fmla="*/ 847 h 1299"/>
                <a:gd name="T94" fmla="*/ 680 w 1105"/>
                <a:gd name="T95" fmla="*/ 903 h 1299"/>
                <a:gd name="T96" fmla="*/ 782 w 1105"/>
                <a:gd name="T97" fmla="*/ 774 h 1299"/>
                <a:gd name="T98" fmla="*/ 1035 w 1105"/>
                <a:gd name="T99" fmla="*/ 1068 h 1299"/>
                <a:gd name="T100" fmla="*/ 858 w 1105"/>
                <a:gd name="T101" fmla="*/ 106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5" h="1299">
                  <a:moveTo>
                    <a:pt x="1100" y="1081"/>
                  </a:moveTo>
                  <a:cubicBezTo>
                    <a:pt x="910" y="748"/>
                    <a:pt x="910" y="748"/>
                    <a:pt x="910" y="748"/>
                  </a:cubicBezTo>
                  <a:cubicBezTo>
                    <a:pt x="930" y="739"/>
                    <a:pt x="941" y="719"/>
                    <a:pt x="940" y="696"/>
                  </a:cubicBezTo>
                  <a:cubicBezTo>
                    <a:pt x="926" y="578"/>
                    <a:pt x="926" y="578"/>
                    <a:pt x="926" y="578"/>
                  </a:cubicBezTo>
                  <a:cubicBezTo>
                    <a:pt x="1006" y="494"/>
                    <a:pt x="1006" y="494"/>
                    <a:pt x="1006" y="494"/>
                  </a:cubicBezTo>
                  <a:cubicBezTo>
                    <a:pt x="1024" y="476"/>
                    <a:pt x="1026" y="445"/>
                    <a:pt x="1008" y="423"/>
                  </a:cubicBezTo>
                  <a:cubicBezTo>
                    <a:pt x="927" y="336"/>
                    <a:pt x="927" y="336"/>
                    <a:pt x="927" y="336"/>
                  </a:cubicBezTo>
                  <a:cubicBezTo>
                    <a:pt x="944" y="217"/>
                    <a:pt x="944" y="217"/>
                    <a:pt x="944" y="217"/>
                  </a:cubicBezTo>
                  <a:cubicBezTo>
                    <a:pt x="946" y="192"/>
                    <a:pt x="928" y="166"/>
                    <a:pt x="903" y="161"/>
                  </a:cubicBezTo>
                  <a:cubicBezTo>
                    <a:pt x="786" y="138"/>
                    <a:pt x="786" y="138"/>
                    <a:pt x="786" y="138"/>
                  </a:cubicBezTo>
                  <a:cubicBezTo>
                    <a:pt x="730" y="34"/>
                    <a:pt x="730" y="34"/>
                    <a:pt x="730" y="34"/>
                  </a:cubicBezTo>
                  <a:cubicBezTo>
                    <a:pt x="718" y="10"/>
                    <a:pt x="690" y="0"/>
                    <a:pt x="665" y="10"/>
                  </a:cubicBezTo>
                  <a:cubicBezTo>
                    <a:pt x="663" y="10"/>
                    <a:pt x="663" y="10"/>
                    <a:pt x="663" y="10"/>
                  </a:cubicBezTo>
                  <a:cubicBezTo>
                    <a:pt x="556" y="60"/>
                    <a:pt x="556" y="60"/>
                    <a:pt x="556" y="60"/>
                  </a:cubicBezTo>
                  <a:cubicBezTo>
                    <a:pt x="451" y="9"/>
                    <a:pt x="451" y="9"/>
                    <a:pt x="451" y="9"/>
                  </a:cubicBezTo>
                  <a:cubicBezTo>
                    <a:pt x="439" y="2"/>
                    <a:pt x="425" y="1"/>
                    <a:pt x="412" y="5"/>
                  </a:cubicBezTo>
                  <a:cubicBezTo>
                    <a:pt x="400" y="9"/>
                    <a:pt x="389" y="18"/>
                    <a:pt x="383" y="29"/>
                  </a:cubicBezTo>
                  <a:cubicBezTo>
                    <a:pt x="325" y="133"/>
                    <a:pt x="325" y="133"/>
                    <a:pt x="325" y="133"/>
                  </a:cubicBezTo>
                  <a:cubicBezTo>
                    <a:pt x="209" y="153"/>
                    <a:pt x="209" y="153"/>
                    <a:pt x="209" y="153"/>
                  </a:cubicBezTo>
                  <a:cubicBezTo>
                    <a:pt x="182" y="158"/>
                    <a:pt x="164" y="183"/>
                    <a:pt x="167" y="211"/>
                  </a:cubicBezTo>
                  <a:cubicBezTo>
                    <a:pt x="181" y="329"/>
                    <a:pt x="181" y="329"/>
                    <a:pt x="181" y="329"/>
                  </a:cubicBezTo>
                  <a:cubicBezTo>
                    <a:pt x="100" y="413"/>
                    <a:pt x="100" y="413"/>
                    <a:pt x="100" y="413"/>
                  </a:cubicBezTo>
                  <a:cubicBezTo>
                    <a:pt x="82" y="431"/>
                    <a:pt x="81" y="462"/>
                    <a:pt x="99" y="483"/>
                  </a:cubicBezTo>
                  <a:cubicBezTo>
                    <a:pt x="179" y="571"/>
                    <a:pt x="179" y="571"/>
                    <a:pt x="179" y="571"/>
                  </a:cubicBezTo>
                  <a:cubicBezTo>
                    <a:pt x="163" y="690"/>
                    <a:pt x="163" y="690"/>
                    <a:pt x="163" y="690"/>
                  </a:cubicBezTo>
                  <a:cubicBezTo>
                    <a:pt x="160" y="713"/>
                    <a:pt x="174" y="734"/>
                    <a:pt x="196" y="743"/>
                  </a:cubicBezTo>
                  <a:cubicBezTo>
                    <a:pt x="5" y="1081"/>
                    <a:pt x="5" y="1081"/>
                    <a:pt x="5" y="1081"/>
                  </a:cubicBezTo>
                  <a:cubicBezTo>
                    <a:pt x="0" y="1089"/>
                    <a:pt x="2" y="1099"/>
                    <a:pt x="5" y="1107"/>
                  </a:cubicBezTo>
                  <a:cubicBezTo>
                    <a:pt x="10" y="1115"/>
                    <a:pt x="18" y="1120"/>
                    <a:pt x="27" y="1120"/>
                  </a:cubicBezTo>
                  <a:cubicBezTo>
                    <a:pt x="232" y="1120"/>
                    <a:pt x="232" y="1120"/>
                    <a:pt x="232" y="1120"/>
                  </a:cubicBezTo>
                  <a:cubicBezTo>
                    <a:pt x="325" y="1282"/>
                    <a:pt x="325" y="1282"/>
                    <a:pt x="325" y="1282"/>
                  </a:cubicBezTo>
                  <a:cubicBezTo>
                    <a:pt x="331" y="1290"/>
                    <a:pt x="338" y="1295"/>
                    <a:pt x="347" y="1295"/>
                  </a:cubicBezTo>
                  <a:cubicBezTo>
                    <a:pt x="356" y="1295"/>
                    <a:pt x="365" y="1290"/>
                    <a:pt x="369" y="1282"/>
                  </a:cubicBezTo>
                  <a:cubicBezTo>
                    <a:pt x="552" y="970"/>
                    <a:pt x="552" y="970"/>
                    <a:pt x="552" y="970"/>
                  </a:cubicBezTo>
                  <a:cubicBezTo>
                    <a:pt x="735" y="1286"/>
                    <a:pt x="735" y="1286"/>
                    <a:pt x="735" y="1286"/>
                  </a:cubicBezTo>
                  <a:cubicBezTo>
                    <a:pt x="740" y="1294"/>
                    <a:pt x="748" y="1299"/>
                    <a:pt x="757" y="1299"/>
                  </a:cubicBezTo>
                  <a:cubicBezTo>
                    <a:pt x="766" y="1299"/>
                    <a:pt x="775" y="1294"/>
                    <a:pt x="779" y="1286"/>
                  </a:cubicBezTo>
                  <a:cubicBezTo>
                    <a:pt x="872" y="1120"/>
                    <a:pt x="872" y="1120"/>
                    <a:pt x="872" y="1120"/>
                  </a:cubicBezTo>
                  <a:cubicBezTo>
                    <a:pt x="1077" y="1120"/>
                    <a:pt x="1077" y="1120"/>
                    <a:pt x="1077" y="1120"/>
                  </a:cubicBezTo>
                  <a:cubicBezTo>
                    <a:pt x="1086" y="1120"/>
                    <a:pt x="1095" y="1115"/>
                    <a:pt x="1099" y="1107"/>
                  </a:cubicBezTo>
                  <a:cubicBezTo>
                    <a:pt x="1105" y="1099"/>
                    <a:pt x="1105" y="1089"/>
                    <a:pt x="1100" y="1081"/>
                  </a:cubicBezTo>
                  <a:close/>
                  <a:moveTo>
                    <a:pt x="348" y="1218"/>
                  </a:moveTo>
                  <a:cubicBezTo>
                    <a:pt x="269" y="1081"/>
                    <a:pt x="269" y="1081"/>
                    <a:pt x="269" y="1081"/>
                  </a:cubicBezTo>
                  <a:cubicBezTo>
                    <a:pt x="264" y="1074"/>
                    <a:pt x="256" y="1068"/>
                    <a:pt x="247" y="1068"/>
                  </a:cubicBezTo>
                  <a:cubicBezTo>
                    <a:pt x="71" y="1068"/>
                    <a:pt x="71" y="1068"/>
                    <a:pt x="71" y="1068"/>
                  </a:cubicBezTo>
                  <a:cubicBezTo>
                    <a:pt x="247" y="756"/>
                    <a:pt x="247" y="756"/>
                    <a:pt x="247" y="756"/>
                  </a:cubicBezTo>
                  <a:cubicBezTo>
                    <a:pt x="320" y="769"/>
                    <a:pt x="320" y="769"/>
                    <a:pt x="320" y="769"/>
                  </a:cubicBezTo>
                  <a:cubicBezTo>
                    <a:pt x="377" y="873"/>
                    <a:pt x="377" y="873"/>
                    <a:pt x="377" y="873"/>
                  </a:cubicBezTo>
                  <a:cubicBezTo>
                    <a:pt x="388" y="897"/>
                    <a:pt x="416" y="907"/>
                    <a:pt x="442" y="897"/>
                  </a:cubicBezTo>
                  <a:cubicBezTo>
                    <a:pt x="443" y="897"/>
                    <a:pt x="443" y="897"/>
                    <a:pt x="443" y="897"/>
                  </a:cubicBezTo>
                  <a:cubicBezTo>
                    <a:pt x="496" y="873"/>
                    <a:pt x="496" y="873"/>
                    <a:pt x="496" y="873"/>
                  </a:cubicBezTo>
                  <a:cubicBezTo>
                    <a:pt x="521" y="917"/>
                    <a:pt x="521" y="917"/>
                    <a:pt x="521" y="917"/>
                  </a:cubicBezTo>
                  <a:lnTo>
                    <a:pt x="348" y="1218"/>
                  </a:lnTo>
                  <a:close/>
                  <a:moveTo>
                    <a:pt x="423" y="851"/>
                  </a:moveTo>
                  <a:cubicBezTo>
                    <a:pt x="421" y="851"/>
                    <a:pt x="421" y="851"/>
                    <a:pt x="421" y="851"/>
                  </a:cubicBezTo>
                  <a:cubicBezTo>
                    <a:pt x="365" y="745"/>
                    <a:pt x="365" y="745"/>
                    <a:pt x="365" y="745"/>
                  </a:cubicBezTo>
                  <a:cubicBezTo>
                    <a:pt x="357" y="732"/>
                    <a:pt x="345" y="722"/>
                    <a:pt x="329" y="720"/>
                  </a:cubicBezTo>
                  <a:cubicBezTo>
                    <a:pt x="211" y="699"/>
                    <a:pt x="211" y="699"/>
                    <a:pt x="211" y="699"/>
                  </a:cubicBezTo>
                  <a:cubicBezTo>
                    <a:pt x="228" y="581"/>
                    <a:pt x="228" y="581"/>
                    <a:pt x="228" y="581"/>
                  </a:cubicBezTo>
                  <a:cubicBezTo>
                    <a:pt x="231" y="565"/>
                    <a:pt x="226" y="549"/>
                    <a:pt x="215" y="539"/>
                  </a:cubicBezTo>
                  <a:cubicBezTo>
                    <a:pt x="136" y="451"/>
                    <a:pt x="136" y="451"/>
                    <a:pt x="136" y="451"/>
                  </a:cubicBezTo>
                  <a:cubicBezTo>
                    <a:pt x="217" y="367"/>
                    <a:pt x="217" y="367"/>
                    <a:pt x="217" y="367"/>
                  </a:cubicBezTo>
                  <a:cubicBezTo>
                    <a:pt x="228" y="355"/>
                    <a:pt x="233" y="340"/>
                    <a:pt x="231" y="325"/>
                  </a:cubicBezTo>
                  <a:cubicBezTo>
                    <a:pt x="217" y="208"/>
                    <a:pt x="217" y="208"/>
                    <a:pt x="217" y="208"/>
                  </a:cubicBezTo>
                  <a:cubicBezTo>
                    <a:pt x="217" y="208"/>
                    <a:pt x="217" y="207"/>
                    <a:pt x="218" y="206"/>
                  </a:cubicBezTo>
                  <a:cubicBezTo>
                    <a:pt x="334" y="185"/>
                    <a:pt x="334" y="185"/>
                    <a:pt x="334" y="185"/>
                  </a:cubicBezTo>
                  <a:cubicBezTo>
                    <a:pt x="348" y="183"/>
                    <a:pt x="363" y="174"/>
                    <a:pt x="370" y="160"/>
                  </a:cubicBezTo>
                  <a:cubicBezTo>
                    <a:pt x="428" y="56"/>
                    <a:pt x="428" y="56"/>
                    <a:pt x="428" y="56"/>
                  </a:cubicBezTo>
                  <a:cubicBezTo>
                    <a:pt x="533" y="107"/>
                    <a:pt x="533" y="107"/>
                    <a:pt x="533" y="107"/>
                  </a:cubicBezTo>
                  <a:cubicBezTo>
                    <a:pt x="547" y="115"/>
                    <a:pt x="565" y="115"/>
                    <a:pt x="579" y="107"/>
                  </a:cubicBezTo>
                  <a:cubicBezTo>
                    <a:pt x="685" y="59"/>
                    <a:pt x="685" y="59"/>
                    <a:pt x="685" y="59"/>
                  </a:cubicBezTo>
                  <a:cubicBezTo>
                    <a:pt x="686" y="59"/>
                    <a:pt x="686" y="59"/>
                    <a:pt x="686" y="59"/>
                  </a:cubicBezTo>
                  <a:cubicBezTo>
                    <a:pt x="743" y="165"/>
                    <a:pt x="743" y="165"/>
                    <a:pt x="743" y="165"/>
                  </a:cubicBezTo>
                  <a:cubicBezTo>
                    <a:pt x="750" y="178"/>
                    <a:pt x="763" y="188"/>
                    <a:pt x="777" y="189"/>
                  </a:cubicBezTo>
                  <a:cubicBezTo>
                    <a:pt x="894" y="212"/>
                    <a:pt x="894" y="212"/>
                    <a:pt x="894" y="212"/>
                  </a:cubicBezTo>
                  <a:cubicBezTo>
                    <a:pt x="877" y="330"/>
                    <a:pt x="877" y="330"/>
                    <a:pt x="877" y="330"/>
                  </a:cubicBezTo>
                  <a:cubicBezTo>
                    <a:pt x="875" y="345"/>
                    <a:pt x="880" y="362"/>
                    <a:pt x="890" y="372"/>
                  </a:cubicBezTo>
                  <a:cubicBezTo>
                    <a:pt x="971" y="459"/>
                    <a:pt x="971" y="459"/>
                    <a:pt x="971" y="459"/>
                  </a:cubicBezTo>
                  <a:cubicBezTo>
                    <a:pt x="889" y="544"/>
                    <a:pt x="889" y="544"/>
                    <a:pt x="889" y="544"/>
                  </a:cubicBezTo>
                  <a:cubicBezTo>
                    <a:pt x="877" y="555"/>
                    <a:pt x="872" y="571"/>
                    <a:pt x="875" y="586"/>
                  </a:cubicBezTo>
                  <a:cubicBezTo>
                    <a:pt x="889" y="704"/>
                    <a:pt x="889" y="704"/>
                    <a:pt x="889" y="704"/>
                  </a:cubicBezTo>
                  <a:cubicBezTo>
                    <a:pt x="773" y="723"/>
                    <a:pt x="773" y="723"/>
                    <a:pt x="773" y="723"/>
                  </a:cubicBezTo>
                  <a:cubicBezTo>
                    <a:pt x="759" y="725"/>
                    <a:pt x="745" y="734"/>
                    <a:pt x="738" y="748"/>
                  </a:cubicBezTo>
                  <a:cubicBezTo>
                    <a:pt x="680" y="852"/>
                    <a:pt x="680" y="852"/>
                    <a:pt x="680" y="852"/>
                  </a:cubicBezTo>
                  <a:cubicBezTo>
                    <a:pt x="575" y="801"/>
                    <a:pt x="575" y="801"/>
                    <a:pt x="575" y="801"/>
                  </a:cubicBezTo>
                  <a:cubicBezTo>
                    <a:pt x="561" y="793"/>
                    <a:pt x="543" y="793"/>
                    <a:pt x="529" y="801"/>
                  </a:cubicBezTo>
                  <a:lnTo>
                    <a:pt x="423" y="851"/>
                  </a:lnTo>
                  <a:close/>
                  <a:moveTo>
                    <a:pt x="858" y="1068"/>
                  </a:moveTo>
                  <a:cubicBezTo>
                    <a:pt x="849" y="1068"/>
                    <a:pt x="840" y="1074"/>
                    <a:pt x="836" y="1081"/>
                  </a:cubicBezTo>
                  <a:cubicBezTo>
                    <a:pt x="757" y="1222"/>
                    <a:pt x="757" y="1222"/>
                    <a:pt x="757" y="1222"/>
                  </a:cubicBezTo>
                  <a:cubicBezTo>
                    <a:pt x="576" y="910"/>
                    <a:pt x="576" y="910"/>
                    <a:pt x="576" y="910"/>
                  </a:cubicBezTo>
                  <a:cubicBezTo>
                    <a:pt x="575" y="906"/>
                    <a:pt x="574" y="903"/>
                    <a:pt x="571" y="901"/>
                  </a:cubicBezTo>
                  <a:cubicBezTo>
                    <a:pt x="543" y="851"/>
                    <a:pt x="543" y="851"/>
                    <a:pt x="543" y="851"/>
                  </a:cubicBezTo>
                  <a:cubicBezTo>
                    <a:pt x="552" y="847"/>
                    <a:pt x="552" y="847"/>
                    <a:pt x="552" y="847"/>
                  </a:cubicBezTo>
                  <a:cubicBezTo>
                    <a:pt x="657" y="898"/>
                    <a:pt x="657" y="898"/>
                    <a:pt x="657" y="898"/>
                  </a:cubicBezTo>
                  <a:cubicBezTo>
                    <a:pt x="665" y="902"/>
                    <a:pt x="672" y="903"/>
                    <a:pt x="680" y="903"/>
                  </a:cubicBezTo>
                  <a:cubicBezTo>
                    <a:pt x="698" y="903"/>
                    <a:pt x="716" y="894"/>
                    <a:pt x="725" y="878"/>
                  </a:cubicBezTo>
                  <a:cubicBezTo>
                    <a:pt x="782" y="774"/>
                    <a:pt x="782" y="774"/>
                    <a:pt x="782" y="774"/>
                  </a:cubicBezTo>
                  <a:cubicBezTo>
                    <a:pt x="859" y="760"/>
                    <a:pt x="859" y="760"/>
                    <a:pt x="859" y="760"/>
                  </a:cubicBezTo>
                  <a:cubicBezTo>
                    <a:pt x="1035" y="1068"/>
                    <a:pt x="1035" y="1068"/>
                    <a:pt x="1035" y="1068"/>
                  </a:cubicBezTo>
                  <a:lnTo>
                    <a:pt x="858" y="1068"/>
                  </a:lnTo>
                  <a:close/>
                  <a:moveTo>
                    <a:pt x="858" y="1068"/>
                  </a:moveTo>
                  <a:cubicBezTo>
                    <a:pt x="858" y="1068"/>
                    <a:pt x="858" y="1068"/>
                    <a:pt x="858" y="10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7" name="Freeform 33">
              <a:extLst>
                <a:ext uri="{FF2B5EF4-FFF2-40B4-BE49-F238E27FC236}">
                  <a16:creationId xmlns:a16="http://schemas.microsoft.com/office/drawing/2014/main" id="{E5EB103D-CA2B-4374-A888-7904B3835A78}"/>
                </a:ext>
              </a:extLst>
            </p:cNvPr>
            <p:cNvSpPr>
              <a:spLocks noEditPoints="1"/>
            </p:cNvSpPr>
            <p:nvPr/>
          </p:nvSpPr>
          <p:spPr bwMode="auto">
            <a:xfrm>
              <a:off x="-4064000" y="1795463"/>
              <a:ext cx="1671638" cy="1670050"/>
            </a:xfrm>
            <a:custGeom>
              <a:avLst/>
              <a:gdLst>
                <a:gd name="T0" fmla="*/ 512 w 512"/>
                <a:gd name="T1" fmla="*/ 256 h 512"/>
                <a:gd name="T2" fmla="*/ 256 w 512"/>
                <a:gd name="T3" fmla="*/ 0 h 512"/>
                <a:gd name="T4" fmla="*/ 0 w 512"/>
                <a:gd name="T5" fmla="*/ 256 h 512"/>
                <a:gd name="T6" fmla="*/ 256 w 512"/>
                <a:gd name="T7" fmla="*/ 512 h 512"/>
                <a:gd name="T8" fmla="*/ 512 w 512"/>
                <a:gd name="T9" fmla="*/ 256 h 512"/>
                <a:gd name="T10" fmla="*/ 256 w 512"/>
                <a:gd name="T11" fmla="*/ 461 h 512"/>
                <a:gd name="T12" fmla="*/ 51 w 512"/>
                <a:gd name="T13" fmla="*/ 256 h 512"/>
                <a:gd name="T14" fmla="*/ 256 w 512"/>
                <a:gd name="T15" fmla="*/ 51 h 512"/>
                <a:gd name="T16" fmla="*/ 461 w 512"/>
                <a:gd name="T17" fmla="*/ 256 h 512"/>
                <a:gd name="T18" fmla="*/ 256 w 512"/>
                <a:gd name="T19" fmla="*/ 461 h 512"/>
                <a:gd name="T20" fmla="*/ 256 w 512"/>
                <a:gd name="T21" fmla="*/ 461 h 512"/>
                <a:gd name="T22" fmla="*/ 256 w 512"/>
                <a:gd name="T23" fmla="*/ 46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2" h="512">
                  <a:moveTo>
                    <a:pt x="512" y="256"/>
                  </a:moveTo>
                  <a:cubicBezTo>
                    <a:pt x="512" y="115"/>
                    <a:pt x="397" y="0"/>
                    <a:pt x="256" y="0"/>
                  </a:cubicBezTo>
                  <a:cubicBezTo>
                    <a:pt x="115" y="0"/>
                    <a:pt x="0" y="115"/>
                    <a:pt x="0" y="256"/>
                  </a:cubicBezTo>
                  <a:cubicBezTo>
                    <a:pt x="0" y="397"/>
                    <a:pt x="115" y="512"/>
                    <a:pt x="256" y="512"/>
                  </a:cubicBezTo>
                  <a:cubicBezTo>
                    <a:pt x="397" y="512"/>
                    <a:pt x="512" y="397"/>
                    <a:pt x="512" y="256"/>
                  </a:cubicBezTo>
                  <a:close/>
                  <a:moveTo>
                    <a:pt x="256" y="461"/>
                  </a:moveTo>
                  <a:cubicBezTo>
                    <a:pt x="143" y="461"/>
                    <a:pt x="51" y="369"/>
                    <a:pt x="51" y="256"/>
                  </a:cubicBezTo>
                  <a:cubicBezTo>
                    <a:pt x="51" y="143"/>
                    <a:pt x="143" y="51"/>
                    <a:pt x="256" y="51"/>
                  </a:cubicBezTo>
                  <a:cubicBezTo>
                    <a:pt x="369" y="51"/>
                    <a:pt x="461" y="143"/>
                    <a:pt x="461" y="256"/>
                  </a:cubicBezTo>
                  <a:cubicBezTo>
                    <a:pt x="461" y="369"/>
                    <a:pt x="369" y="461"/>
                    <a:pt x="256" y="461"/>
                  </a:cubicBezTo>
                  <a:close/>
                  <a:moveTo>
                    <a:pt x="256" y="461"/>
                  </a:moveTo>
                  <a:cubicBezTo>
                    <a:pt x="256" y="461"/>
                    <a:pt x="256" y="461"/>
                    <a:pt x="256" y="4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38" name="Group 135">
            <a:extLst>
              <a:ext uri="{FF2B5EF4-FFF2-40B4-BE49-F238E27FC236}">
                <a16:creationId xmlns:a16="http://schemas.microsoft.com/office/drawing/2014/main" id="{3286F858-DE14-47D3-A715-C1CA5E8EE3FC}"/>
              </a:ext>
            </a:extLst>
          </p:cNvPr>
          <p:cNvGrpSpPr/>
          <p:nvPr/>
        </p:nvGrpSpPr>
        <p:grpSpPr>
          <a:xfrm>
            <a:off x="5220185" y="2743787"/>
            <a:ext cx="392504" cy="500178"/>
            <a:chOff x="12649200" y="3549650"/>
            <a:chExt cx="4502150" cy="5737225"/>
          </a:xfrm>
          <a:solidFill>
            <a:schemeClr val="accent1"/>
          </a:solidFill>
        </p:grpSpPr>
        <p:sp>
          <p:nvSpPr>
            <p:cNvPr id="39" name="Freeform 22">
              <a:extLst>
                <a:ext uri="{FF2B5EF4-FFF2-40B4-BE49-F238E27FC236}">
                  <a16:creationId xmlns:a16="http://schemas.microsoft.com/office/drawing/2014/main" id="{6C49D670-EB32-461E-83E2-361E1C1852C0}"/>
                </a:ext>
              </a:extLst>
            </p:cNvPr>
            <p:cNvSpPr>
              <a:spLocks noEditPoints="1"/>
            </p:cNvSpPr>
            <p:nvPr/>
          </p:nvSpPr>
          <p:spPr bwMode="auto">
            <a:xfrm>
              <a:off x="12649200" y="3549650"/>
              <a:ext cx="4502150" cy="5737225"/>
            </a:xfrm>
            <a:custGeom>
              <a:avLst/>
              <a:gdLst>
                <a:gd name="T0" fmla="*/ 1204 w 1380"/>
                <a:gd name="T1" fmla="*/ 233 h 1759"/>
                <a:gd name="T2" fmla="*/ 1045 w 1380"/>
                <a:gd name="T3" fmla="*/ 233 h 1759"/>
                <a:gd name="T4" fmla="*/ 1045 w 1380"/>
                <a:gd name="T5" fmla="*/ 162 h 1759"/>
                <a:gd name="T6" fmla="*/ 997 w 1380"/>
                <a:gd name="T7" fmla="*/ 129 h 1759"/>
                <a:gd name="T8" fmla="*/ 874 w 1380"/>
                <a:gd name="T9" fmla="*/ 129 h 1759"/>
                <a:gd name="T10" fmla="*/ 688 w 1380"/>
                <a:gd name="T11" fmla="*/ 3 h 1759"/>
                <a:gd name="T12" fmla="*/ 502 w 1380"/>
                <a:gd name="T13" fmla="*/ 129 h 1759"/>
                <a:gd name="T14" fmla="*/ 381 w 1380"/>
                <a:gd name="T15" fmla="*/ 129 h 1759"/>
                <a:gd name="T16" fmla="*/ 335 w 1380"/>
                <a:gd name="T17" fmla="*/ 162 h 1759"/>
                <a:gd name="T18" fmla="*/ 335 w 1380"/>
                <a:gd name="T19" fmla="*/ 233 h 1759"/>
                <a:gd name="T20" fmla="*/ 176 w 1380"/>
                <a:gd name="T21" fmla="*/ 233 h 1759"/>
                <a:gd name="T22" fmla="*/ 0 w 1380"/>
                <a:gd name="T23" fmla="*/ 402 h 1759"/>
                <a:gd name="T24" fmla="*/ 0 w 1380"/>
                <a:gd name="T25" fmla="*/ 1600 h 1759"/>
                <a:gd name="T26" fmla="*/ 176 w 1380"/>
                <a:gd name="T27" fmla="*/ 1759 h 1759"/>
                <a:gd name="T28" fmla="*/ 1204 w 1380"/>
                <a:gd name="T29" fmla="*/ 1759 h 1759"/>
                <a:gd name="T30" fmla="*/ 1380 w 1380"/>
                <a:gd name="T31" fmla="*/ 1600 h 1759"/>
                <a:gd name="T32" fmla="*/ 1380 w 1380"/>
                <a:gd name="T33" fmla="*/ 402 h 1759"/>
                <a:gd name="T34" fmla="*/ 1204 w 1380"/>
                <a:gd name="T35" fmla="*/ 233 h 1759"/>
                <a:gd name="T36" fmla="*/ 418 w 1380"/>
                <a:gd name="T37" fmla="*/ 212 h 1759"/>
                <a:gd name="T38" fmla="*/ 533 w 1380"/>
                <a:gd name="T39" fmla="*/ 212 h 1759"/>
                <a:gd name="T40" fmla="*/ 573 w 1380"/>
                <a:gd name="T41" fmla="*/ 175 h 1759"/>
                <a:gd name="T42" fmla="*/ 688 w 1380"/>
                <a:gd name="T43" fmla="*/ 81 h 1759"/>
                <a:gd name="T44" fmla="*/ 801 w 1380"/>
                <a:gd name="T45" fmla="*/ 175 h 1759"/>
                <a:gd name="T46" fmla="*/ 843 w 1380"/>
                <a:gd name="T47" fmla="*/ 212 h 1759"/>
                <a:gd name="T48" fmla="*/ 962 w 1380"/>
                <a:gd name="T49" fmla="*/ 212 h 1759"/>
                <a:gd name="T50" fmla="*/ 962 w 1380"/>
                <a:gd name="T51" fmla="*/ 379 h 1759"/>
                <a:gd name="T52" fmla="*/ 418 w 1380"/>
                <a:gd name="T53" fmla="*/ 379 h 1759"/>
                <a:gd name="T54" fmla="*/ 418 w 1380"/>
                <a:gd name="T55" fmla="*/ 212 h 1759"/>
                <a:gd name="T56" fmla="*/ 1296 w 1380"/>
                <a:gd name="T57" fmla="*/ 1600 h 1759"/>
                <a:gd name="T58" fmla="*/ 1204 w 1380"/>
                <a:gd name="T59" fmla="*/ 1675 h 1759"/>
                <a:gd name="T60" fmla="*/ 176 w 1380"/>
                <a:gd name="T61" fmla="*/ 1675 h 1759"/>
                <a:gd name="T62" fmla="*/ 84 w 1380"/>
                <a:gd name="T63" fmla="*/ 1600 h 1759"/>
                <a:gd name="T64" fmla="*/ 84 w 1380"/>
                <a:gd name="T65" fmla="*/ 402 h 1759"/>
                <a:gd name="T66" fmla="*/ 176 w 1380"/>
                <a:gd name="T67" fmla="*/ 317 h 1759"/>
                <a:gd name="T68" fmla="*/ 335 w 1380"/>
                <a:gd name="T69" fmla="*/ 317 h 1759"/>
                <a:gd name="T70" fmla="*/ 335 w 1380"/>
                <a:gd name="T71" fmla="*/ 423 h 1759"/>
                <a:gd name="T72" fmla="*/ 381 w 1380"/>
                <a:gd name="T73" fmla="*/ 463 h 1759"/>
                <a:gd name="T74" fmla="*/ 997 w 1380"/>
                <a:gd name="T75" fmla="*/ 463 h 1759"/>
                <a:gd name="T76" fmla="*/ 1045 w 1380"/>
                <a:gd name="T77" fmla="*/ 423 h 1759"/>
                <a:gd name="T78" fmla="*/ 1045 w 1380"/>
                <a:gd name="T79" fmla="*/ 317 h 1759"/>
                <a:gd name="T80" fmla="*/ 1204 w 1380"/>
                <a:gd name="T81" fmla="*/ 317 h 1759"/>
                <a:gd name="T82" fmla="*/ 1296 w 1380"/>
                <a:gd name="T83" fmla="*/ 402 h 1759"/>
                <a:gd name="T84" fmla="*/ 1296 w 1380"/>
                <a:gd name="T85" fmla="*/ 1600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0" h="1759">
                  <a:moveTo>
                    <a:pt x="1204" y="233"/>
                  </a:moveTo>
                  <a:cubicBezTo>
                    <a:pt x="1045" y="233"/>
                    <a:pt x="1045" y="233"/>
                    <a:pt x="1045" y="233"/>
                  </a:cubicBezTo>
                  <a:cubicBezTo>
                    <a:pt x="1045" y="162"/>
                    <a:pt x="1045" y="162"/>
                    <a:pt x="1045" y="162"/>
                  </a:cubicBezTo>
                  <a:cubicBezTo>
                    <a:pt x="1045" y="139"/>
                    <a:pt x="1020" y="129"/>
                    <a:pt x="997" y="129"/>
                  </a:cubicBezTo>
                  <a:cubicBezTo>
                    <a:pt x="874" y="129"/>
                    <a:pt x="874" y="129"/>
                    <a:pt x="874" y="129"/>
                  </a:cubicBezTo>
                  <a:cubicBezTo>
                    <a:pt x="845" y="45"/>
                    <a:pt x="772" y="3"/>
                    <a:pt x="688" y="3"/>
                  </a:cubicBezTo>
                  <a:cubicBezTo>
                    <a:pt x="605" y="0"/>
                    <a:pt x="530" y="51"/>
                    <a:pt x="502" y="129"/>
                  </a:cubicBezTo>
                  <a:cubicBezTo>
                    <a:pt x="381" y="129"/>
                    <a:pt x="381" y="129"/>
                    <a:pt x="381" y="129"/>
                  </a:cubicBezTo>
                  <a:cubicBezTo>
                    <a:pt x="358" y="129"/>
                    <a:pt x="335" y="139"/>
                    <a:pt x="335" y="162"/>
                  </a:cubicBezTo>
                  <a:cubicBezTo>
                    <a:pt x="335" y="233"/>
                    <a:pt x="335" y="233"/>
                    <a:pt x="335" y="233"/>
                  </a:cubicBezTo>
                  <a:cubicBezTo>
                    <a:pt x="176" y="233"/>
                    <a:pt x="176" y="233"/>
                    <a:pt x="176" y="233"/>
                  </a:cubicBezTo>
                  <a:cubicBezTo>
                    <a:pt x="82" y="234"/>
                    <a:pt x="5" y="308"/>
                    <a:pt x="0" y="402"/>
                  </a:cubicBezTo>
                  <a:cubicBezTo>
                    <a:pt x="0" y="1600"/>
                    <a:pt x="0" y="1600"/>
                    <a:pt x="0" y="1600"/>
                  </a:cubicBezTo>
                  <a:cubicBezTo>
                    <a:pt x="0" y="1692"/>
                    <a:pt x="84" y="1759"/>
                    <a:pt x="176" y="1759"/>
                  </a:cubicBezTo>
                  <a:cubicBezTo>
                    <a:pt x="1204" y="1759"/>
                    <a:pt x="1204" y="1759"/>
                    <a:pt x="1204" y="1759"/>
                  </a:cubicBezTo>
                  <a:cubicBezTo>
                    <a:pt x="1296" y="1759"/>
                    <a:pt x="1380" y="1692"/>
                    <a:pt x="1380" y="1600"/>
                  </a:cubicBezTo>
                  <a:cubicBezTo>
                    <a:pt x="1380" y="402"/>
                    <a:pt x="1380" y="402"/>
                    <a:pt x="1380" y="402"/>
                  </a:cubicBezTo>
                  <a:cubicBezTo>
                    <a:pt x="1375" y="308"/>
                    <a:pt x="1298" y="234"/>
                    <a:pt x="1204" y="233"/>
                  </a:cubicBezTo>
                  <a:close/>
                  <a:moveTo>
                    <a:pt x="418" y="212"/>
                  </a:moveTo>
                  <a:cubicBezTo>
                    <a:pt x="533" y="212"/>
                    <a:pt x="533" y="212"/>
                    <a:pt x="533" y="212"/>
                  </a:cubicBezTo>
                  <a:cubicBezTo>
                    <a:pt x="553" y="210"/>
                    <a:pt x="569" y="195"/>
                    <a:pt x="573" y="175"/>
                  </a:cubicBezTo>
                  <a:cubicBezTo>
                    <a:pt x="585" y="121"/>
                    <a:pt x="633" y="82"/>
                    <a:pt x="688" y="81"/>
                  </a:cubicBezTo>
                  <a:cubicBezTo>
                    <a:pt x="743" y="82"/>
                    <a:pt x="789" y="121"/>
                    <a:pt x="801" y="175"/>
                  </a:cubicBezTo>
                  <a:cubicBezTo>
                    <a:pt x="805" y="195"/>
                    <a:pt x="822" y="211"/>
                    <a:pt x="843" y="212"/>
                  </a:cubicBezTo>
                  <a:cubicBezTo>
                    <a:pt x="962" y="212"/>
                    <a:pt x="962" y="212"/>
                    <a:pt x="962" y="212"/>
                  </a:cubicBezTo>
                  <a:cubicBezTo>
                    <a:pt x="962" y="379"/>
                    <a:pt x="962" y="379"/>
                    <a:pt x="962" y="379"/>
                  </a:cubicBezTo>
                  <a:cubicBezTo>
                    <a:pt x="418" y="379"/>
                    <a:pt x="418" y="379"/>
                    <a:pt x="418" y="379"/>
                  </a:cubicBezTo>
                  <a:lnTo>
                    <a:pt x="418" y="212"/>
                  </a:lnTo>
                  <a:close/>
                  <a:moveTo>
                    <a:pt x="1296" y="1600"/>
                  </a:moveTo>
                  <a:cubicBezTo>
                    <a:pt x="1296" y="1646"/>
                    <a:pt x="1250" y="1675"/>
                    <a:pt x="1204" y="1675"/>
                  </a:cubicBezTo>
                  <a:cubicBezTo>
                    <a:pt x="176" y="1675"/>
                    <a:pt x="176" y="1675"/>
                    <a:pt x="176" y="1675"/>
                  </a:cubicBezTo>
                  <a:cubicBezTo>
                    <a:pt x="130" y="1675"/>
                    <a:pt x="84" y="1646"/>
                    <a:pt x="84" y="1600"/>
                  </a:cubicBezTo>
                  <a:cubicBezTo>
                    <a:pt x="84" y="402"/>
                    <a:pt x="84" y="402"/>
                    <a:pt x="84" y="402"/>
                  </a:cubicBezTo>
                  <a:cubicBezTo>
                    <a:pt x="88" y="355"/>
                    <a:pt x="128" y="318"/>
                    <a:pt x="176" y="317"/>
                  </a:cubicBezTo>
                  <a:cubicBezTo>
                    <a:pt x="335" y="317"/>
                    <a:pt x="335" y="317"/>
                    <a:pt x="335" y="317"/>
                  </a:cubicBezTo>
                  <a:cubicBezTo>
                    <a:pt x="335" y="423"/>
                    <a:pt x="335" y="423"/>
                    <a:pt x="335" y="423"/>
                  </a:cubicBezTo>
                  <a:cubicBezTo>
                    <a:pt x="337" y="447"/>
                    <a:pt x="357" y="464"/>
                    <a:pt x="381" y="463"/>
                  </a:cubicBezTo>
                  <a:cubicBezTo>
                    <a:pt x="997" y="463"/>
                    <a:pt x="997" y="463"/>
                    <a:pt x="997" y="463"/>
                  </a:cubicBezTo>
                  <a:cubicBezTo>
                    <a:pt x="1021" y="464"/>
                    <a:pt x="1042" y="447"/>
                    <a:pt x="1045" y="423"/>
                  </a:cubicBezTo>
                  <a:cubicBezTo>
                    <a:pt x="1045" y="317"/>
                    <a:pt x="1045" y="317"/>
                    <a:pt x="1045" y="317"/>
                  </a:cubicBezTo>
                  <a:cubicBezTo>
                    <a:pt x="1204" y="317"/>
                    <a:pt x="1204" y="317"/>
                    <a:pt x="1204" y="317"/>
                  </a:cubicBezTo>
                  <a:cubicBezTo>
                    <a:pt x="1252" y="318"/>
                    <a:pt x="1292" y="355"/>
                    <a:pt x="1296" y="402"/>
                  </a:cubicBezTo>
                  <a:lnTo>
                    <a:pt x="1296" y="16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0" name="Freeform 23">
              <a:extLst>
                <a:ext uri="{FF2B5EF4-FFF2-40B4-BE49-F238E27FC236}">
                  <a16:creationId xmlns:a16="http://schemas.microsoft.com/office/drawing/2014/main" id="{BD455696-F339-4D51-B1C2-4F71ED048A97}"/>
                </a:ext>
              </a:extLst>
            </p:cNvPr>
            <p:cNvSpPr>
              <a:spLocks/>
            </p:cNvSpPr>
            <p:nvPr/>
          </p:nvSpPr>
          <p:spPr bwMode="auto">
            <a:xfrm>
              <a:off x="13320713" y="6550025"/>
              <a:ext cx="1109663" cy="793750"/>
            </a:xfrm>
            <a:custGeom>
              <a:avLst/>
              <a:gdLst>
                <a:gd name="T0" fmla="*/ 265 w 340"/>
                <a:gd name="T1" fmla="*/ 15 h 243"/>
                <a:gd name="T2" fmla="*/ 131 w 340"/>
                <a:gd name="T3" fmla="*/ 143 h 243"/>
                <a:gd name="T4" fmla="*/ 74 w 340"/>
                <a:gd name="T5" fmla="*/ 84 h 243"/>
                <a:gd name="T6" fmla="*/ 16 w 340"/>
                <a:gd name="T7" fmla="*/ 82 h 243"/>
                <a:gd name="T8" fmla="*/ 16 w 340"/>
                <a:gd name="T9" fmla="*/ 143 h 243"/>
                <a:gd name="T10" fmla="*/ 102 w 340"/>
                <a:gd name="T11" fmla="*/ 231 h 243"/>
                <a:gd name="T12" fmla="*/ 131 w 340"/>
                <a:gd name="T13" fmla="*/ 243 h 243"/>
                <a:gd name="T14" fmla="*/ 160 w 340"/>
                <a:gd name="T15" fmla="*/ 231 h 243"/>
                <a:gd name="T16" fmla="*/ 323 w 340"/>
                <a:gd name="T17" fmla="*/ 76 h 243"/>
                <a:gd name="T18" fmla="*/ 325 w 340"/>
                <a:gd name="T19" fmla="*/ 20 h 243"/>
                <a:gd name="T20" fmla="*/ 323 w 340"/>
                <a:gd name="T21" fmla="*/ 17 h 243"/>
                <a:gd name="T22" fmla="*/ 265 w 340"/>
                <a:gd name="T23" fmla="*/ 1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43">
                  <a:moveTo>
                    <a:pt x="265" y="15"/>
                  </a:moveTo>
                  <a:cubicBezTo>
                    <a:pt x="131" y="143"/>
                    <a:pt x="131" y="143"/>
                    <a:pt x="131" y="143"/>
                  </a:cubicBezTo>
                  <a:cubicBezTo>
                    <a:pt x="74" y="84"/>
                    <a:pt x="74" y="84"/>
                    <a:pt x="74" y="84"/>
                  </a:cubicBezTo>
                  <a:cubicBezTo>
                    <a:pt x="59" y="68"/>
                    <a:pt x="33" y="67"/>
                    <a:pt x="16" y="82"/>
                  </a:cubicBezTo>
                  <a:cubicBezTo>
                    <a:pt x="0" y="99"/>
                    <a:pt x="0" y="126"/>
                    <a:pt x="16" y="143"/>
                  </a:cubicBezTo>
                  <a:cubicBezTo>
                    <a:pt x="102" y="231"/>
                    <a:pt x="102" y="231"/>
                    <a:pt x="102" y="231"/>
                  </a:cubicBezTo>
                  <a:cubicBezTo>
                    <a:pt x="109" y="239"/>
                    <a:pt x="120" y="243"/>
                    <a:pt x="131" y="243"/>
                  </a:cubicBezTo>
                  <a:cubicBezTo>
                    <a:pt x="142" y="243"/>
                    <a:pt x="152" y="238"/>
                    <a:pt x="160" y="231"/>
                  </a:cubicBezTo>
                  <a:cubicBezTo>
                    <a:pt x="323" y="76"/>
                    <a:pt x="323" y="76"/>
                    <a:pt x="323" y="76"/>
                  </a:cubicBezTo>
                  <a:cubicBezTo>
                    <a:pt x="339" y="61"/>
                    <a:pt x="340" y="36"/>
                    <a:pt x="325" y="20"/>
                  </a:cubicBezTo>
                  <a:cubicBezTo>
                    <a:pt x="325" y="19"/>
                    <a:pt x="324" y="18"/>
                    <a:pt x="323" y="17"/>
                  </a:cubicBezTo>
                  <a:cubicBezTo>
                    <a:pt x="307" y="1"/>
                    <a:pt x="281" y="0"/>
                    <a:pt x="26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1" name="Freeform 24">
              <a:extLst>
                <a:ext uri="{FF2B5EF4-FFF2-40B4-BE49-F238E27FC236}">
                  <a16:creationId xmlns:a16="http://schemas.microsoft.com/office/drawing/2014/main" id="{B3B74E14-3B40-40AD-B665-86CEB0D3739A}"/>
                </a:ext>
              </a:extLst>
            </p:cNvPr>
            <p:cNvSpPr>
              <a:spLocks/>
            </p:cNvSpPr>
            <p:nvPr/>
          </p:nvSpPr>
          <p:spPr bwMode="auto">
            <a:xfrm>
              <a:off x="14625638" y="6899275"/>
              <a:ext cx="1844675" cy="274638"/>
            </a:xfrm>
            <a:custGeom>
              <a:avLst/>
              <a:gdLst>
                <a:gd name="T0" fmla="*/ 523 w 565"/>
                <a:gd name="T1" fmla="*/ 0 h 84"/>
                <a:gd name="T2" fmla="*/ 42 w 565"/>
                <a:gd name="T3" fmla="*/ 0 h 84"/>
                <a:gd name="T4" fmla="*/ 0 w 565"/>
                <a:gd name="T5" fmla="*/ 42 h 84"/>
                <a:gd name="T6" fmla="*/ 42 w 565"/>
                <a:gd name="T7" fmla="*/ 84 h 84"/>
                <a:gd name="T8" fmla="*/ 523 w 565"/>
                <a:gd name="T9" fmla="*/ 84 h 84"/>
                <a:gd name="T10" fmla="*/ 565 w 565"/>
                <a:gd name="T11" fmla="*/ 42 h 84"/>
                <a:gd name="T12" fmla="*/ 523 w 565"/>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565" h="84">
                  <a:moveTo>
                    <a:pt x="523" y="0"/>
                  </a:moveTo>
                  <a:cubicBezTo>
                    <a:pt x="42" y="0"/>
                    <a:pt x="42" y="0"/>
                    <a:pt x="42" y="0"/>
                  </a:cubicBezTo>
                  <a:cubicBezTo>
                    <a:pt x="19" y="0"/>
                    <a:pt x="0" y="19"/>
                    <a:pt x="0" y="42"/>
                  </a:cubicBezTo>
                  <a:cubicBezTo>
                    <a:pt x="0" y="65"/>
                    <a:pt x="19" y="84"/>
                    <a:pt x="42" y="84"/>
                  </a:cubicBezTo>
                  <a:cubicBezTo>
                    <a:pt x="523" y="84"/>
                    <a:pt x="523" y="84"/>
                    <a:pt x="523" y="84"/>
                  </a:cubicBezTo>
                  <a:cubicBezTo>
                    <a:pt x="546" y="84"/>
                    <a:pt x="565" y="65"/>
                    <a:pt x="565" y="42"/>
                  </a:cubicBezTo>
                  <a:cubicBezTo>
                    <a:pt x="565" y="19"/>
                    <a:pt x="546" y="0"/>
                    <a:pt x="5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2" name="Freeform 25">
              <a:extLst>
                <a:ext uri="{FF2B5EF4-FFF2-40B4-BE49-F238E27FC236}">
                  <a16:creationId xmlns:a16="http://schemas.microsoft.com/office/drawing/2014/main" id="{9F305977-7E4D-44F7-ACB3-718F86E3DFAF}"/>
                </a:ext>
              </a:extLst>
            </p:cNvPr>
            <p:cNvSpPr>
              <a:spLocks/>
            </p:cNvSpPr>
            <p:nvPr/>
          </p:nvSpPr>
          <p:spPr bwMode="auto">
            <a:xfrm>
              <a:off x="13320713" y="5461000"/>
              <a:ext cx="1109663" cy="792163"/>
            </a:xfrm>
            <a:custGeom>
              <a:avLst/>
              <a:gdLst>
                <a:gd name="T0" fmla="*/ 265 w 340"/>
                <a:gd name="T1" fmla="*/ 15 h 243"/>
                <a:gd name="T2" fmla="*/ 131 w 340"/>
                <a:gd name="T3" fmla="*/ 142 h 243"/>
                <a:gd name="T4" fmla="*/ 74 w 340"/>
                <a:gd name="T5" fmla="*/ 84 h 243"/>
                <a:gd name="T6" fmla="*/ 16 w 340"/>
                <a:gd name="T7" fmla="*/ 82 h 243"/>
                <a:gd name="T8" fmla="*/ 16 w 340"/>
                <a:gd name="T9" fmla="*/ 142 h 243"/>
                <a:gd name="T10" fmla="*/ 102 w 340"/>
                <a:gd name="T11" fmla="*/ 230 h 243"/>
                <a:gd name="T12" fmla="*/ 131 w 340"/>
                <a:gd name="T13" fmla="*/ 243 h 243"/>
                <a:gd name="T14" fmla="*/ 160 w 340"/>
                <a:gd name="T15" fmla="*/ 230 h 243"/>
                <a:gd name="T16" fmla="*/ 323 w 340"/>
                <a:gd name="T17" fmla="*/ 76 h 243"/>
                <a:gd name="T18" fmla="*/ 325 w 340"/>
                <a:gd name="T19" fmla="*/ 19 h 243"/>
                <a:gd name="T20" fmla="*/ 323 w 340"/>
                <a:gd name="T21" fmla="*/ 17 h 243"/>
                <a:gd name="T22" fmla="*/ 265 w 340"/>
                <a:gd name="T23" fmla="*/ 1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43">
                  <a:moveTo>
                    <a:pt x="265" y="15"/>
                  </a:moveTo>
                  <a:cubicBezTo>
                    <a:pt x="131" y="142"/>
                    <a:pt x="131" y="142"/>
                    <a:pt x="131" y="142"/>
                  </a:cubicBezTo>
                  <a:cubicBezTo>
                    <a:pt x="74" y="84"/>
                    <a:pt x="74" y="84"/>
                    <a:pt x="74" y="84"/>
                  </a:cubicBezTo>
                  <a:cubicBezTo>
                    <a:pt x="59" y="67"/>
                    <a:pt x="33" y="66"/>
                    <a:pt x="16" y="82"/>
                  </a:cubicBezTo>
                  <a:cubicBezTo>
                    <a:pt x="0" y="99"/>
                    <a:pt x="0" y="125"/>
                    <a:pt x="16" y="142"/>
                  </a:cubicBezTo>
                  <a:cubicBezTo>
                    <a:pt x="102" y="230"/>
                    <a:pt x="102" y="230"/>
                    <a:pt x="102" y="230"/>
                  </a:cubicBezTo>
                  <a:cubicBezTo>
                    <a:pt x="109" y="239"/>
                    <a:pt x="120" y="243"/>
                    <a:pt x="131" y="243"/>
                  </a:cubicBezTo>
                  <a:cubicBezTo>
                    <a:pt x="142" y="243"/>
                    <a:pt x="152" y="238"/>
                    <a:pt x="160" y="230"/>
                  </a:cubicBezTo>
                  <a:cubicBezTo>
                    <a:pt x="323" y="76"/>
                    <a:pt x="323" y="76"/>
                    <a:pt x="323" y="76"/>
                  </a:cubicBezTo>
                  <a:cubicBezTo>
                    <a:pt x="339" y="61"/>
                    <a:pt x="340" y="36"/>
                    <a:pt x="325" y="19"/>
                  </a:cubicBezTo>
                  <a:cubicBezTo>
                    <a:pt x="325" y="19"/>
                    <a:pt x="324" y="18"/>
                    <a:pt x="323" y="17"/>
                  </a:cubicBezTo>
                  <a:cubicBezTo>
                    <a:pt x="307" y="1"/>
                    <a:pt x="281" y="0"/>
                    <a:pt x="26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3" name="Freeform 26">
              <a:extLst>
                <a:ext uri="{FF2B5EF4-FFF2-40B4-BE49-F238E27FC236}">
                  <a16:creationId xmlns:a16="http://schemas.microsoft.com/office/drawing/2014/main" id="{F9B8F5EE-0F65-42F9-B6C2-2A564ED743D8}"/>
                </a:ext>
              </a:extLst>
            </p:cNvPr>
            <p:cNvSpPr>
              <a:spLocks/>
            </p:cNvSpPr>
            <p:nvPr/>
          </p:nvSpPr>
          <p:spPr bwMode="auto">
            <a:xfrm>
              <a:off x="14625638" y="5810250"/>
              <a:ext cx="1844675" cy="273050"/>
            </a:xfrm>
            <a:custGeom>
              <a:avLst/>
              <a:gdLst>
                <a:gd name="T0" fmla="*/ 523 w 565"/>
                <a:gd name="T1" fmla="*/ 0 h 84"/>
                <a:gd name="T2" fmla="*/ 42 w 565"/>
                <a:gd name="T3" fmla="*/ 0 h 84"/>
                <a:gd name="T4" fmla="*/ 0 w 565"/>
                <a:gd name="T5" fmla="*/ 42 h 84"/>
                <a:gd name="T6" fmla="*/ 42 w 565"/>
                <a:gd name="T7" fmla="*/ 84 h 84"/>
                <a:gd name="T8" fmla="*/ 523 w 565"/>
                <a:gd name="T9" fmla="*/ 84 h 84"/>
                <a:gd name="T10" fmla="*/ 565 w 565"/>
                <a:gd name="T11" fmla="*/ 42 h 84"/>
                <a:gd name="T12" fmla="*/ 523 w 565"/>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565" h="84">
                  <a:moveTo>
                    <a:pt x="523" y="0"/>
                  </a:moveTo>
                  <a:cubicBezTo>
                    <a:pt x="42" y="0"/>
                    <a:pt x="42" y="0"/>
                    <a:pt x="42" y="0"/>
                  </a:cubicBezTo>
                  <a:cubicBezTo>
                    <a:pt x="19" y="0"/>
                    <a:pt x="0" y="19"/>
                    <a:pt x="0" y="42"/>
                  </a:cubicBezTo>
                  <a:cubicBezTo>
                    <a:pt x="0" y="65"/>
                    <a:pt x="19" y="84"/>
                    <a:pt x="42" y="84"/>
                  </a:cubicBezTo>
                  <a:cubicBezTo>
                    <a:pt x="523" y="84"/>
                    <a:pt x="523" y="84"/>
                    <a:pt x="523" y="84"/>
                  </a:cubicBezTo>
                  <a:cubicBezTo>
                    <a:pt x="546" y="84"/>
                    <a:pt x="565" y="65"/>
                    <a:pt x="565" y="42"/>
                  </a:cubicBezTo>
                  <a:cubicBezTo>
                    <a:pt x="565" y="19"/>
                    <a:pt x="546" y="0"/>
                    <a:pt x="5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4" name="Freeform 27">
              <a:extLst>
                <a:ext uri="{FF2B5EF4-FFF2-40B4-BE49-F238E27FC236}">
                  <a16:creationId xmlns:a16="http://schemas.microsoft.com/office/drawing/2014/main" id="{6185CA31-8031-4FF4-9F51-4FEEF424170C}"/>
                </a:ext>
              </a:extLst>
            </p:cNvPr>
            <p:cNvSpPr>
              <a:spLocks/>
            </p:cNvSpPr>
            <p:nvPr/>
          </p:nvSpPr>
          <p:spPr bwMode="auto">
            <a:xfrm>
              <a:off x="13320713" y="7640638"/>
              <a:ext cx="1109663" cy="795338"/>
            </a:xfrm>
            <a:custGeom>
              <a:avLst/>
              <a:gdLst>
                <a:gd name="T0" fmla="*/ 265 w 340"/>
                <a:gd name="T1" fmla="*/ 16 h 244"/>
                <a:gd name="T2" fmla="*/ 131 w 340"/>
                <a:gd name="T3" fmla="*/ 143 h 244"/>
                <a:gd name="T4" fmla="*/ 74 w 340"/>
                <a:gd name="T5" fmla="*/ 85 h 244"/>
                <a:gd name="T6" fmla="*/ 16 w 340"/>
                <a:gd name="T7" fmla="*/ 83 h 244"/>
                <a:gd name="T8" fmla="*/ 16 w 340"/>
                <a:gd name="T9" fmla="*/ 143 h 244"/>
                <a:gd name="T10" fmla="*/ 102 w 340"/>
                <a:gd name="T11" fmla="*/ 231 h 244"/>
                <a:gd name="T12" fmla="*/ 131 w 340"/>
                <a:gd name="T13" fmla="*/ 243 h 244"/>
                <a:gd name="T14" fmla="*/ 160 w 340"/>
                <a:gd name="T15" fmla="*/ 231 h 244"/>
                <a:gd name="T16" fmla="*/ 323 w 340"/>
                <a:gd name="T17" fmla="*/ 76 h 244"/>
                <a:gd name="T18" fmla="*/ 325 w 340"/>
                <a:gd name="T19" fmla="*/ 20 h 244"/>
                <a:gd name="T20" fmla="*/ 323 w 340"/>
                <a:gd name="T21" fmla="*/ 18 h 244"/>
                <a:gd name="T22" fmla="*/ 265 w 340"/>
                <a:gd name="T23" fmla="*/ 1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44">
                  <a:moveTo>
                    <a:pt x="265" y="16"/>
                  </a:moveTo>
                  <a:cubicBezTo>
                    <a:pt x="131" y="143"/>
                    <a:pt x="131" y="143"/>
                    <a:pt x="131" y="143"/>
                  </a:cubicBezTo>
                  <a:cubicBezTo>
                    <a:pt x="74" y="85"/>
                    <a:pt x="74" y="85"/>
                    <a:pt x="74" y="85"/>
                  </a:cubicBezTo>
                  <a:cubicBezTo>
                    <a:pt x="59" y="68"/>
                    <a:pt x="33" y="67"/>
                    <a:pt x="16" y="83"/>
                  </a:cubicBezTo>
                  <a:cubicBezTo>
                    <a:pt x="0" y="100"/>
                    <a:pt x="0" y="126"/>
                    <a:pt x="16" y="143"/>
                  </a:cubicBezTo>
                  <a:cubicBezTo>
                    <a:pt x="102" y="231"/>
                    <a:pt x="102" y="231"/>
                    <a:pt x="102" y="231"/>
                  </a:cubicBezTo>
                  <a:cubicBezTo>
                    <a:pt x="109" y="239"/>
                    <a:pt x="120" y="244"/>
                    <a:pt x="131" y="243"/>
                  </a:cubicBezTo>
                  <a:cubicBezTo>
                    <a:pt x="142" y="243"/>
                    <a:pt x="152" y="239"/>
                    <a:pt x="160" y="231"/>
                  </a:cubicBezTo>
                  <a:cubicBezTo>
                    <a:pt x="323" y="76"/>
                    <a:pt x="323" y="76"/>
                    <a:pt x="323" y="76"/>
                  </a:cubicBezTo>
                  <a:cubicBezTo>
                    <a:pt x="339" y="61"/>
                    <a:pt x="340" y="36"/>
                    <a:pt x="325" y="20"/>
                  </a:cubicBezTo>
                  <a:cubicBezTo>
                    <a:pt x="325" y="19"/>
                    <a:pt x="324" y="19"/>
                    <a:pt x="323" y="18"/>
                  </a:cubicBezTo>
                  <a:cubicBezTo>
                    <a:pt x="307" y="1"/>
                    <a:pt x="281" y="0"/>
                    <a:pt x="26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5" name="Freeform 28">
              <a:extLst>
                <a:ext uri="{FF2B5EF4-FFF2-40B4-BE49-F238E27FC236}">
                  <a16:creationId xmlns:a16="http://schemas.microsoft.com/office/drawing/2014/main" id="{25047856-C364-4D40-8FD7-0A8A6B576D38}"/>
                </a:ext>
              </a:extLst>
            </p:cNvPr>
            <p:cNvSpPr>
              <a:spLocks/>
            </p:cNvSpPr>
            <p:nvPr/>
          </p:nvSpPr>
          <p:spPr bwMode="auto">
            <a:xfrm>
              <a:off x="14625638" y="7991475"/>
              <a:ext cx="1844675" cy="271463"/>
            </a:xfrm>
            <a:custGeom>
              <a:avLst/>
              <a:gdLst>
                <a:gd name="T0" fmla="*/ 523 w 565"/>
                <a:gd name="T1" fmla="*/ 0 h 83"/>
                <a:gd name="T2" fmla="*/ 42 w 565"/>
                <a:gd name="T3" fmla="*/ 0 h 83"/>
                <a:gd name="T4" fmla="*/ 0 w 565"/>
                <a:gd name="T5" fmla="*/ 41 h 83"/>
                <a:gd name="T6" fmla="*/ 42 w 565"/>
                <a:gd name="T7" fmla="*/ 83 h 83"/>
                <a:gd name="T8" fmla="*/ 523 w 565"/>
                <a:gd name="T9" fmla="*/ 83 h 83"/>
                <a:gd name="T10" fmla="*/ 565 w 565"/>
                <a:gd name="T11" fmla="*/ 41 h 83"/>
                <a:gd name="T12" fmla="*/ 523 w 565"/>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565" h="83">
                  <a:moveTo>
                    <a:pt x="523" y="0"/>
                  </a:moveTo>
                  <a:cubicBezTo>
                    <a:pt x="42" y="0"/>
                    <a:pt x="42" y="0"/>
                    <a:pt x="42" y="0"/>
                  </a:cubicBezTo>
                  <a:cubicBezTo>
                    <a:pt x="19" y="0"/>
                    <a:pt x="0" y="18"/>
                    <a:pt x="0" y="41"/>
                  </a:cubicBezTo>
                  <a:cubicBezTo>
                    <a:pt x="0" y="65"/>
                    <a:pt x="19" y="83"/>
                    <a:pt x="42" y="83"/>
                  </a:cubicBezTo>
                  <a:cubicBezTo>
                    <a:pt x="523" y="83"/>
                    <a:pt x="523" y="83"/>
                    <a:pt x="523" y="83"/>
                  </a:cubicBezTo>
                  <a:cubicBezTo>
                    <a:pt x="546" y="83"/>
                    <a:pt x="565" y="65"/>
                    <a:pt x="565" y="41"/>
                  </a:cubicBezTo>
                  <a:cubicBezTo>
                    <a:pt x="565" y="18"/>
                    <a:pt x="546" y="0"/>
                    <a:pt x="5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46" name="Group 140">
            <a:extLst>
              <a:ext uri="{FF2B5EF4-FFF2-40B4-BE49-F238E27FC236}">
                <a16:creationId xmlns:a16="http://schemas.microsoft.com/office/drawing/2014/main" id="{CBDC443C-C0A5-46A8-BC2A-BF33660A3C3A}"/>
              </a:ext>
            </a:extLst>
          </p:cNvPr>
          <p:cNvGrpSpPr/>
          <p:nvPr/>
        </p:nvGrpSpPr>
        <p:grpSpPr>
          <a:xfrm>
            <a:off x="5195525" y="3844187"/>
            <a:ext cx="441824" cy="456109"/>
            <a:chOff x="10328275" y="184150"/>
            <a:chExt cx="2062163" cy="2128838"/>
          </a:xfrm>
          <a:solidFill>
            <a:schemeClr val="accent1"/>
          </a:solidFill>
        </p:grpSpPr>
        <p:sp>
          <p:nvSpPr>
            <p:cNvPr id="47" name="Freeform 9">
              <a:extLst>
                <a:ext uri="{FF2B5EF4-FFF2-40B4-BE49-F238E27FC236}">
                  <a16:creationId xmlns:a16="http://schemas.microsoft.com/office/drawing/2014/main" id="{A5C033A6-3D90-46F7-A961-5C3D2F7B6320}"/>
                </a:ext>
              </a:extLst>
            </p:cNvPr>
            <p:cNvSpPr>
              <a:spLocks noEditPoints="1"/>
            </p:cNvSpPr>
            <p:nvPr/>
          </p:nvSpPr>
          <p:spPr bwMode="auto">
            <a:xfrm>
              <a:off x="10328275" y="184150"/>
              <a:ext cx="2062163" cy="2128838"/>
            </a:xfrm>
            <a:custGeom>
              <a:avLst/>
              <a:gdLst>
                <a:gd name="T0" fmla="*/ 485 w 630"/>
                <a:gd name="T1" fmla="*/ 38 h 651"/>
                <a:gd name="T2" fmla="*/ 465 w 630"/>
                <a:gd name="T3" fmla="*/ 0 h 651"/>
                <a:gd name="T4" fmla="*/ 446 w 630"/>
                <a:gd name="T5" fmla="*/ 38 h 651"/>
                <a:gd name="T6" fmla="*/ 334 w 630"/>
                <a:gd name="T7" fmla="*/ 19 h 651"/>
                <a:gd name="T8" fmla="*/ 296 w 630"/>
                <a:gd name="T9" fmla="*/ 19 h 651"/>
                <a:gd name="T10" fmla="*/ 188 w 630"/>
                <a:gd name="T11" fmla="*/ 38 h 651"/>
                <a:gd name="T12" fmla="*/ 169 w 630"/>
                <a:gd name="T13" fmla="*/ 0 h 651"/>
                <a:gd name="T14" fmla="*/ 150 w 630"/>
                <a:gd name="T15" fmla="*/ 38 h 651"/>
                <a:gd name="T16" fmla="*/ 0 w 630"/>
                <a:gd name="T17" fmla="*/ 57 h 651"/>
                <a:gd name="T18" fmla="*/ 19 w 630"/>
                <a:gd name="T19" fmla="*/ 510 h 651"/>
                <a:gd name="T20" fmla="*/ 315 w 630"/>
                <a:gd name="T21" fmla="*/ 651 h 651"/>
                <a:gd name="T22" fmla="*/ 610 w 630"/>
                <a:gd name="T23" fmla="*/ 510 h 651"/>
                <a:gd name="T24" fmla="*/ 630 w 630"/>
                <a:gd name="T25" fmla="*/ 57 h 651"/>
                <a:gd name="T26" fmla="*/ 150 w 630"/>
                <a:gd name="T27" fmla="*/ 77 h 651"/>
                <a:gd name="T28" fmla="*/ 169 w 630"/>
                <a:gd name="T29" fmla="*/ 113 h 651"/>
                <a:gd name="T30" fmla="*/ 188 w 630"/>
                <a:gd name="T31" fmla="*/ 77 h 651"/>
                <a:gd name="T32" fmla="*/ 296 w 630"/>
                <a:gd name="T33" fmla="*/ 94 h 651"/>
                <a:gd name="T34" fmla="*/ 334 w 630"/>
                <a:gd name="T35" fmla="*/ 94 h 651"/>
                <a:gd name="T36" fmla="*/ 446 w 630"/>
                <a:gd name="T37" fmla="*/ 77 h 651"/>
                <a:gd name="T38" fmla="*/ 465 w 630"/>
                <a:gd name="T39" fmla="*/ 113 h 651"/>
                <a:gd name="T40" fmla="*/ 485 w 630"/>
                <a:gd name="T41" fmla="*/ 77 h 651"/>
                <a:gd name="T42" fmla="*/ 591 w 630"/>
                <a:gd name="T43" fmla="*/ 155 h 651"/>
                <a:gd name="T44" fmla="*/ 38 w 630"/>
                <a:gd name="T45" fmla="*/ 77 h 651"/>
                <a:gd name="T46" fmla="*/ 315 w 630"/>
                <a:gd name="T47" fmla="*/ 613 h 651"/>
                <a:gd name="T48" fmla="*/ 315 w 630"/>
                <a:gd name="T49" fmla="*/ 325 h 651"/>
                <a:gd name="T50" fmla="*/ 315 w 630"/>
                <a:gd name="T51" fmla="*/ 613 h 651"/>
                <a:gd name="T52" fmla="*/ 497 w 630"/>
                <a:gd name="T53" fmla="*/ 469 h 651"/>
                <a:gd name="T54" fmla="*/ 132 w 630"/>
                <a:gd name="T55" fmla="*/ 469 h 651"/>
                <a:gd name="T56" fmla="*/ 38 w 630"/>
                <a:gd name="T57" fmla="*/ 472 h 651"/>
                <a:gd name="T58" fmla="*/ 591 w 630"/>
                <a:gd name="T59" fmla="*/ 193 h 651"/>
                <a:gd name="T60" fmla="*/ 497 w 630"/>
                <a:gd name="T61" fmla="*/ 472 h 651"/>
                <a:gd name="T62" fmla="*/ 497 w 630"/>
                <a:gd name="T63" fmla="*/ 47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0" h="651">
                  <a:moveTo>
                    <a:pt x="610" y="38"/>
                  </a:moveTo>
                  <a:cubicBezTo>
                    <a:pt x="485" y="38"/>
                    <a:pt x="485" y="38"/>
                    <a:pt x="485" y="38"/>
                  </a:cubicBezTo>
                  <a:cubicBezTo>
                    <a:pt x="485" y="19"/>
                    <a:pt x="485" y="19"/>
                    <a:pt x="485" y="19"/>
                  </a:cubicBezTo>
                  <a:cubicBezTo>
                    <a:pt x="485" y="9"/>
                    <a:pt x="476" y="0"/>
                    <a:pt x="465" y="0"/>
                  </a:cubicBezTo>
                  <a:cubicBezTo>
                    <a:pt x="455" y="0"/>
                    <a:pt x="446" y="9"/>
                    <a:pt x="446" y="19"/>
                  </a:cubicBezTo>
                  <a:cubicBezTo>
                    <a:pt x="446" y="38"/>
                    <a:pt x="446" y="38"/>
                    <a:pt x="446" y="38"/>
                  </a:cubicBezTo>
                  <a:cubicBezTo>
                    <a:pt x="334" y="38"/>
                    <a:pt x="334" y="38"/>
                    <a:pt x="334" y="38"/>
                  </a:cubicBezTo>
                  <a:cubicBezTo>
                    <a:pt x="334" y="19"/>
                    <a:pt x="334" y="19"/>
                    <a:pt x="334" y="19"/>
                  </a:cubicBezTo>
                  <a:cubicBezTo>
                    <a:pt x="334" y="9"/>
                    <a:pt x="325" y="0"/>
                    <a:pt x="315" y="0"/>
                  </a:cubicBezTo>
                  <a:cubicBezTo>
                    <a:pt x="304" y="0"/>
                    <a:pt x="296" y="9"/>
                    <a:pt x="296" y="19"/>
                  </a:cubicBezTo>
                  <a:cubicBezTo>
                    <a:pt x="296" y="38"/>
                    <a:pt x="296" y="38"/>
                    <a:pt x="296" y="38"/>
                  </a:cubicBezTo>
                  <a:cubicBezTo>
                    <a:pt x="188" y="38"/>
                    <a:pt x="188" y="38"/>
                    <a:pt x="188" y="38"/>
                  </a:cubicBezTo>
                  <a:cubicBezTo>
                    <a:pt x="188" y="19"/>
                    <a:pt x="188" y="19"/>
                    <a:pt x="188" y="19"/>
                  </a:cubicBezTo>
                  <a:cubicBezTo>
                    <a:pt x="188" y="9"/>
                    <a:pt x="180" y="0"/>
                    <a:pt x="169" y="0"/>
                  </a:cubicBezTo>
                  <a:cubicBezTo>
                    <a:pt x="158" y="0"/>
                    <a:pt x="150" y="9"/>
                    <a:pt x="150" y="19"/>
                  </a:cubicBezTo>
                  <a:cubicBezTo>
                    <a:pt x="150" y="38"/>
                    <a:pt x="150" y="38"/>
                    <a:pt x="150" y="38"/>
                  </a:cubicBezTo>
                  <a:cubicBezTo>
                    <a:pt x="19" y="38"/>
                    <a:pt x="19" y="38"/>
                    <a:pt x="19" y="38"/>
                  </a:cubicBezTo>
                  <a:cubicBezTo>
                    <a:pt x="9" y="38"/>
                    <a:pt x="0" y="47"/>
                    <a:pt x="0" y="57"/>
                  </a:cubicBezTo>
                  <a:cubicBezTo>
                    <a:pt x="0" y="491"/>
                    <a:pt x="0" y="491"/>
                    <a:pt x="0" y="491"/>
                  </a:cubicBezTo>
                  <a:cubicBezTo>
                    <a:pt x="0" y="502"/>
                    <a:pt x="9" y="510"/>
                    <a:pt x="19" y="510"/>
                  </a:cubicBezTo>
                  <a:cubicBezTo>
                    <a:pt x="137" y="510"/>
                    <a:pt x="137" y="510"/>
                    <a:pt x="137" y="510"/>
                  </a:cubicBezTo>
                  <a:cubicBezTo>
                    <a:pt x="156" y="591"/>
                    <a:pt x="228" y="651"/>
                    <a:pt x="315" y="651"/>
                  </a:cubicBezTo>
                  <a:cubicBezTo>
                    <a:pt x="401" y="651"/>
                    <a:pt x="474" y="591"/>
                    <a:pt x="493" y="510"/>
                  </a:cubicBezTo>
                  <a:cubicBezTo>
                    <a:pt x="610" y="510"/>
                    <a:pt x="610" y="510"/>
                    <a:pt x="610" y="510"/>
                  </a:cubicBezTo>
                  <a:cubicBezTo>
                    <a:pt x="621" y="510"/>
                    <a:pt x="630" y="502"/>
                    <a:pt x="630" y="491"/>
                  </a:cubicBezTo>
                  <a:cubicBezTo>
                    <a:pt x="630" y="57"/>
                    <a:pt x="630" y="57"/>
                    <a:pt x="630" y="57"/>
                  </a:cubicBezTo>
                  <a:cubicBezTo>
                    <a:pt x="630" y="47"/>
                    <a:pt x="621" y="38"/>
                    <a:pt x="610" y="38"/>
                  </a:cubicBezTo>
                  <a:close/>
                  <a:moveTo>
                    <a:pt x="150" y="77"/>
                  </a:moveTo>
                  <a:cubicBezTo>
                    <a:pt x="150" y="94"/>
                    <a:pt x="150" y="94"/>
                    <a:pt x="150" y="94"/>
                  </a:cubicBezTo>
                  <a:cubicBezTo>
                    <a:pt x="150" y="104"/>
                    <a:pt x="158" y="113"/>
                    <a:pt x="169" y="113"/>
                  </a:cubicBezTo>
                  <a:cubicBezTo>
                    <a:pt x="180" y="113"/>
                    <a:pt x="188" y="104"/>
                    <a:pt x="188" y="94"/>
                  </a:cubicBezTo>
                  <a:cubicBezTo>
                    <a:pt x="188" y="77"/>
                    <a:pt x="188" y="77"/>
                    <a:pt x="188" y="77"/>
                  </a:cubicBezTo>
                  <a:cubicBezTo>
                    <a:pt x="296" y="77"/>
                    <a:pt x="296" y="77"/>
                    <a:pt x="296" y="77"/>
                  </a:cubicBezTo>
                  <a:cubicBezTo>
                    <a:pt x="296" y="94"/>
                    <a:pt x="296" y="94"/>
                    <a:pt x="296" y="94"/>
                  </a:cubicBezTo>
                  <a:cubicBezTo>
                    <a:pt x="296" y="104"/>
                    <a:pt x="304" y="113"/>
                    <a:pt x="315" y="113"/>
                  </a:cubicBezTo>
                  <a:cubicBezTo>
                    <a:pt x="325" y="113"/>
                    <a:pt x="334" y="104"/>
                    <a:pt x="334" y="94"/>
                  </a:cubicBezTo>
                  <a:cubicBezTo>
                    <a:pt x="334" y="77"/>
                    <a:pt x="334" y="77"/>
                    <a:pt x="334" y="77"/>
                  </a:cubicBezTo>
                  <a:cubicBezTo>
                    <a:pt x="446" y="77"/>
                    <a:pt x="446" y="77"/>
                    <a:pt x="446" y="77"/>
                  </a:cubicBezTo>
                  <a:cubicBezTo>
                    <a:pt x="446" y="94"/>
                    <a:pt x="446" y="94"/>
                    <a:pt x="446" y="94"/>
                  </a:cubicBezTo>
                  <a:cubicBezTo>
                    <a:pt x="446" y="104"/>
                    <a:pt x="455" y="113"/>
                    <a:pt x="465" y="113"/>
                  </a:cubicBezTo>
                  <a:cubicBezTo>
                    <a:pt x="476" y="113"/>
                    <a:pt x="485" y="104"/>
                    <a:pt x="485" y="94"/>
                  </a:cubicBezTo>
                  <a:cubicBezTo>
                    <a:pt x="485" y="77"/>
                    <a:pt x="485" y="77"/>
                    <a:pt x="485" y="77"/>
                  </a:cubicBezTo>
                  <a:cubicBezTo>
                    <a:pt x="591" y="77"/>
                    <a:pt x="591" y="77"/>
                    <a:pt x="591" y="77"/>
                  </a:cubicBezTo>
                  <a:cubicBezTo>
                    <a:pt x="591" y="155"/>
                    <a:pt x="591" y="155"/>
                    <a:pt x="591" y="155"/>
                  </a:cubicBezTo>
                  <a:cubicBezTo>
                    <a:pt x="38" y="155"/>
                    <a:pt x="38" y="155"/>
                    <a:pt x="38" y="155"/>
                  </a:cubicBezTo>
                  <a:cubicBezTo>
                    <a:pt x="38" y="77"/>
                    <a:pt x="38" y="77"/>
                    <a:pt x="38" y="77"/>
                  </a:cubicBezTo>
                  <a:lnTo>
                    <a:pt x="150" y="77"/>
                  </a:lnTo>
                  <a:close/>
                  <a:moveTo>
                    <a:pt x="315" y="613"/>
                  </a:moveTo>
                  <a:cubicBezTo>
                    <a:pt x="235" y="613"/>
                    <a:pt x="171" y="548"/>
                    <a:pt x="171" y="469"/>
                  </a:cubicBezTo>
                  <a:cubicBezTo>
                    <a:pt x="171" y="389"/>
                    <a:pt x="235" y="325"/>
                    <a:pt x="315" y="325"/>
                  </a:cubicBezTo>
                  <a:cubicBezTo>
                    <a:pt x="394" y="325"/>
                    <a:pt x="459" y="389"/>
                    <a:pt x="459" y="469"/>
                  </a:cubicBezTo>
                  <a:cubicBezTo>
                    <a:pt x="459" y="548"/>
                    <a:pt x="394" y="613"/>
                    <a:pt x="315" y="613"/>
                  </a:cubicBezTo>
                  <a:close/>
                  <a:moveTo>
                    <a:pt x="497" y="472"/>
                  </a:moveTo>
                  <a:cubicBezTo>
                    <a:pt x="497" y="471"/>
                    <a:pt x="497" y="470"/>
                    <a:pt x="497" y="469"/>
                  </a:cubicBezTo>
                  <a:cubicBezTo>
                    <a:pt x="497" y="368"/>
                    <a:pt x="415" y="286"/>
                    <a:pt x="315" y="286"/>
                  </a:cubicBezTo>
                  <a:cubicBezTo>
                    <a:pt x="214" y="286"/>
                    <a:pt x="132" y="368"/>
                    <a:pt x="132" y="469"/>
                  </a:cubicBezTo>
                  <a:cubicBezTo>
                    <a:pt x="132" y="470"/>
                    <a:pt x="132" y="471"/>
                    <a:pt x="132" y="472"/>
                  </a:cubicBezTo>
                  <a:cubicBezTo>
                    <a:pt x="38" y="472"/>
                    <a:pt x="38" y="472"/>
                    <a:pt x="38" y="472"/>
                  </a:cubicBezTo>
                  <a:cubicBezTo>
                    <a:pt x="38" y="193"/>
                    <a:pt x="38" y="193"/>
                    <a:pt x="38" y="193"/>
                  </a:cubicBezTo>
                  <a:cubicBezTo>
                    <a:pt x="591" y="193"/>
                    <a:pt x="591" y="193"/>
                    <a:pt x="591" y="193"/>
                  </a:cubicBezTo>
                  <a:cubicBezTo>
                    <a:pt x="591" y="472"/>
                    <a:pt x="591" y="472"/>
                    <a:pt x="591" y="472"/>
                  </a:cubicBezTo>
                  <a:lnTo>
                    <a:pt x="497" y="472"/>
                  </a:lnTo>
                  <a:close/>
                  <a:moveTo>
                    <a:pt x="497" y="472"/>
                  </a:moveTo>
                  <a:cubicBezTo>
                    <a:pt x="497" y="472"/>
                    <a:pt x="497" y="472"/>
                    <a:pt x="497" y="4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8" name="Freeform 10">
              <a:extLst>
                <a:ext uri="{FF2B5EF4-FFF2-40B4-BE49-F238E27FC236}">
                  <a16:creationId xmlns:a16="http://schemas.microsoft.com/office/drawing/2014/main" id="{2342B5AB-6285-4971-AC56-03FA39B61494}"/>
                </a:ext>
              </a:extLst>
            </p:cNvPr>
            <p:cNvSpPr>
              <a:spLocks noEditPoints="1"/>
            </p:cNvSpPr>
            <p:nvPr/>
          </p:nvSpPr>
          <p:spPr bwMode="auto">
            <a:xfrm>
              <a:off x="11296650" y="1368425"/>
              <a:ext cx="274638" cy="598488"/>
            </a:xfrm>
            <a:custGeom>
              <a:avLst/>
              <a:gdLst>
                <a:gd name="T0" fmla="*/ 38 w 84"/>
                <a:gd name="T1" fmla="*/ 112 h 183"/>
                <a:gd name="T2" fmla="*/ 38 w 84"/>
                <a:gd name="T3" fmla="*/ 19 h 183"/>
                <a:gd name="T4" fmla="*/ 19 w 84"/>
                <a:gd name="T5" fmla="*/ 0 h 183"/>
                <a:gd name="T6" fmla="*/ 0 w 84"/>
                <a:gd name="T7" fmla="*/ 19 h 183"/>
                <a:gd name="T8" fmla="*/ 0 w 84"/>
                <a:gd name="T9" fmla="*/ 120 h 183"/>
                <a:gd name="T10" fmla="*/ 5 w 84"/>
                <a:gd name="T11" fmla="*/ 133 h 183"/>
                <a:gd name="T12" fmla="*/ 49 w 84"/>
                <a:gd name="T13" fmla="*/ 177 h 183"/>
                <a:gd name="T14" fmla="*/ 63 w 84"/>
                <a:gd name="T15" fmla="*/ 183 h 183"/>
                <a:gd name="T16" fmla="*/ 76 w 84"/>
                <a:gd name="T17" fmla="*/ 177 h 183"/>
                <a:gd name="T18" fmla="*/ 76 w 84"/>
                <a:gd name="T19" fmla="*/ 150 h 183"/>
                <a:gd name="T20" fmla="*/ 38 w 84"/>
                <a:gd name="T21" fmla="*/ 112 h 183"/>
                <a:gd name="T22" fmla="*/ 38 w 84"/>
                <a:gd name="T23" fmla="*/ 112 h 183"/>
                <a:gd name="T24" fmla="*/ 38 w 84"/>
                <a:gd name="T25"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83">
                  <a:moveTo>
                    <a:pt x="38" y="112"/>
                  </a:moveTo>
                  <a:cubicBezTo>
                    <a:pt x="38" y="19"/>
                    <a:pt x="38" y="19"/>
                    <a:pt x="38" y="19"/>
                  </a:cubicBezTo>
                  <a:cubicBezTo>
                    <a:pt x="38" y="8"/>
                    <a:pt x="29" y="0"/>
                    <a:pt x="19" y="0"/>
                  </a:cubicBezTo>
                  <a:cubicBezTo>
                    <a:pt x="8" y="0"/>
                    <a:pt x="0" y="8"/>
                    <a:pt x="0" y="19"/>
                  </a:cubicBezTo>
                  <a:cubicBezTo>
                    <a:pt x="0" y="120"/>
                    <a:pt x="0" y="120"/>
                    <a:pt x="0" y="120"/>
                  </a:cubicBezTo>
                  <a:cubicBezTo>
                    <a:pt x="0" y="125"/>
                    <a:pt x="2" y="130"/>
                    <a:pt x="5" y="133"/>
                  </a:cubicBezTo>
                  <a:cubicBezTo>
                    <a:pt x="49" y="177"/>
                    <a:pt x="49" y="177"/>
                    <a:pt x="49" y="177"/>
                  </a:cubicBezTo>
                  <a:cubicBezTo>
                    <a:pt x="53" y="181"/>
                    <a:pt x="58" y="183"/>
                    <a:pt x="63" y="183"/>
                  </a:cubicBezTo>
                  <a:cubicBezTo>
                    <a:pt x="68" y="183"/>
                    <a:pt x="73" y="181"/>
                    <a:pt x="76" y="177"/>
                  </a:cubicBezTo>
                  <a:cubicBezTo>
                    <a:pt x="84" y="170"/>
                    <a:pt x="84" y="158"/>
                    <a:pt x="76" y="150"/>
                  </a:cubicBezTo>
                  <a:lnTo>
                    <a:pt x="38" y="112"/>
                  </a:lnTo>
                  <a:close/>
                  <a:moveTo>
                    <a:pt x="38" y="112"/>
                  </a:moveTo>
                  <a:cubicBezTo>
                    <a:pt x="38" y="112"/>
                    <a:pt x="38" y="112"/>
                    <a:pt x="38"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3" name="Foliennummernplatzhalter 2">
            <a:extLst>
              <a:ext uri="{FF2B5EF4-FFF2-40B4-BE49-F238E27FC236}">
                <a16:creationId xmlns:a16="http://schemas.microsoft.com/office/drawing/2014/main" id="{6D42DA0E-150C-4C26-97F3-33F87006E704}"/>
              </a:ext>
            </a:extLst>
          </p:cNvPr>
          <p:cNvSpPr>
            <a:spLocks noGrp="1"/>
          </p:cNvSpPr>
          <p:nvPr>
            <p:ph type="sldNum" sz="quarter" idx="12"/>
          </p:nvPr>
        </p:nvSpPr>
        <p:spPr/>
        <p:txBody>
          <a:bodyPr/>
          <a:lstStyle/>
          <a:p>
            <a:fld id="{7EC6429F-8EBA-4254-B9C8-295228AFE7F1}" type="slidenum">
              <a:rPr lang="de-DE" smtClean="0"/>
              <a:pPr/>
              <a:t>49</a:t>
            </a:fld>
            <a:endParaRPr lang="de-DE" dirty="0"/>
          </a:p>
        </p:txBody>
      </p:sp>
      <p:sp>
        <p:nvSpPr>
          <p:cNvPr id="49" name="Fußzeilenplatzhalter 2">
            <a:extLst>
              <a:ext uri="{FF2B5EF4-FFF2-40B4-BE49-F238E27FC236}">
                <a16:creationId xmlns:a16="http://schemas.microsoft.com/office/drawing/2014/main" id="{EE47684A-85CB-4D51-A5BA-4882EAD00B6C}"/>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43497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9">
            <a:extLst>
              <a:ext uri="{FF2B5EF4-FFF2-40B4-BE49-F238E27FC236}">
                <a16:creationId xmlns:a16="http://schemas.microsoft.com/office/drawing/2014/main" id="{1866B157-E0DD-4A29-A060-189B6848BA16}"/>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557210" y="3295840"/>
            <a:ext cx="6962235" cy="2889754"/>
          </a:xfrm>
          <a:prstGeom prst="rect">
            <a:avLst/>
          </a:prstGeom>
        </p:spPr>
      </p:pic>
      <p:sp>
        <p:nvSpPr>
          <p:cNvPr id="13" name="Rechteck 20">
            <a:extLst>
              <a:ext uri="{FF2B5EF4-FFF2-40B4-BE49-F238E27FC236}">
                <a16:creationId xmlns:a16="http://schemas.microsoft.com/office/drawing/2014/main" id="{644253BF-06BB-4539-9AE5-2DB1071B924B}"/>
              </a:ext>
            </a:extLst>
          </p:cNvPr>
          <p:cNvSpPr/>
          <p:nvPr/>
        </p:nvSpPr>
        <p:spPr>
          <a:xfrm>
            <a:off x="1254109" y="3273152"/>
            <a:ext cx="7437803" cy="2533336"/>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10" name="Grafik 7">
            <a:extLst>
              <a:ext uri="{FF2B5EF4-FFF2-40B4-BE49-F238E27FC236}">
                <a16:creationId xmlns:a16="http://schemas.microsoft.com/office/drawing/2014/main" id="{14E7DE7E-70F8-415A-98F5-27221E50E0F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55978" y="3474049"/>
            <a:ext cx="2279210" cy="2533337"/>
          </a:xfrm>
          <a:prstGeom prst="rect">
            <a:avLst/>
          </a:prstGeom>
        </p:spPr>
      </p:pic>
      <p:sp>
        <p:nvSpPr>
          <p:cNvPr id="11" name="Rechteck 10">
            <a:extLst>
              <a:ext uri="{FF2B5EF4-FFF2-40B4-BE49-F238E27FC236}">
                <a16:creationId xmlns:a16="http://schemas.microsoft.com/office/drawing/2014/main" id="{0DB97EB8-83D1-41B5-8134-C2C66C7AA9A3}"/>
              </a:ext>
            </a:extLst>
          </p:cNvPr>
          <p:cNvSpPr/>
          <p:nvPr/>
        </p:nvSpPr>
        <p:spPr>
          <a:xfrm>
            <a:off x="335360" y="5786131"/>
            <a:ext cx="11521678" cy="523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Doch die Gefahr ist größer, als die meisten </a:t>
            </a:r>
            <a:r>
              <a:rPr lang="de-DE"/>
              <a:t>denken.</a:t>
            </a:r>
            <a:endParaRPr lang="de-DE" dirty="0"/>
          </a:p>
        </p:txBody>
      </p:sp>
      <p:sp>
        <p:nvSpPr>
          <p:cNvPr id="6" name="Text Placeholder 4">
            <a:extLst>
              <a:ext uri="{FF2B5EF4-FFF2-40B4-BE49-F238E27FC236}">
                <a16:creationId xmlns:a16="http://schemas.microsoft.com/office/drawing/2014/main" id="{347D8F57-ED1F-47FB-A313-C9591AFF16EC}"/>
              </a:ext>
            </a:extLst>
          </p:cNvPr>
          <p:cNvSpPr txBox="1">
            <a:spLocks/>
          </p:cNvSpPr>
          <p:nvPr/>
        </p:nvSpPr>
        <p:spPr>
          <a:xfrm>
            <a:off x="335360" y="6060244"/>
            <a:ext cx="11520000" cy="141064"/>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Quelle: Deutsche </a:t>
            </a:r>
            <a:r>
              <a:rPr lang="de-DE" sz="900" b="0" dirty="0" err="1">
                <a:solidFill>
                  <a:schemeClr val="accent1"/>
                </a:solidFill>
              </a:rPr>
              <a:t>Aktuarvereinigung</a:t>
            </a:r>
            <a:r>
              <a:rPr lang="de-DE" sz="900" b="0" dirty="0">
                <a:solidFill>
                  <a:schemeClr val="accent1"/>
                </a:solidFill>
              </a:rPr>
              <a:t> (DAV) e.V. Stand: 07/2021.</a:t>
            </a:r>
          </a:p>
        </p:txBody>
      </p:sp>
      <p:cxnSp>
        <p:nvCxnSpPr>
          <p:cNvPr id="14" name="Gerader Verbinder 31">
            <a:extLst>
              <a:ext uri="{FF2B5EF4-FFF2-40B4-BE49-F238E27FC236}">
                <a16:creationId xmlns:a16="http://schemas.microsoft.com/office/drawing/2014/main" id="{E150CD28-FC01-476B-8DA5-B8F8B443663D}"/>
              </a:ext>
            </a:extLst>
          </p:cNvPr>
          <p:cNvCxnSpPr>
            <a:cxnSpLocks/>
          </p:cNvCxnSpPr>
          <p:nvPr/>
        </p:nvCxnSpPr>
        <p:spPr>
          <a:xfrm>
            <a:off x="5916613" y="2026940"/>
            <a:ext cx="35877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Grafik 35">
            <a:extLst>
              <a:ext uri="{FF2B5EF4-FFF2-40B4-BE49-F238E27FC236}">
                <a16:creationId xmlns:a16="http://schemas.microsoft.com/office/drawing/2014/main" id="{25D97EF4-0536-4655-AAA1-EBBC79B902D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26712" y="1262674"/>
            <a:ext cx="538577" cy="616132"/>
          </a:xfrm>
          <a:prstGeom prst="rect">
            <a:avLst/>
          </a:prstGeom>
        </p:spPr>
      </p:pic>
      <p:sp>
        <p:nvSpPr>
          <p:cNvPr id="17" name="Textplatzhalter 4">
            <a:extLst>
              <a:ext uri="{FF2B5EF4-FFF2-40B4-BE49-F238E27FC236}">
                <a16:creationId xmlns:a16="http://schemas.microsoft.com/office/drawing/2014/main" id="{EBFC34F3-029E-486B-B79B-C7F137FB2C79}"/>
              </a:ext>
            </a:extLst>
          </p:cNvPr>
          <p:cNvSpPr txBox="1">
            <a:spLocks/>
          </p:cNvSpPr>
          <p:nvPr/>
        </p:nvSpPr>
        <p:spPr bwMode="gray">
          <a:xfrm>
            <a:off x="4797687" y="2254319"/>
            <a:ext cx="2595346" cy="432048"/>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3200" dirty="0">
                <a:solidFill>
                  <a:schemeClr val="accent1"/>
                </a:solidFill>
              </a:rPr>
              <a:t>Jeder Vierte</a:t>
            </a:r>
          </a:p>
        </p:txBody>
      </p:sp>
      <p:sp>
        <p:nvSpPr>
          <p:cNvPr id="18" name="Textplatzhalter 4">
            <a:extLst>
              <a:ext uri="{FF2B5EF4-FFF2-40B4-BE49-F238E27FC236}">
                <a16:creationId xmlns:a16="http://schemas.microsoft.com/office/drawing/2014/main" id="{08BA5B2F-6CC6-4C44-BACA-0716AA59C137}"/>
              </a:ext>
            </a:extLst>
          </p:cNvPr>
          <p:cNvSpPr txBox="1">
            <a:spLocks/>
          </p:cNvSpPr>
          <p:nvPr/>
        </p:nvSpPr>
        <p:spPr bwMode="gray">
          <a:xfrm>
            <a:off x="2638337" y="2723781"/>
            <a:ext cx="6914048" cy="29561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b="0" dirty="0"/>
              <a:t>wird in seinem Arbeitsleben zumindest </a:t>
            </a:r>
            <a:r>
              <a:rPr lang="de-DE" dirty="0"/>
              <a:t>vorübergehend berufsunfähig.</a:t>
            </a:r>
          </a:p>
        </p:txBody>
      </p:sp>
      <p:sp>
        <p:nvSpPr>
          <p:cNvPr id="3" name="Foliennummernplatzhalter 2">
            <a:extLst>
              <a:ext uri="{FF2B5EF4-FFF2-40B4-BE49-F238E27FC236}">
                <a16:creationId xmlns:a16="http://schemas.microsoft.com/office/drawing/2014/main" id="{CD74B851-40E7-4B5B-A784-4612EC8EBECA}"/>
              </a:ext>
            </a:extLst>
          </p:cNvPr>
          <p:cNvSpPr>
            <a:spLocks noGrp="1"/>
          </p:cNvSpPr>
          <p:nvPr>
            <p:ph type="sldNum" sz="quarter" idx="12"/>
          </p:nvPr>
        </p:nvSpPr>
        <p:spPr/>
        <p:txBody>
          <a:bodyPr/>
          <a:lstStyle/>
          <a:p>
            <a:fld id="{7EC6429F-8EBA-4254-B9C8-295228AFE7F1}" type="slidenum">
              <a:rPr lang="de-DE" smtClean="0"/>
              <a:pPr/>
              <a:t>5</a:t>
            </a:fld>
            <a:endParaRPr lang="de-DE" dirty="0"/>
          </a:p>
        </p:txBody>
      </p:sp>
      <p:sp>
        <p:nvSpPr>
          <p:cNvPr id="16" name="Fußzeilenplatzhalter 2">
            <a:extLst>
              <a:ext uri="{FF2B5EF4-FFF2-40B4-BE49-F238E27FC236}">
                <a16:creationId xmlns:a16="http://schemas.microsoft.com/office/drawing/2014/main" id="{3372E22C-FC1C-4A8F-87FF-26D1B553481F}"/>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024977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a:t>Versicherungsschutz bei Infektion.</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70329"/>
          </a:xfrm>
        </p:spPr>
        <p:txBody>
          <a:bodyPr/>
          <a:lstStyle/>
          <a:p>
            <a:pPr lvl="1"/>
            <a:r>
              <a:rPr lang="de-DE" dirty="0"/>
              <a:t>Egal, ob Gastronomie oder medizinische Berufe: Es gibt Jobs, die Ihre Kunden </a:t>
            </a:r>
            <a:r>
              <a:rPr lang="de-DE" b="1" dirty="0">
                <a:solidFill>
                  <a:srgbClr val="016629"/>
                </a:solidFill>
              </a:rPr>
              <a:t>wegen einer Infektion</a:t>
            </a:r>
            <a:r>
              <a:rPr lang="de-DE" dirty="0"/>
              <a:t> nicht ausüben dürfen.</a:t>
            </a:r>
          </a:p>
        </p:txBody>
      </p:sp>
      <p:sp>
        <p:nvSpPr>
          <p:cNvPr id="4" name="Ellipse 54">
            <a:extLst>
              <a:ext uri="{FF2B5EF4-FFF2-40B4-BE49-F238E27FC236}">
                <a16:creationId xmlns:a16="http://schemas.microsoft.com/office/drawing/2014/main" id="{1DC662BC-084E-4527-AC00-DD368A2EA5A4}"/>
              </a:ext>
            </a:extLst>
          </p:cNvPr>
          <p:cNvSpPr/>
          <p:nvPr/>
        </p:nvSpPr>
        <p:spPr>
          <a:xfrm rot="900000" flipH="1">
            <a:off x="10612610" y="87102"/>
            <a:ext cx="1118715" cy="111871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600"/>
              </a:spcBef>
            </a:pPr>
            <a:r>
              <a:rPr lang="de-DE" sz="1200" dirty="0"/>
              <a:t>Eine der </a:t>
            </a:r>
            <a:br>
              <a:rPr lang="de-DE" sz="1200" dirty="0"/>
            </a:br>
            <a:r>
              <a:rPr lang="de-DE" sz="1200" dirty="0"/>
              <a:t>besten </a:t>
            </a:r>
            <a:br>
              <a:rPr lang="de-DE" sz="1200" dirty="0"/>
            </a:br>
            <a:r>
              <a:rPr lang="de-DE" sz="1200" dirty="0"/>
              <a:t>Lösungen </a:t>
            </a:r>
            <a:br>
              <a:rPr lang="de-DE" sz="1200" dirty="0"/>
            </a:br>
            <a:r>
              <a:rPr lang="de-DE" sz="1200" dirty="0"/>
              <a:t>am Markt!</a:t>
            </a:r>
          </a:p>
        </p:txBody>
      </p:sp>
      <p:sp>
        <p:nvSpPr>
          <p:cNvPr id="5" name="Text Placeholder 34">
            <a:extLst>
              <a:ext uri="{FF2B5EF4-FFF2-40B4-BE49-F238E27FC236}">
                <a16:creationId xmlns:a16="http://schemas.microsoft.com/office/drawing/2014/main" id="{3B9EB692-4DFA-42F5-B2EA-4CBCAA1F7BD4}"/>
              </a:ext>
            </a:extLst>
          </p:cNvPr>
          <p:cNvSpPr txBox="1">
            <a:spLocks/>
          </p:cNvSpPr>
          <p:nvPr/>
        </p:nvSpPr>
        <p:spPr bwMode="gray">
          <a:xfrm>
            <a:off x="335360" y="1655488"/>
            <a:ext cx="11520000" cy="26476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t>Hier greift der HDI BU-Schutz:</a:t>
            </a:r>
          </a:p>
        </p:txBody>
      </p:sp>
      <p:sp>
        <p:nvSpPr>
          <p:cNvPr id="6" name="Text Placeholder 4">
            <a:extLst>
              <a:ext uri="{FF2B5EF4-FFF2-40B4-BE49-F238E27FC236}">
                <a16:creationId xmlns:a16="http://schemas.microsoft.com/office/drawing/2014/main" id="{059E720B-07F5-4C2D-84A3-AD086789DE7D}"/>
              </a:ext>
            </a:extLst>
          </p:cNvPr>
          <p:cNvSpPr txBox="1">
            <a:spLocks/>
          </p:cNvSpPr>
          <p:nvPr/>
        </p:nvSpPr>
        <p:spPr>
          <a:xfrm>
            <a:off x="335360" y="5965118"/>
            <a:ext cx="11520000" cy="236190"/>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Geregelt in den BB-INF § 2.</a:t>
            </a:r>
          </a:p>
        </p:txBody>
      </p:sp>
      <p:sp>
        <p:nvSpPr>
          <p:cNvPr id="31" name="Textfeld 21">
            <a:extLst>
              <a:ext uri="{FF2B5EF4-FFF2-40B4-BE49-F238E27FC236}">
                <a16:creationId xmlns:a16="http://schemas.microsoft.com/office/drawing/2014/main" id="{540E9B83-F82B-4FC3-B414-D556BA5D0370}"/>
              </a:ext>
            </a:extLst>
          </p:cNvPr>
          <p:cNvSpPr txBox="1"/>
          <p:nvPr/>
        </p:nvSpPr>
        <p:spPr>
          <a:xfrm>
            <a:off x="7343069" y="2120132"/>
            <a:ext cx="4513036" cy="3828692"/>
          </a:xfrm>
          <a:prstGeom prst="rect">
            <a:avLst/>
          </a:prstGeom>
          <a:solidFill>
            <a:srgbClr val="D0E4B9"/>
          </a:solidFill>
        </p:spPr>
        <p:txBody>
          <a:bodyPr wrap="square" lIns="144000" tIns="180000" rIns="72000" bIns="180000" rtlCol="0" anchor="t">
            <a:noAutofit/>
          </a:bodyPr>
          <a:lstStyle/>
          <a:p>
            <a:pPr>
              <a:lnSpc>
                <a:spcPct val="104000"/>
              </a:lnSpc>
              <a:spcBef>
                <a:spcPts val="300"/>
              </a:spcBef>
            </a:pPr>
            <a:r>
              <a:rPr lang="de-DE" sz="1600" b="1" dirty="0">
                <a:solidFill>
                  <a:schemeClr val="accent1"/>
                </a:solidFill>
              </a:rPr>
              <a:t>Fakten-Check der erweiterten Infektionsklausel von HDI.</a:t>
            </a:r>
          </a:p>
          <a:p>
            <a:pPr marL="252000" indent="-252000">
              <a:lnSpc>
                <a:spcPct val="104000"/>
              </a:lnSpc>
              <a:spcBef>
                <a:spcPts val="300"/>
              </a:spcBef>
              <a:buSzPct val="110000"/>
              <a:buBlip>
                <a:blip r:embed="rId2"/>
              </a:buBlip>
            </a:pPr>
            <a:r>
              <a:rPr lang="de-DE" sz="1600" dirty="0"/>
              <a:t>Schützt Kunden, wenn sie ihre berufliche Tätigkeit wegen einer von ihr ausgehenden Infektionsgefahr für mindestens sechs Monate nicht mehr ausüben können.</a:t>
            </a:r>
          </a:p>
          <a:p>
            <a:pPr marL="252000" indent="-252000">
              <a:lnSpc>
                <a:spcPct val="104000"/>
              </a:lnSpc>
              <a:spcBef>
                <a:spcPts val="300"/>
              </a:spcBef>
              <a:buSzPct val="110000"/>
              <a:buBlip>
                <a:blip r:embed="rId2"/>
              </a:buBlip>
            </a:pPr>
            <a:r>
              <a:rPr lang="de-DE" sz="1600" dirty="0"/>
              <a:t>Die Infektionsklausel gilt für alle Berufe.</a:t>
            </a:r>
          </a:p>
          <a:p>
            <a:pPr marL="252000" indent="-252000">
              <a:lnSpc>
                <a:spcPct val="104000"/>
              </a:lnSpc>
              <a:spcBef>
                <a:spcPts val="300"/>
              </a:spcBef>
              <a:buSzPct val="110000"/>
              <a:buBlip>
                <a:blip r:embed="rId2"/>
              </a:buBlip>
            </a:pPr>
            <a:r>
              <a:rPr lang="de-DE" sz="1600" dirty="0"/>
              <a:t>Ausreichend sind z.B. gesetzliche Vorschriften oder eine behördliche Anordnung. </a:t>
            </a:r>
          </a:p>
          <a:p>
            <a:pPr marL="252000" indent="-252000">
              <a:lnSpc>
                <a:spcPct val="104000"/>
              </a:lnSpc>
              <a:spcBef>
                <a:spcPts val="300"/>
              </a:spcBef>
              <a:buSzPct val="110000"/>
              <a:buBlip>
                <a:blip r:embed="rId2"/>
              </a:buBlip>
            </a:pPr>
            <a:r>
              <a:rPr lang="de-DE" sz="1600" dirty="0"/>
              <a:t>Wir leisten bereits bei teilweisem Tätigkeitsverbot und mit vereinfachtem Nachweis, z.B. durch Hygieneplan.</a:t>
            </a:r>
          </a:p>
        </p:txBody>
      </p:sp>
      <p:sp>
        <p:nvSpPr>
          <p:cNvPr id="32" name="Rechteck 9">
            <a:extLst>
              <a:ext uri="{FF2B5EF4-FFF2-40B4-BE49-F238E27FC236}">
                <a16:creationId xmlns:a16="http://schemas.microsoft.com/office/drawing/2014/main" id="{F5D824D0-C1DC-49D0-BC6E-84C298FAA97F}"/>
              </a:ext>
            </a:extLst>
          </p:cNvPr>
          <p:cNvSpPr/>
          <p:nvPr/>
        </p:nvSpPr>
        <p:spPr>
          <a:xfrm>
            <a:off x="329414" y="2139527"/>
            <a:ext cx="7007708" cy="38286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6" name="Rechteck 23">
            <a:extLst>
              <a:ext uri="{FF2B5EF4-FFF2-40B4-BE49-F238E27FC236}">
                <a16:creationId xmlns:a16="http://schemas.microsoft.com/office/drawing/2014/main" id="{3640D05D-BBF9-4844-9B67-CEF4783F3810}"/>
              </a:ext>
            </a:extLst>
          </p:cNvPr>
          <p:cNvSpPr/>
          <p:nvPr/>
        </p:nvSpPr>
        <p:spPr>
          <a:xfrm>
            <a:off x="11540721" y="1994038"/>
            <a:ext cx="442688" cy="412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38" name="Grafik 65">
            <a:extLst>
              <a:ext uri="{FF2B5EF4-FFF2-40B4-BE49-F238E27FC236}">
                <a16:creationId xmlns:a16="http://schemas.microsoft.com/office/drawing/2014/main" id="{3AA04D38-9052-4EE0-B017-EA6DE3FC2B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61544" y="2066191"/>
            <a:ext cx="201042" cy="268684"/>
          </a:xfrm>
          <a:prstGeom prst="rect">
            <a:avLst/>
          </a:prstGeom>
        </p:spPr>
      </p:pic>
      <p:sp>
        <p:nvSpPr>
          <p:cNvPr id="39" name="Textplatzhalter 4">
            <a:extLst>
              <a:ext uri="{FF2B5EF4-FFF2-40B4-BE49-F238E27FC236}">
                <a16:creationId xmlns:a16="http://schemas.microsoft.com/office/drawing/2014/main" id="{20A0E948-FFA1-43E8-933C-57FF414719DE}"/>
              </a:ext>
            </a:extLst>
          </p:cNvPr>
          <p:cNvSpPr txBox="1">
            <a:spLocks/>
          </p:cNvSpPr>
          <p:nvPr/>
        </p:nvSpPr>
        <p:spPr bwMode="gray">
          <a:xfrm>
            <a:off x="454299" y="2219567"/>
            <a:ext cx="3541582" cy="24817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1"/>
                </a:solidFill>
              </a:rPr>
              <a:t>Berufsunfähig durch Infektion …</a:t>
            </a:r>
          </a:p>
        </p:txBody>
      </p:sp>
      <p:pic>
        <p:nvPicPr>
          <p:cNvPr id="40" name="Grafik 22">
            <a:extLst>
              <a:ext uri="{FF2B5EF4-FFF2-40B4-BE49-F238E27FC236}">
                <a16:creationId xmlns:a16="http://schemas.microsoft.com/office/drawing/2014/main" id="{6243B6E1-476D-462F-B713-7EB0720B2C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490144" y="4257261"/>
            <a:ext cx="2356852" cy="1617372"/>
          </a:xfrm>
          <a:prstGeom prst="rect">
            <a:avLst/>
          </a:prstGeom>
          <a:extLst>
            <a:ext uri="{909E8E84-426E-40DD-AFC4-6F175D3DCCD1}">
              <a14:hiddenFill xmlns:a14="http://schemas.microsoft.com/office/drawing/2010/main">
                <a:solidFill>
                  <a:srgbClr val="FFFFFF"/>
                </a:solidFill>
              </a14:hiddenFill>
            </a:ext>
          </a:extLst>
        </p:spPr>
      </p:pic>
      <p:sp>
        <p:nvSpPr>
          <p:cNvPr id="41" name="Rechteck 66">
            <a:extLst>
              <a:ext uri="{FF2B5EF4-FFF2-40B4-BE49-F238E27FC236}">
                <a16:creationId xmlns:a16="http://schemas.microsoft.com/office/drawing/2014/main" id="{DFC19002-0709-4C0E-85FC-E513CB15B6E6}"/>
              </a:ext>
            </a:extLst>
          </p:cNvPr>
          <p:cNvSpPr/>
          <p:nvPr/>
        </p:nvSpPr>
        <p:spPr>
          <a:xfrm>
            <a:off x="3447695" y="2667383"/>
            <a:ext cx="3541582" cy="960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04000"/>
              </a:lnSpc>
              <a:spcBef>
                <a:spcPts val="600"/>
              </a:spcBef>
            </a:pPr>
            <a:r>
              <a:rPr lang="de-DE" sz="1600" b="1" dirty="0">
                <a:solidFill>
                  <a:schemeClr val="tx1"/>
                </a:solidFill>
              </a:rPr>
              <a:t>Gefahr: </a:t>
            </a:r>
            <a:r>
              <a:rPr lang="de-DE" sz="1600" b="1" dirty="0">
                <a:solidFill>
                  <a:schemeClr val="accent2"/>
                </a:solidFill>
              </a:rPr>
              <a:t>Tätigkeitsverbot durch behördliche Anordnung</a:t>
            </a:r>
          </a:p>
          <a:p>
            <a:pPr>
              <a:lnSpc>
                <a:spcPct val="104000"/>
              </a:lnSpc>
              <a:spcBef>
                <a:spcPts val="600"/>
              </a:spcBef>
            </a:pPr>
            <a:endParaRPr lang="de-DE" sz="1600" b="1" dirty="0">
              <a:solidFill>
                <a:schemeClr val="accent2"/>
              </a:solidFill>
            </a:endParaRPr>
          </a:p>
          <a:p>
            <a:pPr>
              <a:lnSpc>
                <a:spcPct val="104000"/>
              </a:lnSpc>
              <a:spcBef>
                <a:spcPts val="600"/>
              </a:spcBef>
            </a:pPr>
            <a:endParaRPr lang="de-DE" sz="1600" b="1" dirty="0">
              <a:solidFill>
                <a:schemeClr val="tx1"/>
              </a:solidFill>
            </a:endParaRPr>
          </a:p>
          <a:p>
            <a:pPr>
              <a:lnSpc>
                <a:spcPct val="104000"/>
              </a:lnSpc>
              <a:spcBef>
                <a:spcPts val="600"/>
              </a:spcBef>
            </a:pPr>
            <a:endParaRPr lang="de-DE" sz="1600" b="1" dirty="0">
              <a:solidFill>
                <a:schemeClr val="tx1"/>
              </a:solidFill>
            </a:endParaRPr>
          </a:p>
          <a:p>
            <a:pPr>
              <a:lnSpc>
                <a:spcPct val="104000"/>
              </a:lnSpc>
              <a:spcBef>
                <a:spcPts val="600"/>
              </a:spcBef>
            </a:pPr>
            <a:r>
              <a:rPr lang="de-DE" sz="1600" b="1" dirty="0">
                <a:solidFill>
                  <a:schemeClr val="tx1"/>
                </a:solidFill>
              </a:rPr>
              <a:t>Infektionen für ein mögliches Berufsverbot: </a:t>
            </a:r>
            <a:r>
              <a:rPr lang="de-DE" sz="1600" b="1" dirty="0">
                <a:solidFill>
                  <a:schemeClr val="accent2"/>
                </a:solidFill>
              </a:rPr>
              <a:t>COVID-19, HIV, Hepatitis C, Cholera, Tuberkulose …</a:t>
            </a:r>
          </a:p>
        </p:txBody>
      </p:sp>
      <p:pic>
        <p:nvPicPr>
          <p:cNvPr id="42" name="Grafik 23">
            <a:extLst>
              <a:ext uri="{FF2B5EF4-FFF2-40B4-BE49-F238E27FC236}">
                <a16:creationId xmlns:a16="http://schemas.microsoft.com/office/drawing/2014/main" id="{AC599AF9-FD15-41CE-AC7E-B4B23601E62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0145" y="2634332"/>
            <a:ext cx="2356851" cy="1622929"/>
          </a:xfrm>
          <a:prstGeom prst="rect">
            <a:avLst/>
          </a:prstGeom>
        </p:spPr>
      </p:pic>
      <p:sp>
        <p:nvSpPr>
          <p:cNvPr id="43" name="Textplatzhalter 4">
            <a:extLst>
              <a:ext uri="{FF2B5EF4-FFF2-40B4-BE49-F238E27FC236}">
                <a16:creationId xmlns:a16="http://schemas.microsoft.com/office/drawing/2014/main" id="{090DA5A5-B6BC-4A10-8BA6-E2E50B368435}"/>
              </a:ext>
            </a:extLst>
          </p:cNvPr>
          <p:cNvSpPr txBox="1">
            <a:spLocks/>
          </p:cNvSpPr>
          <p:nvPr/>
        </p:nvSpPr>
        <p:spPr bwMode="gray">
          <a:xfrm>
            <a:off x="490151" y="5244256"/>
            <a:ext cx="2356851" cy="635934"/>
          </a:xfrm>
          <a:prstGeom prst="rect">
            <a:avLst/>
          </a:prstGeom>
          <a:solidFill>
            <a:schemeClr val="accent1">
              <a:alpha val="80000"/>
            </a:schemeClr>
          </a:solidFill>
        </p:spPr>
        <p:txBody>
          <a:bodyPr vert="horz" lIns="72000" tIns="36000" rIns="72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200" dirty="0">
                <a:solidFill>
                  <a:schemeClr val="bg1"/>
                </a:solidFill>
              </a:rPr>
              <a:t>Es kann viele Berufsgruppen treffen: Mediziner, Köche, Landwirte, Erzieher …</a:t>
            </a:r>
          </a:p>
        </p:txBody>
      </p:sp>
      <p:grpSp>
        <p:nvGrpSpPr>
          <p:cNvPr id="44" name="Gruppieren 17">
            <a:extLst>
              <a:ext uri="{FF2B5EF4-FFF2-40B4-BE49-F238E27FC236}">
                <a16:creationId xmlns:a16="http://schemas.microsoft.com/office/drawing/2014/main" id="{A5979A95-39D4-4CC0-9933-08F6974B2860}"/>
              </a:ext>
            </a:extLst>
          </p:cNvPr>
          <p:cNvGrpSpPr/>
          <p:nvPr/>
        </p:nvGrpSpPr>
        <p:grpSpPr>
          <a:xfrm>
            <a:off x="2538641" y="2551150"/>
            <a:ext cx="744015" cy="744015"/>
            <a:chOff x="2491276" y="2571023"/>
            <a:chExt cx="744015" cy="744015"/>
          </a:xfrm>
        </p:grpSpPr>
        <p:sp>
          <p:nvSpPr>
            <p:cNvPr id="45" name="Rechteck 68">
              <a:extLst>
                <a:ext uri="{FF2B5EF4-FFF2-40B4-BE49-F238E27FC236}">
                  <a16:creationId xmlns:a16="http://schemas.microsoft.com/office/drawing/2014/main" id="{33500A99-D6C1-4B21-84DB-2C3B3F72EF81}"/>
                </a:ext>
              </a:extLst>
            </p:cNvPr>
            <p:cNvSpPr/>
            <p:nvPr/>
          </p:nvSpPr>
          <p:spPr>
            <a:xfrm>
              <a:off x="2491276" y="2571023"/>
              <a:ext cx="744015" cy="74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46" name="Grafik 12">
              <a:extLst>
                <a:ext uri="{FF2B5EF4-FFF2-40B4-BE49-F238E27FC236}">
                  <a16:creationId xmlns:a16="http://schemas.microsoft.com/office/drawing/2014/main" id="{6DAC34A5-34AD-4282-BE27-5DBB0648911D}"/>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2599953" y="2679701"/>
              <a:ext cx="526662" cy="526660"/>
            </a:xfrm>
            <a:prstGeom prst="rect">
              <a:avLst/>
            </a:prstGeom>
          </p:spPr>
        </p:pic>
      </p:grpSp>
      <p:sp>
        <p:nvSpPr>
          <p:cNvPr id="3" name="Foliennummernplatzhalter 2">
            <a:extLst>
              <a:ext uri="{FF2B5EF4-FFF2-40B4-BE49-F238E27FC236}">
                <a16:creationId xmlns:a16="http://schemas.microsoft.com/office/drawing/2014/main" id="{AC6084C3-B0F6-4F52-A141-4D244C46FA32}"/>
              </a:ext>
            </a:extLst>
          </p:cNvPr>
          <p:cNvSpPr>
            <a:spLocks noGrp="1"/>
          </p:cNvSpPr>
          <p:nvPr>
            <p:ph type="sldNum" sz="quarter" idx="12"/>
          </p:nvPr>
        </p:nvSpPr>
        <p:spPr/>
        <p:txBody>
          <a:bodyPr/>
          <a:lstStyle/>
          <a:p>
            <a:fld id="{7EC6429F-8EBA-4254-B9C8-295228AFE7F1}" type="slidenum">
              <a:rPr lang="de-DE" smtClean="0"/>
              <a:pPr/>
              <a:t>50</a:t>
            </a:fld>
            <a:endParaRPr lang="de-DE" dirty="0"/>
          </a:p>
        </p:txBody>
      </p:sp>
      <p:sp>
        <p:nvSpPr>
          <p:cNvPr id="21" name="Fußzeilenplatzhalter 2">
            <a:extLst>
              <a:ext uri="{FF2B5EF4-FFF2-40B4-BE49-F238E27FC236}">
                <a16:creationId xmlns:a16="http://schemas.microsoft.com/office/drawing/2014/main" id="{C887EFAB-B7E3-4F5A-9080-DAEC37C05C7C}"/>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4031224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Vereinfachtes Anerkenntnis bei voller unbefristeter</a:t>
            </a:r>
            <a:br>
              <a:rPr lang="de-DE" dirty="0"/>
            </a:br>
            <a:r>
              <a:rPr lang="de-DE"/>
              <a:t>Erwerbsminderungsrente.</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514773"/>
          </a:xfrm>
        </p:spPr>
        <p:txBody>
          <a:bodyPr/>
          <a:lstStyle/>
          <a:p>
            <a:pPr lvl="1"/>
            <a:r>
              <a:rPr lang="de-DE" dirty="0"/>
              <a:t>Ein Kritikpunkt der Berufsunfähigkeitsversicherung ist die detaillierte und dadurch </a:t>
            </a:r>
            <a:r>
              <a:rPr lang="de-DE" b="1" dirty="0">
                <a:solidFill>
                  <a:srgbClr val="016629"/>
                </a:solidFill>
              </a:rPr>
              <a:t>zeitaufwendige Prüfung bis zum Leistungsentscheid</a:t>
            </a:r>
            <a:r>
              <a:rPr lang="de-DE" dirty="0"/>
              <a:t>.</a:t>
            </a:r>
          </a:p>
        </p:txBody>
      </p:sp>
      <p:pic>
        <p:nvPicPr>
          <p:cNvPr id="4" name="Grafik 21">
            <a:extLst>
              <a:ext uri="{FF2B5EF4-FFF2-40B4-BE49-F238E27FC236}">
                <a16:creationId xmlns:a16="http://schemas.microsoft.com/office/drawing/2014/main" id="{97B4BFC0-FDC2-424A-84F6-A6289E744A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5360" y="2120133"/>
            <a:ext cx="2079870" cy="3760058"/>
          </a:xfrm>
          <a:prstGeom prst="rect">
            <a:avLst/>
          </a:prstGeom>
        </p:spPr>
      </p:pic>
      <p:sp>
        <p:nvSpPr>
          <p:cNvPr id="5" name="Text Placeholder 4">
            <a:extLst>
              <a:ext uri="{FF2B5EF4-FFF2-40B4-BE49-F238E27FC236}">
                <a16:creationId xmlns:a16="http://schemas.microsoft.com/office/drawing/2014/main" id="{74FC3C55-4E57-4C59-BC5A-81A48E77A616}"/>
              </a:ext>
            </a:extLst>
          </p:cNvPr>
          <p:cNvSpPr txBox="1">
            <a:spLocks/>
          </p:cNvSpPr>
          <p:nvPr/>
        </p:nvSpPr>
        <p:spPr>
          <a:xfrm>
            <a:off x="335360" y="5965118"/>
            <a:ext cx="11520000" cy="236190"/>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Geregelt in § 2 Abs. (4) AVB.</a:t>
            </a:r>
          </a:p>
          <a:p>
            <a:pPr algn="r">
              <a:lnSpc>
                <a:spcPts val="1080"/>
              </a:lnSpc>
              <a:spcBef>
                <a:spcPts val="0"/>
              </a:spcBef>
            </a:pPr>
            <a:r>
              <a:rPr lang="de-DE" sz="900" b="0" dirty="0">
                <a:solidFill>
                  <a:schemeClr val="accent1"/>
                </a:solidFill>
              </a:rPr>
              <a:t>Der Vertrag muss bei Eintritt der vollen Erwerbsminderung mindestens seit 10 Jahren bestanden haben und es darf kein individueller Leistungsausschluss vereinbart worden sein.</a:t>
            </a:r>
          </a:p>
        </p:txBody>
      </p:sp>
      <p:sp>
        <p:nvSpPr>
          <p:cNvPr id="9" name="Textplatzhalter 5">
            <a:extLst>
              <a:ext uri="{FF2B5EF4-FFF2-40B4-BE49-F238E27FC236}">
                <a16:creationId xmlns:a16="http://schemas.microsoft.com/office/drawing/2014/main" id="{BC75F71E-0ECB-4ABF-83FF-2359CC0FE64E}"/>
              </a:ext>
            </a:extLst>
          </p:cNvPr>
          <p:cNvSpPr txBox="1">
            <a:spLocks/>
          </p:cNvSpPr>
          <p:nvPr/>
        </p:nvSpPr>
        <p:spPr>
          <a:xfrm>
            <a:off x="2628925" y="2120132"/>
            <a:ext cx="4752528" cy="272039"/>
          </a:xfrm>
          <a:prstGeom prst="rect">
            <a:avLst/>
          </a:prstGeom>
          <a:noFill/>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a:t>Unsere kundenfreundliche Regelung: </a:t>
            </a:r>
            <a:endParaRPr lang="de-DE" b="1" dirty="0"/>
          </a:p>
        </p:txBody>
      </p:sp>
      <p:sp>
        <p:nvSpPr>
          <p:cNvPr id="10" name="Rechteck 9">
            <a:extLst>
              <a:ext uri="{FF2B5EF4-FFF2-40B4-BE49-F238E27FC236}">
                <a16:creationId xmlns:a16="http://schemas.microsoft.com/office/drawing/2014/main" id="{AB94112F-A5FF-4A43-8071-45780D8897A8}"/>
              </a:ext>
            </a:extLst>
          </p:cNvPr>
          <p:cNvSpPr/>
          <p:nvPr/>
        </p:nvSpPr>
        <p:spPr>
          <a:xfrm>
            <a:off x="2628924" y="4570607"/>
            <a:ext cx="9228113" cy="802267"/>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solidFill>
                <a:schemeClr val="bg1"/>
              </a:solidFill>
            </a:endParaRPr>
          </a:p>
        </p:txBody>
      </p:sp>
      <p:sp>
        <p:nvSpPr>
          <p:cNvPr id="11" name="Textplatzhalter 5">
            <a:extLst>
              <a:ext uri="{FF2B5EF4-FFF2-40B4-BE49-F238E27FC236}">
                <a16:creationId xmlns:a16="http://schemas.microsoft.com/office/drawing/2014/main" id="{C0CFA0BE-BB3E-42CD-83CB-323DE865CDA4}"/>
              </a:ext>
            </a:extLst>
          </p:cNvPr>
          <p:cNvSpPr txBox="1">
            <a:spLocks/>
          </p:cNvSpPr>
          <p:nvPr/>
        </p:nvSpPr>
        <p:spPr>
          <a:xfrm>
            <a:off x="2628924" y="2516580"/>
            <a:ext cx="3658520" cy="272039"/>
          </a:xfrm>
          <a:prstGeom prst="rect">
            <a:avLst/>
          </a:prstGeom>
          <a:noFill/>
        </p:spPr>
        <p:txBody>
          <a:bodyPr lIns="0" tIns="0" rIns="0" bIns="0" anchor="ct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a:solidFill>
                  <a:schemeClr val="accent1"/>
                </a:solidFill>
              </a:rPr>
              <a:t>Gesetzlich</a:t>
            </a:r>
            <a:endParaRPr lang="de-DE" dirty="0">
              <a:solidFill>
                <a:schemeClr val="accent1"/>
              </a:solidFill>
            </a:endParaRPr>
          </a:p>
        </p:txBody>
      </p:sp>
      <p:sp>
        <p:nvSpPr>
          <p:cNvPr id="12" name="Textplatzhalter 5">
            <a:extLst>
              <a:ext uri="{FF2B5EF4-FFF2-40B4-BE49-F238E27FC236}">
                <a16:creationId xmlns:a16="http://schemas.microsoft.com/office/drawing/2014/main" id="{9A521D81-90D2-4213-9890-F589A4EE0A84}"/>
              </a:ext>
            </a:extLst>
          </p:cNvPr>
          <p:cNvSpPr txBox="1">
            <a:spLocks/>
          </p:cNvSpPr>
          <p:nvPr/>
        </p:nvSpPr>
        <p:spPr>
          <a:xfrm>
            <a:off x="2628924" y="2798288"/>
            <a:ext cx="4119914" cy="1231285"/>
          </a:xfrm>
          <a:prstGeom prst="rect">
            <a:avLst/>
          </a:prstGeom>
          <a:solidFill>
            <a:schemeClr val="bg1">
              <a:lumMod val="95000"/>
            </a:schemeClr>
          </a:solidFill>
        </p:spPr>
        <p:txBody>
          <a:bodyPr anchor="ct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Volle unbefristete Erwerbsminderungs-rente der DRV</a:t>
            </a:r>
          </a:p>
        </p:txBody>
      </p:sp>
      <p:sp>
        <p:nvSpPr>
          <p:cNvPr id="13" name="Textplatzhalter 5">
            <a:extLst>
              <a:ext uri="{FF2B5EF4-FFF2-40B4-BE49-F238E27FC236}">
                <a16:creationId xmlns:a16="http://schemas.microsoft.com/office/drawing/2014/main" id="{BAA516A2-B150-45DB-9079-F2A321E30744}"/>
              </a:ext>
            </a:extLst>
          </p:cNvPr>
          <p:cNvSpPr txBox="1">
            <a:spLocks/>
          </p:cNvSpPr>
          <p:nvPr/>
        </p:nvSpPr>
        <p:spPr>
          <a:xfrm>
            <a:off x="7737123" y="2516580"/>
            <a:ext cx="3658520" cy="272039"/>
          </a:xfrm>
          <a:prstGeom prst="rect">
            <a:avLst/>
          </a:prstGeom>
          <a:noFill/>
        </p:spPr>
        <p:txBody>
          <a:bodyPr lIns="0" tIns="0" rIns="0" bIns="0" anchor="ct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dirty="0">
                <a:solidFill>
                  <a:schemeClr val="accent1"/>
                </a:solidFill>
              </a:rPr>
              <a:t>Privat</a:t>
            </a:r>
          </a:p>
        </p:txBody>
      </p:sp>
      <p:sp>
        <p:nvSpPr>
          <p:cNvPr id="14" name="Textplatzhalter 5">
            <a:extLst>
              <a:ext uri="{FF2B5EF4-FFF2-40B4-BE49-F238E27FC236}">
                <a16:creationId xmlns:a16="http://schemas.microsoft.com/office/drawing/2014/main" id="{7575ED59-EB24-46F1-A628-877A2E9C1128}"/>
              </a:ext>
            </a:extLst>
          </p:cNvPr>
          <p:cNvSpPr txBox="1">
            <a:spLocks/>
          </p:cNvSpPr>
          <p:nvPr/>
        </p:nvSpPr>
        <p:spPr>
          <a:xfrm>
            <a:off x="7737123" y="2798288"/>
            <a:ext cx="4119914" cy="1231285"/>
          </a:xfrm>
          <a:prstGeom prst="rect">
            <a:avLst/>
          </a:prstGeom>
          <a:solidFill>
            <a:schemeClr val="bg1">
              <a:lumMod val="95000"/>
            </a:schemeClr>
          </a:solidFill>
        </p:spPr>
        <p:txBody>
          <a:bodyPr anchor="ct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Anerkennung der Berufsunfähigkeits-rente durch vereinfachten Nachweis</a:t>
            </a:r>
          </a:p>
        </p:txBody>
      </p:sp>
      <p:sp>
        <p:nvSpPr>
          <p:cNvPr id="15" name="Freihandform 16">
            <a:extLst>
              <a:ext uri="{FF2B5EF4-FFF2-40B4-BE49-F238E27FC236}">
                <a16:creationId xmlns:a16="http://schemas.microsoft.com/office/drawing/2014/main" id="{714852E4-51BD-451D-BE99-54608C766F8D}"/>
              </a:ext>
            </a:extLst>
          </p:cNvPr>
          <p:cNvSpPr>
            <a:spLocks noChangeAspect="1"/>
          </p:cNvSpPr>
          <p:nvPr/>
        </p:nvSpPr>
        <p:spPr>
          <a:xfrm>
            <a:off x="7157229" y="3290056"/>
            <a:ext cx="171502" cy="277888"/>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16" name="Textplatzhalter 4">
            <a:extLst>
              <a:ext uri="{FF2B5EF4-FFF2-40B4-BE49-F238E27FC236}">
                <a16:creationId xmlns:a16="http://schemas.microsoft.com/office/drawing/2014/main" id="{ECB992A6-CD52-4EB5-BB0D-9518CD68FB0F}"/>
              </a:ext>
            </a:extLst>
          </p:cNvPr>
          <p:cNvSpPr txBox="1">
            <a:spLocks/>
          </p:cNvSpPr>
          <p:nvPr/>
        </p:nvSpPr>
        <p:spPr bwMode="gray">
          <a:xfrm>
            <a:off x="3852739" y="4774570"/>
            <a:ext cx="3600722" cy="394341"/>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r>
              <a:rPr lang="de-DE" b="1" dirty="0"/>
              <a:t>schnell | transparent | verbindlich</a:t>
            </a:r>
          </a:p>
        </p:txBody>
      </p:sp>
      <p:sp>
        <p:nvSpPr>
          <p:cNvPr id="17" name="Freihandform 16">
            <a:extLst>
              <a:ext uri="{FF2B5EF4-FFF2-40B4-BE49-F238E27FC236}">
                <a16:creationId xmlns:a16="http://schemas.microsoft.com/office/drawing/2014/main" id="{0D9766B3-3276-4A97-8ED7-B054E4C5ECBB}"/>
              </a:ext>
            </a:extLst>
          </p:cNvPr>
          <p:cNvSpPr>
            <a:spLocks noChangeAspect="1"/>
          </p:cNvSpPr>
          <p:nvPr/>
        </p:nvSpPr>
        <p:spPr>
          <a:xfrm rot="5400000">
            <a:off x="7157229" y="4191313"/>
            <a:ext cx="171502" cy="277888"/>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cxnSp>
        <p:nvCxnSpPr>
          <p:cNvPr id="18" name="Gerader Verbinder 11">
            <a:extLst>
              <a:ext uri="{FF2B5EF4-FFF2-40B4-BE49-F238E27FC236}">
                <a16:creationId xmlns:a16="http://schemas.microsoft.com/office/drawing/2014/main" id="{86354809-F618-436C-9B7B-E5FCC0257E45}"/>
              </a:ext>
            </a:extLst>
          </p:cNvPr>
          <p:cNvCxnSpPr/>
          <p:nvPr/>
        </p:nvCxnSpPr>
        <p:spPr>
          <a:xfrm>
            <a:off x="2628924" y="4318781"/>
            <a:ext cx="4320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Gerader Verbinder 29">
            <a:extLst>
              <a:ext uri="{FF2B5EF4-FFF2-40B4-BE49-F238E27FC236}">
                <a16:creationId xmlns:a16="http://schemas.microsoft.com/office/drawing/2014/main" id="{1BC6DA3B-045C-4351-83A9-94D533DEACBE}"/>
              </a:ext>
            </a:extLst>
          </p:cNvPr>
          <p:cNvCxnSpPr>
            <a:cxnSpLocks/>
          </p:cNvCxnSpPr>
          <p:nvPr/>
        </p:nvCxnSpPr>
        <p:spPr>
          <a:xfrm>
            <a:off x="7537037" y="4318781"/>
            <a:ext cx="4320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uppieren 37">
            <a:extLst>
              <a:ext uri="{FF2B5EF4-FFF2-40B4-BE49-F238E27FC236}">
                <a16:creationId xmlns:a16="http://schemas.microsoft.com/office/drawing/2014/main" id="{FCF5D308-478A-484D-9B82-6C66B9603699}"/>
              </a:ext>
            </a:extLst>
          </p:cNvPr>
          <p:cNvGrpSpPr/>
          <p:nvPr/>
        </p:nvGrpSpPr>
        <p:grpSpPr>
          <a:xfrm>
            <a:off x="2628925" y="4570607"/>
            <a:ext cx="802267" cy="802267"/>
            <a:chOff x="240035" y="5173985"/>
            <a:chExt cx="1026790" cy="1026790"/>
          </a:xfrm>
        </p:grpSpPr>
        <p:sp>
          <p:nvSpPr>
            <p:cNvPr id="21" name="Rechteck 39">
              <a:extLst>
                <a:ext uri="{FF2B5EF4-FFF2-40B4-BE49-F238E27FC236}">
                  <a16:creationId xmlns:a16="http://schemas.microsoft.com/office/drawing/2014/main" id="{95F599CA-E820-4C3D-A14B-62267E82573E}"/>
                </a:ext>
              </a:extLst>
            </p:cNvPr>
            <p:cNvSpPr/>
            <p:nvPr/>
          </p:nvSpPr>
          <p:spPr>
            <a:xfrm>
              <a:off x="240035" y="5173985"/>
              <a:ext cx="1026790" cy="1026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22" name="Grafik 40">
              <a:extLst>
                <a:ext uri="{FF2B5EF4-FFF2-40B4-BE49-F238E27FC236}">
                  <a16:creationId xmlns:a16="http://schemas.microsoft.com/office/drawing/2014/main" id="{F56AB66C-83A9-42BC-B5ED-3C12F211368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439266" y="5373216"/>
              <a:ext cx="628328" cy="628328"/>
            </a:xfrm>
            <a:prstGeom prst="rect">
              <a:avLst/>
            </a:prstGeom>
          </p:spPr>
        </p:pic>
      </p:grpSp>
      <p:sp>
        <p:nvSpPr>
          <p:cNvPr id="3" name="Foliennummernplatzhalter 2">
            <a:extLst>
              <a:ext uri="{FF2B5EF4-FFF2-40B4-BE49-F238E27FC236}">
                <a16:creationId xmlns:a16="http://schemas.microsoft.com/office/drawing/2014/main" id="{36C8D004-C4B0-44F2-9484-B50AD7683F97}"/>
              </a:ext>
            </a:extLst>
          </p:cNvPr>
          <p:cNvSpPr>
            <a:spLocks noGrp="1"/>
          </p:cNvSpPr>
          <p:nvPr>
            <p:ph type="sldNum" sz="quarter" idx="12"/>
          </p:nvPr>
        </p:nvSpPr>
        <p:spPr/>
        <p:txBody>
          <a:bodyPr/>
          <a:lstStyle/>
          <a:p>
            <a:fld id="{7EC6429F-8EBA-4254-B9C8-295228AFE7F1}" type="slidenum">
              <a:rPr lang="de-DE" smtClean="0"/>
              <a:pPr/>
              <a:t>51</a:t>
            </a:fld>
            <a:endParaRPr lang="de-DE" dirty="0"/>
          </a:p>
        </p:txBody>
      </p:sp>
      <p:sp>
        <p:nvSpPr>
          <p:cNvPr id="23" name="Fußzeilenplatzhalter 2">
            <a:extLst>
              <a:ext uri="{FF2B5EF4-FFF2-40B4-BE49-F238E27FC236}">
                <a16:creationId xmlns:a16="http://schemas.microsoft.com/office/drawing/2014/main" id="{CCB3763F-1D13-4842-9E62-41494187F6F4}"/>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506698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Anpassung der Laufzeit bei Anstieg des </a:t>
            </a:r>
            <a:r>
              <a:rPr lang="de-DE"/>
              <a:t>Rentenalters.</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17140"/>
          </a:xfrm>
        </p:spPr>
        <p:txBody>
          <a:bodyPr/>
          <a:lstStyle/>
          <a:p>
            <a:pPr lvl="1"/>
            <a:r>
              <a:rPr lang="de-DE" dirty="0"/>
              <a:t>Egal, was die Zukunft bringt – für die BU von HDI </a:t>
            </a:r>
            <a:r>
              <a:rPr lang="de-DE" b="1" dirty="0">
                <a:solidFill>
                  <a:srgbClr val="016629"/>
                </a:solidFill>
              </a:rPr>
              <a:t>kein Problem</a:t>
            </a:r>
            <a:r>
              <a:rPr lang="de-DE" dirty="0"/>
              <a:t>.</a:t>
            </a:r>
          </a:p>
        </p:txBody>
      </p:sp>
      <p:sp>
        <p:nvSpPr>
          <p:cNvPr id="4" name="Text Placeholder 4">
            <a:extLst>
              <a:ext uri="{FF2B5EF4-FFF2-40B4-BE49-F238E27FC236}">
                <a16:creationId xmlns:a16="http://schemas.microsoft.com/office/drawing/2014/main" id="{82E0DD09-53B6-4621-B290-F05905B86905}"/>
              </a:ext>
            </a:extLst>
          </p:cNvPr>
          <p:cNvSpPr txBox="1">
            <a:spLocks/>
          </p:cNvSpPr>
          <p:nvPr/>
        </p:nvSpPr>
        <p:spPr>
          <a:xfrm>
            <a:off x="335360" y="5965118"/>
            <a:ext cx="11520000" cy="236190"/>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Geregelt in § 20 (1) AVB | Voraussetzungen geregelt in § 20 (2) AVB.</a:t>
            </a:r>
          </a:p>
        </p:txBody>
      </p:sp>
      <p:sp>
        <p:nvSpPr>
          <p:cNvPr id="5" name="Textfeld 21">
            <a:extLst>
              <a:ext uri="{FF2B5EF4-FFF2-40B4-BE49-F238E27FC236}">
                <a16:creationId xmlns:a16="http://schemas.microsoft.com/office/drawing/2014/main" id="{FB541465-A643-463C-A8A5-83AFAD722589}"/>
              </a:ext>
            </a:extLst>
          </p:cNvPr>
          <p:cNvSpPr txBox="1"/>
          <p:nvPr/>
        </p:nvSpPr>
        <p:spPr>
          <a:xfrm>
            <a:off x="7343069" y="1703040"/>
            <a:ext cx="4513036" cy="4173884"/>
          </a:xfrm>
          <a:prstGeom prst="rect">
            <a:avLst/>
          </a:prstGeom>
          <a:solidFill>
            <a:srgbClr val="D0E4B9"/>
          </a:solidFill>
        </p:spPr>
        <p:txBody>
          <a:bodyPr wrap="square" lIns="144000" tIns="180000" rIns="72000" bIns="180000" rtlCol="0" anchor="t">
            <a:noAutofit/>
          </a:bodyPr>
          <a:lstStyle/>
          <a:p>
            <a:pPr>
              <a:lnSpc>
                <a:spcPct val="104000"/>
              </a:lnSpc>
              <a:spcBef>
                <a:spcPts val="600"/>
              </a:spcBef>
            </a:pPr>
            <a:r>
              <a:rPr lang="de-DE" sz="1600" b="1" dirty="0">
                <a:solidFill>
                  <a:schemeClr val="accent1"/>
                </a:solidFill>
              </a:rPr>
              <a:t>Fakten-Check zur Verlängerungsoption.</a:t>
            </a:r>
          </a:p>
          <a:p>
            <a:pPr marL="252000" indent="-252000">
              <a:lnSpc>
                <a:spcPct val="104000"/>
              </a:lnSpc>
              <a:spcBef>
                <a:spcPts val="600"/>
              </a:spcBef>
              <a:buSzPct val="110000"/>
              <a:buBlip>
                <a:blip r:embed="rId2"/>
              </a:buBlip>
            </a:pPr>
            <a:r>
              <a:rPr lang="de-DE" sz="1600" dirty="0"/>
              <a:t>Verlängerung der Vertragsdauer möglich, wenn die Regelaltersgrenze in der Deutschen Rentenversicherung (DRV) </a:t>
            </a:r>
            <a:br>
              <a:rPr lang="de-DE" sz="1600" dirty="0"/>
            </a:br>
            <a:r>
              <a:rPr lang="de-DE" sz="1600" dirty="0"/>
              <a:t>erhöht wird</a:t>
            </a:r>
          </a:p>
          <a:p>
            <a:pPr marL="252000" indent="-252000">
              <a:lnSpc>
                <a:spcPct val="104000"/>
              </a:lnSpc>
              <a:spcBef>
                <a:spcPts val="600"/>
              </a:spcBef>
              <a:buSzPct val="110000"/>
              <a:buBlip>
                <a:blip r:embed="rId2"/>
              </a:buBlip>
            </a:pPr>
            <a:r>
              <a:rPr lang="de-DE" sz="1600" dirty="0"/>
              <a:t>Gilt auch, wenn der Kunde nicht in der DRV versichert ist, z.B. Selbständige oder Ärzte</a:t>
            </a:r>
          </a:p>
          <a:p>
            <a:pPr marL="252000" indent="-252000">
              <a:lnSpc>
                <a:spcPct val="104000"/>
              </a:lnSpc>
              <a:spcBef>
                <a:spcPts val="600"/>
              </a:spcBef>
              <a:buSzPct val="110000"/>
              <a:buBlip>
                <a:blip r:embed="rId2"/>
              </a:buBlip>
            </a:pPr>
            <a:r>
              <a:rPr lang="de-DE" sz="1600" dirty="0"/>
              <a:t>Ohne neue Gesundheitsprüfung</a:t>
            </a:r>
          </a:p>
          <a:p>
            <a:pPr marL="252000" indent="-252000">
              <a:lnSpc>
                <a:spcPct val="104000"/>
              </a:lnSpc>
              <a:spcBef>
                <a:spcPts val="600"/>
              </a:spcBef>
              <a:buSzPct val="110000"/>
              <a:buBlip>
                <a:blip r:embed="rId2"/>
              </a:buBlip>
            </a:pPr>
            <a:r>
              <a:rPr lang="de-DE" sz="1600" dirty="0"/>
              <a:t>Es kann um die Zeitspanne verlängert werden, um die auch die Regelaltersgrenze angehoben wird. </a:t>
            </a:r>
          </a:p>
        </p:txBody>
      </p:sp>
      <p:sp>
        <p:nvSpPr>
          <p:cNvPr id="6" name="Rechteck 23">
            <a:extLst>
              <a:ext uri="{FF2B5EF4-FFF2-40B4-BE49-F238E27FC236}">
                <a16:creationId xmlns:a16="http://schemas.microsoft.com/office/drawing/2014/main" id="{70A34751-CAAA-4590-A58A-427DEF29EDF4}"/>
              </a:ext>
            </a:extLst>
          </p:cNvPr>
          <p:cNvSpPr/>
          <p:nvPr/>
        </p:nvSpPr>
        <p:spPr>
          <a:xfrm>
            <a:off x="11540721" y="1576946"/>
            <a:ext cx="442688" cy="412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7" name="Grafik 65">
            <a:extLst>
              <a:ext uri="{FF2B5EF4-FFF2-40B4-BE49-F238E27FC236}">
                <a16:creationId xmlns:a16="http://schemas.microsoft.com/office/drawing/2014/main" id="{6733FE62-2E49-4D45-BA36-52DC8A514C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61544" y="1649099"/>
            <a:ext cx="201042" cy="268684"/>
          </a:xfrm>
          <a:prstGeom prst="rect">
            <a:avLst/>
          </a:prstGeom>
        </p:spPr>
      </p:pic>
      <p:sp>
        <p:nvSpPr>
          <p:cNvPr id="8" name="Rechteck 9">
            <a:extLst>
              <a:ext uri="{FF2B5EF4-FFF2-40B4-BE49-F238E27FC236}">
                <a16:creationId xmlns:a16="http://schemas.microsoft.com/office/drawing/2014/main" id="{26C88EA9-FD91-4B13-A7F1-B45C4E262D55}"/>
              </a:ext>
            </a:extLst>
          </p:cNvPr>
          <p:cNvSpPr/>
          <p:nvPr/>
        </p:nvSpPr>
        <p:spPr>
          <a:xfrm>
            <a:off x="335360" y="1703041"/>
            <a:ext cx="7001227" cy="4173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nvGrpSpPr>
          <p:cNvPr id="3" name="Group 2">
            <a:extLst>
              <a:ext uri="{FF2B5EF4-FFF2-40B4-BE49-F238E27FC236}">
                <a16:creationId xmlns:a16="http://schemas.microsoft.com/office/drawing/2014/main" id="{ED2E10BC-3A2D-4374-BCC2-307968E340E8}"/>
              </a:ext>
            </a:extLst>
          </p:cNvPr>
          <p:cNvGrpSpPr/>
          <p:nvPr/>
        </p:nvGrpSpPr>
        <p:grpSpPr>
          <a:xfrm>
            <a:off x="1030414" y="1914876"/>
            <a:ext cx="5499198" cy="3780849"/>
            <a:chOff x="1204815" y="1898414"/>
            <a:chExt cx="5021181" cy="3452200"/>
          </a:xfrm>
        </p:grpSpPr>
        <p:sp>
          <p:nvSpPr>
            <p:cNvPr id="9" name="Textfeld 63">
              <a:extLst>
                <a:ext uri="{FF2B5EF4-FFF2-40B4-BE49-F238E27FC236}">
                  <a16:creationId xmlns:a16="http://schemas.microsoft.com/office/drawing/2014/main" id="{BC98F8A3-171F-4352-A4D1-DA1F2BBFD6B4}"/>
                </a:ext>
              </a:extLst>
            </p:cNvPr>
            <p:cNvSpPr txBox="1"/>
            <p:nvPr/>
          </p:nvSpPr>
          <p:spPr>
            <a:xfrm>
              <a:off x="1283103" y="2938951"/>
              <a:ext cx="1743910" cy="218027"/>
            </a:xfrm>
            <a:prstGeom prst="rect">
              <a:avLst/>
            </a:prstGeom>
            <a:noFill/>
          </p:spPr>
          <p:txBody>
            <a:bodyPr wrap="square" lIns="0" tIns="0" rIns="0" bIns="0" rtlCol="0" anchor="t">
              <a:spAutoFit/>
            </a:bodyPr>
            <a:lstStyle/>
            <a:p>
              <a:pPr>
                <a:lnSpc>
                  <a:spcPct val="104000"/>
                </a:lnSpc>
              </a:pPr>
              <a:r>
                <a:rPr lang="de-DE" sz="1600" b="1" dirty="0"/>
                <a:t>Jetzt</a:t>
              </a:r>
              <a:endParaRPr lang="de-DE" sz="1600" dirty="0"/>
            </a:p>
          </p:txBody>
        </p:sp>
        <p:sp>
          <p:nvSpPr>
            <p:cNvPr id="10" name="Textfeld 64">
              <a:extLst>
                <a:ext uri="{FF2B5EF4-FFF2-40B4-BE49-F238E27FC236}">
                  <a16:creationId xmlns:a16="http://schemas.microsoft.com/office/drawing/2014/main" id="{554003F3-BDE5-4D28-8D9D-119FE4720DE7}"/>
                </a:ext>
              </a:extLst>
            </p:cNvPr>
            <p:cNvSpPr txBox="1"/>
            <p:nvPr/>
          </p:nvSpPr>
          <p:spPr>
            <a:xfrm>
              <a:off x="2018624" y="2020376"/>
              <a:ext cx="1743910" cy="677676"/>
            </a:xfrm>
            <a:prstGeom prst="rect">
              <a:avLst/>
            </a:prstGeom>
            <a:noFill/>
          </p:spPr>
          <p:txBody>
            <a:bodyPr wrap="square" lIns="0" tIns="0" rIns="0" bIns="0" rtlCol="0" anchor="b">
              <a:spAutoFit/>
            </a:bodyPr>
            <a:lstStyle/>
            <a:p>
              <a:pPr>
                <a:lnSpc>
                  <a:spcPct val="104000"/>
                </a:lnSpc>
              </a:pPr>
              <a:r>
                <a:rPr lang="de-DE" sz="2400" b="1" dirty="0">
                  <a:solidFill>
                    <a:schemeClr val="accent2"/>
                  </a:solidFill>
                </a:rPr>
                <a:t>Rente </a:t>
              </a:r>
              <a:br>
                <a:rPr lang="de-DE" sz="2400" b="1" dirty="0">
                  <a:solidFill>
                    <a:schemeClr val="accent2"/>
                  </a:solidFill>
                </a:rPr>
              </a:br>
              <a:r>
                <a:rPr lang="de-DE" sz="2400" b="1" dirty="0">
                  <a:solidFill>
                    <a:schemeClr val="accent2"/>
                  </a:solidFill>
                </a:rPr>
                <a:t>mit 67!</a:t>
              </a:r>
            </a:p>
          </p:txBody>
        </p:sp>
        <p:sp>
          <p:nvSpPr>
            <p:cNvPr id="11" name="Textfeld 45">
              <a:extLst>
                <a:ext uri="{FF2B5EF4-FFF2-40B4-BE49-F238E27FC236}">
                  <a16:creationId xmlns:a16="http://schemas.microsoft.com/office/drawing/2014/main" id="{75E6D10E-E644-496B-AC25-0ECABD00326E}"/>
                </a:ext>
              </a:extLst>
            </p:cNvPr>
            <p:cNvSpPr txBox="1"/>
            <p:nvPr/>
          </p:nvSpPr>
          <p:spPr>
            <a:xfrm>
              <a:off x="1283102" y="5132587"/>
              <a:ext cx="3439221" cy="218027"/>
            </a:xfrm>
            <a:prstGeom prst="rect">
              <a:avLst/>
            </a:prstGeom>
            <a:noFill/>
          </p:spPr>
          <p:txBody>
            <a:bodyPr wrap="square" lIns="0" tIns="0" rIns="0" bIns="0" rtlCol="0" anchor="t">
              <a:spAutoFit/>
            </a:bodyPr>
            <a:lstStyle/>
            <a:p>
              <a:pPr>
                <a:lnSpc>
                  <a:spcPct val="104000"/>
                </a:lnSpc>
              </a:pPr>
              <a:r>
                <a:rPr lang="de-DE" sz="1600" b="1" dirty="0"/>
                <a:t>Zukunft</a:t>
              </a:r>
              <a:endParaRPr lang="de-DE" sz="1600" dirty="0"/>
            </a:p>
          </p:txBody>
        </p:sp>
        <p:sp>
          <p:nvSpPr>
            <p:cNvPr id="12" name="Rechteck 12">
              <a:extLst>
                <a:ext uri="{FF2B5EF4-FFF2-40B4-BE49-F238E27FC236}">
                  <a16:creationId xmlns:a16="http://schemas.microsoft.com/office/drawing/2014/main" id="{5D527A84-D0CD-4377-82B1-D4394CEBF3F4}"/>
                </a:ext>
              </a:extLst>
            </p:cNvPr>
            <p:cNvSpPr/>
            <p:nvPr/>
          </p:nvSpPr>
          <p:spPr>
            <a:xfrm>
              <a:off x="1204815" y="1898414"/>
              <a:ext cx="729232" cy="729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13" name="Grafik 11">
              <a:extLst>
                <a:ext uri="{FF2B5EF4-FFF2-40B4-BE49-F238E27FC236}">
                  <a16:creationId xmlns:a16="http://schemas.microsoft.com/office/drawing/2014/main" id="{95AB2FC7-C5EF-416F-865E-7D3A4D726BD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274584" y="2041376"/>
              <a:ext cx="589693" cy="443306"/>
            </a:xfrm>
            <a:prstGeom prst="rect">
              <a:avLst/>
            </a:prstGeom>
          </p:spPr>
        </p:pic>
        <p:grpSp>
          <p:nvGrpSpPr>
            <p:cNvPr id="14" name="Gruppieren 62">
              <a:extLst>
                <a:ext uri="{FF2B5EF4-FFF2-40B4-BE49-F238E27FC236}">
                  <a16:creationId xmlns:a16="http://schemas.microsoft.com/office/drawing/2014/main" id="{2AEB6AA6-2C07-46BE-B04D-43C5B2F63FF6}"/>
                </a:ext>
              </a:extLst>
            </p:cNvPr>
            <p:cNvGrpSpPr/>
            <p:nvPr/>
          </p:nvGrpSpPr>
          <p:grpSpPr>
            <a:xfrm>
              <a:off x="1204815" y="1898414"/>
              <a:ext cx="2005107" cy="1090887"/>
              <a:chOff x="323850" y="2384105"/>
              <a:chExt cx="2015902" cy="900879"/>
            </a:xfrm>
          </p:grpSpPr>
          <p:cxnSp>
            <p:nvCxnSpPr>
              <p:cNvPr id="15" name="Gerader Verbinder 65">
                <a:extLst>
                  <a:ext uri="{FF2B5EF4-FFF2-40B4-BE49-F238E27FC236}">
                    <a16:creationId xmlns:a16="http://schemas.microsoft.com/office/drawing/2014/main" id="{ABD9280B-0D03-4B90-8934-2F0BEA9A9A12}"/>
                  </a:ext>
                </a:extLst>
              </p:cNvPr>
              <p:cNvCxnSpPr>
                <a:cxnSpLocks/>
              </p:cNvCxnSpPr>
              <p:nvPr/>
            </p:nvCxnSpPr>
            <p:spPr>
              <a:xfrm>
                <a:off x="323850" y="2384105"/>
                <a:ext cx="0" cy="90087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Gerader Verbinder 66">
                <a:extLst>
                  <a:ext uri="{FF2B5EF4-FFF2-40B4-BE49-F238E27FC236}">
                    <a16:creationId xmlns:a16="http://schemas.microsoft.com/office/drawing/2014/main" id="{4AC844CD-EEF9-4993-B29F-6324FE0737C4}"/>
                  </a:ext>
                </a:extLst>
              </p:cNvPr>
              <p:cNvCxnSpPr>
                <a:cxnSpLocks/>
              </p:cNvCxnSpPr>
              <p:nvPr/>
            </p:nvCxnSpPr>
            <p:spPr>
              <a:xfrm>
                <a:off x="323850" y="3176972"/>
                <a:ext cx="201590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r Verbinder 67">
                <a:extLst>
                  <a:ext uri="{FF2B5EF4-FFF2-40B4-BE49-F238E27FC236}">
                    <a16:creationId xmlns:a16="http://schemas.microsoft.com/office/drawing/2014/main" id="{7B506BB7-803F-4FBD-BFD8-94FDA25987F0}"/>
                  </a:ext>
                </a:extLst>
              </p:cNvPr>
              <p:cNvCxnSpPr>
                <a:cxnSpLocks/>
              </p:cNvCxnSpPr>
              <p:nvPr/>
            </p:nvCxnSpPr>
            <p:spPr>
              <a:xfrm>
                <a:off x="2339752" y="3068960"/>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Textfeld 77">
              <a:extLst>
                <a:ext uri="{FF2B5EF4-FFF2-40B4-BE49-F238E27FC236}">
                  <a16:creationId xmlns:a16="http://schemas.microsoft.com/office/drawing/2014/main" id="{BDE3B1EE-1E3D-4E35-970C-F46A11C4575D}"/>
                </a:ext>
              </a:extLst>
            </p:cNvPr>
            <p:cNvSpPr txBox="1"/>
            <p:nvPr/>
          </p:nvSpPr>
          <p:spPr>
            <a:xfrm>
              <a:off x="2018624" y="4170911"/>
              <a:ext cx="1743910" cy="677676"/>
            </a:xfrm>
            <a:prstGeom prst="rect">
              <a:avLst/>
            </a:prstGeom>
            <a:noFill/>
          </p:spPr>
          <p:txBody>
            <a:bodyPr wrap="square" lIns="0" tIns="0" rIns="0" bIns="0" rtlCol="0" anchor="b">
              <a:spAutoFit/>
            </a:bodyPr>
            <a:lstStyle/>
            <a:p>
              <a:pPr>
                <a:lnSpc>
                  <a:spcPct val="104000"/>
                </a:lnSpc>
              </a:pPr>
              <a:r>
                <a:rPr lang="de-DE" sz="2400" b="1" dirty="0">
                  <a:solidFill>
                    <a:schemeClr val="accent1"/>
                  </a:solidFill>
                </a:rPr>
                <a:t>Rente </a:t>
              </a:r>
              <a:br>
                <a:rPr lang="de-DE" sz="2400" b="1" dirty="0">
                  <a:solidFill>
                    <a:schemeClr val="accent1"/>
                  </a:solidFill>
                </a:rPr>
              </a:br>
              <a:r>
                <a:rPr lang="de-DE" sz="2400" b="1" dirty="0">
                  <a:solidFill>
                    <a:schemeClr val="accent1"/>
                  </a:solidFill>
                </a:rPr>
                <a:t>mit 69?</a:t>
              </a:r>
            </a:p>
          </p:txBody>
        </p:sp>
        <p:sp>
          <p:nvSpPr>
            <p:cNvPr id="19" name="Rechteck 78">
              <a:extLst>
                <a:ext uri="{FF2B5EF4-FFF2-40B4-BE49-F238E27FC236}">
                  <a16:creationId xmlns:a16="http://schemas.microsoft.com/office/drawing/2014/main" id="{66E43A09-43B3-4EF4-8AE6-F44C023557AE}"/>
                </a:ext>
              </a:extLst>
            </p:cNvPr>
            <p:cNvSpPr/>
            <p:nvPr/>
          </p:nvSpPr>
          <p:spPr>
            <a:xfrm>
              <a:off x="1204815" y="4048949"/>
              <a:ext cx="729232" cy="729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grpSp>
          <p:nvGrpSpPr>
            <p:cNvPr id="20" name="Gruppieren 40">
              <a:extLst>
                <a:ext uri="{FF2B5EF4-FFF2-40B4-BE49-F238E27FC236}">
                  <a16:creationId xmlns:a16="http://schemas.microsoft.com/office/drawing/2014/main" id="{DBE92C51-6B18-4C2D-B94B-910EA77EAE82}"/>
                </a:ext>
              </a:extLst>
            </p:cNvPr>
            <p:cNvGrpSpPr/>
            <p:nvPr/>
          </p:nvGrpSpPr>
          <p:grpSpPr>
            <a:xfrm>
              <a:off x="1204815" y="4048949"/>
              <a:ext cx="4926923" cy="1133988"/>
              <a:chOff x="323850" y="4202321"/>
              <a:chExt cx="4068764" cy="936473"/>
            </a:xfrm>
          </p:grpSpPr>
          <p:cxnSp>
            <p:nvCxnSpPr>
              <p:cNvPr id="21" name="Gerader Verbinder 27">
                <a:extLst>
                  <a:ext uri="{FF2B5EF4-FFF2-40B4-BE49-F238E27FC236}">
                    <a16:creationId xmlns:a16="http://schemas.microsoft.com/office/drawing/2014/main" id="{5CA18198-2E79-47C9-8872-9AFB37744AA6}"/>
                  </a:ext>
                </a:extLst>
              </p:cNvPr>
              <p:cNvCxnSpPr>
                <a:cxnSpLocks/>
              </p:cNvCxnSpPr>
              <p:nvPr/>
            </p:nvCxnSpPr>
            <p:spPr>
              <a:xfrm>
                <a:off x="323850" y="4202706"/>
                <a:ext cx="0" cy="900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Gerader Verbinder 28">
                <a:extLst>
                  <a:ext uri="{FF2B5EF4-FFF2-40B4-BE49-F238E27FC236}">
                    <a16:creationId xmlns:a16="http://schemas.microsoft.com/office/drawing/2014/main" id="{4996769E-4A3D-43FC-BFE5-09FE98BF513C}"/>
                  </a:ext>
                </a:extLst>
              </p:cNvPr>
              <p:cNvCxnSpPr>
                <a:cxnSpLocks/>
              </p:cNvCxnSpPr>
              <p:nvPr/>
            </p:nvCxnSpPr>
            <p:spPr>
              <a:xfrm>
                <a:off x="323850" y="5030782"/>
                <a:ext cx="4068764"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Gerader Verbinder 29">
                <a:extLst>
                  <a:ext uri="{FF2B5EF4-FFF2-40B4-BE49-F238E27FC236}">
                    <a16:creationId xmlns:a16="http://schemas.microsoft.com/office/drawing/2014/main" id="{2E5AA8DC-B78A-42F6-96C8-445E9BCE283A}"/>
                  </a:ext>
                </a:extLst>
              </p:cNvPr>
              <p:cNvCxnSpPr>
                <a:cxnSpLocks/>
              </p:cNvCxnSpPr>
              <p:nvPr/>
            </p:nvCxnSpPr>
            <p:spPr>
              <a:xfrm>
                <a:off x="4392614" y="4922770"/>
                <a:ext cx="0" cy="2160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Gerader Verbinder 37">
                <a:extLst>
                  <a:ext uri="{FF2B5EF4-FFF2-40B4-BE49-F238E27FC236}">
                    <a16:creationId xmlns:a16="http://schemas.microsoft.com/office/drawing/2014/main" id="{88684212-3B51-4A83-8003-EF47A230B08B}"/>
                  </a:ext>
                </a:extLst>
              </p:cNvPr>
              <p:cNvCxnSpPr>
                <a:cxnSpLocks/>
              </p:cNvCxnSpPr>
              <p:nvPr/>
            </p:nvCxnSpPr>
            <p:spPr>
              <a:xfrm>
                <a:off x="2358232" y="4202321"/>
                <a:ext cx="0" cy="828461"/>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Textfeld 80">
              <a:extLst>
                <a:ext uri="{FF2B5EF4-FFF2-40B4-BE49-F238E27FC236}">
                  <a16:creationId xmlns:a16="http://schemas.microsoft.com/office/drawing/2014/main" id="{781B5326-7955-47AD-8BD6-A0C726481415}"/>
                </a:ext>
              </a:extLst>
            </p:cNvPr>
            <p:cNvSpPr txBox="1"/>
            <p:nvPr/>
          </p:nvSpPr>
          <p:spPr>
            <a:xfrm>
              <a:off x="4482086" y="4170911"/>
              <a:ext cx="1743910" cy="677676"/>
            </a:xfrm>
            <a:prstGeom prst="rect">
              <a:avLst/>
            </a:prstGeom>
            <a:noFill/>
          </p:spPr>
          <p:txBody>
            <a:bodyPr wrap="square" lIns="0" tIns="0" rIns="0" bIns="0" rtlCol="0" anchor="b">
              <a:spAutoFit/>
            </a:bodyPr>
            <a:lstStyle/>
            <a:p>
              <a:pPr>
                <a:lnSpc>
                  <a:spcPct val="104000"/>
                </a:lnSpc>
              </a:pPr>
              <a:r>
                <a:rPr lang="de-DE" sz="2400" b="1" dirty="0">
                  <a:solidFill>
                    <a:schemeClr val="accent1"/>
                  </a:solidFill>
                </a:rPr>
                <a:t>Rente </a:t>
              </a:r>
              <a:br>
                <a:rPr lang="de-DE" sz="2400" b="1" dirty="0">
                  <a:solidFill>
                    <a:schemeClr val="accent1"/>
                  </a:solidFill>
                </a:rPr>
              </a:br>
              <a:r>
                <a:rPr lang="de-DE" sz="2400" b="1" dirty="0">
                  <a:solidFill>
                    <a:schemeClr val="accent1"/>
                  </a:solidFill>
                </a:rPr>
                <a:t>mit 70?</a:t>
              </a:r>
            </a:p>
          </p:txBody>
        </p:sp>
        <p:sp>
          <p:nvSpPr>
            <p:cNvPr id="26" name="Rechteck 81">
              <a:extLst>
                <a:ext uri="{FF2B5EF4-FFF2-40B4-BE49-F238E27FC236}">
                  <a16:creationId xmlns:a16="http://schemas.microsoft.com/office/drawing/2014/main" id="{EEEA7F0C-FE36-435D-B5CA-5492CA408A22}"/>
                </a:ext>
              </a:extLst>
            </p:cNvPr>
            <p:cNvSpPr/>
            <p:nvPr/>
          </p:nvSpPr>
          <p:spPr>
            <a:xfrm>
              <a:off x="3668277" y="4048949"/>
              <a:ext cx="729232" cy="729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27" name="Grafik 83">
              <a:extLst>
                <a:ext uri="{FF2B5EF4-FFF2-40B4-BE49-F238E27FC236}">
                  <a16:creationId xmlns:a16="http://schemas.microsoft.com/office/drawing/2014/main" id="{62ED138E-36DF-4350-A53A-DFDA4E3CE214}"/>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1307791" y="4151925"/>
              <a:ext cx="523281" cy="523281"/>
            </a:xfrm>
            <a:prstGeom prst="rect">
              <a:avLst/>
            </a:prstGeom>
          </p:spPr>
        </p:pic>
        <p:pic>
          <p:nvPicPr>
            <p:cNvPr id="28" name="Grafik 84">
              <a:extLst>
                <a:ext uri="{FF2B5EF4-FFF2-40B4-BE49-F238E27FC236}">
                  <a16:creationId xmlns:a16="http://schemas.microsoft.com/office/drawing/2014/main" id="{B97C844F-BA76-48AF-9A4E-D341A4AECEDC}"/>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3771253" y="4151925"/>
              <a:ext cx="523281" cy="523281"/>
            </a:xfrm>
            <a:prstGeom prst="rect">
              <a:avLst/>
            </a:prstGeom>
          </p:spPr>
        </p:pic>
      </p:grpSp>
      <p:sp>
        <p:nvSpPr>
          <p:cNvPr id="29" name="Foliennummernplatzhalter 28">
            <a:extLst>
              <a:ext uri="{FF2B5EF4-FFF2-40B4-BE49-F238E27FC236}">
                <a16:creationId xmlns:a16="http://schemas.microsoft.com/office/drawing/2014/main" id="{09AAAEF0-C8F7-48A0-87D4-C1F5DC4FE3CD}"/>
              </a:ext>
            </a:extLst>
          </p:cNvPr>
          <p:cNvSpPr>
            <a:spLocks noGrp="1"/>
          </p:cNvSpPr>
          <p:nvPr>
            <p:ph type="sldNum" sz="quarter" idx="12"/>
          </p:nvPr>
        </p:nvSpPr>
        <p:spPr/>
        <p:txBody>
          <a:bodyPr/>
          <a:lstStyle/>
          <a:p>
            <a:fld id="{7EC6429F-8EBA-4254-B9C8-295228AFE7F1}" type="slidenum">
              <a:rPr lang="de-DE" smtClean="0"/>
              <a:pPr/>
              <a:t>52</a:t>
            </a:fld>
            <a:endParaRPr lang="de-DE" dirty="0"/>
          </a:p>
        </p:txBody>
      </p:sp>
      <p:sp>
        <p:nvSpPr>
          <p:cNvPr id="32" name="Fußzeilenplatzhalter 2">
            <a:extLst>
              <a:ext uri="{FF2B5EF4-FFF2-40B4-BE49-F238E27FC236}">
                <a16:creationId xmlns:a16="http://schemas.microsoft.com/office/drawing/2014/main" id="{7D4A9F63-143B-4A40-93C5-1674B4A704CF}"/>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292783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Verzicht auf zeitlich befristete </a:t>
            </a:r>
            <a:r>
              <a:rPr lang="de-DE"/>
              <a:t>Anerkenntnisse.</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36190"/>
          </a:xfrm>
        </p:spPr>
        <p:txBody>
          <a:bodyPr/>
          <a:lstStyle/>
          <a:p>
            <a:r>
              <a:rPr lang="de-DE" dirty="0"/>
              <a:t>BU anerkennen …</a:t>
            </a:r>
          </a:p>
        </p:txBody>
      </p:sp>
      <p:sp>
        <p:nvSpPr>
          <p:cNvPr id="8" name="Textfeld 21">
            <a:extLst>
              <a:ext uri="{FF2B5EF4-FFF2-40B4-BE49-F238E27FC236}">
                <a16:creationId xmlns:a16="http://schemas.microsoft.com/office/drawing/2014/main" id="{F7388DD6-7560-4F3E-802D-CF2830567F1B}"/>
              </a:ext>
            </a:extLst>
          </p:cNvPr>
          <p:cNvSpPr txBox="1"/>
          <p:nvPr/>
        </p:nvSpPr>
        <p:spPr>
          <a:xfrm>
            <a:off x="7343069" y="1703040"/>
            <a:ext cx="4513036" cy="4173884"/>
          </a:xfrm>
          <a:prstGeom prst="rect">
            <a:avLst/>
          </a:prstGeom>
          <a:solidFill>
            <a:srgbClr val="D0E4B9"/>
          </a:solidFill>
        </p:spPr>
        <p:txBody>
          <a:bodyPr wrap="square" lIns="144000" tIns="180000" rIns="72000" bIns="180000" rtlCol="0" anchor="t">
            <a:noAutofit/>
          </a:bodyPr>
          <a:lstStyle/>
          <a:p>
            <a:pPr>
              <a:lnSpc>
                <a:spcPct val="104000"/>
              </a:lnSpc>
              <a:spcBef>
                <a:spcPts val="600"/>
              </a:spcBef>
            </a:pPr>
            <a:r>
              <a:rPr lang="de-DE" sz="1600" b="1" dirty="0">
                <a:solidFill>
                  <a:schemeClr val="accent1"/>
                </a:solidFill>
              </a:rPr>
              <a:t>Fakten-Check zum zeitlichen</a:t>
            </a:r>
            <a:br>
              <a:rPr lang="de-DE" sz="1600" b="1" dirty="0">
                <a:solidFill>
                  <a:schemeClr val="accent1"/>
                </a:solidFill>
              </a:rPr>
            </a:br>
            <a:r>
              <a:rPr lang="de-DE" sz="1600" b="1" dirty="0">
                <a:solidFill>
                  <a:schemeClr val="accent1"/>
                </a:solidFill>
              </a:rPr>
              <a:t>Anerkenntnis. </a:t>
            </a:r>
          </a:p>
          <a:p>
            <a:pPr marL="252000" indent="-252000">
              <a:lnSpc>
                <a:spcPct val="104000"/>
              </a:lnSpc>
              <a:spcBef>
                <a:spcPts val="600"/>
              </a:spcBef>
              <a:buSzPct val="110000"/>
              <a:buBlip>
                <a:blip r:embed="rId2"/>
              </a:buBlip>
            </a:pPr>
            <a:r>
              <a:rPr lang="de-DE" sz="1600" dirty="0"/>
              <a:t>HDI spricht grundsätzlich im Rahmen der Leistungsprüfung keine befristeten Anerkenntnisse aus. </a:t>
            </a:r>
          </a:p>
          <a:p>
            <a:pPr marL="252000" indent="-252000">
              <a:lnSpc>
                <a:spcPct val="104000"/>
              </a:lnSpc>
              <a:spcBef>
                <a:spcPts val="600"/>
              </a:spcBef>
              <a:buSzPct val="110000"/>
              <a:buBlip>
                <a:blip r:embed="rId2"/>
              </a:buBlip>
            </a:pPr>
            <a:r>
              <a:rPr lang="de-DE" sz="1600" dirty="0"/>
              <a:t>Der Nachteil eines befristeten Anerkennt-</a:t>
            </a:r>
            <a:r>
              <a:rPr lang="de-DE" sz="1600" dirty="0" err="1"/>
              <a:t>nisses</a:t>
            </a:r>
            <a:r>
              <a:rPr lang="de-DE" sz="1600" dirty="0"/>
              <a:t>: Nach Ablauf der Zeit muss der Kunde erneut im Rahmen einer Erstprüfung nachweisen, dass er weiterhin Anspruch auf die BU-Leistung hat. Er trägt die Beweislast.</a:t>
            </a:r>
          </a:p>
          <a:p>
            <a:pPr marL="252000" indent="-252000">
              <a:lnSpc>
                <a:spcPct val="104000"/>
              </a:lnSpc>
              <a:spcBef>
                <a:spcPts val="600"/>
              </a:spcBef>
              <a:buSzPct val="110000"/>
              <a:buBlip>
                <a:blip r:embed="rId2"/>
              </a:buBlip>
            </a:pPr>
            <a:r>
              <a:rPr lang="de-DE" sz="1600" dirty="0"/>
              <a:t>Eine Einstellung der Leistung ist bei HDI nur im Rahmen einer Nachprüfung möglich. </a:t>
            </a:r>
            <a:br>
              <a:rPr lang="de-DE" sz="1600" dirty="0"/>
            </a:br>
            <a:r>
              <a:rPr lang="de-DE" sz="1600" dirty="0"/>
              <a:t>Die Beweislast liegt hier beim Versicherer.</a:t>
            </a:r>
          </a:p>
        </p:txBody>
      </p:sp>
      <p:sp>
        <p:nvSpPr>
          <p:cNvPr id="9" name="Rechteck 23">
            <a:extLst>
              <a:ext uri="{FF2B5EF4-FFF2-40B4-BE49-F238E27FC236}">
                <a16:creationId xmlns:a16="http://schemas.microsoft.com/office/drawing/2014/main" id="{AC736BE1-9010-4DDB-A8B5-715ED9D1F9AC}"/>
              </a:ext>
            </a:extLst>
          </p:cNvPr>
          <p:cNvSpPr/>
          <p:nvPr/>
        </p:nvSpPr>
        <p:spPr>
          <a:xfrm>
            <a:off x="11540721" y="1576946"/>
            <a:ext cx="442688" cy="412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10" name="Grafik 65">
            <a:extLst>
              <a:ext uri="{FF2B5EF4-FFF2-40B4-BE49-F238E27FC236}">
                <a16:creationId xmlns:a16="http://schemas.microsoft.com/office/drawing/2014/main" id="{D1F53691-2A82-4B99-839B-02F5CCE231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61544" y="1649099"/>
            <a:ext cx="201042" cy="268684"/>
          </a:xfrm>
          <a:prstGeom prst="rect">
            <a:avLst/>
          </a:prstGeom>
        </p:spPr>
      </p:pic>
      <p:sp>
        <p:nvSpPr>
          <p:cNvPr id="11" name="Rechteck 9">
            <a:extLst>
              <a:ext uri="{FF2B5EF4-FFF2-40B4-BE49-F238E27FC236}">
                <a16:creationId xmlns:a16="http://schemas.microsoft.com/office/drawing/2014/main" id="{03460B35-84BD-4B3E-ABEB-C0FC2B2672DF}"/>
              </a:ext>
            </a:extLst>
          </p:cNvPr>
          <p:cNvSpPr/>
          <p:nvPr/>
        </p:nvSpPr>
        <p:spPr>
          <a:xfrm>
            <a:off x="335361" y="1703041"/>
            <a:ext cx="7007708" cy="4173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2" name="Textfeld 31">
            <a:extLst>
              <a:ext uri="{FF2B5EF4-FFF2-40B4-BE49-F238E27FC236}">
                <a16:creationId xmlns:a16="http://schemas.microsoft.com/office/drawing/2014/main" id="{C136D711-5B06-4E71-B5A5-0FA84D4B5F80}"/>
              </a:ext>
            </a:extLst>
          </p:cNvPr>
          <p:cNvSpPr txBox="1"/>
          <p:nvPr/>
        </p:nvSpPr>
        <p:spPr>
          <a:xfrm>
            <a:off x="1296764" y="4906614"/>
            <a:ext cx="2703994" cy="238783"/>
          </a:xfrm>
          <a:prstGeom prst="rect">
            <a:avLst/>
          </a:prstGeom>
          <a:noFill/>
        </p:spPr>
        <p:txBody>
          <a:bodyPr wrap="square" lIns="0" tIns="0" rIns="0" bIns="0" rtlCol="0" anchor="t">
            <a:spAutoFit/>
          </a:bodyPr>
          <a:lstStyle/>
          <a:p>
            <a:pPr>
              <a:lnSpc>
                <a:spcPct val="104000"/>
              </a:lnSpc>
            </a:pPr>
            <a:r>
              <a:rPr lang="de-DE" sz="1600" b="1" dirty="0">
                <a:solidFill>
                  <a:schemeClr val="accent2"/>
                </a:solidFill>
              </a:rPr>
              <a:t>HDI – unbefristet </a:t>
            </a:r>
          </a:p>
        </p:txBody>
      </p:sp>
      <p:sp>
        <p:nvSpPr>
          <p:cNvPr id="13" name="Pfeil: Fünfeck 10">
            <a:extLst>
              <a:ext uri="{FF2B5EF4-FFF2-40B4-BE49-F238E27FC236}">
                <a16:creationId xmlns:a16="http://schemas.microsoft.com/office/drawing/2014/main" id="{F5B84D1A-B5CA-4D73-AEC5-02D6CBAF2D1F}"/>
              </a:ext>
            </a:extLst>
          </p:cNvPr>
          <p:cNvSpPr/>
          <p:nvPr/>
        </p:nvSpPr>
        <p:spPr>
          <a:xfrm>
            <a:off x="1219678" y="4763144"/>
            <a:ext cx="5665260" cy="14261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4" name="Textfeld 32">
            <a:extLst>
              <a:ext uri="{FF2B5EF4-FFF2-40B4-BE49-F238E27FC236}">
                <a16:creationId xmlns:a16="http://schemas.microsoft.com/office/drawing/2014/main" id="{FDBD698B-1F01-49CD-A0D0-9B7B85A81261}"/>
              </a:ext>
            </a:extLst>
          </p:cNvPr>
          <p:cNvSpPr txBox="1"/>
          <p:nvPr/>
        </p:nvSpPr>
        <p:spPr>
          <a:xfrm>
            <a:off x="1296764" y="3274068"/>
            <a:ext cx="3567396" cy="1007071"/>
          </a:xfrm>
          <a:prstGeom prst="rect">
            <a:avLst/>
          </a:prstGeom>
          <a:noFill/>
        </p:spPr>
        <p:txBody>
          <a:bodyPr wrap="square" lIns="0" tIns="0" rIns="0" bIns="0" rtlCol="0" anchor="b">
            <a:spAutoFit/>
          </a:bodyPr>
          <a:lstStyle/>
          <a:p>
            <a:pPr>
              <a:lnSpc>
                <a:spcPct val="104000"/>
              </a:lnSpc>
            </a:pPr>
            <a:r>
              <a:rPr lang="de-DE" sz="1600" b="1" dirty="0">
                <a:solidFill>
                  <a:schemeClr val="accent6"/>
                </a:solidFill>
              </a:rPr>
              <a:t>Gesellschaft – </a:t>
            </a:r>
            <a:br>
              <a:rPr lang="de-DE" sz="1600" b="1" dirty="0">
                <a:solidFill>
                  <a:schemeClr val="accent6"/>
                </a:solidFill>
              </a:rPr>
            </a:br>
            <a:r>
              <a:rPr lang="de-DE" sz="1600" b="1" dirty="0">
                <a:solidFill>
                  <a:schemeClr val="accent6"/>
                </a:solidFill>
              </a:rPr>
              <a:t>befristet</a:t>
            </a:r>
          </a:p>
          <a:p>
            <a:pPr>
              <a:lnSpc>
                <a:spcPct val="104000"/>
              </a:lnSpc>
            </a:pPr>
            <a:r>
              <a:rPr lang="de-DE" sz="1600" dirty="0">
                <a:solidFill>
                  <a:schemeClr val="accent6"/>
                </a:solidFill>
              </a:rPr>
              <a:t>befristet z. B. </a:t>
            </a:r>
            <a:br>
              <a:rPr lang="de-DE" sz="1600" dirty="0">
                <a:solidFill>
                  <a:schemeClr val="accent6"/>
                </a:solidFill>
              </a:rPr>
            </a:br>
            <a:r>
              <a:rPr lang="de-DE" sz="1600" dirty="0">
                <a:solidFill>
                  <a:schemeClr val="accent6"/>
                </a:solidFill>
              </a:rPr>
              <a:t>auf 12 oder 18 Monate </a:t>
            </a:r>
          </a:p>
        </p:txBody>
      </p:sp>
      <p:sp>
        <p:nvSpPr>
          <p:cNvPr id="15" name="Pfeil: Fünfeck 33">
            <a:extLst>
              <a:ext uri="{FF2B5EF4-FFF2-40B4-BE49-F238E27FC236}">
                <a16:creationId xmlns:a16="http://schemas.microsoft.com/office/drawing/2014/main" id="{FDAC3590-AAB8-4AF6-885B-DE7685376DA3}"/>
              </a:ext>
            </a:extLst>
          </p:cNvPr>
          <p:cNvSpPr/>
          <p:nvPr/>
        </p:nvSpPr>
        <p:spPr>
          <a:xfrm>
            <a:off x="1219678" y="4302890"/>
            <a:ext cx="3113940" cy="142613"/>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cxnSp>
        <p:nvCxnSpPr>
          <p:cNvPr id="16" name="Gerade Verbindung mit Pfeil 13">
            <a:extLst>
              <a:ext uri="{FF2B5EF4-FFF2-40B4-BE49-F238E27FC236}">
                <a16:creationId xmlns:a16="http://schemas.microsoft.com/office/drawing/2014/main" id="{745436B6-4C30-40AC-BE87-DA54E0E1DF2E}"/>
              </a:ext>
            </a:extLst>
          </p:cNvPr>
          <p:cNvCxnSpPr>
            <a:cxnSpLocks/>
          </p:cNvCxnSpPr>
          <p:nvPr/>
        </p:nvCxnSpPr>
        <p:spPr>
          <a:xfrm flipV="1">
            <a:off x="4341674" y="2689036"/>
            <a:ext cx="0" cy="187307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35">
            <a:extLst>
              <a:ext uri="{FF2B5EF4-FFF2-40B4-BE49-F238E27FC236}">
                <a16:creationId xmlns:a16="http://schemas.microsoft.com/office/drawing/2014/main" id="{8BAF52FF-BF4F-4259-9574-21124DA47AC8}"/>
              </a:ext>
            </a:extLst>
          </p:cNvPr>
          <p:cNvSpPr txBox="1"/>
          <p:nvPr/>
        </p:nvSpPr>
        <p:spPr>
          <a:xfrm>
            <a:off x="4552395" y="4000686"/>
            <a:ext cx="1517301" cy="494879"/>
          </a:xfrm>
          <a:prstGeom prst="rect">
            <a:avLst/>
          </a:prstGeom>
          <a:noFill/>
        </p:spPr>
        <p:txBody>
          <a:bodyPr wrap="square" lIns="0" tIns="0" rIns="0" bIns="0" rtlCol="0" anchor="b">
            <a:spAutoFit/>
          </a:bodyPr>
          <a:lstStyle/>
          <a:p>
            <a:pPr>
              <a:lnSpc>
                <a:spcPct val="104000"/>
              </a:lnSpc>
            </a:pPr>
            <a:r>
              <a:rPr lang="de-DE" sz="1600" dirty="0">
                <a:solidFill>
                  <a:schemeClr val="tx2"/>
                </a:solidFill>
              </a:rPr>
              <a:t>Einstellung der </a:t>
            </a:r>
            <a:br>
              <a:rPr lang="de-DE" sz="1600" dirty="0">
                <a:solidFill>
                  <a:schemeClr val="tx2"/>
                </a:solidFill>
              </a:rPr>
            </a:br>
            <a:r>
              <a:rPr lang="de-DE" sz="1600" dirty="0">
                <a:solidFill>
                  <a:schemeClr val="tx2"/>
                </a:solidFill>
              </a:rPr>
              <a:t>Rentenzahlung!</a:t>
            </a:r>
          </a:p>
        </p:txBody>
      </p:sp>
      <p:grpSp>
        <p:nvGrpSpPr>
          <p:cNvPr id="18" name="Gruppieren 8">
            <a:extLst>
              <a:ext uri="{FF2B5EF4-FFF2-40B4-BE49-F238E27FC236}">
                <a16:creationId xmlns:a16="http://schemas.microsoft.com/office/drawing/2014/main" id="{572DD2F2-F6B1-419F-92A2-12B887C15C93}"/>
              </a:ext>
            </a:extLst>
          </p:cNvPr>
          <p:cNvGrpSpPr/>
          <p:nvPr/>
        </p:nvGrpSpPr>
        <p:grpSpPr>
          <a:xfrm>
            <a:off x="1219678" y="1893353"/>
            <a:ext cx="795684" cy="795683"/>
            <a:chOff x="418350" y="2533832"/>
            <a:chExt cx="602216" cy="602216"/>
          </a:xfrm>
        </p:grpSpPr>
        <p:sp>
          <p:nvSpPr>
            <p:cNvPr id="19" name="Rechteck 43">
              <a:extLst>
                <a:ext uri="{FF2B5EF4-FFF2-40B4-BE49-F238E27FC236}">
                  <a16:creationId xmlns:a16="http://schemas.microsoft.com/office/drawing/2014/main" id="{7CE54A1F-9B02-48EE-ADFE-CC598E2ABF33}"/>
                </a:ext>
              </a:extLst>
            </p:cNvPr>
            <p:cNvSpPr/>
            <p:nvPr/>
          </p:nvSpPr>
          <p:spPr>
            <a:xfrm>
              <a:off x="418350" y="2533832"/>
              <a:ext cx="602216" cy="602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20" name="Grafik 26">
              <a:extLst>
                <a:ext uri="{FF2B5EF4-FFF2-40B4-BE49-F238E27FC236}">
                  <a16:creationId xmlns:a16="http://schemas.microsoft.com/office/drawing/2014/main" id="{0246E333-ED01-4684-B643-B8500C468E7F}"/>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539786" y="2709102"/>
              <a:ext cx="359345" cy="251676"/>
            </a:xfrm>
            <a:prstGeom prst="rect">
              <a:avLst/>
            </a:prstGeom>
          </p:spPr>
        </p:pic>
      </p:grpSp>
      <p:grpSp>
        <p:nvGrpSpPr>
          <p:cNvPr id="21" name="Gruppieren 7">
            <a:extLst>
              <a:ext uri="{FF2B5EF4-FFF2-40B4-BE49-F238E27FC236}">
                <a16:creationId xmlns:a16="http://schemas.microsoft.com/office/drawing/2014/main" id="{5273CE44-15D5-48B6-B825-3FF84521BA58}"/>
              </a:ext>
            </a:extLst>
          </p:cNvPr>
          <p:cNvGrpSpPr/>
          <p:nvPr/>
        </p:nvGrpSpPr>
        <p:grpSpPr>
          <a:xfrm>
            <a:off x="4180714" y="1893353"/>
            <a:ext cx="795684" cy="795683"/>
            <a:chOff x="2695407" y="2950801"/>
            <a:chExt cx="602216" cy="602216"/>
          </a:xfrm>
        </p:grpSpPr>
        <p:sp>
          <p:nvSpPr>
            <p:cNvPr id="22" name="Rechteck 18">
              <a:extLst>
                <a:ext uri="{FF2B5EF4-FFF2-40B4-BE49-F238E27FC236}">
                  <a16:creationId xmlns:a16="http://schemas.microsoft.com/office/drawing/2014/main" id="{AFA2E69F-0FDB-4AD2-8472-3EA4CBDD9DE8}"/>
                </a:ext>
              </a:extLst>
            </p:cNvPr>
            <p:cNvSpPr/>
            <p:nvPr/>
          </p:nvSpPr>
          <p:spPr>
            <a:xfrm>
              <a:off x="2695407" y="2950801"/>
              <a:ext cx="602216" cy="602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23" name="Grafik 44">
              <a:extLst>
                <a:ext uri="{FF2B5EF4-FFF2-40B4-BE49-F238E27FC236}">
                  <a16:creationId xmlns:a16="http://schemas.microsoft.com/office/drawing/2014/main" id="{EE1B0B7F-A828-4773-B068-6765BB740E14}"/>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2834376" y="3138351"/>
              <a:ext cx="324280" cy="227116"/>
            </a:xfrm>
            <a:prstGeom prst="rect">
              <a:avLst/>
            </a:prstGeom>
          </p:spPr>
        </p:pic>
        <p:grpSp>
          <p:nvGrpSpPr>
            <p:cNvPr id="24" name="Gruppieren 48">
              <a:extLst>
                <a:ext uri="{FF2B5EF4-FFF2-40B4-BE49-F238E27FC236}">
                  <a16:creationId xmlns:a16="http://schemas.microsoft.com/office/drawing/2014/main" id="{0BFFEB52-887F-450C-B8B5-134B0329C0FE}"/>
                </a:ext>
              </a:extLst>
            </p:cNvPr>
            <p:cNvGrpSpPr/>
            <p:nvPr/>
          </p:nvGrpSpPr>
          <p:grpSpPr>
            <a:xfrm>
              <a:off x="2770082" y="3025476"/>
              <a:ext cx="452866" cy="452866"/>
              <a:chOff x="3407140" y="3025476"/>
              <a:chExt cx="452866" cy="452866"/>
            </a:xfrm>
          </p:grpSpPr>
          <p:sp>
            <p:nvSpPr>
              <p:cNvPr id="25" name="Ellipse 45">
                <a:extLst>
                  <a:ext uri="{FF2B5EF4-FFF2-40B4-BE49-F238E27FC236}">
                    <a16:creationId xmlns:a16="http://schemas.microsoft.com/office/drawing/2014/main" id="{B1708364-8372-4423-807C-185E28577486}"/>
                  </a:ext>
                </a:extLst>
              </p:cNvPr>
              <p:cNvSpPr/>
              <p:nvPr/>
            </p:nvSpPr>
            <p:spPr>
              <a:xfrm>
                <a:off x="3407140" y="3025476"/>
                <a:ext cx="452866" cy="4528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cxnSp>
            <p:nvCxnSpPr>
              <p:cNvPr id="26" name="Gerader Verbinder 47">
                <a:extLst>
                  <a:ext uri="{FF2B5EF4-FFF2-40B4-BE49-F238E27FC236}">
                    <a16:creationId xmlns:a16="http://schemas.microsoft.com/office/drawing/2014/main" id="{054FEE95-15EA-4C91-B989-F619854B60E8}"/>
                  </a:ext>
                </a:extLst>
              </p:cNvPr>
              <p:cNvCxnSpPr>
                <a:stCxn id="25" idx="3"/>
                <a:endCxn id="25" idx="7"/>
              </p:cNvCxnSpPr>
              <p:nvPr/>
            </p:nvCxnSpPr>
            <p:spPr>
              <a:xfrm flipV="1">
                <a:off x="3473461" y="3091797"/>
                <a:ext cx="320224" cy="3202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27" name="Gerader Verbinder 20">
            <a:extLst>
              <a:ext uri="{FF2B5EF4-FFF2-40B4-BE49-F238E27FC236}">
                <a16:creationId xmlns:a16="http://schemas.microsoft.com/office/drawing/2014/main" id="{6E14463A-05CC-4672-AEFD-415CD518B3E5}"/>
              </a:ext>
            </a:extLst>
          </p:cNvPr>
          <p:cNvCxnSpPr>
            <a:cxnSpLocks/>
          </p:cNvCxnSpPr>
          <p:nvPr/>
        </p:nvCxnSpPr>
        <p:spPr>
          <a:xfrm>
            <a:off x="1227734" y="4562109"/>
            <a:ext cx="566526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Gerader Verbinder 22">
            <a:extLst>
              <a:ext uri="{FF2B5EF4-FFF2-40B4-BE49-F238E27FC236}">
                <a16:creationId xmlns:a16="http://schemas.microsoft.com/office/drawing/2014/main" id="{F56BBA30-BFC1-4712-96A0-C496150ABA17}"/>
              </a:ext>
            </a:extLst>
          </p:cNvPr>
          <p:cNvCxnSpPr>
            <a:cxnSpLocks/>
          </p:cNvCxnSpPr>
          <p:nvPr/>
        </p:nvCxnSpPr>
        <p:spPr>
          <a:xfrm>
            <a:off x="6893003" y="4419397"/>
            <a:ext cx="0" cy="28542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r Verbinder 19">
            <a:extLst>
              <a:ext uri="{FF2B5EF4-FFF2-40B4-BE49-F238E27FC236}">
                <a16:creationId xmlns:a16="http://schemas.microsoft.com/office/drawing/2014/main" id="{0928F4FD-FF3B-434F-A2DF-983C07060F81}"/>
              </a:ext>
            </a:extLst>
          </p:cNvPr>
          <p:cNvCxnSpPr>
            <a:cxnSpLocks/>
          </p:cNvCxnSpPr>
          <p:nvPr/>
        </p:nvCxnSpPr>
        <p:spPr>
          <a:xfrm>
            <a:off x="1219678" y="1893353"/>
            <a:ext cx="0" cy="327807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feld 36">
            <a:extLst>
              <a:ext uri="{FF2B5EF4-FFF2-40B4-BE49-F238E27FC236}">
                <a16:creationId xmlns:a16="http://schemas.microsoft.com/office/drawing/2014/main" id="{77EE9B36-B709-490F-B548-B9AF66A9B1B9}"/>
              </a:ext>
            </a:extLst>
          </p:cNvPr>
          <p:cNvSpPr txBox="1"/>
          <p:nvPr/>
        </p:nvSpPr>
        <p:spPr>
          <a:xfrm>
            <a:off x="667024" y="5315421"/>
            <a:ext cx="1105308" cy="371192"/>
          </a:xfrm>
          <a:prstGeom prst="rect">
            <a:avLst/>
          </a:prstGeom>
          <a:noFill/>
        </p:spPr>
        <p:txBody>
          <a:bodyPr wrap="square" lIns="0" tIns="0" rIns="0" bIns="0" rtlCol="0" anchor="t">
            <a:spAutoFit/>
          </a:bodyPr>
          <a:lstStyle/>
          <a:p>
            <a:pPr algn="ctr">
              <a:lnSpc>
                <a:spcPct val="104000"/>
              </a:lnSpc>
            </a:pPr>
            <a:r>
              <a:rPr lang="de-DE" sz="1200" b="1" dirty="0"/>
              <a:t>Feststellung</a:t>
            </a:r>
            <a:br>
              <a:rPr lang="de-DE" sz="1200" b="1" dirty="0"/>
            </a:br>
            <a:r>
              <a:rPr lang="de-DE" sz="1200" b="1" dirty="0"/>
              <a:t>BU</a:t>
            </a:r>
          </a:p>
        </p:txBody>
      </p:sp>
      <p:sp>
        <p:nvSpPr>
          <p:cNvPr id="3" name="Foliennummernplatzhalter 2">
            <a:extLst>
              <a:ext uri="{FF2B5EF4-FFF2-40B4-BE49-F238E27FC236}">
                <a16:creationId xmlns:a16="http://schemas.microsoft.com/office/drawing/2014/main" id="{FE8C4488-E53B-4F6E-A901-9CDC8473C4C1}"/>
              </a:ext>
            </a:extLst>
          </p:cNvPr>
          <p:cNvSpPr>
            <a:spLocks noGrp="1"/>
          </p:cNvSpPr>
          <p:nvPr>
            <p:ph type="sldNum" sz="quarter" idx="12"/>
          </p:nvPr>
        </p:nvSpPr>
        <p:spPr/>
        <p:txBody>
          <a:bodyPr/>
          <a:lstStyle/>
          <a:p>
            <a:fld id="{7EC6429F-8EBA-4254-B9C8-295228AFE7F1}" type="slidenum">
              <a:rPr lang="de-DE" smtClean="0"/>
              <a:pPr/>
              <a:t>53</a:t>
            </a:fld>
            <a:endParaRPr lang="de-DE" dirty="0"/>
          </a:p>
        </p:txBody>
      </p:sp>
      <p:sp>
        <p:nvSpPr>
          <p:cNvPr id="31" name="Fußzeilenplatzhalter 2">
            <a:extLst>
              <a:ext uri="{FF2B5EF4-FFF2-40B4-BE49-F238E27FC236}">
                <a16:creationId xmlns:a16="http://schemas.microsoft.com/office/drawing/2014/main" id="{01B7FF83-26DB-4EB3-A5B7-43DC0750D8BE}"/>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295766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9EE9A28-BE67-4052-826A-B599E0A74F25}"/>
              </a:ext>
            </a:extLst>
          </p:cNvPr>
          <p:cNvGraphicFramePr>
            <a:graphicFrameLocks noChangeAspect="1"/>
          </p:cNvGraphicFramePr>
          <p:nvPr>
            <p:custDataLst>
              <p:tags r:id="rId2"/>
            </p:custDataLst>
            <p:extLst>
              <p:ext uri="{D42A27DB-BD31-4B8C-83A1-F6EECF244321}">
                <p14:modId xmlns:p14="http://schemas.microsoft.com/office/powerpoint/2010/main" val="1789974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279"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vert="horz"/>
          <a:lstStyle/>
          <a:p>
            <a:r>
              <a:rPr lang="de-DE" dirty="0"/>
              <a:t>Voller Versicherungsschutz bei vorsätzlichen Straftaten </a:t>
            </a:r>
            <a:br>
              <a:rPr lang="de-DE" dirty="0"/>
            </a:br>
            <a:r>
              <a:rPr lang="de-DE"/>
              <a:t>im Straßenverkehr</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45715"/>
          </a:xfrm>
        </p:spPr>
        <p:txBody>
          <a:bodyPr/>
          <a:lstStyle/>
          <a:p>
            <a:pPr lvl="1"/>
            <a:r>
              <a:rPr lang="de-DE" b="1" dirty="0">
                <a:solidFill>
                  <a:schemeClr val="accent1"/>
                </a:solidFill>
              </a:rPr>
              <a:t>Kein</a:t>
            </a:r>
            <a:r>
              <a:rPr lang="de-DE" dirty="0">
                <a:solidFill>
                  <a:schemeClr val="tx1"/>
                </a:solidFill>
              </a:rPr>
              <a:t> Ausschluss </a:t>
            </a:r>
            <a:r>
              <a:rPr lang="de-DE" b="1" dirty="0">
                <a:solidFill>
                  <a:schemeClr val="accent1"/>
                </a:solidFill>
              </a:rPr>
              <a:t>mehr</a:t>
            </a:r>
            <a:r>
              <a:rPr lang="de-DE" dirty="0">
                <a:solidFill>
                  <a:schemeClr val="tx1"/>
                </a:solidFill>
              </a:rPr>
              <a:t> bei vorsätzlichen Straftaten im Straßenverkehr, die zu einer Berufsunfähigkeit führen. </a:t>
            </a:r>
          </a:p>
        </p:txBody>
      </p:sp>
      <p:grpSp>
        <p:nvGrpSpPr>
          <p:cNvPr id="2" name="Group 1">
            <a:extLst>
              <a:ext uri="{FF2B5EF4-FFF2-40B4-BE49-F238E27FC236}">
                <a16:creationId xmlns:a16="http://schemas.microsoft.com/office/drawing/2014/main" id="{27B364BA-2006-4827-AFE4-A44135F711F0}"/>
              </a:ext>
            </a:extLst>
          </p:cNvPr>
          <p:cNvGrpSpPr/>
          <p:nvPr/>
        </p:nvGrpSpPr>
        <p:grpSpPr>
          <a:xfrm>
            <a:off x="-3" y="1703041"/>
            <a:ext cx="2765652" cy="4173884"/>
            <a:chOff x="-2" y="2147750"/>
            <a:chExt cx="2468880" cy="3726000"/>
          </a:xfrm>
        </p:grpSpPr>
        <p:sp>
          <p:nvSpPr>
            <p:cNvPr id="7" name="Rechteck 10">
              <a:extLst>
                <a:ext uri="{FF2B5EF4-FFF2-40B4-BE49-F238E27FC236}">
                  <a16:creationId xmlns:a16="http://schemas.microsoft.com/office/drawing/2014/main" id="{257C77C7-6B6A-4214-ACC7-45A0F1DD9465}"/>
                </a:ext>
              </a:extLst>
            </p:cNvPr>
            <p:cNvSpPr/>
            <p:nvPr/>
          </p:nvSpPr>
          <p:spPr>
            <a:xfrm>
              <a:off x="-2" y="5792750"/>
              <a:ext cx="2467800" cy="81000"/>
            </a:xfrm>
            <a:prstGeom prst="rect">
              <a:avLst/>
            </a:prstGeom>
            <a:solidFill>
              <a:srgbClr val="B2D2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defTabSz="685800">
                <a:defRPr/>
              </a:pPr>
              <a:endParaRPr lang="de-DE" sz="1050" dirty="0">
                <a:solidFill>
                  <a:prstClr val="white"/>
                </a:solidFill>
                <a:latin typeface="Arial"/>
              </a:endParaRPr>
            </a:p>
          </p:txBody>
        </p:sp>
        <p:sp>
          <p:nvSpPr>
            <p:cNvPr id="8" name="Rechteck 11">
              <a:extLst>
                <a:ext uri="{FF2B5EF4-FFF2-40B4-BE49-F238E27FC236}">
                  <a16:creationId xmlns:a16="http://schemas.microsoft.com/office/drawing/2014/main" id="{DE86A61D-6E43-417A-B49C-4574C7A398A1}"/>
                </a:ext>
              </a:extLst>
            </p:cNvPr>
            <p:cNvSpPr/>
            <p:nvPr/>
          </p:nvSpPr>
          <p:spPr>
            <a:xfrm>
              <a:off x="-2" y="2147750"/>
              <a:ext cx="2467800" cy="81000"/>
            </a:xfrm>
            <a:prstGeom prst="rect">
              <a:avLst/>
            </a:prstGeom>
            <a:solidFill>
              <a:srgbClr val="B2D2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defTabSz="685800">
                <a:defRPr/>
              </a:pPr>
              <a:endParaRPr lang="de-DE" sz="1050" dirty="0">
                <a:solidFill>
                  <a:prstClr val="white"/>
                </a:solidFill>
                <a:latin typeface="Arial"/>
              </a:endParaRPr>
            </a:p>
          </p:txBody>
        </p:sp>
        <p:pic>
          <p:nvPicPr>
            <p:cNvPr id="27" name="Grafik 28">
              <a:extLst>
                <a:ext uri="{FF2B5EF4-FFF2-40B4-BE49-F238E27FC236}">
                  <a16:creationId xmlns:a16="http://schemas.microsoft.com/office/drawing/2014/main" id="{017E0B89-4B91-4448-9B60-7C2AB40763CB}"/>
                </a:ext>
              </a:extLst>
            </p:cNvPr>
            <p:cNvPicPr>
              <a:picLocks noChangeAspect="1"/>
            </p:cNvPicPr>
            <p:nvPr/>
          </p:nvPicPr>
          <p:blipFill rotWithShape="1">
            <a:blip r:embed="rId6" cstate="email">
              <a:extLst>
                <a:ext uri="{28A0092B-C50C-407E-A947-70E740481C1C}">
                  <a14:useLocalDpi xmlns:a14="http://schemas.microsoft.com/office/drawing/2010/main"/>
                </a:ext>
              </a:extLst>
            </a:blip>
            <a:stretch/>
          </p:blipFill>
          <p:spPr>
            <a:xfrm>
              <a:off x="-2" y="2221574"/>
              <a:ext cx="2468880" cy="3578352"/>
            </a:xfrm>
            <a:prstGeom prst="rect">
              <a:avLst/>
            </a:prstGeom>
          </p:spPr>
        </p:pic>
      </p:grpSp>
      <p:sp>
        <p:nvSpPr>
          <p:cNvPr id="30" name="Rechteck 29">
            <a:extLst>
              <a:ext uri="{FF2B5EF4-FFF2-40B4-BE49-F238E27FC236}">
                <a16:creationId xmlns:a16="http://schemas.microsoft.com/office/drawing/2014/main" id="{38D869F9-82EF-447D-A78B-4E9FA2969556}"/>
              </a:ext>
            </a:extLst>
          </p:cNvPr>
          <p:cNvSpPr>
            <a:spLocks noChangeAspect="1"/>
          </p:cNvSpPr>
          <p:nvPr/>
        </p:nvSpPr>
        <p:spPr>
          <a:xfrm>
            <a:off x="2070249" y="4674018"/>
            <a:ext cx="1594636" cy="1560397"/>
          </a:xfrm>
          <a:prstGeom prst="rect">
            <a:avLst/>
          </a:prstGeom>
          <a:solidFill>
            <a:schemeClr val="accent2"/>
          </a:solidFill>
          <a:ln w="635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000" tIns="108000" rIns="135000" bIns="108000" numCol="1" spcCol="0" rtlCol="0" fromWordArt="0" anchor="ctr" anchorCtr="0" forceAA="0" compatLnSpc="1">
            <a:prstTxWarp prst="textNoShape">
              <a:avLst/>
            </a:prstTxWarp>
            <a:noAutofit/>
          </a:bodyPr>
          <a:lstStyle/>
          <a:p>
            <a:pPr algn="ctr" defTabSz="685800">
              <a:spcBef>
                <a:spcPts val="450"/>
              </a:spcBef>
              <a:defRPr/>
            </a:pPr>
            <a:r>
              <a:rPr lang="de-DE" dirty="0">
                <a:solidFill>
                  <a:prstClr val="white"/>
                </a:solidFill>
              </a:rPr>
              <a:t>Straftaten im Straßen-verkehr</a:t>
            </a:r>
          </a:p>
        </p:txBody>
      </p:sp>
      <p:sp>
        <p:nvSpPr>
          <p:cNvPr id="31" name="Rechteck 13">
            <a:extLst>
              <a:ext uri="{FF2B5EF4-FFF2-40B4-BE49-F238E27FC236}">
                <a16:creationId xmlns:a16="http://schemas.microsoft.com/office/drawing/2014/main" id="{2757B0EA-7429-4AEE-8AB6-FD409B3AF946}"/>
              </a:ext>
            </a:extLst>
          </p:cNvPr>
          <p:cNvSpPr/>
          <p:nvPr/>
        </p:nvSpPr>
        <p:spPr>
          <a:xfrm>
            <a:off x="4710000" y="3824925"/>
            <a:ext cx="2772000" cy="2052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62000" rtlCol="0" anchor="ctr"/>
          <a:lstStyle/>
          <a:p>
            <a:pPr defTabSz="685800">
              <a:defRPr/>
            </a:pPr>
            <a:r>
              <a:rPr lang="de-DE" sz="1500" dirty="0">
                <a:solidFill>
                  <a:prstClr val="white">
                    <a:lumMod val="95000"/>
                  </a:prstClr>
                </a:solidFill>
                <a:latin typeface="Arial"/>
              </a:rPr>
              <a:t>… die zu einer </a:t>
            </a:r>
          </a:p>
          <a:p>
            <a:pPr defTabSz="685800">
              <a:defRPr/>
            </a:pPr>
            <a:r>
              <a:rPr lang="de-DE" sz="2400" b="1" dirty="0">
                <a:solidFill>
                  <a:prstClr val="white">
                    <a:lumMod val="95000"/>
                  </a:prstClr>
                </a:solidFill>
                <a:latin typeface="Arial"/>
              </a:rPr>
              <a:t>Berufs-unfähigkeit geführt hat</a:t>
            </a:r>
          </a:p>
        </p:txBody>
      </p:sp>
      <p:sp>
        <p:nvSpPr>
          <p:cNvPr id="33" name="Dreieck 40">
            <a:extLst>
              <a:ext uri="{FF2B5EF4-FFF2-40B4-BE49-F238E27FC236}">
                <a16:creationId xmlns:a16="http://schemas.microsoft.com/office/drawing/2014/main" id="{774A68D9-B277-478B-86B3-BBB55852A1F7}"/>
              </a:ext>
            </a:extLst>
          </p:cNvPr>
          <p:cNvSpPr/>
          <p:nvPr/>
        </p:nvSpPr>
        <p:spPr>
          <a:xfrm rot="10800000">
            <a:off x="6683901" y="3824925"/>
            <a:ext cx="398456" cy="219443"/>
          </a:xfrm>
          <a:prstGeom prst="triangle">
            <a:avLst>
              <a:gd name="adj" fmla="val 51736"/>
            </a:avLst>
          </a:prstGeom>
          <a:solidFill>
            <a:schemeClr val="bg2"/>
          </a:solidFill>
          <a:ln>
            <a:noFill/>
          </a:ln>
          <a:effectLst>
            <a:outerShdw blurRad="50800" dist="38100" dir="2700000" sx="97000" sy="97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defTabSz="685800">
              <a:lnSpc>
                <a:spcPct val="104000"/>
              </a:lnSpc>
              <a:spcBef>
                <a:spcPts val="450"/>
              </a:spcBef>
              <a:buFont typeface="Wingdings" panose="05000000000000000000" pitchFamily="2" charset="2"/>
              <a:buChar char="§"/>
              <a:defRPr/>
            </a:pPr>
            <a:endParaRPr lang="de-DE" sz="1200" dirty="0" err="1">
              <a:solidFill>
                <a:prstClr val="white"/>
              </a:solidFill>
              <a:latin typeface="Arial"/>
            </a:endParaRPr>
          </a:p>
        </p:txBody>
      </p:sp>
      <p:sp>
        <p:nvSpPr>
          <p:cNvPr id="32" name="Rechteck 14">
            <a:extLst>
              <a:ext uri="{FF2B5EF4-FFF2-40B4-BE49-F238E27FC236}">
                <a16:creationId xmlns:a16="http://schemas.microsoft.com/office/drawing/2014/main" id="{988F9C73-4FDD-483B-84A8-DEFBF1BF0525}"/>
              </a:ext>
            </a:extLst>
          </p:cNvPr>
          <p:cNvSpPr/>
          <p:nvPr/>
        </p:nvSpPr>
        <p:spPr>
          <a:xfrm>
            <a:off x="4710000" y="1710417"/>
            <a:ext cx="2772000" cy="2052000"/>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62000" rtlCol="0" anchor="ctr"/>
          <a:lstStyle/>
          <a:p>
            <a:pPr defTabSz="685800">
              <a:defRPr/>
            </a:pPr>
            <a:r>
              <a:rPr lang="de-DE" sz="1500" dirty="0">
                <a:solidFill>
                  <a:prstClr val="white">
                    <a:lumMod val="95000"/>
                  </a:prstClr>
                </a:solidFill>
                <a:latin typeface="Arial"/>
              </a:rPr>
              <a:t>Handelt es sich um eine</a:t>
            </a:r>
          </a:p>
          <a:p>
            <a:pPr defTabSz="685800">
              <a:defRPr/>
            </a:pPr>
            <a:r>
              <a:rPr lang="de-DE" sz="2400" b="1" dirty="0">
                <a:solidFill>
                  <a:prstClr val="white">
                    <a:lumMod val="95000"/>
                  </a:prstClr>
                </a:solidFill>
                <a:latin typeface="Arial"/>
              </a:rPr>
              <a:t>vorsätzliche </a:t>
            </a:r>
            <a:br>
              <a:rPr lang="de-DE" sz="2400" b="1" dirty="0">
                <a:solidFill>
                  <a:prstClr val="white">
                    <a:lumMod val="95000"/>
                  </a:prstClr>
                </a:solidFill>
                <a:latin typeface="Arial"/>
              </a:rPr>
            </a:br>
            <a:r>
              <a:rPr lang="de-DE" sz="2400" b="1" dirty="0">
                <a:solidFill>
                  <a:prstClr val="white">
                    <a:lumMod val="95000"/>
                  </a:prstClr>
                </a:solidFill>
                <a:latin typeface="Arial"/>
              </a:rPr>
              <a:t>Straftat …</a:t>
            </a:r>
            <a:endParaRPr lang="de-DE" dirty="0">
              <a:solidFill>
                <a:srgbClr val="00B1B7"/>
              </a:solidFill>
              <a:latin typeface="Arial"/>
            </a:endParaRPr>
          </a:p>
        </p:txBody>
      </p:sp>
      <p:sp>
        <p:nvSpPr>
          <p:cNvPr id="36" name="Dreieck 40">
            <a:extLst>
              <a:ext uri="{FF2B5EF4-FFF2-40B4-BE49-F238E27FC236}">
                <a16:creationId xmlns:a16="http://schemas.microsoft.com/office/drawing/2014/main" id="{8E27D80A-69A1-4B82-A95D-98C427E7DFB0}"/>
              </a:ext>
            </a:extLst>
          </p:cNvPr>
          <p:cNvSpPr/>
          <p:nvPr/>
        </p:nvSpPr>
        <p:spPr>
          <a:xfrm rot="10800000">
            <a:off x="6683901" y="1710417"/>
            <a:ext cx="398456" cy="219443"/>
          </a:xfrm>
          <a:prstGeom prst="triangle">
            <a:avLst>
              <a:gd name="adj" fmla="val 51736"/>
            </a:avLst>
          </a:prstGeom>
          <a:solidFill>
            <a:schemeClr val="bg2"/>
          </a:solidFill>
          <a:ln>
            <a:noFill/>
          </a:ln>
          <a:effectLst>
            <a:outerShdw blurRad="50800" dist="38100" dir="2700000" sx="97000" sy="97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defTabSz="685800">
              <a:lnSpc>
                <a:spcPct val="104000"/>
              </a:lnSpc>
              <a:spcBef>
                <a:spcPts val="450"/>
              </a:spcBef>
              <a:buFont typeface="Wingdings" panose="05000000000000000000" pitchFamily="2" charset="2"/>
              <a:buChar char="§"/>
              <a:defRPr/>
            </a:pPr>
            <a:endParaRPr lang="de-DE" sz="1200" dirty="0" err="1">
              <a:solidFill>
                <a:prstClr val="white"/>
              </a:solidFill>
              <a:latin typeface="Arial"/>
            </a:endParaRPr>
          </a:p>
        </p:txBody>
      </p:sp>
      <p:pic>
        <p:nvPicPr>
          <p:cNvPr id="42" name="Grafik 25">
            <a:extLst>
              <a:ext uri="{FF2B5EF4-FFF2-40B4-BE49-F238E27FC236}">
                <a16:creationId xmlns:a16="http://schemas.microsoft.com/office/drawing/2014/main" id="{00038852-4F88-42C2-BFF5-15EACED7A254}"/>
              </a:ext>
            </a:extLst>
          </p:cNvPr>
          <p:cNvPicPr>
            <a:picLocks noChangeAspect="1"/>
          </p:cNvPicPr>
          <p:nvPr/>
        </p:nvPicPr>
        <p:blipFill rotWithShape="1">
          <a:blip r:embed="rId7" cstate="email">
            <a:extLst>
              <a:ext uri="{28A0092B-C50C-407E-A947-70E740481C1C}">
                <a14:useLocalDpi xmlns:a14="http://schemas.microsoft.com/office/drawing/2010/main"/>
              </a:ext>
            </a:extLst>
          </a:blip>
          <a:stretch/>
        </p:blipFill>
        <p:spPr>
          <a:xfrm>
            <a:off x="8984365" y="2399086"/>
            <a:ext cx="2413816" cy="2139519"/>
          </a:xfrm>
          <a:prstGeom prst="rect">
            <a:avLst/>
          </a:prstGeom>
        </p:spPr>
      </p:pic>
      <p:sp>
        <p:nvSpPr>
          <p:cNvPr id="43" name="Rechteck 26">
            <a:extLst>
              <a:ext uri="{FF2B5EF4-FFF2-40B4-BE49-F238E27FC236}">
                <a16:creationId xmlns:a16="http://schemas.microsoft.com/office/drawing/2014/main" id="{CE069F26-541E-4F07-8CAE-4B50C6A7968A}"/>
              </a:ext>
            </a:extLst>
          </p:cNvPr>
          <p:cNvSpPr/>
          <p:nvPr/>
        </p:nvSpPr>
        <p:spPr>
          <a:xfrm>
            <a:off x="8984233" y="4514988"/>
            <a:ext cx="2413800" cy="66589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62000" rtlCol="0" anchor="ctr"/>
          <a:lstStyle/>
          <a:p>
            <a:pPr algn="ctr" defTabSz="685800">
              <a:defRPr/>
            </a:pPr>
            <a:r>
              <a:rPr lang="de-DE" sz="2400" b="1" dirty="0">
                <a:solidFill>
                  <a:prstClr val="white">
                    <a:lumMod val="95000"/>
                  </a:prstClr>
                </a:solidFill>
                <a:latin typeface="Arial"/>
              </a:rPr>
              <a:t>KEIN</a:t>
            </a:r>
            <a:br>
              <a:rPr lang="de-DE" sz="2400" b="1" dirty="0">
                <a:solidFill>
                  <a:prstClr val="white">
                    <a:lumMod val="95000"/>
                  </a:prstClr>
                </a:solidFill>
                <a:latin typeface="Arial"/>
              </a:rPr>
            </a:br>
            <a:r>
              <a:rPr lang="de-DE" sz="1500" dirty="0">
                <a:solidFill>
                  <a:prstClr val="white">
                    <a:lumMod val="95000"/>
                  </a:prstClr>
                </a:solidFill>
                <a:latin typeface="Arial"/>
              </a:rPr>
              <a:t>AUSSCHLUSS</a:t>
            </a:r>
            <a:endParaRPr lang="de-DE" dirty="0">
              <a:solidFill>
                <a:schemeClr val="accent5">
                  <a:lumMod val="20000"/>
                  <a:lumOff val="80000"/>
                </a:schemeClr>
              </a:solidFill>
              <a:latin typeface="Arial"/>
            </a:endParaRPr>
          </a:p>
        </p:txBody>
      </p:sp>
      <p:cxnSp>
        <p:nvCxnSpPr>
          <p:cNvPr id="45" name="Verbinder: gewinkelt 17">
            <a:extLst>
              <a:ext uri="{FF2B5EF4-FFF2-40B4-BE49-F238E27FC236}">
                <a16:creationId xmlns:a16="http://schemas.microsoft.com/office/drawing/2014/main" id="{8919EF02-055F-4D49-884C-D2AD3E0D52DE}"/>
              </a:ext>
            </a:extLst>
          </p:cNvPr>
          <p:cNvCxnSpPr>
            <a:cxnSpLocks/>
            <a:stCxn id="30" idx="3"/>
            <a:endCxn id="32" idx="1"/>
          </p:cNvCxnSpPr>
          <p:nvPr/>
        </p:nvCxnSpPr>
        <p:spPr>
          <a:xfrm flipV="1">
            <a:off x="3664885" y="2736417"/>
            <a:ext cx="1045115" cy="2717800"/>
          </a:xfrm>
          <a:prstGeom prst="bentConnector3">
            <a:avLst>
              <a:gd name="adj1" fmla="val 50000"/>
            </a:avLst>
          </a:prstGeom>
          <a:ln w="38100">
            <a:solidFill>
              <a:srgbClr val="363738"/>
            </a:solidFill>
            <a:tailEnd type="triangle"/>
          </a:ln>
        </p:spPr>
        <p:style>
          <a:lnRef idx="1">
            <a:schemeClr val="accent1"/>
          </a:lnRef>
          <a:fillRef idx="0">
            <a:schemeClr val="accent1"/>
          </a:fillRef>
          <a:effectRef idx="0">
            <a:schemeClr val="accent1"/>
          </a:effectRef>
          <a:fontRef idx="minor">
            <a:schemeClr val="tx1"/>
          </a:fontRef>
        </p:style>
      </p:cxnSp>
      <p:cxnSp>
        <p:nvCxnSpPr>
          <p:cNvPr id="48" name="Verbinder: gewinkelt 17">
            <a:extLst>
              <a:ext uri="{FF2B5EF4-FFF2-40B4-BE49-F238E27FC236}">
                <a16:creationId xmlns:a16="http://schemas.microsoft.com/office/drawing/2014/main" id="{81180797-FBCC-42B8-859F-6FCC8104908A}"/>
              </a:ext>
            </a:extLst>
          </p:cNvPr>
          <p:cNvCxnSpPr>
            <a:cxnSpLocks/>
            <a:stCxn id="30" idx="3"/>
            <a:endCxn id="31" idx="1"/>
          </p:cNvCxnSpPr>
          <p:nvPr/>
        </p:nvCxnSpPr>
        <p:spPr>
          <a:xfrm flipV="1">
            <a:off x="3664885" y="4850925"/>
            <a:ext cx="1045115" cy="603292"/>
          </a:xfrm>
          <a:prstGeom prst="bentConnector3">
            <a:avLst>
              <a:gd name="adj1" fmla="val 50000"/>
            </a:avLst>
          </a:prstGeom>
          <a:ln w="38100">
            <a:solidFill>
              <a:srgbClr val="363738"/>
            </a:solidFill>
            <a:tailEnd type="triangle"/>
          </a:ln>
        </p:spPr>
        <p:style>
          <a:lnRef idx="1">
            <a:schemeClr val="accent1"/>
          </a:lnRef>
          <a:fillRef idx="0">
            <a:schemeClr val="accent1"/>
          </a:fillRef>
          <a:effectRef idx="0">
            <a:schemeClr val="accent1"/>
          </a:effectRef>
          <a:fontRef idx="minor">
            <a:schemeClr val="tx1"/>
          </a:fontRef>
        </p:style>
      </p:cxnSp>
      <p:cxnSp>
        <p:nvCxnSpPr>
          <p:cNvPr id="51" name="Verbinder: gewinkelt 17">
            <a:extLst>
              <a:ext uri="{FF2B5EF4-FFF2-40B4-BE49-F238E27FC236}">
                <a16:creationId xmlns:a16="http://schemas.microsoft.com/office/drawing/2014/main" id="{C5D60D6E-F561-414D-83F8-4D75C8A5E820}"/>
              </a:ext>
            </a:extLst>
          </p:cNvPr>
          <p:cNvCxnSpPr>
            <a:cxnSpLocks/>
          </p:cNvCxnSpPr>
          <p:nvPr/>
        </p:nvCxnSpPr>
        <p:spPr>
          <a:xfrm flipV="1">
            <a:off x="7482000" y="4847934"/>
            <a:ext cx="1502233" cy="0"/>
          </a:xfrm>
          <a:prstGeom prst="straightConnector1">
            <a:avLst/>
          </a:prstGeom>
          <a:ln w="38100">
            <a:solidFill>
              <a:srgbClr val="363738"/>
            </a:solidFill>
            <a:tailEnd type="triangle"/>
          </a:ln>
        </p:spPr>
        <p:style>
          <a:lnRef idx="1">
            <a:schemeClr val="accent1"/>
          </a:lnRef>
          <a:fillRef idx="0">
            <a:schemeClr val="accent1"/>
          </a:fillRef>
          <a:effectRef idx="0">
            <a:schemeClr val="accent1"/>
          </a:effectRef>
          <a:fontRef idx="minor">
            <a:schemeClr val="tx1"/>
          </a:fontRef>
        </p:style>
      </p:cxnSp>
      <p:cxnSp>
        <p:nvCxnSpPr>
          <p:cNvPr id="59" name="Verbinder: gewinkelt 17">
            <a:extLst>
              <a:ext uri="{FF2B5EF4-FFF2-40B4-BE49-F238E27FC236}">
                <a16:creationId xmlns:a16="http://schemas.microsoft.com/office/drawing/2014/main" id="{9875C8F4-1FA6-4431-BA9E-17A6F6C33A36}"/>
              </a:ext>
            </a:extLst>
          </p:cNvPr>
          <p:cNvCxnSpPr>
            <a:cxnSpLocks/>
          </p:cNvCxnSpPr>
          <p:nvPr/>
        </p:nvCxnSpPr>
        <p:spPr>
          <a:xfrm flipV="1">
            <a:off x="7482000" y="2736417"/>
            <a:ext cx="1502233" cy="0"/>
          </a:xfrm>
          <a:prstGeom prst="straightConnector1">
            <a:avLst/>
          </a:prstGeom>
          <a:ln w="38100">
            <a:solidFill>
              <a:srgbClr val="363738"/>
            </a:solidFill>
            <a:tailEnd type="triangle"/>
          </a:ln>
        </p:spPr>
        <p:style>
          <a:lnRef idx="1">
            <a:schemeClr val="accent1"/>
          </a:lnRef>
          <a:fillRef idx="0">
            <a:schemeClr val="accent1"/>
          </a:fillRef>
          <a:effectRef idx="0">
            <a:schemeClr val="accent1"/>
          </a:effectRef>
          <a:fontRef idx="minor">
            <a:schemeClr val="tx1"/>
          </a:fontRef>
        </p:style>
      </p:cxnSp>
      <p:sp>
        <p:nvSpPr>
          <p:cNvPr id="60" name="Ellipse 12">
            <a:extLst>
              <a:ext uri="{FF2B5EF4-FFF2-40B4-BE49-F238E27FC236}">
                <a16:creationId xmlns:a16="http://schemas.microsoft.com/office/drawing/2014/main" id="{9816D557-5DD6-49E9-A9D9-5D9B405DDA5C}"/>
              </a:ext>
            </a:extLst>
          </p:cNvPr>
          <p:cNvSpPr>
            <a:spLocks noChangeAspect="1"/>
          </p:cNvSpPr>
          <p:nvPr/>
        </p:nvSpPr>
        <p:spPr>
          <a:xfrm rot="900000">
            <a:off x="10456592" y="1238232"/>
            <a:ext cx="1437099" cy="1437099"/>
          </a:xfrm>
          <a:prstGeom prst="ellipse">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685800">
              <a:lnSpc>
                <a:spcPct val="104000"/>
              </a:lnSpc>
              <a:spcBef>
                <a:spcPts val="450"/>
              </a:spcBef>
              <a:defRPr/>
            </a:pPr>
            <a:r>
              <a:rPr lang="de-DE" sz="1050" b="1" dirty="0">
                <a:solidFill>
                  <a:prstClr val="white"/>
                </a:solidFill>
                <a:latin typeface="Arial"/>
              </a:rPr>
              <a:t>Mit HDI </a:t>
            </a:r>
            <a:br>
              <a:rPr lang="de-DE" sz="1050" b="1" dirty="0">
                <a:solidFill>
                  <a:prstClr val="white"/>
                </a:solidFill>
                <a:latin typeface="Arial"/>
              </a:rPr>
            </a:br>
            <a:r>
              <a:rPr lang="de-DE" sz="1050" b="1" dirty="0">
                <a:solidFill>
                  <a:prstClr val="white"/>
                </a:solidFill>
                <a:latin typeface="Arial"/>
              </a:rPr>
              <a:t>ab sofort auf der sicheren Seite!</a:t>
            </a:r>
          </a:p>
          <a:p>
            <a:pPr algn="ctr" defTabSz="685800">
              <a:lnSpc>
                <a:spcPct val="104000"/>
              </a:lnSpc>
              <a:spcBef>
                <a:spcPts val="450"/>
              </a:spcBef>
              <a:defRPr/>
            </a:pPr>
            <a:r>
              <a:rPr lang="de-DE" sz="900" dirty="0">
                <a:solidFill>
                  <a:prstClr val="white"/>
                </a:solidFill>
                <a:latin typeface="Arial"/>
              </a:rPr>
              <a:t>Leistung bei allen Delikten im Straßenverkehr</a:t>
            </a:r>
          </a:p>
        </p:txBody>
      </p:sp>
      <p:sp>
        <p:nvSpPr>
          <p:cNvPr id="5" name="Foliennummernplatzhalter 4">
            <a:extLst>
              <a:ext uri="{FF2B5EF4-FFF2-40B4-BE49-F238E27FC236}">
                <a16:creationId xmlns:a16="http://schemas.microsoft.com/office/drawing/2014/main" id="{ABD26E38-E429-4494-8796-F87D2358BF0C}"/>
              </a:ext>
            </a:extLst>
          </p:cNvPr>
          <p:cNvSpPr>
            <a:spLocks noGrp="1"/>
          </p:cNvSpPr>
          <p:nvPr>
            <p:ph type="sldNum" sz="quarter" idx="12"/>
          </p:nvPr>
        </p:nvSpPr>
        <p:spPr/>
        <p:txBody>
          <a:bodyPr/>
          <a:lstStyle/>
          <a:p>
            <a:fld id="{7EC6429F-8EBA-4254-B9C8-295228AFE7F1}" type="slidenum">
              <a:rPr lang="de-DE" smtClean="0"/>
              <a:pPr/>
              <a:t>54</a:t>
            </a:fld>
            <a:endParaRPr lang="de-DE" dirty="0"/>
          </a:p>
        </p:txBody>
      </p:sp>
      <p:sp>
        <p:nvSpPr>
          <p:cNvPr id="23" name="Fußzeilenplatzhalter 2">
            <a:extLst>
              <a:ext uri="{FF2B5EF4-FFF2-40B4-BE49-F238E27FC236}">
                <a16:creationId xmlns:a16="http://schemas.microsoft.com/office/drawing/2014/main" id="{5F49E748-C413-4456-AD61-3AB4D99A335D}"/>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27231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hteck 24">
            <a:extLst>
              <a:ext uri="{FF2B5EF4-FFF2-40B4-BE49-F238E27FC236}">
                <a16:creationId xmlns:a16="http://schemas.microsoft.com/office/drawing/2014/main" id="{30830666-D2BC-4794-8389-9C80595E3320}"/>
              </a:ext>
            </a:extLst>
          </p:cNvPr>
          <p:cNvSpPr/>
          <p:nvPr/>
        </p:nvSpPr>
        <p:spPr>
          <a:xfrm>
            <a:off x="2663589" y="1269690"/>
            <a:ext cx="9207410" cy="47034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 name="Title 2">
            <a:extLst>
              <a:ext uri="{FF2B5EF4-FFF2-40B4-BE49-F238E27FC236}">
                <a16:creationId xmlns:a16="http://schemas.microsoft.com/office/drawing/2014/main" id="{726E0C58-96BA-41A4-B423-A6100210265E}"/>
              </a:ext>
            </a:extLst>
          </p:cNvPr>
          <p:cNvSpPr>
            <a:spLocks noGrp="1"/>
          </p:cNvSpPr>
          <p:nvPr>
            <p:ph type="title"/>
          </p:nvPr>
        </p:nvSpPr>
        <p:spPr>
          <a:xfrm>
            <a:off x="335360" y="260649"/>
            <a:ext cx="11520000" cy="791865"/>
          </a:xfrm>
        </p:spPr>
        <p:txBody>
          <a:bodyPr/>
          <a:lstStyle/>
          <a:p>
            <a:r>
              <a:rPr lang="de-DE" dirty="0"/>
              <a:t>HDI ist für den Kunden da, wenn es darauf ankommt</a:t>
            </a:r>
            <a:r>
              <a:rPr lang="de-DE"/>
              <a:t>. </a:t>
            </a:r>
            <a:endParaRPr lang="de-DE" dirty="0"/>
          </a:p>
        </p:txBody>
      </p:sp>
      <p:sp>
        <p:nvSpPr>
          <p:cNvPr id="6" name="Textplatzhalter 4">
            <a:extLst>
              <a:ext uri="{FF2B5EF4-FFF2-40B4-BE49-F238E27FC236}">
                <a16:creationId xmlns:a16="http://schemas.microsoft.com/office/drawing/2014/main" id="{042380CC-266E-4E1C-BFF7-ECEA496C1F11}"/>
              </a:ext>
            </a:extLst>
          </p:cNvPr>
          <p:cNvSpPr txBox="1">
            <a:spLocks/>
          </p:cNvSpPr>
          <p:nvPr/>
        </p:nvSpPr>
        <p:spPr>
          <a:xfrm>
            <a:off x="323528" y="1268760"/>
            <a:ext cx="2052000" cy="512415"/>
          </a:xfrm>
          <a:prstGeom prst="rect">
            <a:avLst/>
          </a:prstGeom>
        </p:spPr>
        <p:txBody>
          <a:bodyPr lIns="0" tIns="0" rIns="0" bIns="0"/>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Auswahl-Kriterien </a:t>
            </a:r>
            <a:br>
              <a:rPr lang="de-DE" dirty="0"/>
            </a:br>
            <a:r>
              <a:rPr lang="de-DE" dirty="0"/>
              <a:t>für einen BU-Schutz.</a:t>
            </a:r>
          </a:p>
        </p:txBody>
      </p:sp>
      <p:sp>
        <p:nvSpPr>
          <p:cNvPr id="8" name="Rechteck 6">
            <a:extLst>
              <a:ext uri="{FF2B5EF4-FFF2-40B4-BE49-F238E27FC236}">
                <a16:creationId xmlns:a16="http://schemas.microsoft.com/office/drawing/2014/main" id="{5B3B7576-EC29-4A51-8ABA-D3CF4D8B080C}"/>
              </a:ext>
            </a:extLst>
          </p:cNvPr>
          <p:cNvSpPr/>
          <p:nvPr/>
        </p:nvSpPr>
        <p:spPr>
          <a:xfrm>
            <a:off x="335360" y="3687117"/>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Preis</a:t>
            </a:r>
          </a:p>
        </p:txBody>
      </p:sp>
      <p:sp>
        <p:nvSpPr>
          <p:cNvPr id="9" name="Rechteck 8">
            <a:extLst>
              <a:ext uri="{FF2B5EF4-FFF2-40B4-BE49-F238E27FC236}">
                <a16:creationId xmlns:a16="http://schemas.microsoft.com/office/drawing/2014/main" id="{575DEAB7-6632-4D5E-BE80-D139790BC6DA}"/>
              </a:ext>
            </a:extLst>
          </p:cNvPr>
          <p:cNvSpPr/>
          <p:nvPr/>
        </p:nvSpPr>
        <p:spPr>
          <a:xfrm>
            <a:off x="335360" y="2881905"/>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BU-Stabilität</a:t>
            </a:r>
          </a:p>
        </p:txBody>
      </p:sp>
      <p:sp>
        <p:nvSpPr>
          <p:cNvPr id="10" name="Rechteck 10">
            <a:extLst>
              <a:ext uri="{FF2B5EF4-FFF2-40B4-BE49-F238E27FC236}">
                <a16:creationId xmlns:a16="http://schemas.microsoft.com/office/drawing/2014/main" id="{77D11B38-1ACE-4A17-8706-DAA6BF170166}"/>
              </a:ext>
            </a:extLst>
          </p:cNvPr>
          <p:cNvSpPr/>
          <p:nvPr/>
        </p:nvSpPr>
        <p:spPr>
          <a:xfrm>
            <a:off x="335360" y="4492329"/>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Bedingungen</a:t>
            </a:r>
          </a:p>
        </p:txBody>
      </p:sp>
      <p:sp>
        <p:nvSpPr>
          <p:cNvPr id="11" name="Rechteck 12">
            <a:extLst>
              <a:ext uri="{FF2B5EF4-FFF2-40B4-BE49-F238E27FC236}">
                <a16:creationId xmlns:a16="http://schemas.microsoft.com/office/drawing/2014/main" id="{E70D0877-4CC3-40B4-B040-D9AB78F03C09}"/>
              </a:ext>
            </a:extLst>
          </p:cNvPr>
          <p:cNvSpPr/>
          <p:nvPr/>
        </p:nvSpPr>
        <p:spPr>
          <a:xfrm>
            <a:off x="335360" y="5297541"/>
            <a:ext cx="2052000" cy="675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Services</a:t>
            </a:r>
          </a:p>
        </p:txBody>
      </p:sp>
      <p:sp>
        <p:nvSpPr>
          <p:cNvPr id="12" name="Rechteck 14">
            <a:extLst>
              <a:ext uri="{FF2B5EF4-FFF2-40B4-BE49-F238E27FC236}">
                <a16:creationId xmlns:a16="http://schemas.microsoft.com/office/drawing/2014/main" id="{765DBC52-4807-418C-9653-048D61A49C71}"/>
              </a:ext>
            </a:extLst>
          </p:cNvPr>
          <p:cNvSpPr/>
          <p:nvPr/>
        </p:nvSpPr>
        <p:spPr>
          <a:xfrm>
            <a:off x="335360" y="2076693"/>
            <a:ext cx="2052000" cy="675592"/>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04000"/>
              </a:lnSpc>
              <a:spcBef>
                <a:spcPts val="600"/>
              </a:spcBef>
            </a:pPr>
            <a:r>
              <a:rPr lang="de-DE" sz="1600" b="1" dirty="0"/>
              <a:t>BU-Kompetenz</a:t>
            </a:r>
          </a:p>
        </p:txBody>
      </p:sp>
      <p:cxnSp>
        <p:nvCxnSpPr>
          <p:cNvPr id="14" name="Gerader Verbinder 25">
            <a:extLst>
              <a:ext uri="{FF2B5EF4-FFF2-40B4-BE49-F238E27FC236}">
                <a16:creationId xmlns:a16="http://schemas.microsoft.com/office/drawing/2014/main" id="{CD56B25F-EA21-4B4E-BCF6-C85BA57D939C}"/>
              </a:ext>
            </a:extLst>
          </p:cNvPr>
          <p:cNvCxnSpPr>
            <a:cxnSpLocks/>
          </p:cNvCxnSpPr>
          <p:nvPr/>
        </p:nvCxnSpPr>
        <p:spPr>
          <a:xfrm flipV="1">
            <a:off x="2517655" y="1269690"/>
            <a:ext cx="0" cy="470344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D0DA4BA-BDFD-4A8C-9904-B75E0F5F8576}"/>
              </a:ext>
            </a:extLst>
          </p:cNvPr>
          <p:cNvGrpSpPr/>
          <p:nvPr/>
        </p:nvGrpSpPr>
        <p:grpSpPr>
          <a:xfrm>
            <a:off x="2915816" y="2134933"/>
            <a:ext cx="4199880" cy="2621021"/>
            <a:chOff x="2915816" y="2134933"/>
            <a:chExt cx="4199880" cy="2621021"/>
          </a:xfrm>
        </p:grpSpPr>
        <p:sp>
          <p:nvSpPr>
            <p:cNvPr id="31" name="Rectangle 6">
              <a:extLst>
                <a:ext uri="{FF2B5EF4-FFF2-40B4-BE49-F238E27FC236}">
                  <a16:creationId xmlns:a16="http://schemas.microsoft.com/office/drawing/2014/main" id="{EFA03736-E7D7-4CF0-976B-B7965F85DAC0}"/>
                </a:ext>
              </a:extLst>
            </p:cNvPr>
            <p:cNvSpPr>
              <a:spLocks noChangeArrowheads="1"/>
            </p:cNvSpPr>
            <p:nvPr/>
          </p:nvSpPr>
          <p:spPr bwMode="auto">
            <a:xfrm>
              <a:off x="2975696" y="4323954"/>
              <a:ext cx="4140000" cy="43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b="0" dirty="0">
                  <a:ea typeface="ＭＳ Ｐゴシック" pitchFamily="34" charset="-128"/>
                </a:rPr>
                <a:t>Risikovoranfrage</a:t>
              </a:r>
              <a:endParaRPr lang="de-DE" altLang="de-DE" dirty="0">
                <a:ea typeface="ＭＳ Ｐゴシック" pitchFamily="34" charset="-128"/>
              </a:endParaRPr>
            </a:p>
          </p:txBody>
        </p:sp>
        <p:cxnSp>
          <p:nvCxnSpPr>
            <p:cNvPr id="32" name="Gerader Verbinder 40">
              <a:extLst>
                <a:ext uri="{FF2B5EF4-FFF2-40B4-BE49-F238E27FC236}">
                  <a16:creationId xmlns:a16="http://schemas.microsoft.com/office/drawing/2014/main" id="{BA269A9C-0551-4AA9-A7B2-FDFEA297783B}"/>
                </a:ext>
              </a:extLst>
            </p:cNvPr>
            <p:cNvCxnSpPr>
              <a:cxnSpLocks/>
            </p:cNvCxnSpPr>
            <p:nvPr/>
          </p:nvCxnSpPr>
          <p:spPr>
            <a:xfrm>
              <a:off x="2915816" y="2134933"/>
              <a:ext cx="0" cy="4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D675A821-509B-4C6C-8B8C-971CE921A1AC}"/>
              </a:ext>
            </a:extLst>
          </p:cNvPr>
          <p:cNvGrpSpPr/>
          <p:nvPr/>
        </p:nvGrpSpPr>
        <p:grpSpPr>
          <a:xfrm>
            <a:off x="7592008" y="2093973"/>
            <a:ext cx="4140000" cy="432000"/>
            <a:chOff x="7592008" y="2093973"/>
            <a:chExt cx="4140000" cy="432000"/>
          </a:xfrm>
        </p:grpSpPr>
        <p:sp>
          <p:nvSpPr>
            <p:cNvPr id="40" name="Rectangle 6">
              <a:extLst>
                <a:ext uri="{FF2B5EF4-FFF2-40B4-BE49-F238E27FC236}">
                  <a16:creationId xmlns:a16="http://schemas.microsoft.com/office/drawing/2014/main" id="{2FBC0E9C-E988-403A-A070-ADF5DE5638EA}"/>
                </a:ext>
              </a:extLst>
            </p:cNvPr>
            <p:cNvSpPr>
              <a:spLocks noChangeArrowheads="1"/>
            </p:cNvSpPr>
            <p:nvPr/>
          </p:nvSpPr>
          <p:spPr bwMode="auto">
            <a:xfrm>
              <a:off x="7592008" y="2093973"/>
              <a:ext cx="4140000" cy="43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dirty="0">
                  <a:ea typeface="ＭＳ Ｐゴシック" pitchFamily="34" charset="-128"/>
                </a:rPr>
                <a:t>Telefonischer Erstkontakt </a:t>
              </a:r>
            </a:p>
          </p:txBody>
        </p:sp>
        <p:cxnSp>
          <p:nvCxnSpPr>
            <p:cNvPr id="42" name="Gerader Verbinder 40">
              <a:extLst>
                <a:ext uri="{FF2B5EF4-FFF2-40B4-BE49-F238E27FC236}">
                  <a16:creationId xmlns:a16="http://schemas.microsoft.com/office/drawing/2014/main" id="{8389B0C9-298F-4AF0-A7F7-802B33EE8CAC}"/>
                </a:ext>
              </a:extLst>
            </p:cNvPr>
            <p:cNvCxnSpPr>
              <a:cxnSpLocks/>
            </p:cNvCxnSpPr>
            <p:nvPr/>
          </p:nvCxnSpPr>
          <p:spPr>
            <a:xfrm>
              <a:off x="7592009" y="2093973"/>
              <a:ext cx="0" cy="4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Textplatzhalter 4">
            <a:extLst>
              <a:ext uri="{FF2B5EF4-FFF2-40B4-BE49-F238E27FC236}">
                <a16:creationId xmlns:a16="http://schemas.microsoft.com/office/drawing/2014/main" id="{CC4BD989-5FCB-4D60-B53E-D00C36A25973}"/>
              </a:ext>
            </a:extLst>
          </p:cNvPr>
          <p:cNvSpPr txBox="1">
            <a:spLocks/>
          </p:cNvSpPr>
          <p:nvPr/>
        </p:nvSpPr>
        <p:spPr bwMode="gray">
          <a:xfrm>
            <a:off x="2915816" y="1318316"/>
            <a:ext cx="3580234" cy="413303"/>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1"/>
                </a:solidFill>
              </a:rPr>
              <a:t>Services bei Vertragsabschluss.</a:t>
            </a:r>
          </a:p>
        </p:txBody>
      </p:sp>
      <p:sp>
        <p:nvSpPr>
          <p:cNvPr id="39" name="Textplatzhalter 4">
            <a:extLst>
              <a:ext uri="{FF2B5EF4-FFF2-40B4-BE49-F238E27FC236}">
                <a16:creationId xmlns:a16="http://schemas.microsoft.com/office/drawing/2014/main" id="{781F4481-DDD8-474F-9D30-A12D00DE6CEF}"/>
              </a:ext>
            </a:extLst>
          </p:cNvPr>
          <p:cNvSpPr txBox="1">
            <a:spLocks/>
          </p:cNvSpPr>
          <p:nvPr/>
        </p:nvSpPr>
        <p:spPr bwMode="gray">
          <a:xfrm>
            <a:off x="7592013" y="1318316"/>
            <a:ext cx="4139995" cy="413303"/>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1"/>
                </a:solidFill>
              </a:rPr>
              <a:t>Services im Leistungsfall.</a:t>
            </a:r>
          </a:p>
        </p:txBody>
      </p:sp>
      <p:grpSp>
        <p:nvGrpSpPr>
          <p:cNvPr id="43" name="Group 42">
            <a:extLst>
              <a:ext uri="{FF2B5EF4-FFF2-40B4-BE49-F238E27FC236}">
                <a16:creationId xmlns:a16="http://schemas.microsoft.com/office/drawing/2014/main" id="{A1F609A2-BA0D-4036-800A-6DE6158CF4C0}"/>
              </a:ext>
            </a:extLst>
          </p:cNvPr>
          <p:cNvGrpSpPr/>
          <p:nvPr/>
        </p:nvGrpSpPr>
        <p:grpSpPr>
          <a:xfrm>
            <a:off x="2915815" y="2867298"/>
            <a:ext cx="4140000" cy="1155900"/>
            <a:chOff x="2915815" y="2134933"/>
            <a:chExt cx="4140000" cy="1155900"/>
          </a:xfrm>
        </p:grpSpPr>
        <p:sp>
          <p:nvSpPr>
            <p:cNvPr id="47" name="Rectangle 6">
              <a:extLst>
                <a:ext uri="{FF2B5EF4-FFF2-40B4-BE49-F238E27FC236}">
                  <a16:creationId xmlns:a16="http://schemas.microsoft.com/office/drawing/2014/main" id="{0284F085-6AFE-4E46-BC99-E77A065559D7}"/>
                </a:ext>
              </a:extLst>
            </p:cNvPr>
            <p:cNvSpPr>
              <a:spLocks noChangeArrowheads="1"/>
            </p:cNvSpPr>
            <p:nvPr/>
          </p:nvSpPr>
          <p:spPr bwMode="auto">
            <a:xfrm>
              <a:off x="2915815" y="2858833"/>
              <a:ext cx="4140000" cy="43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b="0" dirty="0">
                  <a:ea typeface="ＭＳ Ｐゴシック" pitchFamily="34" charset="-128"/>
                </a:rPr>
                <a:t>Handout</a:t>
              </a:r>
              <a:r>
                <a:rPr lang="de-DE" altLang="de-DE" dirty="0">
                  <a:ea typeface="ＭＳ Ｐゴシック" pitchFamily="34" charset="-128"/>
                </a:rPr>
                <a:t> Risikoprüfung </a:t>
              </a:r>
              <a:r>
                <a:rPr lang="de-DE" altLang="de-DE" b="0" dirty="0">
                  <a:ea typeface="ＭＳ Ｐゴシック" pitchFamily="34" charset="-128"/>
                </a:rPr>
                <a:t>mit Diagnoseliste</a:t>
              </a:r>
            </a:p>
          </p:txBody>
        </p:sp>
        <p:cxnSp>
          <p:nvCxnSpPr>
            <p:cNvPr id="50" name="Gerader Verbinder 40">
              <a:extLst>
                <a:ext uri="{FF2B5EF4-FFF2-40B4-BE49-F238E27FC236}">
                  <a16:creationId xmlns:a16="http://schemas.microsoft.com/office/drawing/2014/main" id="{2BC714E4-71F2-468D-B271-C22696A6E5DC}"/>
                </a:ext>
              </a:extLst>
            </p:cNvPr>
            <p:cNvCxnSpPr>
              <a:cxnSpLocks/>
            </p:cNvCxnSpPr>
            <p:nvPr/>
          </p:nvCxnSpPr>
          <p:spPr>
            <a:xfrm>
              <a:off x="2915816" y="2134933"/>
              <a:ext cx="0" cy="4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48BB88-4B05-44DC-935D-00DEA7BF87D3}"/>
              </a:ext>
            </a:extLst>
          </p:cNvPr>
          <p:cNvGrpSpPr/>
          <p:nvPr/>
        </p:nvGrpSpPr>
        <p:grpSpPr>
          <a:xfrm>
            <a:off x="7592008" y="2826338"/>
            <a:ext cx="4140000" cy="432000"/>
            <a:chOff x="7592008" y="2093973"/>
            <a:chExt cx="4140000" cy="432000"/>
          </a:xfrm>
        </p:grpSpPr>
        <p:sp>
          <p:nvSpPr>
            <p:cNvPr id="56" name="Rectangle 6">
              <a:extLst>
                <a:ext uri="{FF2B5EF4-FFF2-40B4-BE49-F238E27FC236}">
                  <a16:creationId xmlns:a16="http://schemas.microsoft.com/office/drawing/2014/main" id="{1CFDCEA9-D796-48DB-B45F-7505CB2F1F10}"/>
                </a:ext>
              </a:extLst>
            </p:cNvPr>
            <p:cNvSpPr>
              <a:spLocks noChangeArrowheads="1"/>
            </p:cNvSpPr>
            <p:nvPr/>
          </p:nvSpPr>
          <p:spPr bwMode="auto">
            <a:xfrm>
              <a:off x="7592008" y="2093973"/>
              <a:ext cx="4140000" cy="43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dirty="0" err="1">
                  <a:ea typeface="ＭＳ Ｐゴシック" pitchFamily="34" charset="-128"/>
                </a:rPr>
                <a:t>Teleclaiming</a:t>
              </a:r>
              <a:endParaRPr lang="de-DE" altLang="de-DE" dirty="0">
                <a:ea typeface="ＭＳ Ｐゴシック" pitchFamily="34" charset="-128"/>
              </a:endParaRPr>
            </a:p>
          </p:txBody>
        </p:sp>
        <p:cxnSp>
          <p:nvCxnSpPr>
            <p:cNvPr id="59" name="Gerader Verbinder 40">
              <a:extLst>
                <a:ext uri="{FF2B5EF4-FFF2-40B4-BE49-F238E27FC236}">
                  <a16:creationId xmlns:a16="http://schemas.microsoft.com/office/drawing/2014/main" id="{A0C75E1C-D480-4E70-A97C-DCF5C5DC60D8}"/>
                </a:ext>
              </a:extLst>
            </p:cNvPr>
            <p:cNvCxnSpPr>
              <a:cxnSpLocks/>
            </p:cNvCxnSpPr>
            <p:nvPr/>
          </p:nvCxnSpPr>
          <p:spPr>
            <a:xfrm>
              <a:off x="7592009" y="2093973"/>
              <a:ext cx="0" cy="4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11B4873-447D-4D3E-9DDC-3AF268C469C9}"/>
              </a:ext>
            </a:extLst>
          </p:cNvPr>
          <p:cNvGrpSpPr/>
          <p:nvPr/>
        </p:nvGrpSpPr>
        <p:grpSpPr>
          <a:xfrm>
            <a:off x="2915816" y="2155790"/>
            <a:ext cx="4199880" cy="1875873"/>
            <a:chOff x="2915816" y="691060"/>
            <a:chExt cx="4199880" cy="1875873"/>
          </a:xfrm>
        </p:grpSpPr>
        <p:sp>
          <p:nvSpPr>
            <p:cNvPr id="65" name="Rectangle 6">
              <a:extLst>
                <a:ext uri="{FF2B5EF4-FFF2-40B4-BE49-F238E27FC236}">
                  <a16:creationId xmlns:a16="http://schemas.microsoft.com/office/drawing/2014/main" id="{FDFA260E-11A7-4109-8113-872789C1CCA0}"/>
                </a:ext>
              </a:extLst>
            </p:cNvPr>
            <p:cNvSpPr>
              <a:spLocks noChangeArrowheads="1"/>
            </p:cNvSpPr>
            <p:nvPr/>
          </p:nvSpPr>
          <p:spPr bwMode="auto">
            <a:xfrm>
              <a:off x="2975696" y="691060"/>
              <a:ext cx="4140000" cy="43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dirty="0">
                  <a:ea typeface="ＭＳ Ｐゴシック" pitchFamily="34" charset="-128"/>
                </a:rPr>
                <a:t>M-Check – </a:t>
              </a:r>
              <a:r>
                <a:rPr lang="de-DE" altLang="de-DE" b="0" dirty="0">
                  <a:ea typeface="ＭＳ Ｐゴシック" pitchFamily="34" charset="-128"/>
                </a:rPr>
                <a:t>persönlicher und schneller Gesundheitscheck</a:t>
              </a:r>
            </a:p>
          </p:txBody>
        </p:sp>
        <p:cxnSp>
          <p:nvCxnSpPr>
            <p:cNvPr id="68" name="Gerader Verbinder 40">
              <a:extLst>
                <a:ext uri="{FF2B5EF4-FFF2-40B4-BE49-F238E27FC236}">
                  <a16:creationId xmlns:a16="http://schemas.microsoft.com/office/drawing/2014/main" id="{FB6C3237-A91F-4EF9-B3D9-0DDC48437288}"/>
                </a:ext>
              </a:extLst>
            </p:cNvPr>
            <p:cNvCxnSpPr>
              <a:cxnSpLocks/>
            </p:cNvCxnSpPr>
            <p:nvPr/>
          </p:nvCxnSpPr>
          <p:spPr>
            <a:xfrm>
              <a:off x="2915816" y="2134933"/>
              <a:ext cx="0" cy="4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157095AA-289F-47D2-81D0-3089C88A4D57}"/>
              </a:ext>
            </a:extLst>
          </p:cNvPr>
          <p:cNvGrpSpPr/>
          <p:nvPr/>
        </p:nvGrpSpPr>
        <p:grpSpPr>
          <a:xfrm>
            <a:off x="7592008" y="3558703"/>
            <a:ext cx="4140000" cy="432000"/>
            <a:chOff x="7592008" y="2093973"/>
            <a:chExt cx="4140000" cy="432000"/>
          </a:xfrm>
        </p:grpSpPr>
        <p:sp>
          <p:nvSpPr>
            <p:cNvPr id="70" name="Rectangle 6">
              <a:extLst>
                <a:ext uri="{FF2B5EF4-FFF2-40B4-BE49-F238E27FC236}">
                  <a16:creationId xmlns:a16="http://schemas.microsoft.com/office/drawing/2014/main" id="{9DBE18A0-4889-44EA-9969-0977297EF632}"/>
                </a:ext>
              </a:extLst>
            </p:cNvPr>
            <p:cNvSpPr>
              <a:spLocks noChangeArrowheads="1"/>
            </p:cNvSpPr>
            <p:nvPr/>
          </p:nvSpPr>
          <p:spPr bwMode="auto">
            <a:xfrm>
              <a:off x="7592008" y="2093973"/>
              <a:ext cx="4140000" cy="43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dirty="0">
                  <a:ea typeface="ＭＳ Ｐゴシック" pitchFamily="34" charset="-128"/>
                </a:rPr>
                <a:t>Kundenservice vor Ort </a:t>
              </a:r>
            </a:p>
          </p:txBody>
        </p:sp>
        <p:cxnSp>
          <p:nvCxnSpPr>
            <p:cNvPr id="71" name="Gerader Verbinder 40">
              <a:extLst>
                <a:ext uri="{FF2B5EF4-FFF2-40B4-BE49-F238E27FC236}">
                  <a16:creationId xmlns:a16="http://schemas.microsoft.com/office/drawing/2014/main" id="{EAABD3FD-84F8-4D86-BA29-BE6BF6708D05}"/>
                </a:ext>
              </a:extLst>
            </p:cNvPr>
            <p:cNvCxnSpPr>
              <a:cxnSpLocks/>
            </p:cNvCxnSpPr>
            <p:nvPr/>
          </p:nvCxnSpPr>
          <p:spPr>
            <a:xfrm>
              <a:off x="7592009" y="2093973"/>
              <a:ext cx="0" cy="4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BEA4D0D2-4CF7-4B13-8EB2-453784C395FF}"/>
              </a:ext>
            </a:extLst>
          </p:cNvPr>
          <p:cNvGrpSpPr/>
          <p:nvPr/>
        </p:nvGrpSpPr>
        <p:grpSpPr>
          <a:xfrm>
            <a:off x="2915815" y="2897236"/>
            <a:ext cx="4140000" cy="1866792"/>
            <a:chOff x="2915815" y="700141"/>
            <a:chExt cx="4140000" cy="1866792"/>
          </a:xfrm>
        </p:grpSpPr>
        <p:sp>
          <p:nvSpPr>
            <p:cNvPr id="75" name="Rectangle 6">
              <a:extLst>
                <a:ext uri="{FF2B5EF4-FFF2-40B4-BE49-F238E27FC236}">
                  <a16:creationId xmlns:a16="http://schemas.microsoft.com/office/drawing/2014/main" id="{46CB8515-74AE-4DD3-B8BC-CD01C3463A8A}"/>
                </a:ext>
              </a:extLst>
            </p:cNvPr>
            <p:cNvSpPr>
              <a:spLocks noChangeArrowheads="1"/>
            </p:cNvSpPr>
            <p:nvPr/>
          </p:nvSpPr>
          <p:spPr bwMode="auto">
            <a:xfrm>
              <a:off x="2915815" y="700141"/>
              <a:ext cx="4140000" cy="43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dirty="0" err="1">
                  <a:ea typeface="ＭＳ Ｐゴシック" pitchFamily="34" charset="-128"/>
                </a:rPr>
                <a:t>RiskVoter</a:t>
              </a:r>
              <a:r>
                <a:rPr lang="de-DE" altLang="de-DE" dirty="0">
                  <a:ea typeface="ＭＳ Ｐゴシック" pitchFamily="34" charset="-128"/>
                </a:rPr>
                <a:t> </a:t>
              </a:r>
              <a:r>
                <a:rPr lang="de-DE" altLang="de-DE" b="0" dirty="0">
                  <a:ea typeface="ＭＳ Ｐゴシック" pitchFamily="34" charset="-128"/>
                </a:rPr>
                <a:t>– die elektronische Risikoprüfung mit Votum am Point </a:t>
              </a:r>
              <a:r>
                <a:rPr lang="de-DE" altLang="de-DE" b="0" dirty="0" err="1">
                  <a:ea typeface="ＭＳ Ｐゴシック" pitchFamily="34" charset="-128"/>
                </a:rPr>
                <a:t>of</a:t>
              </a:r>
              <a:r>
                <a:rPr lang="de-DE" altLang="de-DE" b="0" dirty="0">
                  <a:ea typeface="ＭＳ Ｐゴシック" pitchFamily="34" charset="-128"/>
                </a:rPr>
                <a:t> Sale</a:t>
              </a:r>
            </a:p>
          </p:txBody>
        </p:sp>
        <p:cxnSp>
          <p:nvCxnSpPr>
            <p:cNvPr id="76" name="Gerader Verbinder 40">
              <a:extLst>
                <a:ext uri="{FF2B5EF4-FFF2-40B4-BE49-F238E27FC236}">
                  <a16:creationId xmlns:a16="http://schemas.microsoft.com/office/drawing/2014/main" id="{0E8869DC-171C-45A6-8654-CCBE5D05BE30}"/>
                </a:ext>
              </a:extLst>
            </p:cNvPr>
            <p:cNvCxnSpPr>
              <a:cxnSpLocks/>
            </p:cNvCxnSpPr>
            <p:nvPr/>
          </p:nvCxnSpPr>
          <p:spPr>
            <a:xfrm>
              <a:off x="2915816" y="2134933"/>
              <a:ext cx="0" cy="4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8603CC70-407B-47BC-862C-ED394192627B}"/>
              </a:ext>
            </a:extLst>
          </p:cNvPr>
          <p:cNvGrpSpPr/>
          <p:nvPr/>
        </p:nvGrpSpPr>
        <p:grpSpPr>
          <a:xfrm>
            <a:off x="7592008" y="4291068"/>
            <a:ext cx="4140000" cy="432000"/>
            <a:chOff x="7592008" y="2093973"/>
            <a:chExt cx="4140000" cy="432000"/>
          </a:xfrm>
        </p:grpSpPr>
        <p:sp>
          <p:nvSpPr>
            <p:cNvPr id="78" name="Rectangle 6">
              <a:extLst>
                <a:ext uri="{FF2B5EF4-FFF2-40B4-BE49-F238E27FC236}">
                  <a16:creationId xmlns:a16="http://schemas.microsoft.com/office/drawing/2014/main" id="{58FE57F9-CD94-4B80-B320-A5CD1E1CC694}"/>
                </a:ext>
              </a:extLst>
            </p:cNvPr>
            <p:cNvSpPr>
              <a:spLocks noChangeArrowheads="1"/>
            </p:cNvSpPr>
            <p:nvPr/>
          </p:nvSpPr>
          <p:spPr bwMode="auto">
            <a:xfrm>
              <a:off x="7592008" y="2093973"/>
              <a:ext cx="4140000" cy="432000"/>
            </a:xfrm>
            <a:prstGeom prst="rect">
              <a:avLst/>
            </a:prstGeom>
            <a:noFill/>
            <a:ln>
              <a:noFill/>
            </a:ln>
            <a:effectLst/>
          </p:spPr>
          <p:txBody>
            <a:bodyPr lIns="108000" tIns="0" rIns="0" bIns="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dirty="0">
                  <a:ea typeface="ＭＳ Ｐゴシック" pitchFamily="34" charset="-128"/>
                </a:rPr>
                <a:t>Unterstützung </a:t>
              </a:r>
              <a:r>
                <a:rPr lang="de-DE" altLang="de-DE" b="0" dirty="0">
                  <a:ea typeface="ＭＳ Ｐゴシック" pitchFamily="34" charset="-128"/>
                </a:rPr>
                <a:t>durch den Leistungsprüfer</a:t>
              </a:r>
            </a:p>
          </p:txBody>
        </p:sp>
        <p:cxnSp>
          <p:nvCxnSpPr>
            <p:cNvPr id="79" name="Gerader Verbinder 40">
              <a:extLst>
                <a:ext uri="{FF2B5EF4-FFF2-40B4-BE49-F238E27FC236}">
                  <a16:creationId xmlns:a16="http://schemas.microsoft.com/office/drawing/2014/main" id="{DEA9C032-8534-4325-AEB9-E4411711FD6C}"/>
                </a:ext>
              </a:extLst>
            </p:cNvPr>
            <p:cNvCxnSpPr>
              <a:cxnSpLocks/>
            </p:cNvCxnSpPr>
            <p:nvPr/>
          </p:nvCxnSpPr>
          <p:spPr>
            <a:xfrm>
              <a:off x="7592009" y="2093973"/>
              <a:ext cx="0" cy="4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0" name="Textplatzhalter 4">
            <a:extLst>
              <a:ext uri="{FF2B5EF4-FFF2-40B4-BE49-F238E27FC236}">
                <a16:creationId xmlns:a16="http://schemas.microsoft.com/office/drawing/2014/main" id="{4DE4DDF1-DA99-4460-9A39-FE55E6164F50}"/>
              </a:ext>
            </a:extLst>
          </p:cNvPr>
          <p:cNvSpPr txBox="1">
            <a:spLocks/>
          </p:cNvSpPr>
          <p:nvPr/>
        </p:nvSpPr>
        <p:spPr bwMode="gray">
          <a:xfrm>
            <a:off x="7592009" y="5108874"/>
            <a:ext cx="4140000" cy="523992"/>
          </a:xfrm>
          <a:prstGeom prst="rect">
            <a:avLst/>
          </a:prstGeom>
        </p:spPr>
        <p:txBody>
          <a:bodyPr vert="horz" lIns="10800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dirty="0">
                <a:solidFill>
                  <a:schemeClr val="accent1"/>
                </a:solidFill>
              </a:rPr>
              <a:t>Im Leistungsfall lautet unsere Devise: </a:t>
            </a:r>
            <a:br>
              <a:rPr lang="de-DE" b="1" dirty="0">
                <a:solidFill>
                  <a:schemeClr val="accent1"/>
                </a:solidFill>
              </a:rPr>
            </a:br>
            <a:r>
              <a:rPr lang="de-DE" b="1" dirty="0">
                <a:solidFill>
                  <a:schemeClr val="accent1"/>
                </a:solidFill>
              </a:rPr>
              <a:t>„Reden statt Schreiben“.</a:t>
            </a:r>
            <a:endParaRPr lang="de-DE" dirty="0"/>
          </a:p>
        </p:txBody>
      </p:sp>
      <p:sp>
        <p:nvSpPr>
          <p:cNvPr id="7" name="Foliennummernplatzhalter 6">
            <a:extLst>
              <a:ext uri="{FF2B5EF4-FFF2-40B4-BE49-F238E27FC236}">
                <a16:creationId xmlns:a16="http://schemas.microsoft.com/office/drawing/2014/main" id="{7F8BB1B6-FC4A-4ACA-8883-2935AE3AC814}"/>
              </a:ext>
            </a:extLst>
          </p:cNvPr>
          <p:cNvSpPr>
            <a:spLocks noGrp="1"/>
          </p:cNvSpPr>
          <p:nvPr>
            <p:ph type="sldNum" sz="quarter" idx="12"/>
          </p:nvPr>
        </p:nvSpPr>
        <p:spPr/>
        <p:txBody>
          <a:bodyPr/>
          <a:lstStyle/>
          <a:p>
            <a:fld id="{7EC6429F-8EBA-4254-B9C8-295228AFE7F1}" type="slidenum">
              <a:rPr lang="de-DE" smtClean="0"/>
              <a:pPr/>
              <a:t>55</a:t>
            </a:fld>
            <a:endParaRPr lang="de-DE" dirty="0"/>
          </a:p>
        </p:txBody>
      </p:sp>
      <p:sp>
        <p:nvSpPr>
          <p:cNvPr id="41" name="Fußzeilenplatzhalter 2">
            <a:extLst>
              <a:ext uri="{FF2B5EF4-FFF2-40B4-BE49-F238E27FC236}">
                <a16:creationId xmlns:a16="http://schemas.microsoft.com/office/drawing/2014/main" id="{E5AA2BD7-0B60-4054-A69E-10EF38AD8171}"/>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765807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a:t>Risikovoranfragen und Handout Risikoprüfung.</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550515"/>
          </a:xfrm>
        </p:spPr>
        <p:txBody>
          <a:bodyPr/>
          <a:lstStyle/>
          <a:p>
            <a:pPr lvl="1"/>
            <a:r>
              <a:rPr lang="de-DE" dirty="0"/>
              <a:t>Ergibt das Einreichen eines Antrags Sinn? Zu welchen Konditionen kann der Kunde versichert werden, wenn dieser </a:t>
            </a:r>
            <a:r>
              <a:rPr lang="de-DE" b="1" dirty="0">
                <a:solidFill>
                  <a:srgbClr val="016629"/>
                </a:solidFill>
              </a:rPr>
              <a:t>Vorerkrankungen</a:t>
            </a:r>
            <a:r>
              <a:rPr lang="de-DE" dirty="0"/>
              <a:t> hat?</a:t>
            </a:r>
          </a:p>
        </p:txBody>
      </p:sp>
      <p:sp>
        <p:nvSpPr>
          <p:cNvPr id="6" name="Textfeld 21">
            <a:extLst>
              <a:ext uri="{FF2B5EF4-FFF2-40B4-BE49-F238E27FC236}">
                <a16:creationId xmlns:a16="http://schemas.microsoft.com/office/drawing/2014/main" id="{96A42861-4B10-4B4C-8BF9-848420923BE8}"/>
              </a:ext>
            </a:extLst>
          </p:cNvPr>
          <p:cNvSpPr txBox="1"/>
          <p:nvPr/>
        </p:nvSpPr>
        <p:spPr>
          <a:xfrm>
            <a:off x="7829551" y="2120132"/>
            <a:ext cx="4025808" cy="1527943"/>
          </a:xfrm>
          <a:prstGeom prst="rect">
            <a:avLst/>
          </a:prstGeom>
          <a:solidFill>
            <a:srgbClr val="D0E4B9"/>
          </a:solidFill>
        </p:spPr>
        <p:txBody>
          <a:bodyPr wrap="square" lIns="144000" tIns="180000" rIns="72000" bIns="180000" rtlCol="0" anchor="t">
            <a:noAutofit/>
          </a:bodyPr>
          <a:lstStyle/>
          <a:p>
            <a:pPr>
              <a:lnSpc>
                <a:spcPct val="104000"/>
              </a:lnSpc>
              <a:spcBef>
                <a:spcPts val="600"/>
              </a:spcBef>
            </a:pPr>
            <a:r>
              <a:rPr lang="de-DE" sz="1600" b="1" dirty="0"/>
              <a:t>Kontaktdaten Risikovoranfragen:</a:t>
            </a:r>
          </a:p>
          <a:p>
            <a:pPr>
              <a:lnSpc>
                <a:spcPct val="104000"/>
              </a:lnSpc>
              <a:spcBef>
                <a:spcPts val="600"/>
              </a:spcBef>
            </a:pPr>
            <a:r>
              <a:rPr lang="de-DE" sz="1600" dirty="0"/>
              <a:t>Tel.: </a:t>
            </a:r>
            <a:r>
              <a:rPr lang="de-DE" sz="1600" dirty="0">
                <a:solidFill>
                  <a:schemeClr val="accent1"/>
                </a:solidFill>
              </a:rPr>
              <a:t>+49 221-144 3440</a:t>
            </a:r>
          </a:p>
          <a:p>
            <a:pPr>
              <a:lnSpc>
                <a:spcPct val="104000"/>
              </a:lnSpc>
              <a:spcBef>
                <a:spcPts val="600"/>
              </a:spcBef>
            </a:pPr>
            <a:r>
              <a:rPr lang="de-DE" sz="1600" dirty="0"/>
              <a:t>Fax: </a:t>
            </a:r>
            <a:r>
              <a:rPr lang="de-DE" sz="1600" dirty="0">
                <a:solidFill>
                  <a:schemeClr val="accent1"/>
                </a:solidFill>
              </a:rPr>
              <a:t>+49 221-144 3054</a:t>
            </a:r>
          </a:p>
          <a:p>
            <a:pPr>
              <a:lnSpc>
                <a:spcPct val="104000"/>
              </a:lnSpc>
              <a:spcBef>
                <a:spcPts val="600"/>
              </a:spcBef>
            </a:pPr>
            <a:r>
              <a:rPr lang="de-DE" sz="1600" dirty="0"/>
              <a:t>E-Mail: </a:t>
            </a:r>
            <a:r>
              <a:rPr lang="de-DE" sz="1600" dirty="0">
                <a:solidFill>
                  <a:schemeClr val="accent1"/>
                </a:solidFill>
              </a:rPr>
              <a:t>risikovoranfragen@hdi.de</a:t>
            </a:r>
            <a:endParaRPr lang="de-DE" sz="1400" dirty="0">
              <a:solidFill>
                <a:schemeClr val="accent1"/>
              </a:solidFill>
            </a:endParaRPr>
          </a:p>
        </p:txBody>
      </p:sp>
      <p:sp>
        <p:nvSpPr>
          <p:cNvPr id="8" name="Rechteck 23">
            <a:extLst>
              <a:ext uri="{FF2B5EF4-FFF2-40B4-BE49-F238E27FC236}">
                <a16:creationId xmlns:a16="http://schemas.microsoft.com/office/drawing/2014/main" id="{15F3678F-6C6A-42F3-B613-62A5BAA6B6E4}"/>
              </a:ext>
            </a:extLst>
          </p:cNvPr>
          <p:cNvSpPr/>
          <p:nvPr/>
        </p:nvSpPr>
        <p:spPr>
          <a:xfrm>
            <a:off x="11540721" y="1994038"/>
            <a:ext cx="442688" cy="412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10" name="Grafik 25">
            <a:extLst>
              <a:ext uri="{FF2B5EF4-FFF2-40B4-BE49-F238E27FC236}">
                <a16:creationId xmlns:a16="http://schemas.microsoft.com/office/drawing/2014/main" id="{A6C88603-C19C-4EFE-B301-C4E8A22BFBB9}"/>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1633362" y="2053591"/>
            <a:ext cx="257406" cy="293884"/>
          </a:xfrm>
          <a:prstGeom prst="rect">
            <a:avLst/>
          </a:prstGeom>
        </p:spPr>
      </p:pic>
      <p:sp>
        <p:nvSpPr>
          <p:cNvPr id="11" name="Textfeld 21">
            <a:extLst>
              <a:ext uri="{FF2B5EF4-FFF2-40B4-BE49-F238E27FC236}">
                <a16:creationId xmlns:a16="http://schemas.microsoft.com/office/drawing/2014/main" id="{65D60EF0-5575-4217-AA1E-AA4130279802}"/>
              </a:ext>
            </a:extLst>
          </p:cNvPr>
          <p:cNvSpPr txBox="1"/>
          <p:nvPr/>
        </p:nvSpPr>
        <p:spPr>
          <a:xfrm>
            <a:off x="7829551" y="3774169"/>
            <a:ext cx="3908150" cy="2426606"/>
          </a:xfrm>
          <a:prstGeom prst="rect">
            <a:avLst/>
          </a:prstGeom>
          <a:solidFill>
            <a:schemeClr val="bg1">
              <a:lumMod val="95000"/>
            </a:schemeClr>
          </a:solidFill>
        </p:spPr>
        <p:txBody>
          <a:bodyPr wrap="square" lIns="144000" tIns="180000" rIns="72000" bIns="180000" rtlCol="0" anchor="t">
            <a:noAutofit/>
          </a:bodyPr>
          <a:lstStyle/>
          <a:p>
            <a:pPr>
              <a:lnSpc>
                <a:spcPct val="104000"/>
              </a:lnSpc>
              <a:spcBef>
                <a:spcPts val="600"/>
              </a:spcBef>
            </a:pPr>
            <a:r>
              <a:rPr lang="de-DE" sz="1400" dirty="0"/>
              <a:t>Zu einer ersten</a:t>
            </a:r>
            <a:br>
              <a:rPr lang="de-DE" sz="1400" dirty="0"/>
            </a:br>
            <a:r>
              <a:rPr lang="de-DE" sz="1400" dirty="0"/>
              <a:t>Indikation nutzen Sie</a:t>
            </a:r>
            <a:br>
              <a:rPr lang="de-DE" sz="1400" dirty="0"/>
            </a:br>
            <a:r>
              <a:rPr lang="de-DE" sz="1400" dirty="0"/>
              <a:t>auch die transparente</a:t>
            </a:r>
            <a:br>
              <a:rPr lang="de-DE" sz="1400" dirty="0"/>
            </a:br>
            <a:r>
              <a:rPr lang="de-DE" sz="1400" dirty="0"/>
              <a:t>Diagnoseliste im</a:t>
            </a:r>
            <a:br>
              <a:rPr lang="de-DE" sz="1400" dirty="0"/>
            </a:br>
            <a:r>
              <a:rPr lang="de-DE" sz="1400" dirty="0"/>
              <a:t>ausführlichen </a:t>
            </a:r>
            <a:r>
              <a:rPr lang="de-DE" sz="1400" b="1" dirty="0"/>
              <a:t>Handout</a:t>
            </a:r>
            <a:br>
              <a:rPr lang="de-DE" sz="1400" b="1" dirty="0"/>
            </a:br>
            <a:r>
              <a:rPr lang="de-DE" sz="1400" b="1" dirty="0"/>
              <a:t>Risikoprüfung.</a:t>
            </a:r>
          </a:p>
        </p:txBody>
      </p:sp>
      <p:pic>
        <p:nvPicPr>
          <p:cNvPr id="12" name="Grafik 23">
            <a:extLst>
              <a:ext uri="{FF2B5EF4-FFF2-40B4-BE49-F238E27FC236}">
                <a16:creationId xmlns:a16="http://schemas.microsoft.com/office/drawing/2014/main" id="{5CB24239-ACFF-4C30-A16D-6669585264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01711" y="4002883"/>
            <a:ext cx="1365622" cy="1969179"/>
          </a:xfrm>
          <a:prstGeom prst="rect">
            <a:avLst/>
          </a:prstGeom>
        </p:spPr>
      </p:pic>
      <p:sp>
        <p:nvSpPr>
          <p:cNvPr id="13" name="Textfeld 21">
            <a:extLst>
              <a:ext uri="{FF2B5EF4-FFF2-40B4-BE49-F238E27FC236}">
                <a16:creationId xmlns:a16="http://schemas.microsoft.com/office/drawing/2014/main" id="{4FA97E38-7D55-4E38-8143-8D3AE44AF416}"/>
              </a:ext>
            </a:extLst>
          </p:cNvPr>
          <p:cNvSpPr txBox="1"/>
          <p:nvPr/>
        </p:nvSpPr>
        <p:spPr>
          <a:xfrm>
            <a:off x="335359" y="2120131"/>
            <a:ext cx="7344000" cy="4080643"/>
          </a:xfrm>
          <a:prstGeom prst="rect">
            <a:avLst/>
          </a:prstGeom>
          <a:solidFill>
            <a:schemeClr val="bg1">
              <a:lumMod val="95000"/>
            </a:schemeClr>
          </a:solidFill>
        </p:spPr>
        <p:txBody>
          <a:bodyPr wrap="square" lIns="144000" tIns="180000" rIns="72000" bIns="180000" rtlCol="0" anchor="t">
            <a:noAutofit/>
          </a:bodyPr>
          <a:lstStyle/>
          <a:p>
            <a:pPr>
              <a:lnSpc>
                <a:spcPct val="104000"/>
              </a:lnSpc>
              <a:spcBef>
                <a:spcPts val="600"/>
              </a:spcBef>
            </a:pPr>
            <a:r>
              <a:rPr lang="de-DE" sz="1600" b="1" dirty="0">
                <a:solidFill>
                  <a:schemeClr val="accent1"/>
                </a:solidFill>
              </a:rPr>
              <a:t>Risikovoranfragen:</a:t>
            </a:r>
          </a:p>
          <a:p>
            <a:pPr>
              <a:lnSpc>
                <a:spcPct val="104000"/>
              </a:lnSpc>
              <a:spcBef>
                <a:spcPts val="600"/>
              </a:spcBef>
            </a:pPr>
            <a:r>
              <a:rPr lang="de-DE" sz="1600" dirty="0"/>
              <a:t>Zur Beantwortung dieser Fragen steht Ihnen der Service für </a:t>
            </a:r>
            <a:r>
              <a:rPr lang="de-DE" sz="1600" b="1" dirty="0"/>
              <a:t>Risikovoranfragen</a:t>
            </a:r>
            <a:r>
              <a:rPr lang="de-DE" sz="1600" dirty="0"/>
              <a:t> zur Verfügung.</a:t>
            </a:r>
          </a:p>
          <a:p>
            <a:pPr marL="285750" indent="-285750">
              <a:lnSpc>
                <a:spcPct val="104000"/>
              </a:lnSpc>
              <a:spcBef>
                <a:spcPts val="600"/>
              </a:spcBef>
              <a:buSzPct val="110000"/>
              <a:buBlip>
                <a:blip r:embed="rId6"/>
              </a:buBlip>
            </a:pPr>
            <a:r>
              <a:rPr lang="de-DE" sz="1600" dirty="0"/>
              <a:t>Telefonisch über die Risiko-Hotline</a:t>
            </a:r>
          </a:p>
          <a:p>
            <a:pPr marL="285750" indent="-285750">
              <a:lnSpc>
                <a:spcPct val="104000"/>
              </a:lnSpc>
              <a:spcBef>
                <a:spcPts val="600"/>
              </a:spcBef>
              <a:buSzPct val="110000"/>
              <a:buBlip>
                <a:blip r:embed="rId6"/>
              </a:buBlip>
            </a:pPr>
            <a:r>
              <a:rPr lang="de-DE" sz="1600" dirty="0"/>
              <a:t>Generell keine Meldung ins Hinweis- und Informations-</a:t>
            </a:r>
            <a:br>
              <a:rPr lang="de-DE" sz="1600" dirty="0"/>
            </a:br>
            <a:r>
              <a:rPr lang="de-DE" sz="1600" dirty="0" err="1"/>
              <a:t>system</a:t>
            </a:r>
            <a:r>
              <a:rPr lang="de-DE" sz="1600" dirty="0"/>
              <a:t> (HIS) des GDV</a:t>
            </a:r>
          </a:p>
          <a:p>
            <a:pPr marL="285750" indent="-285750">
              <a:lnSpc>
                <a:spcPct val="104000"/>
              </a:lnSpc>
              <a:spcBef>
                <a:spcPts val="600"/>
              </a:spcBef>
              <a:buSzPct val="110000"/>
              <a:buBlip>
                <a:blip r:embed="rId6"/>
              </a:buBlip>
            </a:pPr>
            <a:r>
              <a:rPr lang="de-DE" sz="1600" dirty="0"/>
              <a:t>Ersparnis von Zeit und Kosten durch Risikoanfrage</a:t>
            </a:r>
            <a:br>
              <a:rPr lang="de-DE" sz="1600" dirty="0"/>
            </a:br>
            <a:r>
              <a:rPr lang="de-DE" sz="1600" dirty="0"/>
              <a:t>erst bei Antragstellung</a:t>
            </a:r>
          </a:p>
          <a:p>
            <a:pPr marL="285750" indent="-285750">
              <a:lnSpc>
                <a:spcPct val="104000"/>
              </a:lnSpc>
              <a:spcBef>
                <a:spcPts val="600"/>
              </a:spcBef>
              <a:buSzPct val="110000"/>
              <a:buBlip>
                <a:blip r:embed="rId6"/>
              </a:buBlip>
            </a:pPr>
            <a:r>
              <a:rPr lang="de-DE" sz="1600" dirty="0"/>
              <a:t>Gilt für Gesundheit, Sport, Hobbys und Berufe</a:t>
            </a:r>
          </a:p>
          <a:p>
            <a:pPr marL="285750" indent="-285750">
              <a:lnSpc>
                <a:spcPct val="104000"/>
              </a:lnSpc>
              <a:spcBef>
                <a:spcPts val="600"/>
              </a:spcBef>
              <a:buSzPct val="110000"/>
              <a:buBlip>
                <a:blip r:embed="rId6"/>
              </a:buBlip>
            </a:pPr>
            <a:r>
              <a:rPr lang="de-DE" sz="1600" dirty="0"/>
              <a:t>Datenschutzkonformer Prozess</a:t>
            </a:r>
          </a:p>
        </p:txBody>
      </p:sp>
      <p:sp>
        <p:nvSpPr>
          <p:cNvPr id="14" name="Rechteck 6">
            <a:hlinkClick r:id="rId7"/>
            <a:extLst>
              <a:ext uri="{FF2B5EF4-FFF2-40B4-BE49-F238E27FC236}">
                <a16:creationId xmlns:a16="http://schemas.microsoft.com/office/drawing/2014/main" id="{D8CD5CEE-2F05-42E3-9E91-E2DE73A55559}"/>
              </a:ext>
            </a:extLst>
          </p:cNvPr>
          <p:cNvSpPr/>
          <p:nvPr/>
        </p:nvSpPr>
        <p:spPr>
          <a:xfrm>
            <a:off x="7829552" y="3785890"/>
            <a:ext cx="4025808" cy="2414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15" name="Grafik 11">
            <a:extLst>
              <a:ext uri="{FF2B5EF4-FFF2-40B4-BE49-F238E27FC236}">
                <a16:creationId xmlns:a16="http://schemas.microsoft.com/office/drawing/2014/main" id="{016D6D8B-4861-4A3C-91F3-B6220D718E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08713" y="4002883"/>
            <a:ext cx="1225402" cy="1969179"/>
          </a:xfrm>
          <a:prstGeom prst="rect">
            <a:avLst/>
          </a:prstGeom>
        </p:spPr>
      </p:pic>
      <p:sp>
        <p:nvSpPr>
          <p:cNvPr id="3" name="Foliennummernplatzhalter 2">
            <a:extLst>
              <a:ext uri="{FF2B5EF4-FFF2-40B4-BE49-F238E27FC236}">
                <a16:creationId xmlns:a16="http://schemas.microsoft.com/office/drawing/2014/main" id="{5C41D081-5319-4710-AF6B-81DC1E197FD3}"/>
              </a:ext>
            </a:extLst>
          </p:cNvPr>
          <p:cNvSpPr>
            <a:spLocks noGrp="1"/>
          </p:cNvSpPr>
          <p:nvPr>
            <p:ph type="sldNum" sz="quarter" idx="12"/>
          </p:nvPr>
        </p:nvSpPr>
        <p:spPr/>
        <p:txBody>
          <a:bodyPr/>
          <a:lstStyle/>
          <a:p>
            <a:fld id="{7EC6429F-8EBA-4254-B9C8-295228AFE7F1}" type="slidenum">
              <a:rPr lang="de-DE" smtClean="0"/>
              <a:pPr/>
              <a:t>56</a:t>
            </a:fld>
            <a:endParaRPr lang="de-DE" dirty="0"/>
          </a:p>
        </p:txBody>
      </p:sp>
      <p:sp>
        <p:nvSpPr>
          <p:cNvPr id="16" name="Fußzeilenplatzhalter 2">
            <a:extLst>
              <a:ext uri="{FF2B5EF4-FFF2-40B4-BE49-F238E27FC236}">
                <a16:creationId xmlns:a16="http://schemas.microsoft.com/office/drawing/2014/main" id="{BF410CF8-BBE6-4470-B6DF-0EDB509E164D}"/>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299960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Der Service „M-Check“ – professionell und persönlich</a:t>
            </a:r>
            <a:r>
              <a:rPr lang="de-DE"/>
              <a:t>. </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502890"/>
          </a:xfrm>
        </p:spPr>
        <p:txBody>
          <a:bodyPr/>
          <a:lstStyle/>
          <a:p>
            <a:pPr lvl="1"/>
            <a:r>
              <a:rPr lang="de-DE" dirty="0"/>
              <a:t>Für den Abschluss höherer BU-Renten ist ein ärztliches Zeugnis erforderlich. Hierfür steht Ihnen das Speed-</a:t>
            </a:r>
            <a:r>
              <a:rPr lang="de-DE" dirty="0" err="1"/>
              <a:t>Underwriting</a:t>
            </a:r>
            <a:r>
              <a:rPr lang="de-DE" dirty="0"/>
              <a:t> unseres </a:t>
            </a:r>
            <a:r>
              <a:rPr lang="de-DE" b="1" dirty="0"/>
              <a:t>Partners </a:t>
            </a:r>
            <a:r>
              <a:rPr lang="de-DE" b="1" dirty="0" err="1"/>
              <a:t>Medicals</a:t>
            </a:r>
            <a:r>
              <a:rPr lang="de-DE" b="1" dirty="0"/>
              <a:t> </a:t>
            </a:r>
            <a:r>
              <a:rPr lang="de-DE" b="1" dirty="0" err="1"/>
              <a:t>Direct</a:t>
            </a:r>
            <a:r>
              <a:rPr lang="de-DE" b="1" dirty="0"/>
              <a:t> </a:t>
            </a:r>
            <a:r>
              <a:rPr lang="de-DE" dirty="0"/>
              <a:t>zur Verfügung – der sogenannte </a:t>
            </a:r>
            <a:r>
              <a:rPr lang="de-DE" b="1" dirty="0"/>
              <a:t>M-Check.</a:t>
            </a:r>
          </a:p>
        </p:txBody>
      </p:sp>
      <p:pic>
        <p:nvPicPr>
          <p:cNvPr id="4" name="Grafik 6">
            <a:extLst>
              <a:ext uri="{FF2B5EF4-FFF2-40B4-BE49-F238E27FC236}">
                <a16:creationId xmlns:a16="http://schemas.microsoft.com/office/drawing/2014/main" id="{406265DC-8088-48D5-8C8F-894BECF13030}"/>
              </a:ext>
            </a:extLst>
          </p:cNvPr>
          <p:cNvPicPr>
            <a:picLocks noChangeAspect="1"/>
          </p:cNvPicPr>
          <p:nvPr/>
        </p:nvPicPr>
        <p:blipFill rotWithShape="1">
          <a:blip r:embed="rId2" cstate="email">
            <a:extLst>
              <a:ext uri="{28A0092B-C50C-407E-A947-70E740481C1C}">
                <a14:useLocalDpi xmlns:a14="http://schemas.microsoft.com/office/drawing/2010/main"/>
              </a:ext>
            </a:extLst>
          </a:blip>
          <a:stretch/>
        </p:blipFill>
        <p:spPr>
          <a:xfrm>
            <a:off x="335360" y="1994038"/>
            <a:ext cx="2651760" cy="2657856"/>
          </a:xfrm>
          <a:prstGeom prst="rect">
            <a:avLst/>
          </a:prstGeom>
        </p:spPr>
      </p:pic>
      <p:sp>
        <p:nvSpPr>
          <p:cNvPr id="5" name="Rechteck 12">
            <a:extLst>
              <a:ext uri="{FF2B5EF4-FFF2-40B4-BE49-F238E27FC236}">
                <a16:creationId xmlns:a16="http://schemas.microsoft.com/office/drawing/2014/main" id="{05508417-0BC0-4676-821C-5504ACBBEDA6}"/>
              </a:ext>
            </a:extLst>
          </p:cNvPr>
          <p:cNvSpPr/>
          <p:nvPr/>
        </p:nvSpPr>
        <p:spPr>
          <a:xfrm>
            <a:off x="335360" y="4651894"/>
            <a:ext cx="2653200" cy="1548881"/>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nSpc>
                <a:spcPct val="104000"/>
              </a:lnSpc>
              <a:spcBef>
                <a:spcPts val="600"/>
              </a:spcBef>
            </a:pPr>
            <a:r>
              <a:rPr lang="de-DE" sz="1600" dirty="0">
                <a:solidFill>
                  <a:sysClr val="windowText" lastClr="000000"/>
                </a:solidFill>
              </a:rPr>
              <a:t>Den M-Check können Sie bei einer zu versichernden jährlichen BU-Rente von </a:t>
            </a:r>
            <a:br>
              <a:rPr lang="de-DE" sz="1600" dirty="0">
                <a:solidFill>
                  <a:sysClr val="windowText" lastClr="000000"/>
                </a:solidFill>
              </a:rPr>
            </a:br>
            <a:r>
              <a:rPr lang="de-DE" sz="1600" b="1" dirty="0">
                <a:solidFill>
                  <a:sysClr val="windowText" lastClr="000000"/>
                </a:solidFill>
              </a:rPr>
              <a:t>36.001 bis 60.000 EUR </a:t>
            </a:r>
            <a:r>
              <a:rPr lang="de-DE" sz="1600" dirty="0">
                <a:solidFill>
                  <a:sysClr val="windowText" lastClr="000000"/>
                </a:solidFill>
              </a:rPr>
              <a:t>in Anspruch nehmen.</a:t>
            </a:r>
          </a:p>
        </p:txBody>
      </p:sp>
      <p:sp>
        <p:nvSpPr>
          <p:cNvPr id="8" name="Textfeld 5">
            <a:extLst>
              <a:ext uri="{FF2B5EF4-FFF2-40B4-BE49-F238E27FC236}">
                <a16:creationId xmlns:a16="http://schemas.microsoft.com/office/drawing/2014/main" id="{729B8FFA-4922-4899-B2E2-6224128B8FE5}"/>
              </a:ext>
            </a:extLst>
          </p:cNvPr>
          <p:cNvSpPr txBox="1"/>
          <p:nvPr/>
        </p:nvSpPr>
        <p:spPr>
          <a:xfrm>
            <a:off x="3212352" y="1994038"/>
            <a:ext cx="8643007" cy="494879"/>
          </a:xfrm>
          <a:prstGeom prst="rect">
            <a:avLst/>
          </a:prstGeom>
          <a:noFill/>
        </p:spPr>
        <p:txBody>
          <a:bodyPr wrap="square" lIns="0" tIns="0" rIns="0" bIns="0" rtlCol="0">
            <a:spAutoFit/>
          </a:bodyPr>
          <a:lstStyle/>
          <a:p>
            <a:pPr>
              <a:lnSpc>
                <a:spcPct val="104000"/>
              </a:lnSpc>
              <a:spcBef>
                <a:spcPts val="600"/>
              </a:spcBef>
            </a:pPr>
            <a:r>
              <a:rPr lang="de-DE" sz="1600" dirty="0"/>
              <a:t>Der M-Check ist ein kostenloser Service zur medizinischen Risikoprüfung – beim Kunden vor Ort. Somit entfällt das zeitraubende Zusammensuchen von Gesundheitsnachweisen. </a:t>
            </a:r>
          </a:p>
        </p:txBody>
      </p:sp>
      <p:sp>
        <p:nvSpPr>
          <p:cNvPr id="9" name="Textfeld 21">
            <a:extLst>
              <a:ext uri="{FF2B5EF4-FFF2-40B4-BE49-F238E27FC236}">
                <a16:creationId xmlns:a16="http://schemas.microsoft.com/office/drawing/2014/main" id="{64583B12-FC35-4DFB-9DB6-AC38016E9894}"/>
              </a:ext>
            </a:extLst>
          </p:cNvPr>
          <p:cNvSpPr txBox="1"/>
          <p:nvPr/>
        </p:nvSpPr>
        <p:spPr>
          <a:xfrm>
            <a:off x="3212352" y="2619375"/>
            <a:ext cx="8644686" cy="3581399"/>
          </a:xfrm>
          <a:prstGeom prst="rect">
            <a:avLst/>
          </a:prstGeom>
          <a:solidFill>
            <a:schemeClr val="bg1">
              <a:lumMod val="95000"/>
            </a:schemeClr>
          </a:solidFill>
        </p:spPr>
        <p:txBody>
          <a:bodyPr wrap="square" lIns="144000" tIns="180000" rIns="72000" bIns="180000" rtlCol="0" anchor="t">
            <a:noAutofit/>
          </a:bodyPr>
          <a:lstStyle/>
          <a:p>
            <a:pPr>
              <a:lnSpc>
                <a:spcPct val="104000"/>
              </a:lnSpc>
              <a:spcBef>
                <a:spcPts val="600"/>
              </a:spcBef>
              <a:spcAft>
                <a:spcPts val="600"/>
              </a:spcAft>
            </a:pPr>
            <a:r>
              <a:rPr lang="de-DE" sz="1600" b="1">
                <a:solidFill>
                  <a:schemeClr val="accent1"/>
                </a:solidFill>
              </a:rPr>
              <a:t>Kundennutzen:</a:t>
            </a:r>
            <a:endParaRPr lang="de-DE" sz="1600" b="1" dirty="0">
              <a:solidFill>
                <a:schemeClr val="accent1"/>
              </a:solidFill>
            </a:endParaRPr>
          </a:p>
          <a:p>
            <a:pPr marL="360000" marR="0" lvl="2" indent="-360000" algn="l" defTabSz="914400" rtl="0" eaLnBrk="1" fontAlgn="auto" latinLnBrk="0" hangingPunct="1">
              <a:lnSpc>
                <a:spcPct val="104000"/>
              </a:lnSpc>
              <a:spcBef>
                <a:spcPts val="600"/>
              </a:spcBef>
              <a:spcAft>
                <a:spcPts val="600"/>
              </a:spcAft>
              <a:buClrTx/>
              <a:buSzTx/>
              <a:buFontTx/>
              <a:buBlip>
                <a:blip r:embed="rId3"/>
              </a:buBlip>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Persönlicher, individueller Service</a:t>
            </a:r>
          </a:p>
          <a:p>
            <a:pPr marL="360000" marR="0" lvl="2" indent="-360000" algn="l" defTabSz="914400" rtl="0" eaLnBrk="1" fontAlgn="auto" latinLnBrk="0" hangingPunct="1">
              <a:lnSpc>
                <a:spcPct val="104000"/>
              </a:lnSpc>
              <a:spcBef>
                <a:spcPts val="600"/>
              </a:spcBef>
              <a:spcAft>
                <a:spcPts val="600"/>
              </a:spcAft>
              <a:buClrTx/>
              <a:buSzTx/>
              <a:buFontTx/>
              <a:buBlip>
                <a:blip r:embed="rId3"/>
              </a:buBlip>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Einfach und bequem für Kunden</a:t>
            </a:r>
          </a:p>
          <a:p>
            <a:pPr marL="360000" marR="0" lvl="2" indent="-360000" algn="l" defTabSz="914400" rtl="0" eaLnBrk="1" fontAlgn="auto" latinLnBrk="0" hangingPunct="1">
              <a:lnSpc>
                <a:spcPct val="104000"/>
              </a:lnSpc>
              <a:spcBef>
                <a:spcPts val="600"/>
              </a:spcBef>
              <a:spcAft>
                <a:spcPts val="600"/>
              </a:spcAft>
              <a:buClrTx/>
              <a:buSzTx/>
              <a:buFontTx/>
              <a:buBlip>
                <a:blip r:embed="rId3"/>
              </a:buBlip>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Zeitsparend, weil Untersuchungen vor Ort</a:t>
            </a:r>
          </a:p>
          <a:p>
            <a:pPr marL="360000" marR="0" lvl="2" indent="-360000" algn="l" defTabSz="914400" rtl="0" eaLnBrk="1" fontAlgn="auto" latinLnBrk="0" hangingPunct="1">
              <a:lnSpc>
                <a:spcPct val="104000"/>
              </a:lnSpc>
              <a:spcBef>
                <a:spcPts val="600"/>
              </a:spcBef>
              <a:spcAft>
                <a:spcPts val="600"/>
              </a:spcAft>
              <a:buClrTx/>
              <a:buSzTx/>
              <a:buFontTx/>
              <a:buBlip>
                <a:blip r:embed="rId3"/>
              </a:buBlip>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Vollständige Unterlagen verhindern zusätzliche Rückfragen.</a:t>
            </a:r>
          </a:p>
          <a:p>
            <a:pPr marL="360000" marR="0" lvl="2" indent="-360000" algn="l" defTabSz="914400" rtl="0" eaLnBrk="1" fontAlgn="auto" latinLnBrk="0" hangingPunct="1">
              <a:lnSpc>
                <a:spcPct val="104000"/>
              </a:lnSpc>
              <a:spcBef>
                <a:spcPts val="600"/>
              </a:spcBef>
              <a:spcAft>
                <a:spcPts val="600"/>
              </a:spcAft>
              <a:buClrTx/>
              <a:buSzTx/>
              <a:buFontTx/>
              <a:buBlip>
                <a:blip r:embed="rId3"/>
              </a:buBlip>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Schnellere Policierung des Antrags</a:t>
            </a:r>
          </a:p>
        </p:txBody>
      </p:sp>
      <p:pic>
        <p:nvPicPr>
          <p:cNvPr id="10" name="Grafik 13">
            <a:extLst>
              <a:ext uri="{FF2B5EF4-FFF2-40B4-BE49-F238E27FC236}">
                <a16:creationId xmlns:a16="http://schemas.microsoft.com/office/drawing/2014/main" id="{CC16624A-633B-4D23-B609-3B7BF037BE07}"/>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33448" y="4861946"/>
            <a:ext cx="1821911" cy="1338829"/>
          </a:xfrm>
          <a:prstGeom prst="rect">
            <a:avLst/>
          </a:prstGeom>
        </p:spPr>
      </p:pic>
      <p:sp>
        <p:nvSpPr>
          <p:cNvPr id="3" name="Foliennummernplatzhalter 2">
            <a:extLst>
              <a:ext uri="{FF2B5EF4-FFF2-40B4-BE49-F238E27FC236}">
                <a16:creationId xmlns:a16="http://schemas.microsoft.com/office/drawing/2014/main" id="{EB741628-CAD2-48DF-8A66-61E6A47C232C}"/>
              </a:ext>
            </a:extLst>
          </p:cNvPr>
          <p:cNvSpPr>
            <a:spLocks noGrp="1"/>
          </p:cNvSpPr>
          <p:nvPr>
            <p:ph type="sldNum" sz="quarter" idx="12"/>
          </p:nvPr>
        </p:nvSpPr>
        <p:spPr/>
        <p:txBody>
          <a:bodyPr/>
          <a:lstStyle/>
          <a:p>
            <a:fld id="{7EC6429F-8EBA-4254-B9C8-295228AFE7F1}" type="slidenum">
              <a:rPr lang="de-DE" smtClean="0"/>
              <a:pPr/>
              <a:t>57</a:t>
            </a:fld>
            <a:endParaRPr lang="de-DE" dirty="0"/>
          </a:p>
        </p:txBody>
      </p:sp>
      <p:sp>
        <p:nvSpPr>
          <p:cNvPr id="11" name="Fußzeilenplatzhalter 2">
            <a:extLst>
              <a:ext uri="{FF2B5EF4-FFF2-40B4-BE49-F238E27FC236}">
                <a16:creationId xmlns:a16="http://schemas.microsoft.com/office/drawing/2014/main" id="{564FE8D7-4167-45CF-81E8-57926EB100DE}"/>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853334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err="1"/>
              <a:t>RiskVoter</a:t>
            </a:r>
            <a:r>
              <a:rPr lang="de-DE" dirty="0"/>
              <a:t>. Elektronische Antragsprüfung für die </a:t>
            </a:r>
            <a:r>
              <a:rPr lang="de-DE"/>
              <a:t>BU.</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36190"/>
          </a:xfrm>
        </p:spPr>
        <p:txBody>
          <a:bodyPr/>
          <a:lstStyle/>
          <a:p>
            <a:pPr lvl="1"/>
            <a:r>
              <a:rPr lang="de-DE" dirty="0"/>
              <a:t>Der </a:t>
            </a:r>
            <a:r>
              <a:rPr lang="de-DE" dirty="0" err="1"/>
              <a:t>RiskVoter</a:t>
            </a:r>
            <a:r>
              <a:rPr lang="de-DE" dirty="0"/>
              <a:t> ist ein Tool zur </a:t>
            </a:r>
            <a:r>
              <a:rPr lang="de-DE" b="1" dirty="0">
                <a:solidFill>
                  <a:srgbClr val="016629"/>
                </a:solidFill>
              </a:rPr>
              <a:t>elektronischen Risikoprüfung </a:t>
            </a:r>
            <a:r>
              <a:rPr lang="de-DE" dirty="0"/>
              <a:t>für die Berufsunfähigkeitsversicherung.</a:t>
            </a:r>
          </a:p>
        </p:txBody>
      </p:sp>
      <p:sp>
        <p:nvSpPr>
          <p:cNvPr id="4" name="Text Placeholder 4">
            <a:extLst>
              <a:ext uri="{FF2B5EF4-FFF2-40B4-BE49-F238E27FC236}">
                <a16:creationId xmlns:a16="http://schemas.microsoft.com/office/drawing/2014/main" id="{8C032B5D-227E-4654-95DE-5CD19C0444DF}"/>
              </a:ext>
            </a:extLst>
          </p:cNvPr>
          <p:cNvSpPr txBox="1">
            <a:spLocks/>
          </p:cNvSpPr>
          <p:nvPr/>
        </p:nvSpPr>
        <p:spPr>
          <a:xfrm>
            <a:off x="335360" y="5965118"/>
            <a:ext cx="11520000" cy="236190"/>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1) Verfügbar für alle easy-Nutzer, die einen personalisierten Zugang haben</a:t>
            </a:r>
            <a:br>
              <a:rPr lang="de-DE" sz="900" b="0" dirty="0">
                <a:solidFill>
                  <a:schemeClr val="accent1"/>
                </a:solidFill>
              </a:rPr>
            </a:br>
            <a:r>
              <a:rPr lang="de-DE" sz="900" b="0" dirty="0">
                <a:solidFill>
                  <a:schemeClr val="accent1"/>
                </a:solidFill>
              </a:rPr>
              <a:t>2) Für SBU in der 3.Schicht, Tarif BV22, bis 36.000 EUR Rente p.a.*</a:t>
            </a:r>
          </a:p>
        </p:txBody>
      </p:sp>
      <p:sp>
        <p:nvSpPr>
          <p:cNvPr id="5" name="Text Placeholder 34">
            <a:extLst>
              <a:ext uri="{FF2B5EF4-FFF2-40B4-BE49-F238E27FC236}">
                <a16:creationId xmlns:a16="http://schemas.microsoft.com/office/drawing/2014/main" id="{DAA9EB9C-2584-4AA2-87FC-12920B23F65B}"/>
              </a:ext>
            </a:extLst>
          </p:cNvPr>
          <p:cNvSpPr txBox="1">
            <a:spLocks/>
          </p:cNvSpPr>
          <p:nvPr/>
        </p:nvSpPr>
        <p:spPr bwMode="gray">
          <a:xfrm>
            <a:off x="335360" y="1606896"/>
            <a:ext cx="11520000" cy="236190"/>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t>Der </a:t>
            </a:r>
            <a:r>
              <a:rPr lang="de-DE" b="1" dirty="0" err="1"/>
              <a:t>RiskVoter</a:t>
            </a:r>
            <a:r>
              <a:rPr lang="de-DE" b="1" dirty="0"/>
              <a:t> ist in das Angebotsprogramm easy integriert.</a:t>
            </a:r>
            <a:r>
              <a:rPr lang="de-DE" baseline="30000" dirty="0"/>
              <a:t>1)</a:t>
            </a:r>
            <a:endParaRPr lang="de-DE" b="1" dirty="0"/>
          </a:p>
        </p:txBody>
      </p:sp>
      <p:sp>
        <p:nvSpPr>
          <p:cNvPr id="7" name="Rechteck 7">
            <a:extLst>
              <a:ext uri="{FF2B5EF4-FFF2-40B4-BE49-F238E27FC236}">
                <a16:creationId xmlns:a16="http://schemas.microsoft.com/office/drawing/2014/main" id="{04907D6E-F4B3-4E83-806E-98C981E51274}"/>
              </a:ext>
            </a:extLst>
          </p:cNvPr>
          <p:cNvSpPr/>
          <p:nvPr/>
        </p:nvSpPr>
        <p:spPr>
          <a:xfrm>
            <a:off x="335360" y="1994038"/>
            <a:ext cx="11521678" cy="3819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nSpc>
                <a:spcPct val="104000"/>
              </a:lnSpc>
              <a:spcBef>
                <a:spcPts val="600"/>
              </a:spcBef>
              <a:spcAft>
                <a:spcPts val="600"/>
              </a:spcAft>
            </a:pPr>
            <a:r>
              <a:rPr lang="de-DE" sz="1600" b="1" dirty="0">
                <a:solidFill>
                  <a:schemeClr val="accent1"/>
                </a:solidFill>
              </a:rPr>
              <a:t>Quick-Check (Voranfrage) mit einer sofortigen Entscheidung.</a:t>
            </a:r>
            <a:r>
              <a:rPr lang="de-DE" sz="1600" b="1" baseline="30000" dirty="0">
                <a:solidFill>
                  <a:schemeClr val="accent1"/>
                </a:solidFill>
              </a:rPr>
              <a:t>2)</a:t>
            </a:r>
          </a:p>
          <a:p>
            <a:pPr marL="360000" marR="0" lvl="2" indent="-360000" algn="l" defTabSz="914400" rtl="0" eaLnBrk="1" fontAlgn="auto" latinLnBrk="0" hangingPunct="1">
              <a:lnSpc>
                <a:spcPct val="104000"/>
              </a:lnSpc>
              <a:spcBef>
                <a:spcPts val="600"/>
              </a:spcBef>
              <a:spcAft>
                <a:spcPts val="600"/>
              </a:spcAft>
              <a:buClrTx/>
              <a:buSzTx/>
              <a:buFontTx/>
              <a:buBlip>
                <a:blip r:embed="rId2"/>
              </a:buBlip>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Zeitsparende, anonyme, digitale und rund um die Uhr zu</a:t>
            </a:r>
            <a:br>
              <a:rPr kumimoji="0" lang="de-DE" sz="1600" b="0" i="0" u="none" strike="noStrike" kern="1200" cap="none" spc="0" normalizeH="0" baseline="0" noProof="0" dirty="0">
                <a:ln>
                  <a:noFill/>
                </a:ln>
                <a:solidFill>
                  <a:prstClr val="black"/>
                </a:solidFill>
                <a:effectLst/>
                <a:uLnTx/>
                <a:uFillTx/>
                <a:latin typeface="Arial"/>
                <a:ea typeface="+mn-ea"/>
                <a:cs typeface="+mn-cs"/>
              </a:rPr>
            </a:br>
            <a:r>
              <a:rPr kumimoji="0" lang="de-DE" sz="1600" b="0" i="0" u="none" strike="noStrike" kern="1200" cap="none" spc="0" normalizeH="0" baseline="0" noProof="0" dirty="0">
                <a:ln>
                  <a:noFill/>
                </a:ln>
                <a:solidFill>
                  <a:prstClr val="black"/>
                </a:solidFill>
                <a:effectLst/>
                <a:uLnTx/>
                <a:uFillTx/>
                <a:latin typeface="Arial"/>
                <a:ea typeface="+mn-ea"/>
                <a:cs typeface="+mn-cs"/>
              </a:rPr>
              <a:t>erreichende BU-Risikoeinschätzung</a:t>
            </a:r>
            <a:br>
              <a:rPr kumimoji="0" lang="de-DE" sz="1600" b="0" i="0" u="none" strike="noStrike" kern="1200" cap="none" spc="0" normalizeH="0" baseline="0" noProof="0" dirty="0">
                <a:ln>
                  <a:noFill/>
                </a:ln>
                <a:solidFill>
                  <a:prstClr val="black"/>
                </a:solidFill>
                <a:effectLst/>
                <a:uLnTx/>
                <a:uFillTx/>
                <a:latin typeface="Arial"/>
                <a:ea typeface="+mn-ea"/>
                <a:cs typeface="+mn-cs"/>
              </a:rPr>
            </a:br>
            <a:r>
              <a:rPr kumimoji="0" lang="de-DE" sz="1600" b="0" i="0" u="none" strike="noStrike" kern="1200" cap="none" spc="0" normalizeH="0" baseline="0" noProof="0" dirty="0">
                <a:ln>
                  <a:noFill/>
                </a:ln>
                <a:solidFill>
                  <a:prstClr val="black"/>
                </a:solidFill>
                <a:effectLst/>
                <a:uLnTx/>
                <a:uFillTx/>
                <a:latin typeface="Arial"/>
                <a:ea typeface="+mn-ea"/>
                <a:cs typeface="+mn-cs"/>
              </a:rPr>
              <a:t>(Gesundheit, Sport/Hobbys bzw. Sonderrisiken)</a:t>
            </a:r>
          </a:p>
          <a:p>
            <a:pPr marL="360000" marR="0" lvl="2" indent="-360000" algn="l" defTabSz="914400" rtl="0" eaLnBrk="1" fontAlgn="auto" latinLnBrk="0" hangingPunct="1">
              <a:lnSpc>
                <a:spcPct val="104000"/>
              </a:lnSpc>
              <a:spcBef>
                <a:spcPts val="600"/>
              </a:spcBef>
              <a:spcAft>
                <a:spcPts val="600"/>
              </a:spcAft>
              <a:buClrTx/>
              <a:buSzTx/>
              <a:buFontTx/>
              <a:buBlip>
                <a:blip r:embed="rId2"/>
              </a:buBlip>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Aussteuerung komplizierter Fälle</a:t>
            </a:r>
          </a:p>
          <a:p>
            <a:pPr marL="360000" marR="0" lvl="2" indent="-360000" algn="l" defTabSz="914400" rtl="0" eaLnBrk="1" fontAlgn="auto" latinLnBrk="0" hangingPunct="1">
              <a:lnSpc>
                <a:spcPct val="104000"/>
              </a:lnSpc>
              <a:spcBef>
                <a:spcPts val="600"/>
              </a:spcBef>
              <a:spcAft>
                <a:spcPts val="600"/>
              </a:spcAft>
              <a:buClrTx/>
              <a:buSzTx/>
              <a:buFontTx/>
              <a:buBlip>
                <a:blip r:embed="rId2"/>
              </a:buBlip>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Identifizierung von Ablehnungen</a:t>
            </a:r>
          </a:p>
        </p:txBody>
      </p:sp>
      <p:sp>
        <p:nvSpPr>
          <p:cNvPr id="8" name="Rechteck 65">
            <a:extLst>
              <a:ext uri="{FF2B5EF4-FFF2-40B4-BE49-F238E27FC236}">
                <a16:creationId xmlns:a16="http://schemas.microsoft.com/office/drawing/2014/main" id="{38E147B5-FC2D-4B61-B24A-9331745283C2}"/>
              </a:ext>
            </a:extLst>
          </p:cNvPr>
          <p:cNvSpPr/>
          <p:nvPr/>
        </p:nvSpPr>
        <p:spPr>
          <a:xfrm>
            <a:off x="335359" y="5105885"/>
            <a:ext cx="11525647" cy="7076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9" name="Freihandform 16">
            <a:extLst>
              <a:ext uri="{FF2B5EF4-FFF2-40B4-BE49-F238E27FC236}">
                <a16:creationId xmlns:a16="http://schemas.microsoft.com/office/drawing/2014/main" id="{C3242107-997B-4666-A084-067CF2C122B7}"/>
              </a:ext>
            </a:extLst>
          </p:cNvPr>
          <p:cNvSpPr>
            <a:spLocks noChangeAspect="1"/>
          </p:cNvSpPr>
          <p:nvPr/>
        </p:nvSpPr>
        <p:spPr>
          <a:xfrm>
            <a:off x="567299" y="5262554"/>
            <a:ext cx="243373" cy="394341"/>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10" name="Textplatzhalter 4">
            <a:extLst>
              <a:ext uri="{FF2B5EF4-FFF2-40B4-BE49-F238E27FC236}">
                <a16:creationId xmlns:a16="http://schemas.microsoft.com/office/drawing/2014/main" id="{7A271D26-26D2-40BA-8AFF-3B82C25C4728}"/>
              </a:ext>
            </a:extLst>
          </p:cNvPr>
          <p:cNvSpPr txBox="1">
            <a:spLocks/>
          </p:cNvSpPr>
          <p:nvPr/>
        </p:nvSpPr>
        <p:spPr bwMode="gray">
          <a:xfrm>
            <a:off x="1042611" y="5262554"/>
            <a:ext cx="10582090" cy="394341"/>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dirty="0">
                <a:solidFill>
                  <a:schemeClr val="bg1"/>
                </a:solidFill>
              </a:rPr>
              <a:t>Vollständige medizinische Risikoprüfung inklusive Erstellung eines kompletten Antrages – </a:t>
            </a:r>
            <a:r>
              <a:rPr lang="de-DE" b="1" dirty="0">
                <a:solidFill>
                  <a:schemeClr val="bg1"/>
                </a:solidFill>
              </a:rPr>
              <a:t>mit neuen und in der Anzahl reduzierten Gesundheitsfragen</a:t>
            </a:r>
          </a:p>
        </p:txBody>
      </p:sp>
      <p:grpSp>
        <p:nvGrpSpPr>
          <p:cNvPr id="12" name="Gruppieren 5">
            <a:extLst>
              <a:ext uri="{FF2B5EF4-FFF2-40B4-BE49-F238E27FC236}">
                <a16:creationId xmlns:a16="http://schemas.microsoft.com/office/drawing/2014/main" id="{AB9AE1D2-9568-4546-A3A7-A35B6554A6CF}"/>
              </a:ext>
            </a:extLst>
          </p:cNvPr>
          <p:cNvGrpSpPr/>
          <p:nvPr/>
        </p:nvGrpSpPr>
        <p:grpSpPr>
          <a:xfrm>
            <a:off x="7555738" y="2188416"/>
            <a:ext cx="3733465" cy="2718892"/>
            <a:chOff x="4656020" y="2225040"/>
            <a:chExt cx="5660728" cy="4122420"/>
          </a:xfrm>
        </p:grpSpPr>
        <p:grpSp>
          <p:nvGrpSpPr>
            <p:cNvPr id="13" name="Gruppieren 24">
              <a:extLst>
                <a:ext uri="{FF2B5EF4-FFF2-40B4-BE49-F238E27FC236}">
                  <a16:creationId xmlns:a16="http://schemas.microsoft.com/office/drawing/2014/main" id="{99ACD8D0-0EF5-45A2-9F2D-A04811AD33FB}"/>
                </a:ext>
              </a:extLst>
            </p:cNvPr>
            <p:cNvGrpSpPr/>
            <p:nvPr/>
          </p:nvGrpSpPr>
          <p:grpSpPr>
            <a:xfrm>
              <a:off x="4949927" y="2534851"/>
              <a:ext cx="4923342" cy="3551624"/>
              <a:chOff x="5148064" y="3018064"/>
              <a:chExt cx="4392488" cy="3168674"/>
            </a:xfrm>
          </p:grpSpPr>
          <p:sp>
            <p:nvSpPr>
              <p:cNvPr id="15" name="Rechteck 26">
                <a:extLst>
                  <a:ext uri="{FF2B5EF4-FFF2-40B4-BE49-F238E27FC236}">
                    <a16:creationId xmlns:a16="http://schemas.microsoft.com/office/drawing/2014/main" id="{6CB091E5-0068-40BE-9730-7F37E9F3D126}"/>
                  </a:ext>
                </a:extLst>
              </p:cNvPr>
              <p:cNvSpPr/>
              <p:nvPr/>
            </p:nvSpPr>
            <p:spPr>
              <a:xfrm>
                <a:off x="5148064" y="5334970"/>
                <a:ext cx="4392488" cy="851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6" name="Rechteck 28">
                <a:extLst>
                  <a:ext uri="{FF2B5EF4-FFF2-40B4-BE49-F238E27FC236}">
                    <a16:creationId xmlns:a16="http://schemas.microsoft.com/office/drawing/2014/main" id="{D8F0402B-F5D2-4589-A610-AE378B079852}"/>
                  </a:ext>
                </a:extLst>
              </p:cNvPr>
              <p:cNvSpPr/>
              <p:nvPr/>
            </p:nvSpPr>
            <p:spPr>
              <a:xfrm>
                <a:off x="5148064" y="5334970"/>
                <a:ext cx="281186" cy="851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7" name="Rechteck 29">
                <a:extLst>
                  <a:ext uri="{FF2B5EF4-FFF2-40B4-BE49-F238E27FC236}">
                    <a16:creationId xmlns:a16="http://schemas.microsoft.com/office/drawing/2014/main" id="{9583C73E-50B0-4866-8350-1E94511B6CD2}"/>
                  </a:ext>
                </a:extLst>
              </p:cNvPr>
              <p:cNvSpPr/>
              <p:nvPr/>
            </p:nvSpPr>
            <p:spPr>
              <a:xfrm>
                <a:off x="5471914" y="5334970"/>
                <a:ext cx="1005086" cy="851768"/>
              </a:xfrm>
              <a:prstGeom prst="rect">
                <a:avLst/>
              </a:prstGeom>
              <a:solidFill>
                <a:srgbClr val="CCEB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18" name="Grafik 30">
                <a:extLst>
                  <a:ext uri="{FF2B5EF4-FFF2-40B4-BE49-F238E27FC236}">
                    <a16:creationId xmlns:a16="http://schemas.microsoft.com/office/drawing/2014/main" id="{753C49DE-F181-4B21-8EE8-4DA299ECB8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0650" y="3018064"/>
                <a:ext cx="4266022" cy="2315936"/>
              </a:xfrm>
              <a:prstGeom prst="rect">
                <a:avLst/>
              </a:prstGeom>
            </p:spPr>
          </p:pic>
        </p:grpSp>
        <p:pic>
          <p:nvPicPr>
            <p:cNvPr id="14" name="Picture 2">
              <a:extLst>
                <a:ext uri="{FF2B5EF4-FFF2-40B4-BE49-F238E27FC236}">
                  <a16:creationId xmlns:a16="http://schemas.microsoft.com/office/drawing/2014/main" id="{E12A1294-3CA0-4183-A59C-853395B385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5425174" y="1455886"/>
              <a:ext cx="4122420" cy="5660728"/>
            </a:xfrm>
            <a:prstGeom prst="rect">
              <a:avLst/>
            </a:prstGeom>
          </p:spPr>
        </p:pic>
      </p:grpSp>
      <p:sp>
        <p:nvSpPr>
          <p:cNvPr id="3" name="Foliennummernplatzhalter 2">
            <a:extLst>
              <a:ext uri="{FF2B5EF4-FFF2-40B4-BE49-F238E27FC236}">
                <a16:creationId xmlns:a16="http://schemas.microsoft.com/office/drawing/2014/main" id="{077481AB-3B68-4E8C-9A9B-9CFF95426058}"/>
              </a:ext>
            </a:extLst>
          </p:cNvPr>
          <p:cNvSpPr>
            <a:spLocks noGrp="1"/>
          </p:cNvSpPr>
          <p:nvPr>
            <p:ph type="sldNum" sz="quarter" idx="12"/>
          </p:nvPr>
        </p:nvSpPr>
        <p:spPr/>
        <p:txBody>
          <a:bodyPr/>
          <a:lstStyle/>
          <a:p>
            <a:fld id="{7EC6429F-8EBA-4254-B9C8-295228AFE7F1}" type="slidenum">
              <a:rPr lang="de-DE" smtClean="0"/>
              <a:pPr/>
              <a:t>58</a:t>
            </a:fld>
            <a:endParaRPr lang="de-DE" dirty="0"/>
          </a:p>
        </p:txBody>
      </p:sp>
      <p:sp>
        <p:nvSpPr>
          <p:cNvPr id="19" name="Fußzeilenplatzhalter 2">
            <a:extLst>
              <a:ext uri="{FF2B5EF4-FFF2-40B4-BE49-F238E27FC236}">
                <a16:creationId xmlns:a16="http://schemas.microsoft.com/office/drawing/2014/main" id="{5E4AC25B-42E4-48CD-A76A-8059B63D505F}"/>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799489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err="1"/>
              <a:t>RiskVoter</a:t>
            </a:r>
            <a:r>
              <a:rPr lang="de-DE" dirty="0"/>
              <a:t> – die elektronische Antragsprüfung</a:t>
            </a:r>
            <a:r>
              <a:rPr lang="de-DE"/>
              <a:t>. </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36190"/>
          </a:xfrm>
        </p:spPr>
        <p:txBody>
          <a:bodyPr/>
          <a:lstStyle/>
          <a:p>
            <a:pPr lvl="1"/>
            <a:r>
              <a:rPr lang="de-DE" dirty="0"/>
              <a:t>Der HDI </a:t>
            </a:r>
            <a:r>
              <a:rPr lang="de-DE" dirty="0" err="1"/>
              <a:t>RiskVoter</a:t>
            </a:r>
            <a:r>
              <a:rPr lang="de-DE" dirty="0"/>
              <a:t> bietet </a:t>
            </a:r>
            <a:r>
              <a:rPr lang="de-DE" b="1" dirty="0" err="1">
                <a:solidFill>
                  <a:srgbClr val="016629"/>
                </a:solidFill>
              </a:rPr>
              <a:t>Direktpolicierung</a:t>
            </a:r>
            <a:r>
              <a:rPr lang="de-DE" b="1" dirty="0">
                <a:solidFill>
                  <a:srgbClr val="016629"/>
                </a:solidFill>
              </a:rPr>
              <a:t> </a:t>
            </a:r>
            <a:r>
              <a:rPr lang="de-DE" dirty="0"/>
              <a:t>und neue Gesundheitsfragen.</a:t>
            </a:r>
          </a:p>
        </p:txBody>
      </p:sp>
      <p:sp>
        <p:nvSpPr>
          <p:cNvPr id="5" name="Text Placeholder 34">
            <a:extLst>
              <a:ext uri="{FF2B5EF4-FFF2-40B4-BE49-F238E27FC236}">
                <a16:creationId xmlns:a16="http://schemas.microsoft.com/office/drawing/2014/main" id="{DAA9EB9C-2584-4AA2-87FC-12920B23F65B}"/>
              </a:ext>
            </a:extLst>
          </p:cNvPr>
          <p:cNvSpPr txBox="1">
            <a:spLocks/>
          </p:cNvSpPr>
          <p:nvPr/>
        </p:nvSpPr>
        <p:spPr bwMode="gray">
          <a:xfrm>
            <a:off x="335360" y="1606896"/>
            <a:ext cx="11520000" cy="236190"/>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t>Der </a:t>
            </a:r>
            <a:r>
              <a:rPr lang="de-DE" b="1" dirty="0" err="1"/>
              <a:t>Riskvoter</a:t>
            </a:r>
            <a:r>
              <a:rPr lang="de-DE" b="1" dirty="0"/>
              <a:t>:</a:t>
            </a:r>
          </a:p>
        </p:txBody>
      </p:sp>
      <p:sp>
        <p:nvSpPr>
          <p:cNvPr id="7" name="Rechteck 7">
            <a:extLst>
              <a:ext uri="{FF2B5EF4-FFF2-40B4-BE49-F238E27FC236}">
                <a16:creationId xmlns:a16="http://schemas.microsoft.com/office/drawing/2014/main" id="{04907D6E-F4B3-4E83-806E-98C981E51274}"/>
              </a:ext>
            </a:extLst>
          </p:cNvPr>
          <p:cNvSpPr/>
          <p:nvPr/>
        </p:nvSpPr>
        <p:spPr>
          <a:xfrm>
            <a:off x="335360" y="1994038"/>
            <a:ext cx="11521678" cy="3819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0000" marR="0" lvl="2" indent="-360000" algn="l" defTabSz="914400" rtl="0" eaLnBrk="1" fontAlgn="auto" latinLnBrk="0" hangingPunct="1">
              <a:lnSpc>
                <a:spcPct val="104000"/>
              </a:lnSpc>
              <a:spcBef>
                <a:spcPts val="600"/>
              </a:spcBef>
              <a:spcAft>
                <a:spcPts val="600"/>
              </a:spcAft>
              <a:buClrTx/>
              <a:buSzTx/>
              <a:buFontTx/>
              <a:buBlip>
                <a:blip r:embed="rId2"/>
              </a:buBlip>
              <a:tabLst/>
              <a:defRPr/>
            </a:pPr>
            <a:r>
              <a:rPr kumimoji="0" lang="de-DE" sz="1600" b="1" i="0" u="none" strike="noStrike" kern="1200" cap="none" spc="0" normalizeH="0" baseline="0" noProof="0" dirty="0">
                <a:ln>
                  <a:noFill/>
                </a:ln>
                <a:solidFill>
                  <a:prstClr val="black"/>
                </a:solidFill>
                <a:effectLst/>
                <a:uLnTx/>
                <a:uFillTx/>
                <a:latin typeface="Arial"/>
                <a:ea typeface="+mn-ea"/>
                <a:cs typeface="+mn-cs"/>
              </a:rPr>
              <a:t>Datenschutz wird großgeschrieben!</a:t>
            </a:r>
            <a:br>
              <a:rPr lang="de-DE" sz="1600" dirty="0">
                <a:solidFill>
                  <a:prstClr val="black"/>
                </a:solidFill>
                <a:latin typeface="Arial"/>
              </a:rPr>
            </a:br>
            <a:r>
              <a:rPr kumimoji="0" lang="de-DE" sz="1600" b="0" i="0" u="none" strike="noStrike" kern="1200" cap="none" spc="0" normalizeH="0" baseline="0" noProof="0" dirty="0">
                <a:ln>
                  <a:noFill/>
                </a:ln>
                <a:solidFill>
                  <a:prstClr val="black"/>
                </a:solidFill>
                <a:effectLst/>
                <a:uLnTx/>
                <a:uFillTx/>
                <a:latin typeface="Arial"/>
                <a:ea typeface="+mn-ea"/>
                <a:cs typeface="+mn-cs"/>
              </a:rPr>
              <a:t>Der </a:t>
            </a:r>
            <a:r>
              <a:rPr kumimoji="0" lang="de-DE" sz="1600" b="0" i="0" u="none" strike="noStrike" kern="1200" cap="none" spc="0" normalizeH="0" baseline="0" noProof="0" dirty="0" err="1">
                <a:ln>
                  <a:noFill/>
                </a:ln>
                <a:solidFill>
                  <a:prstClr val="black"/>
                </a:solidFill>
                <a:effectLst/>
                <a:uLnTx/>
                <a:uFillTx/>
                <a:latin typeface="Arial"/>
                <a:ea typeface="+mn-ea"/>
                <a:cs typeface="+mn-cs"/>
              </a:rPr>
              <a:t>RiskVoter</a:t>
            </a:r>
            <a:r>
              <a:rPr kumimoji="0" lang="de-DE" sz="1600" b="0" i="0" u="none" strike="noStrike" kern="1200" cap="none" spc="0" normalizeH="0" baseline="0" noProof="0" dirty="0">
                <a:ln>
                  <a:noFill/>
                </a:ln>
                <a:solidFill>
                  <a:prstClr val="black"/>
                </a:solidFill>
                <a:effectLst/>
                <a:uLnTx/>
                <a:uFillTx/>
                <a:latin typeface="Arial"/>
                <a:ea typeface="+mn-ea"/>
                <a:cs typeface="+mn-cs"/>
              </a:rPr>
              <a:t> kann von allen legitimierten Easy-Usern genutzt werden</a:t>
            </a:r>
            <a:br>
              <a:rPr kumimoji="0" lang="de-DE" sz="1600" b="0" i="0" u="none" strike="noStrike" kern="1200" cap="none" spc="0" normalizeH="0" baseline="0" noProof="0" dirty="0">
                <a:ln>
                  <a:noFill/>
                </a:ln>
                <a:solidFill>
                  <a:prstClr val="black"/>
                </a:solidFill>
                <a:effectLst/>
                <a:uLnTx/>
                <a:uFillTx/>
                <a:latin typeface="Arial"/>
                <a:ea typeface="+mn-ea"/>
                <a:cs typeface="+mn-cs"/>
              </a:rPr>
            </a:br>
            <a:r>
              <a:rPr kumimoji="0" lang="de-DE" sz="1600" b="0" i="0" u="none" strike="noStrike" kern="1200" cap="none" spc="0" normalizeH="0" baseline="0" noProof="0" dirty="0">
                <a:ln>
                  <a:noFill/>
                </a:ln>
                <a:solidFill>
                  <a:prstClr val="black"/>
                </a:solidFill>
                <a:effectLst/>
                <a:uLnTx/>
                <a:uFillTx/>
                <a:latin typeface="Arial"/>
                <a:ea typeface="+mn-ea"/>
                <a:cs typeface="+mn-cs"/>
              </a:rPr>
              <a:t>(persönliche Kennung und Passwort für </a:t>
            </a:r>
            <a:r>
              <a:rPr kumimoji="0" lang="de-DE" sz="1600" b="0" i="0" u="none" strike="noStrike" kern="1200" cap="none" spc="0" normalizeH="0" baseline="0" noProof="0" dirty="0" err="1">
                <a:ln>
                  <a:noFill/>
                </a:ln>
                <a:solidFill>
                  <a:prstClr val="black"/>
                </a:solidFill>
                <a:effectLst/>
                <a:uLnTx/>
                <a:uFillTx/>
                <a:latin typeface="Arial"/>
                <a:ea typeface="+mn-ea"/>
                <a:cs typeface="+mn-cs"/>
              </a:rPr>
              <a:t>VermittlerPortal</a:t>
            </a:r>
            <a:r>
              <a:rPr kumimoji="0" lang="de-DE" sz="1600" b="0" i="0" u="none" strike="noStrike" kern="1200" cap="none" spc="0" normalizeH="0" baseline="0" noProof="0" dirty="0">
                <a:ln>
                  <a:noFill/>
                </a:ln>
                <a:solidFill>
                  <a:prstClr val="black"/>
                </a:solidFill>
                <a:effectLst/>
                <a:uLnTx/>
                <a:uFillTx/>
                <a:latin typeface="Arial"/>
                <a:ea typeface="+mn-ea"/>
                <a:cs typeface="+mn-cs"/>
              </a:rPr>
              <a:t> erforderlich). </a:t>
            </a:r>
          </a:p>
          <a:p>
            <a:pPr marL="360000" marR="0" lvl="2" indent="-360000" algn="l" defTabSz="914400" rtl="0" eaLnBrk="1" fontAlgn="auto" latinLnBrk="0" hangingPunct="1">
              <a:lnSpc>
                <a:spcPct val="104000"/>
              </a:lnSpc>
              <a:spcBef>
                <a:spcPts val="600"/>
              </a:spcBef>
              <a:spcAft>
                <a:spcPts val="600"/>
              </a:spcAft>
              <a:buClrTx/>
              <a:buSzTx/>
              <a:buFontTx/>
              <a:buBlip>
                <a:blip r:embed="rId2"/>
              </a:buBlip>
              <a:tabLst/>
              <a:defRPr/>
            </a:pPr>
            <a:r>
              <a:rPr kumimoji="0" lang="de-DE" sz="1600" b="1" i="0" u="none" strike="noStrike" kern="1200" cap="none" spc="0" normalizeH="0" baseline="0" noProof="0" dirty="0">
                <a:ln>
                  <a:noFill/>
                </a:ln>
                <a:solidFill>
                  <a:prstClr val="black"/>
                </a:solidFill>
                <a:effectLst/>
                <a:uLnTx/>
                <a:uFillTx/>
                <a:latin typeface="Arial"/>
                <a:ea typeface="+mn-ea"/>
                <a:cs typeface="+mn-cs"/>
              </a:rPr>
              <a:t>(Optionale) </a:t>
            </a:r>
            <a:r>
              <a:rPr kumimoji="0" lang="de-DE" sz="1600" b="1" i="0" u="none" strike="noStrike" kern="1200" cap="none" spc="0" normalizeH="0" baseline="0" noProof="0" dirty="0" err="1">
                <a:ln>
                  <a:noFill/>
                </a:ln>
                <a:solidFill>
                  <a:prstClr val="black"/>
                </a:solidFill>
                <a:effectLst/>
                <a:uLnTx/>
                <a:uFillTx/>
                <a:latin typeface="Arial"/>
                <a:ea typeface="+mn-ea"/>
                <a:cs typeface="+mn-cs"/>
              </a:rPr>
              <a:t>Direktpolicierung</a:t>
            </a:r>
            <a:endParaRPr kumimoji="0" lang="de-DE" sz="1600" b="1" i="0" u="none" strike="noStrike" kern="1200" cap="none" spc="0" normalizeH="0" baseline="0" noProof="0" dirty="0">
              <a:ln>
                <a:noFill/>
              </a:ln>
              <a:solidFill>
                <a:prstClr val="black"/>
              </a:solidFill>
              <a:effectLst/>
              <a:uLnTx/>
              <a:uFillTx/>
              <a:latin typeface="Arial"/>
              <a:ea typeface="+mn-ea"/>
              <a:cs typeface="+mn-cs"/>
            </a:endParaRPr>
          </a:p>
          <a:p>
            <a:pPr marL="360000" marR="0" lvl="2" indent="-360000" algn="l" defTabSz="914400" rtl="0" eaLnBrk="1" fontAlgn="auto" latinLnBrk="0" hangingPunct="1">
              <a:lnSpc>
                <a:spcPct val="104000"/>
              </a:lnSpc>
              <a:spcBef>
                <a:spcPts val="600"/>
              </a:spcBef>
              <a:spcAft>
                <a:spcPts val="600"/>
              </a:spcAft>
              <a:buClrTx/>
              <a:buSzTx/>
              <a:buFontTx/>
              <a:buBlip>
                <a:blip r:embed="rId2"/>
              </a:buBlip>
              <a:tabLst/>
              <a:defRPr/>
            </a:pPr>
            <a:r>
              <a:rPr kumimoji="0" lang="de-DE" sz="1600" b="1" i="0" u="none" strike="noStrike" kern="1200" cap="none" spc="0" normalizeH="0" baseline="0" noProof="0" dirty="0">
                <a:ln>
                  <a:noFill/>
                </a:ln>
                <a:solidFill>
                  <a:prstClr val="black"/>
                </a:solidFill>
                <a:effectLst/>
                <a:uLnTx/>
                <a:uFillTx/>
                <a:latin typeface="Arial"/>
                <a:ea typeface="+mn-ea"/>
                <a:cs typeface="+mn-cs"/>
              </a:rPr>
              <a:t>Ansprechpartner </a:t>
            </a:r>
            <a:r>
              <a:rPr kumimoji="0" lang="de-DE" sz="1600" b="1" i="0" u="none" strike="noStrike" kern="1200" cap="none" spc="0" normalizeH="0" baseline="0" noProof="0" dirty="0" err="1">
                <a:ln>
                  <a:noFill/>
                </a:ln>
                <a:solidFill>
                  <a:prstClr val="black"/>
                </a:solidFill>
                <a:effectLst/>
                <a:uLnTx/>
                <a:uFillTx/>
                <a:latin typeface="Arial"/>
                <a:ea typeface="+mn-ea"/>
                <a:cs typeface="+mn-cs"/>
              </a:rPr>
              <a:t>RiskVoter</a:t>
            </a:r>
            <a:br>
              <a:rPr kumimoji="0" lang="de-DE" sz="1600" b="0" i="0" u="none" strike="noStrike" kern="1200" cap="none" spc="0" normalizeH="0" baseline="0" noProof="0" dirty="0">
                <a:ln>
                  <a:noFill/>
                </a:ln>
                <a:solidFill>
                  <a:prstClr val="black"/>
                </a:solidFill>
                <a:effectLst/>
                <a:uLnTx/>
                <a:uFillTx/>
                <a:latin typeface="Arial"/>
                <a:ea typeface="+mn-ea"/>
                <a:cs typeface="+mn-cs"/>
              </a:rPr>
            </a:br>
            <a:r>
              <a:rPr kumimoji="0" lang="de-DE" sz="1600" b="0" i="0" u="none" strike="noStrike" kern="1200" cap="none" spc="0" normalizeH="0" baseline="0" noProof="0" dirty="0">
                <a:ln>
                  <a:noFill/>
                </a:ln>
                <a:solidFill>
                  <a:prstClr val="black"/>
                </a:solidFill>
                <a:effectLst/>
                <a:uLnTx/>
                <a:uFillTx/>
                <a:latin typeface="Arial"/>
                <a:ea typeface="+mn-ea"/>
                <a:cs typeface="+mn-cs"/>
              </a:rPr>
              <a:t>Telefon: </a:t>
            </a:r>
            <a:r>
              <a:rPr kumimoji="0" lang="de-DE" sz="1600" b="0" i="0" u="none" strike="noStrike" kern="1200" cap="none" spc="0" normalizeH="0" baseline="0" noProof="0" dirty="0">
                <a:ln>
                  <a:noFill/>
                </a:ln>
                <a:solidFill>
                  <a:schemeClr val="accent1"/>
                </a:solidFill>
                <a:effectLst/>
                <a:uLnTx/>
                <a:uFillTx/>
                <a:latin typeface="Arial"/>
                <a:ea typeface="+mn-ea"/>
                <a:cs typeface="+mn-cs"/>
              </a:rPr>
              <a:t>+49 221 144-65671</a:t>
            </a:r>
            <a:r>
              <a:rPr kumimoji="0" lang="de-DE" sz="1600" b="0" i="0" u="none" strike="noStrike" kern="1200" cap="none" spc="0" normalizeH="0" baseline="0" noProof="0" dirty="0">
                <a:ln>
                  <a:noFill/>
                </a:ln>
                <a:solidFill>
                  <a:prstClr val="black"/>
                </a:solidFill>
                <a:effectLst/>
                <a:uLnTx/>
                <a:uFillTx/>
                <a:latin typeface="Arial"/>
                <a:ea typeface="+mn-ea"/>
                <a:cs typeface="+mn-cs"/>
              </a:rPr>
              <a:t> </a:t>
            </a:r>
            <a:br>
              <a:rPr kumimoji="0" lang="de-DE" sz="1600" b="0" i="0" u="none" strike="noStrike" kern="1200" cap="none" spc="0" normalizeH="0" baseline="0" noProof="0" dirty="0">
                <a:ln>
                  <a:noFill/>
                </a:ln>
                <a:solidFill>
                  <a:prstClr val="black"/>
                </a:solidFill>
                <a:effectLst/>
                <a:uLnTx/>
                <a:uFillTx/>
                <a:latin typeface="Arial"/>
                <a:ea typeface="+mn-ea"/>
                <a:cs typeface="+mn-cs"/>
              </a:rPr>
            </a:br>
            <a:r>
              <a:rPr kumimoji="0" lang="de-DE" sz="1600" b="0" i="0" u="none" strike="noStrike" kern="1200" cap="none" spc="0" normalizeH="0" baseline="0" noProof="0" dirty="0">
                <a:ln>
                  <a:noFill/>
                </a:ln>
                <a:solidFill>
                  <a:prstClr val="black"/>
                </a:solidFill>
                <a:effectLst/>
                <a:uLnTx/>
                <a:uFillTx/>
                <a:latin typeface="Arial"/>
                <a:ea typeface="+mn-ea"/>
                <a:cs typeface="+mn-cs"/>
              </a:rPr>
              <a:t>(Mo.–Fr. 9.00–18.00 Uhr) </a:t>
            </a:r>
            <a:br>
              <a:rPr kumimoji="0" lang="de-DE" sz="1600" b="0" i="0" u="none" strike="noStrike" kern="1200" cap="none" spc="0" normalizeH="0" baseline="0" noProof="0" dirty="0">
                <a:ln>
                  <a:noFill/>
                </a:ln>
                <a:solidFill>
                  <a:prstClr val="black"/>
                </a:solidFill>
                <a:effectLst/>
                <a:uLnTx/>
                <a:uFillTx/>
                <a:latin typeface="Arial"/>
                <a:ea typeface="+mn-ea"/>
                <a:cs typeface="+mn-cs"/>
              </a:rPr>
            </a:br>
            <a:r>
              <a:rPr kumimoji="0" lang="de-DE" sz="1600" b="0" i="0" u="none" strike="noStrike" kern="1200" cap="none" spc="0" normalizeH="0" baseline="0" noProof="0" dirty="0">
                <a:ln>
                  <a:noFill/>
                </a:ln>
                <a:solidFill>
                  <a:prstClr val="black"/>
                </a:solidFill>
                <a:effectLst/>
                <a:uLnTx/>
                <a:uFillTx/>
                <a:latin typeface="Arial"/>
                <a:ea typeface="+mn-ea"/>
                <a:cs typeface="+mn-cs"/>
              </a:rPr>
              <a:t>Mail: </a:t>
            </a:r>
            <a:r>
              <a:rPr kumimoji="0" lang="de-DE" sz="1600" b="0" i="0" u="none" strike="noStrike" kern="1200" cap="none" spc="0" normalizeH="0" baseline="0" noProof="0" dirty="0">
                <a:ln>
                  <a:noFill/>
                </a:ln>
                <a:solidFill>
                  <a:schemeClr val="accent1"/>
                </a:solidFill>
                <a:effectLst/>
                <a:uLnTx/>
                <a:uFillTx/>
                <a:latin typeface="Arial"/>
                <a:ea typeface="+mn-ea"/>
                <a:cs typeface="+mn-cs"/>
              </a:rPr>
              <a:t>riskvoter@hdi.de</a:t>
            </a:r>
          </a:p>
        </p:txBody>
      </p:sp>
      <p:grpSp>
        <p:nvGrpSpPr>
          <p:cNvPr id="12" name="Gruppieren 5">
            <a:extLst>
              <a:ext uri="{FF2B5EF4-FFF2-40B4-BE49-F238E27FC236}">
                <a16:creationId xmlns:a16="http://schemas.microsoft.com/office/drawing/2014/main" id="{AB9AE1D2-9568-4546-A3A7-A35B6554A6CF}"/>
              </a:ext>
            </a:extLst>
          </p:cNvPr>
          <p:cNvGrpSpPr/>
          <p:nvPr/>
        </p:nvGrpSpPr>
        <p:grpSpPr>
          <a:xfrm>
            <a:off x="7555738" y="2188416"/>
            <a:ext cx="3733465" cy="2718892"/>
            <a:chOff x="4656020" y="2225040"/>
            <a:chExt cx="5660728" cy="4122420"/>
          </a:xfrm>
        </p:grpSpPr>
        <p:grpSp>
          <p:nvGrpSpPr>
            <p:cNvPr id="13" name="Gruppieren 24">
              <a:extLst>
                <a:ext uri="{FF2B5EF4-FFF2-40B4-BE49-F238E27FC236}">
                  <a16:creationId xmlns:a16="http://schemas.microsoft.com/office/drawing/2014/main" id="{99ACD8D0-0EF5-45A2-9F2D-A04811AD33FB}"/>
                </a:ext>
              </a:extLst>
            </p:cNvPr>
            <p:cNvGrpSpPr/>
            <p:nvPr/>
          </p:nvGrpSpPr>
          <p:grpSpPr>
            <a:xfrm>
              <a:off x="4949927" y="2534851"/>
              <a:ext cx="4923342" cy="3551624"/>
              <a:chOff x="5148064" y="3018064"/>
              <a:chExt cx="4392488" cy="3168674"/>
            </a:xfrm>
          </p:grpSpPr>
          <p:sp>
            <p:nvSpPr>
              <p:cNvPr id="15" name="Rechteck 26">
                <a:extLst>
                  <a:ext uri="{FF2B5EF4-FFF2-40B4-BE49-F238E27FC236}">
                    <a16:creationId xmlns:a16="http://schemas.microsoft.com/office/drawing/2014/main" id="{6CB091E5-0068-40BE-9730-7F37E9F3D126}"/>
                  </a:ext>
                </a:extLst>
              </p:cNvPr>
              <p:cNvSpPr/>
              <p:nvPr/>
            </p:nvSpPr>
            <p:spPr>
              <a:xfrm>
                <a:off x="5148064" y="5334970"/>
                <a:ext cx="4392488" cy="851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6" name="Rechteck 28">
                <a:extLst>
                  <a:ext uri="{FF2B5EF4-FFF2-40B4-BE49-F238E27FC236}">
                    <a16:creationId xmlns:a16="http://schemas.microsoft.com/office/drawing/2014/main" id="{D8F0402B-F5D2-4589-A610-AE378B079852}"/>
                  </a:ext>
                </a:extLst>
              </p:cNvPr>
              <p:cNvSpPr/>
              <p:nvPr/>
            </p:nvSpPr>
            <p:spPr>
              <a:xfrm>
                <a:off x="5148064" y="5334970"/>
                <a:ext cx="281186" cy="851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7" name="Rechteck 29">
                <a:extLst>
                  <a:ext uri="{FF2B5EF4-FFF2-40B4-BE49-F238E27FC236}">
                    <a16:creationId xmlns:a16="http://schemas.microsoft.com/office/drawing/2014/main" id="{9583C73E-50B0-4866-8350-1E94511B6CD2}"/>
                  </a:ext>
                </a:extLst>
              </p:cNvPr>
              <p:cNvSpPr/>
              <p:nvPr/>
            </p:nvSpPr>
            <p:spPr>
              <a:xfrm>
                <a:off x="5471914" y="5334970"/>
                <a:ext cx="1005086" cy="851768"/>
              </a:xfrm>
              <a:prstGeom prst="rect">
                <a:avLst/>
              </a:prstGeom>
              <a:solidFill>
                <a:srgbClr val="CCEB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18" name="Grafik 30">
                <a:extLst>
                  <a:ext uri="{FF2B5EF4-FFF2-40B4-BE49-F238E27FC236}">
                    <a16:creationId xmlns:a16="http://schemas.microsoft.com/office/drawing/2014/main" id="{753C49DE-F181-4B21-8EE8-4DA299ECB8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0650" y="3018064"/>
                <a:ext cx="4266022" cy="2315936"/>
              </a:xfrm>
              <a:prstGeom prst="rect">
                <a:avLst/>
              </a:prstGeom>
            </p:spPr>
          </p:pic>
        </p:grpSp>
        <p:pic>
          <p:nvPicPr>
            <p:cNvPr id="14" name="Picture 2">
              <a:extLst>
                <a:ext uri="{FF2B5EF4-FFF2-40B4-BE49-F238E27FC236}">
                  <a16:creationId xmlns:a16="http://schemas.microsoft.com/office/drawing/2014/main" id="{E12A1294-3CA0-4183-A59C-853395B385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5425174" y="1455886"/>
              <a:ext cx="4122420" cy="5660728"/>
            </a:xfrm>
            <a:prstGeom prst="rect">
              <a:avLst/>
            </a:prstGeom>
          </p:spPr>
        </p:pic>
      </p:grpSp>
      <p:sp>
        <p:nvSpPr>
          <p:cNvPr id="3" name="Foliennummernplatzhalter 2">
            <a:extLst>
              <a:ext uri="{FF2B5EF4-FFF2-40B4-BE49-F238E27FC236}">
                <a16:creationId xmlns:a16="http://schemas.microsoft.com/office/drawing/2014/main" id="{A54DFAD4-4894-4072-8F0E-B530ED532A48}"/>
              </a:ext>
            </a:extLst>
          </p:cNvPr>
          <p:cNvSpPr>
            <a:spLocks noGrp="1"/>
          </p:cNvSpPr>
          <p:nvPr>
            <p:ph type="sldNum" sz="quarter" idx="12"/>
          </p:nvPr>
        </p:nvSpPr>
        <p:spPr/>
        <p:txBody>
          <a:bodyPr/>
          <a:lstStyle/>
          <a:p>
            <a:fld id="{7EC6429F-8EBA-4254-B9C8-295228AFE7F1}" type="slidenum">
              <a:rPr lang="de-DE" smtClean="0"/>
              <a:pPr/>
              <a:t>59</a:t>
            </a:fld>
            <a:endParaRPr lang="de-DE" dirty="0"/>
          </a:p>
        </p:txBody>
      </p:sp>
      <p:sp>
        <p:nvSpPr>
          <p:cNvPr id="19" name="Fußzeilenplatzhalter 2">
            <a:extLst>
              <a:ext uri="{FF2B5EF4-FFF2-40B4-BE49-F238E27FC236}">
                <a16:creationId xmlns:a16="http://schemas.microsoft.com/office/drawing/2014/main" id="{4FBDED41-8265-4C43-A07D-075C27BAB595}"/>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056630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DF7A804-E8DC-4532-BEAE-79A66372FBFF}"/>
              </a:ext>
            </a:extLst>
          </p:cNvPr>
          <p:cNvSpPr>
            <a:spLocks noGrp="1"/>
          </p:cNvSpPr>
          <p:nvPr>
            <p:ph type="title"/>
          </p:nvPr>
        </p:nvSpPr>
        <p:spPr/>
        <p:txBody>
          <a:bodyPr/>
          <a:lstStyle/>
          <a:p>
            <a:r>
              <a:rPr lang="de-DE"/>
              <a:t>Bedenken gegenüber der Arbeitskraftabsicherung.</a:t>
            </a:r>
            <a:endParaRPr lang="de-DE" dirty="0"/>
          </a:p>
        </p:txBody>
      </p:sp>
      <p:sp>
        <p:nvSpPr>
          <p:cNvPr id="15" name="Text Placeholder 14">
            <a:extLst>
              <a:ext uri="{FF2B5EF4-FFF2-40B4-BE49-F238E27FC236}">
                <a16:creationId xmlns:a16="http://schemas.microsoft.com/office/drawing/2014/main" id="{1BFC5CD0-6508-4F35-8AF9-15083F7B5425}"/>
              </a:ext>
            </a:extLst>
          </p:cNvPr>
          <p:cNvSpPr>
            <a:spLocks noGrp="1"/>
          </p:cNvSpPr>
          <p:nvPr>
            <p:ph type="body" sz="quarter" idx="14"/>
          </p:nvPr>
        </p:nvSpPr>
        <p:spPr>
          <a:xfrm>
            <a:off x="335360" y="1268761"/>
            <a:ext cx="11520000" cy="238783"/>
          </a:xfrm>
        </p:spPr>
        <p:txBody>
          <a:bodyPr/>
          <a:lstStyle/>
          <a:p>
            <a:r>
              <a:rPr lang="de-DE" dirty="0"/>
              <a:t>Gründe für die Nicht-Absicherung der eigenen Arbeitskraft:</a:t>
            </a:r>
          </a:p>
        </p:txBody>
      </p:sp>
      <p:sp>
        <p:nvSpPr>
          <p:cNvPr id="16" name="Text Placeholder 15">
            <a:extLst>
              <a:ext uri="{FF2B5EF4-FFF2-40B4-BE49-F238E27FC236}">
                <a16:creationId xmlns:a16="http://schemas.microsoft.com/office/drawing/2014/main" id="{C005C636-CB81-4705-B77A-F0F97BF93619}"/>
              </a:ext>
            </a:extLst>
          </p:cNvPr>
          <p:cNvSpPr>
            <a:spLocks noGrp="1"/>
          </p:cNvSpPr>
          <p:nvPr>
            <p:ph type="body" sz="quarter" idx="15"/>
          </p:nvPr>
        </p:nvSpPr>
        <p:spPr>
          <a:xfrm>
            <a:off x="335360" y="5805264"/>
            <a:ext cx="11520000" cy="396044"/>
          </a:xfrm>
        </p:spPr>
        <p:txBody>
          <a:bodyPr/>
          <a:lstStyle/>
          <a:p>
            <a:r>
              <a:rPr lang="de-DE" dirty="0"/>
              <a:t>Auswahl; Mehrfachnennungen möglich; Quelle: Forsa-Umfrage unter 1.007 erwachsenen Erwerbstätigen im Auftrag der Gothaer</a:t>
            </a:r>
            <a:br>
              <a:rPr lang="de-DE" dirty="0"/>
            </a:br>
            <a:r>
              <a:rPr lang="de-DE" dirty="0"/>
              <a:t>(Basis: Befragte, die angeben, ihre Arbeitskraft bisher noch nicht abgesichert zu haben / es nicht wissen); veröffentlicht: 6/2020.</a:t>
            </a:r>
          </a:p>
        </p:txBody>
      </p:sp>
      <p:graphicFrame>
        <p:nvGraphicFramePr>
          <p:cNvPr id="20" name="Diagrammplatzhalter 11">
            <a:extLst>
              <a:ext uri="{FF2B5EF4-FFF2-40B4-BE49-F238E27FC236}">
                <a16:creationId xmlns:a16="http://schemas.microsoft.com/office/drawing/2014/main" id="{D3375688-BF61-49CD-85A2-958624FA3FA0}"/>
              </a:ext>
            </a:extLst>
          </p:cNvPr>
          <p:cNvGraphicFramePr>
            <a:graphicFrameLocks noGrp="1"/>
          </p:cNvGraphicFramePr>
          <p:nvPr>
            <p:ph type="chart" sz="quarter" idx="13"/>
            <p:extLst>
              <p:ext uri="{D42A27DB-BD31-4B8C-83A1-F6EECF244321}">
                <p14:modId xmlns:p14="http://schemas.microsoft.com/office/powerpoint/2010/main" val="3135261505"/>
              </p:ext>
            </p:extLst>
          </p:nvPr>
        </p:nvGraphicFramePr>
        <p:xfrm>
          <a:off x="3683360" y="1881188"/>
          <a:ext cx="8172090" cy="39243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platzhalter 6">
            <a:extLst>
              <a:ext uri="{FF2B5EF4-FFF2-40B4-BE49-F238E27FC236}">
                <a16:creationId xmlns:a16="http://schemas.microsoft.com/office/drawing/2014/main" id="{790C67E1-E654-42D1-8D9B-D6F06C536FB7}"/>
              </a:ext>
            </a:extLst>
          </p:cNvPr>
          <p:cNvSpPr txBox="1">
            <a:spLocks/>
          </p:cNvSpPr>
          <p:nvPr/>
        </p:nvSpPr>
        <p:spPr bwMode="gray">
          <a:xfrm>
            <a:off x="335360" y="1988840"/>
            <a:ext cx="3348000" cy="179152"/>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sz="1200" b="0" dirty="0"/>
              <a:t>zu teuer</a:t>
            </a:r>
          </a:p>
        </p:txBody>
      </p:sp>
      <p:sp>
        <p:nvSpPr>
          <p:cNvPr id="22" name="Textplatzhalter 6">
            <a:extLst>
              <a:ext uri="{FF2B5EF4-FFF2-40B4-BE49-F238E27FC236}">
                <a16:creationId xmlns:a16="http://schemas.microsoft.com/office/drawing/2014/main" id="{3FCD4AA1-A7CE-4598-B454-1728E8CCD62D}"/>
              </a:ext>
            </a:extLst>
          </p:cNvPr>
          <p:cNvSpPr txBox="1">
            <a:spLocks/>
          </p:cNvSpPr>
          <p:nvPr/>
        </p:nvSpPr>
        <p:spPr bwMode="gray">
          <a:xfrm>
            <a:off x="335360" y="2425497"/>
            <a:ext cx="3348000" cy="179152"/>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sz="1200" b="0" dirty="0"/>
              <a:t>im Versicherungsfall gibt es eh keine Leistungen</a:t>
            </a:r>
          </a:p>
        </p:txBody>
      </p:sp>
      <p:sp>
        <p:nvSpPr>
          <p:cNvPr id="23" name="Textplatzhalter 6">
            <a:extLst>
              <a:ext uri="{FF2B5EF4-FFF2-40B4-BE49-F238E27FC236}">
                <a16:creationId xmlns:a16="http://schemas.microsoft.com/office/drawing/2014/main" id="{DC3D8B41-0D1D-4046-83C0-0FFFC014B9E6}"/>
              </a:ext>
            </a:extLst>
          </p:cNvPr>
          <p:cNvSpPr txBox="1">
            <a:spLocks/>
          </p:cNvSpPr>
          <p:nvPr/>
        </p:nvSpPr>
        <p:spPr bwMode="gray">
          <a:xfrm>
            <a:off x="335360" y="2862154"/>
            <a:ext cx="3348000" cy="179152"/>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sz="1200" b="0" dirty="0"/>
              <a:t>nicht überzeugt vom Leistungsumfang</a:t>
            </a:r>
          </a:p>
        </p:txBody>
      </p:sp>
      <p:sp>
        <p:nvSpPr>
          <p:cNvPr id="24" name="Textplatzhalter 6">
            <a:extLst>
              <a:ext uri="{FF2B5EF4-FFF2-40B4-BE49-F238E27FC236}">
                <a16:creationId xmlns:a16="http://schemas.microsoft.com/office/drawing/2014/main" id="{87702CE1-73BC-4DF4-AD6A-D24491527788}"/>
              </a:ext>
            </a:extLst>
          </p:cNvPr>
          <p:cNvSpPr txBox="1">
            <a:spLocks/>
          </p:cNvSpPr>
          <p:nvPr/>
        </p:nvSpPr>
        <p:spPr bwMode="gray">
          <a:xfrm>
            <a:off x="335360" y="3298811"/>
            <a:ext cx="3348000" cy="179152"/>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sz="1200" b="0" dirty="0"/>
              <a:t>lieber selbst sparen als Versicherung abschließen</a:t>
            </a:r>
          </a:p>
        </p:txBody>
      </p:sp>
      <p:sp>
        <p:nvSpPr>
          <p:cNvPr id="25" name="Textplatzhalter 6">
            <a:extLst>
              <a:ext uri="{FF2B5EF4-FFF2-40B4-BE49-F238E27FC236}">
                <a16:creationId xmlns:a16="http://schemas.microsoft.com/office/drawing/2014/main" id="{FDB78ED7-B9A6-4A40-8787-B757338652A2}"/>
              </a:ext>
            </a:extLst>
          </p:cNvPr>
          <p:cNvSpPr txBox="1">
            <a:spLocks/>
          </p:cNvSpPr>
          <p:nvPr/>
        </p:nvSpPr>
        <p:spPr bwMode="gray">
          <a:xfrm>
            <a:off x="335360" y="3735468"/>
            <a:ext cx="3348000" cy="179152"/>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sz="1200" b="0" dirty="0"/>
              <a:t>entsprechende Police passt nicht zu Leben/Beruf</a:t>
            </a:r>
          </a:p>
        </p:txBody>
      </p:sp>
      <p:sp>
        <p:nvSpPr>
          <p:cNvPr id="26" name="Textplatzhalter 6">
            <a:extLst>
              <a:ext uri="{FF2B5EF4-FFF2-40B4-BE49-F238E27FC236}">
                <a16:creationId xmlns:a16="http://schemas.microsoft.com/office/drawing/2014/main" id="{8E3FE53F-98FD-4536-8B96-2A3A4812E1BF}"/>
              </a:ext>
            </a:extLst>
          </p:cNvPr>
          <p:cNvSpPr txBox="1">
            <a:spLocks/>
          </p:cNvSpPr>
          <p:nvPr/>
        </p:nvSpPr>
        <p:spPr bwMode="gray">
          <a:xfrm>
            <a:off x="335360" y="4172125"/>
            <a:ext cx="3348000" cy="179152"/>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sz="1200" b="0" dirty="0"/>
              <a:t>entsprechende Police ist uninteressant</a:t>
            </a:r>
          </a:p>
        </p:txBody>
      </p:sp>
      <p:sp>
        <p:nvSpPr>
          <p:cNvPr id="27" name="Textplatzhalter 6">
            <a:extLst>
              <a:ext uri="{FF2B5EF4-FFF2-40B4-BE49-F238E27FC236}">
                <a16:creationId xmlns:a16="http://schemas.microsoft.com/office/drawing/2014/main" id="{955648D4-2376-46F5-91A8-697F2323E2CB}"/>
              </a:ext>
            </a:extLst>
          </p:cNvPr>
          <p:cNvSpPr txBox="1">
            <a:spLocks/>
          </p:cNvSpPr>
          <p:nvPr/>
        </p:nvSpPr>
        <p:spPr bwMode="gray">
          <a:xfrm>
            <a:off x="335360" y="4608782"/>
            <a:ext cx="3348000" cy="179152"/>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sz="1200" b="0" dirty="0"/>
              <a:t>entsprechende Police ist zu kompliziert</a:t>
            </a:r>
          </a:p>
        </p:txBody>
      </p:sp>
      <p:sp>
        <p:nvSpPr>
          <p:cNvPr id="28" name="Textplatzhalter 6">
            <a:extLst>
              <a:ext uri="{FF2B5EF4-FFF2-40B4-BE49-F238E27FC236}">
                <a16:creationId xmlns:a16="http://schemas.microsoft.com/office/drawing/2014/main" id="{DFB61BA4-69D9-4BF3-AB6D-1D5855B612CE}"/>
              </a:ext>
            </a:extLst>
          </p:cNvPr>
          <p:cNvSpPr txBox="1">
            <a:spLocks/>
          </p:cNvSpPr>
          <p:nvPr/>
        </p:nvSpPr>
        <p:spPr bwMode="gray">
          <a:xfrm>
            <a:off x="335360" y="5045439"/>
            <a:ext cx="3348000" cy="179152"/>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sz="1200" b="0" dirty="0"/>
              <a:t>noch nicht darum gekümmert</a:t>
            </a:r>
          </a:p>
        </p:txBody>
      </p:sp>
      <p:sp>
        <p:nvSpPr>
          <p:cNvPr id="29" name="Textplatzhalter 6">
            <a:extLst>
              <a:ext uri="{FF2B5EF4-FFF2-40B4-BE49-F238E27FC236}">
                <a16:creationId xmlns:a16="http://schemas.microsoft.com/office/drawing/2014/main" id="{BAFAE22B-475A-4E90-9CC4-79D7EE29EA0B}"/>
              </a:ext>
            </a:extLst>
          </p:cNvPr>
          <p:cNvSpPr txBox="1">
            <a:spLocks/>
          </p:cNvSpPr>
          <p:nvPr/>
        </p:nvSpPr>
        <p:spPr bwMode="gray">
          <a:xfrm>
            <a:off x="335360" y="5482096"/>
            <a:ext cx="3348000" cy="179152"/>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sz="1200" b="0" dirty="0"/>
              <a:t>werde Arbeitskraft nicht verlieren</a:t>
            </a:r>
          </a:p>
        </p:txBody>
      </p:sp>
      <p:sp>
        <p:nvSpPr>
          <p:cNvPr id="3" name="Foliennummernplatzhalter 2">
            <a:extLst>
              <a:ext uri="{FF2B5EF4-FFF2-40B4-BE49-F238E27FC236}">
                <a16:creationId xmlns:a16="http://schemas.microsoft.com/office/drawing/2014/main" id="{923CA56A-55DA-4CDD-A49D-CA3F941C33F8}"/>
              </a:ext>
            </a:extLst>
          </p:cNvPr>
          <p:cNvSpPr>
            <a:spLocks noGrp="1"/>
          </p:cNvSpPr>
          <p:nvPr>
            <p:ph type="sldNum" sz="quarter" idx="12"/>
          </p:nvPr>
        </p:nvSpPr>
        <p:spPr/>
        <p:txBody>
          <a:bodyPr/>
          <a:lstStyle/>
          <a:p>
            <a:fld id="{7EC6429F-8EBA-4254-B9C8-295228AFE7F1}" type="slidenum">
              <a:rPr lang="de-DE" smtClean="0"/>
              <a:pPr/>
              <a:t>6</a:t>
            </a:fld>
            <a:endParaRPr lang="de-DE" dirty="0"/>
          </a:p>
        </p:txBody>
      </p:sp>
      <p:sp>
        <p:nvSpPr>
          <p:cNvPr id="17" name="Fußzeilenplatzhalter 2">
            <a:extLst>
              <a:ext uri="{FF2B5EF4-FFF2-40B4-BE49-F238E27FC236}">
                <a16:creationId xmlns:a16="http://schemas.microsoft.com/office/drawing/2014/main" id="{D02434CB-5718-42A5-9796-7A6878E402DB}"/>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3926452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ihandform: Form 45">
            <a:extLst>
              <a:ext uri="{FF2B5EF4-FFF2-40B4-BE49-F238E27FC236}">
                <a16:creationId xmlns:a16="http://schemas.microsoft.com/office/drawing/2014/main" id="{CB4DDCC8-9AAB-4044-85C0-A3D656F3C89F}"/>
              </a:ext>
            </a:extLst>
          </p:cNvPr>
          <p:cNvSpPr/>
          <p:nvPr/>
        </p:nvSpPr>
        <p:spPr>
          <a:xfrm>
            <a:off x="4354893" y="2817263"/>
            <a:ext cx="3482215" cy="1751222"/>
          </a:xfrm>
          <a:custGeom>
            <a:avLst/>
            <a:gdLst>
              <a:gd name="connsiteX0" fmla="*/ 1453299 w 2834165"/>
              <a:gd name="connsiteY0" fmla="*/ 484 h 1425315"/>
              <a:gd name="connsiteX1" fmla="*/ 2124443 w 2834165"/>
              <a:gd name="connsiteY1" fmla="*/ 189072 h 1425315"/>
              <a:gd name="connsiteX2" fmla="*/ 2831801 w 2834165"/>
              <a:gd name="connsiteY2" fmla="*/ 1318908 h 1425315"/>
              <a:gd name="connsiteX3" fmla="*/ 2834165 w 2834165"/>
              <a:gd name="connsiteY3" fmla="*/ 1425315 h 1425315"/>
              <a:gd name="connsiteX4" fmla="*/ 1015 w 2834165"/>
              <a:gd name="connsiteY4" fmla="*/ 1425315 h 1425315"/>
              <a:gd name="connsiteX5" fmla="*/ 0 w 2834165"/>
              <a:gd name="connsiteY5" fmla="*/ 1379085 h 1425315"/>
              <a:gd name="connsiteX6" fmla="*/ 188588 w 2834165"/>
              <a:gd name="connsiteY6" fmla="*/ 707942 h 1425315"/>
              <a:gd name="connsiteX7" fmla="*/ 1453299 w 2834165"/>
              <a:gd name="connsiteY7" fmla="*/ 484 h 1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4165" h="1425315">
                <a:moveTo>
                  <a:pt x="1453299" y="484"/>
                </a:moveTo>
                <a:cubicBezTo>
                  <a:pt x="1682012" y="6443"/>
                  <a:pt x="1912556" y="67596"/>
                  <a:pt x="2124443" y="189072"/>
                </a:cubicBezTo>
                <a:cubicBezTo>
                  <a:pt x="2548576" y="436692"/>
                  <a:pt x="2799653" y="866121"/>
                  <a:pt x="2831801" y="1318908"/>
                </a:cubicBezTo>
                <a:lnTo>
                  <a:pt x="2834165" y="1425315"/>
                </a:lnTo>
                <a:lnTo>
                  <a:pt x="1015" y="1425315"/>
                </a:lnTo>
                <a:lnTo>
                  <a:pt x="0" y="1379085"/>
                </a:lnTo>
                <a:cubicBezTo>
                  <a:pt x="5959" y="1150374"/>
                  <a:pt x="67112" y="919829"/>
                  <a:pt x="188588" y="707942"/>
                </a:cubicBezTo>
                <a:cubicBezTo>
                  <a:pt x="455835" y="241398"/>
                  <a:pt x="950132" y="-12628"/>
                  <a:pt x="1453299" y="484"/>
                </a:cubicBezTo>
                <a:close/>
              </a:path>
            </a:pathLst>
          </a:custGeom>
          <a:solidFill>
            <a:srgbClr val="D0E4B9"/>
          </a:solidFill>
          <a:ln w="24667" cap="flat">
            <a:noFill/>
            <a:prstDash val="solid"/>
            <a:miter/>
          </a:ln>
        </p:spPr>
        <p:txBody>
          <a:bodyPr wrap="square" rtlCol="0" anchor="ctr">
            <a:noAutofit/>
          </a:bodyPr>
          <a:lstStyle/>
          <a:p>
            <a:pPr algn="ctr"/>
            <a:endParaRPr lang="de-DE" sz="2400" b="1" dirty="0"/>
          </a:p>
        </p:txBody>
      </p:sp>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a:t>RiskVoter bietet optionale Direktpolicierung.</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55240"/>
          </a:xfrm>
        </p:spPr>
        <p:txBody>
          <a:bodyPr/>
          <a:lstStyle/>
          <a:p>
            <a:r>
              <a:rPr lang="de-DE" b="1" dirty="0"/>
              <a:t>Die Vorteile für Sie und Ihre Kunden auf einen Blick.</a:t>
            </a:r>
          </a:p>
        </p:txBody>
      </p:sp>
      <p:sp>
        <p:nvSpPr>
          <p:cNvPr id="24" name="Text Placeholder 4">
            <a:extLst>
              <a:ext uri="{FF2B5EF4-FFF2-40B4-BE49-F238E27FC236}">
                <a16:creationId xmlns:a16="http://schemas.microsoft.com/office/drawing/2014/main" id="{F9BF388E-2732-43B7-86DC-4DD8AD99C46D}"/>
              </a:ext>
            </a:extLst>
          </p:cNvPr>
          <p:cNvSpPr txBox="1">
            <a:spLocks/>
          </p:cNvSpPr>
          <p:nvPr/>
        </p:nvSpPr>
        <p:spPr>
          <a:xfrm>
            <a:off x="335360" y="5965118"/>
            <a:ext cx="11520000" cy="236190"/>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1) außer für easy-Mandantenversionen OVB, MLP und Österreich</a:t>
            </a:r>
          </a:p>
        </p:txBody>
      </p:sp>
      <p:sp>
        <p:nvSpPr>
          <p:cNvPr id="25" name="Rechteck 28">
            <a:extLst>
              <a:ext uri="{FF2B5EF4-FFF2-40B4-BE49-F238E27FC236}">
                <a16:creationId xmlns:a16="http://schemas.microsoft.com/office/drawing/2014/main" id="{12E9F865-BC23-428F-ABB3-BD17848C1506}"/>
              </a:ext>
            </a:extLst>
          </p:cNvPr>
          <p:cNvSpPr/>
          <p:nvPr/>
        </p:nvSpPr>
        <p:spPr>
          <a:xfrm>
            <a:off x="335360" y="5011296"/>
            <a:ext cx="11521678" cy="802267"/>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solidFill>
                <a:schemeClr val="bg1"/>
              </a:solidFill>
            </a:endParaRPr>
          </a:p>
        </p:txBody>
      </p:sp>
      <p:grpSp>
        <p:nvGrpSpPr>
          <p:cNvPr id="26" name="Gruppieren 31">
            <a:extLst>
              <a:ext uri="{FF2B5EF4-FFF2-40B4-BE49-F238E27FC236}">
                <a16:creationId xmlns:a16="http://schemas.microsoft.com/office/drawing/2014/main" id="{BC851CDE-8D69-49E0-865E-8BA32850F08F}"/>
              </a:ext>
            </a:extLst>
          </p:cNvPr>
          <p:cNvGrpSpPr/>
          <p:nvPr/>
        </p:nvGrpSpPr>
        <p:grpSpPr>
          <a:xfrm>
            <a:off x="335360" y="5011296"/>
            <a:ext cx="802267" cy="802267"/>
            <a:chOff x="240035" y="5173985"/>
            <a:chExt cx="1026790" cy="1026790"/>
          </a:xfrm>
        </p:grpSpPr>
        <p:sp>
          <p:nvSpPr>
            <p:cNvPr id="27" name="Rechteck 32">
              <a:extLst>
                <a:ext uri="{FF2B5EF4-FFF2-40B4-BE49-F238E27FC236}">
                  <a16:creationId xmlns:a16="http://schemas.microsoft.com/office/drawing/2014/main" id="{E07AA23B-EDFE-4B46-BB5C-4E39DA700EE0}"/>
                </a:ext>
              </a:extLst>
            </p:cNvPr>
            <p:cNvSpPr/>
            <p:nvPr/>
          </p:nvSpPr>
          <p:spPr>
            <a:xfrm>
              <a:off x="240035" y="5173985"/>
              <a:ext cx="1026790" cy="1026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28" name="Grafik 33">
              <a:extLst>
                <a:ext uri="{FF2B5EF4-FFF2-40B4-BE49-F238E27FC236}">
                  <a16:creationId xmlns:a16="http://schemas.microsoft.com/office/drawing/2014/main" id="{E5047371-68A7-41C2-98F2-881F0D47A1C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439266" y="5373216"/>
              <a:ext cx="628328" cy="628328"/>
            </a:xfrm>
            <a:prstGeom prst="rect">
              <a:avLst/>
            </a:prstGeom>
          </p:spPr>
        </p:pic>
      </p:grpSp>
      <p:sp>
        <p:nvSpPr>
          <p:cNvPr id="31" name="Textplatzhalter 4">
            <a:extLst>
              <a:ext uri="{FF2B5EF4-FFF2-40B4-BE49-F238E27FC236}">
                <a16:creationId xmlns:a16="http://schemas.microsoft.com/office/drawing/2014/main" id="{EDE1D607-35B0-49E9-B527-AD7B765A6DA8}"/>
              </a:ext>
            </a:extLst>
          </p:cNvPr>
          <p:cNvSpPr txBox="1">
            <a:spLocks/>
          </p:cNvSpPr>
          <p:nvPr/>
        </p:nvSpPr>
        <p:spPr bwMode="gray">
          <a:xfrm>
            <a:off x="3503750" y="5215259"/>
            <a:ext cx="5184898" cy="394341"/>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r>
              <a:rPr lang="de-DE" sz="2000" b="1" dirty="0"/>
              <a:t>Ab sofort aus easy (optional) verfügbar </a:t>
            </a:r>
            <a:r>
              <a:rPr lang="de-DE" sz="2000" b="1" baseline="30000" dirty="0"/>
              <a:t>1) </a:t>
            </a:r>
          </a:p>
        </p:txBody>
      </p:sp>
      <p:cxnSp>
        <p:nvCxnSpPr>
          <p:cNvPr id="33" name="Gerader Verbinder 10">
            <a:extLst>
              <a:ext uri="{FF2B5EF4-FFF2-40B4-BE49-F238E27FC236}">
                <a16:creationId xmlns:a16="http://schemas.microsoft.com/office/drawing/2014/main" id="{CB0FB2AC-3EA0-4232-927E-43F4C801DE4F}"/>
              </a:ext>
            </a:extLst>
          </p:cNvPr>
          <p:cNvCxnSpPr>
            <a:cxnSpLocks/>
          </p:cNvCxnSpPr>
          <p:nvPr/>
        </p:nvCxnSpPr>
        <p:spPr>
          <a:xfrm>
            <a:off x="335360" y="4808622"/>
            <a:ext cx="527182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Gerader Verbinder 13">
            <a:extLst>
              <a:ext uri="{FF2B5EF4-FFF2-40B4-BE49-F238E27FC236}">
                <a16:creationId xmlns:a16="http://schemas.microsoft.com/office/drawing/2014/main" id="{569DD833-093A-4695-B03D-97025C2D35C8}"/>
              </a:ext>
            </a:extLst>
          </p:cNvPr>
          <p:cNvCxnSpPr>
            <a:cxnSpLocks/>
          </p:cNvCxnSpPr>
          <p:nvPr/>
        </p:nvCxnSpPr>
        <p:spPr>
          <a:xfrm>
            <a:off x="6583533" y="4808622"/>
            <a:ext cx="527182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platzhalter 4">
            <a:extLst>
              <a:ext uri="{FF2B5EF4-FFF2-40B4-BE49-F238E27FC236}">
                <a16:creationId xmlns:a16="http://schemas.microsoft.com/office/drawing/2014/main" id="{376A2E4C-D550-44BF-B321-BEF170EBC946}"/>
              </a:ext>
            </a:extLst>
          </p:cNvPr>
          <p:cNvSpPr txBox="1">
            <a:spLocks/>
          </p:cNvSpPr>
          <p:nvPr/>
        </p:nvSpPr>
        <p:spPr bwMode="gray">
          <a:xfrm>
            <a:off x="1537612" y="3685624"/>
            <a:ext cx="1966138" cy="627002"/>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r">
              <a:spcBef>
                <a:spcPts val="600"/>
              </a:spcBef>
              <a:spcAft>
                <a:spcPts val="300"/>
              </a:spcAft>
            </a:pPr>
            <a:r>
              <a:rPr lang="de-DE" dirty="0"/>
              <a:t>keine</a:t>
            </a:r>
            <a:r>
              <a:rPr lang="de-DE" b="1" dirty="0"/>
              <a:t> Antragsnach-bearbeitungen</a:t>
            </a:r>
          </a:p>
        </p:txBody>
      </p:sp>
      <p:sp>
        <p:nvSpPr>
          <p:cNvPr id="41" name="Textplatzhalter 4">
            <a:extLst>
              <a:ext uri="{FF2B5EF4-FFF2-40B4-BE49-F238E27FC236}">
                <a16:creationId xmlns:a16="http://schemas.microsoft.com/office/drawing/2014/main" id="{95957CA9-DAA7-4D60-95FF-68AE675553DD}"/>
              </a:ext>
            </a:extLst>
          </p:cNvPr>
          <p:cNvSpPr txBox="1">
            <a:spLocks/>
          </p:cNvSpPr>
          <p:nvPr/>
        </p:nvSpPr>
        <p:spPr bwMode="gray">
          <a:xfrm>
            <a:off x="4754128" y="3926103"/>
            <a:ext cx="2683744" cy="432048"/>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dirty="0"/>
              <a:t>Vorteile</a:t>
            </a:r>
            <a:r>
              <a:rPr lang="de-DE" b="0" dirty="0"/>
              <a:t> für den </a:t>
            </a:r>
            <a:r>
              <a:rPr lang="de-DE" dirty="0"/>
              <a:t>Vertrieb</a:t>
            </a:r>
            <a:br>
              <a:rPr lang="de-DE" b="0" dirty="0"/>
            </a:br>
            <a:r>
              <a:rPr lang="de-DE" b="0" dirty="0"/>
              <a:t>und den </a:t>
            </a:r>
            <a:r>
              <a:rPr lang="de-DE" dirty="0"/>
              <a:t>Endkunden</a:t>
            </a:r>
            <a:r>
              <a:rPr lang="de-DE" b="0" dirty="0"/>
              <a:t> </a:t>
            </a:r>
            <a:endParaRPr lang="de-DE" dirty="0"/>
          </a:p>
        </p:txBody>
      </p:sp>
      <p:cxnSp>
        <p:nvCxnSpPr>
          <p:cNvPr id="42" name="Gerader Verbinder 17">
            <a:extLst>
              <a:ext uri="{FF2B5EF4-FFF2-40B4-BE49-F238E27FC236}">
                <a16:creationId xmlns:a16="http://schemas.microsoft.com/office/drawing/2014/main" id="{FD62CC86-5982-4226-BD37-80F008283C81}"/>
              </a:ext>
            </a:extLst>
          </p:cNvPr>
          <p:cNvCxnSpPr>
            <a:cxnSpLocks/>
          </p:cNvCxnSpPr>
          <p:nvPr/>
        </p:nvCxnSpPr>
        <p:spPr>
          <a:xfrm>
            <a:off x="5852772" y="3704698"/>
            <a:ext cx="48645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Textplatzhalter 4">
            <a:extLst>
              <a:ext uri="{FF2B5EF4-FFF2-40B4-BE49-F238E27FC236}">
                <a16:creationId xmlns:a16="http://schemas.microsoft.com/office/drawing/2014/main" id="{C871315A-511D-4204-8A16-56B418D50639}"/>
              </a:ext>
            </a:extLst>
          </p:cNvPr>
          <p:cNvSpPr txBox="1">
            <a:spLocks/>
          </p:cNvSpPr>
          <p:nvPr/>
        </p:nvSpPr>
        <p:spPr bwMode="gray">
          <a:xfrm>
            <a:off x="972457" y="2524527"/>
            <a:ext cx="3319243" cy="627002"/>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r">
              <a:spcBef>
                <a:spcPts val="600"/>
              </a:spcBef>
              <a:spcAft>
                <a:spcPts val="300"/>
              </a:spcAft>
            </a:pPr>
            <a:r>
              <a:rPr lang="de-DE" dirty="0"/>
              <a:t>sofortige</a:t>
            </a:r>
            <a:r>
              <a:rPr lang="de-DE" b="1" dirty="0"/>
              <a:t> Annahmeentscheidung</a:t>
            </a:r>
          </a:p>
        </p:txBody>
      </p:sp>
      <p:sp>
        <p:nvSpPr>
          <p:cNvPr id="49" name="Textplatzhalter 4">
            <a:extLst>
              <a:ext uri="{FF2B5EF4-FFF2-40B4-BE49-F238E27FC236}">
                <a16:creationId xmlns:a16="http://schemas.microsoft.com/office/drawing/2014/main" id="{8A1030A3-6C49-4CC1-B719-39CFA59AB152}"/>
              </a:ext>
            </a:extLst>
          </p:cNvPr>
          <p:cNvSpPr txBox="1">
            <a:spLocks/>
          </p:cNvSpPr>
          <p:nvPr/>
        </p:nvSpPr>
        <p:spPr bwMode="gray">
          <a:xfrm>
            <a:off x="4533208" y="1759932"/>
            <a:ext cx="3124305" cy="627002"/>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600"/>
              </a:spcBef>
              <a:spcAft>
                <a:spcPts val="300"/>
              </a:spcAft>
            </a:pPr>
            <a:r>
              <a:rPr lang="de-DE" dirty="0"/>
              <a:t>Kunde erhält </a:t>
            </a:r>
            <a:r>
              <a:rPr lang="de-DE" b="1" dirty="0"/>
              <a:t>Police direkt am Point </a:t>
            </a:r>
            <a:r>
              <a:rPr lang="de-DE" b="1" dirty="0" err="1"/>
              <a:t>of</a:t>
            </a:r>
            <a:r>
              <a:rPr lang="de-DE" b="1" dirty="0"/>
              <a:t> Sale</a:t>
            </a:r>
          </a:p>
        </p:txBody>
      </p:sp>
      <p:sp>
        <p:nvSpPr>
          <p:cNvPr id="50" name="Textplatzhalter 4">
            <a:extLst>
              <a:ext uri="{FF2B5EF4-FFF2-40B4-BE49-F238E27FC236}">
                <a16:creationId xmlns:a16="http://schemas.microsoft.com/office/drawing/2014/main" id="{6E18E6E0-DBD0-47F1-8B59-D2839DBDC003}"/>
              </a:ext>
            </a:extLst>
          </p:cNvPr>
          <p:cNvSpPr txBox="1">
            <a:spLocks/>
          </p:cNvSpPr>
          <p:nvPr/>
        </p:nvSpPr>
        <p:spPr bwMode="gray">
          <a:xfrm flipH="1">
            <a:off x="7899020" y="2524527"/>
            <a:ext cx="1966138" cy="627002"/>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spcAft>
                <a:spcPts val="300"/>
              </a:spcAft>
            </a:pPr>
            <a:r>
              <a:rPr lang="de-DE" dirty="0"/>
              <a:t>sofortige</a:t>
            </a:r>
            <a:r>
              <a:rPr lang="de-DE" b="1" dirty="0"/>
              <a:t> Wertung</a:t>
            </a:r>
          </a:p>
        </p:txBody>
      </p:sp>
      <p:sp>
        <p:nvSpPr>
          <p:cNvPr id="51" name="Textplatzhalter 4">
            <a:extLst>
              <a:ext uri="{FF2B5EF4-FFF2-40B4-BE49-F238E27FC236}">
                <a16:creationId xmlns:a16="http://schemas.microsoft.com/office/drawing/2014/main" id="{D84747FC-5851-40C1-8AD4-55AF6918A54A}"/>
              </a:ext>
            </a:extLst>
          </p:cNvPr>
          <p:cNvSpPr txBox="1">
            <a:spLocks/>
          </p:cNvSpPr>
          <p:nvPr/>
        </p:nvSpPr>
        <p:spPr bwMode="gray">
          <a:xfrm>
            <a:off x="8688251" y="3685624"/>
            <a:ext cx="2084524" cy="627002"/>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spcAft>
                <a:spcPts val="300"/>
              </a:spcAft>
            </a:pPr>
            <a:r>
              <a:rPr lang="de-DE" dirty="0"/>
              <a:t>unmittelbarer</a:t>
            </a:r>
            <a:r>
              <a:rPr lang="de-DE" b="1" dirty="0"/>
              <a:t> Anstoß der Provision</a:t>
            </a:r>
          </a:p>
        </p:txBody>
      </p:sp>
      <p:pic>
        <p:nvPicPr>
          <p:cNvPr id="53" name="Grafik 7">
            <a:extLst>
              <a:ext uri="{FF2B5EF4-FFF2-40B4-BE49-F238E27FC236}">
                <a16:creationId xmlns:a16="http://schemas.microsoft.com/office/drawing/2014/main" id="{D92BE453-8878-41D1-9B0A-307E05C531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1242" y="3081582"/>
            <a:ext cx="669516" cy="401710"/>
          </a:xfrm>
          <a:prstGeom prst="rect">
            <a:avLst/>
          </a:prstGeom>
        </p:spPr>
      </p:pic>
      <p:sp>
        <p:nvSpPr>
          <p:cNvPr id="54" name="Freihandform 16">
            <a:extLst>
              <a:ext uri="{FF2B5EF4-FFF2-40B4-BE49-F238E27FC236}">
                <a16:creationId xmlns:a16="http://schemas.microsoft.com/office/drawing/2014/main" id="{D172398A-9AB6-4443-A7E9-0E24B61440BB}"/>
              </a:ext>
            </a:extLst>
          </p:cNvPr>
          <p:cNvSpPr>
            <a:spLocks noChangeAspect="1"/>
          </p:cNvSpPr>
          <p:nvPr/>
        </p:nvSpPr>
        <p:spPr>
          <a:xfrm rot="5400000">
            <a:off x="6009609" y="2412707"/>
            <a:ext cx="171502" cy="277888"/>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55" name="Freihandform 16">
            <a:extLst>
              <a:ext uri="{FF2B5EF4-FFF2-40B4-BE49-F238E27FC236}">
                <a16:creationId xmlns:a16="http://schemas.microsoft.com/office/drawing/2014/main" id="{8BD20E0C-3C67-44C4-B0F0-98DBA8295FC2}"/>
              </a:ext>
            </a:extLst>
          </p:cNvPr>
          <p:cNvSpPr>
            <a:spLocks noChangeAspect="1"/>
          </p:cNvSpPr>
          <p:nvPr/>
        </p:nvSpPr>
        <p:spPr>
          <a:xfrm rot="8100000">
            <a:off x="7566337" y="2892962"/>
            <a:ext cx="171502" cy="277888"/>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56" name="Freihandform 16">
            <a:extLst>
              <a:ext uri="{FF2B5EF4-FFF2-40B4-BE49-F238E27FC236}">
                <a16:creationId xmlns:a16="http://schemas.microsoft.com/office/drawing/2014/main" id="{A4CEC426-A0C9-4186-B5A8-9C332F1A36A1}"/>
              </a:ext>
            </a:extLst>
          </p:cNvPr>
          <p:cNvSpPr>
            <a:spLocks noChangeAspect="1"/>
          </p:cNvSpPr>
          <p:nvPr/>
        </p:nvSpPr>
        <p:spPr>
          <a:xfrm rot="2700000">
            <a:off x="4452881" y="2892963"/>
            <a:ext cx="171502" cy="277888"/>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57" name="Freihandform 16">
            <a:extLst>
              <a:ext uri="{FF2B5EF4-FFF2-40B4-BE49-F238E27FC236}">
                <a16:creationId xmlns:a16="http://schemas.microsoft.com/office/drawing/2014/main" id="{822D35A8-954D-4B40-BEE5-A502E0C69C9C}"/>
              </a:ext>
            </a:extLst>
          </p:cNvPr>
          <p:cNvSpPr>
            <a:spLocks noChangeAspect="1"/>
          </p:cNvSpPr>
          <p:nvPr/>
        </p:nvSpPr>
        <p:spPr>
          <a:xfrm>
            <a:off x="3871064" y="3860181"/>
            <a:ext cx="171502" cy="277888"/>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58" name="Freihandform 16">
            <a:extLst>
              <a:ext uri="{FF2B5EF4-FFF2-40B4-BE49-F238E27FC236}">
                <a16:creationId xmlns:a16="http://schemas.microsoft.com/office/drawing/2014/main" id="{AE9A828C-5F7F-4A23-9433-9B0FC28F6440}"/>
              </a:ext>
            </a:extLst>
          </p:cNvPr>
          <p:cNvSpPr>
            <a:spLocks noChangeAspect="1"/>
          </p:cNvSpPr>
          <p:nvPr/>
        </p:nvSpPr>
        <p:spPr>
          <a:xfrm rot="10800000">
            <a:off x="8149833" y="3860181"/>
            <a:ext cx="171502" cy="277888"/>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59" name="Freihandform 16">
            <a:extLst>
              <a:ext uri="{FF2B5EF4-FFF2-40B4-BE49-F238E27FC236}">
                <a16:creationId xmlns:a16="http://schemas.microsoft.com/office/drawing/2014/main" id="{F3C3866C-B1B1-4838-88FC-8666F58F905D}"/>
              </a:ext>
            </a:extLst>
          </p:cNvPr>
          <p:cNvSpPr>
            <a:spLocks noChangeAspect="1"/>
          </p:cNvSpPr>
          <p:nvPr/>
        </p:nvSpPr>
        <p:spPr>
          <a:xfrm rot="5400000">
            <a:off x="6009609" y="4659056"/>
            <a:ext cx="171502" cy="277888"/>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3" name="Foliennummernplatzhalter 2">
            <a:extLst>
              <a:ext uri="{FF2B5EF4-FFF2-40B4-BE49-F238E27FC236}">
                <a16:creationId xmlns:a16="http://schemas.microsoft.com/office/drawing/2014/main" id="{36BF99E6-2D29-4D46-8349-FE216270D7B3}"/>
              </a:ext>
            </a:extLst>
          </p:cNvPr>
          <p:cNvSpPr>
            <a:spLocks noGrp="1"/>
          </p:cNvSpPr>
          <p:nvPr>
            <p:ph type="sldNum" sz="quarter" idx="12"/>
          </p:nvPr>
        </p:nvSpPr>
        <p:spPr/>
        <p:txBody>
          <a:bodyPr/>
          <a:lstStyle/>
          <a:p>
            <a:fld id="{7EC6429F-8EBA-4254-B9C8-295228AFE7F1}" type="slidenum">
              <a:rPr lang="de-DE" smtClean="0"/>
              <a:pPr/>
              <a:t>60</a:t>
            </a:fld>
            <a:endParaRPr lang="de-DE" dirty="0"/>
          </a:p>
        </p:txBody>
      </p:sp>
      <p:sp>
        <p:nvSpPr>
          <p:cNvPr id="29" name="Fußzeilenplatzhalter 2">
            <a:extLst>
              <a:ext uri="{FF2B5EF4-FFF2-40B4-BE49-F238E27FC236}">
                <a16:creationId xmlns:a16="http://schemas.microsoft.com/office/drawing/2014/main" id="{85B6BFF7-3A5E-432B-B267-9989AEC295CC}"/>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2933905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7">
            <a:extLst>
              <a:ext uri="{FF2B5EF4-FFF2-40B4-BE49-F238E27FC236}">
                <a16:creationId xmlns:a16="http://schemas.microsoft.com/office/drawing/2014/main" id="{AB149E96-6BD2-467F-B059-9EE5A99A5B41}"/>
              </a:ext>
            </a:extLst>
          </p:cNvPr>
          <p:cNvSpPr/>
          <p:nvPr/>
        </p:nvSpPr>
        <p:spPr>
          <a:xfrm>
            <a:off x="335360" y="2175013"/>
            <a:ext cx="11521678" cy="402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0000" marR="0" lvl="2" indent="-360000" algn="l" defTabSz="914400" rtl="0" eaLnBrk="1" fontAlgn="auto" latinLnBrk="0" hangingPunct="1">
              <a:lnSpc>
                <a:spcPct val="104000"/>
              </a:lnSpc>
              <a:spcBef>
                <a:spcPts val="600"/>
              </a:spcBef>
              <a:spcAft>
                <a:spcPts val="600"/>
              </a:spcAft>
              <a:buClrTx/>
              <a:buSzTx/>
              <a:buFontTx/>
              <a:buBlip>
                <a:blip r:embed="rId2"/>
              </a:buBlip>
              <a:tabLst/>
              <a:defRPr/>
            </a:pPr>
            <a:endParaRPr kumimoji="0" lang="de-DE" sz="1600" b="0" i="0" u="none" strike="noStrike" kern="1200" cap="none" spc="0" normalizeH="0" baseline="0" noProof="0" dirty="0">
              <a:ln>
                <a:noFill/>
              </a:ln>
              <a:solidFill>
                <a:schemeClr val="accent1"/>
              </a:solidFill>
              <a:effectLst/>
              <a:uLnTx/>
              <a:uFillTx/>
              <a:latin typeface="Arial"/>
              <a:ea typeface="+mn-ea"/>
              <a:cs typeface="+mn-cs"/>
            </a:endParaRPr>
          </a:p>
        </p:txBody>
      </p:sp>
      <p:cxnSp>
        <p:nvCxnSpPr>
          <p:cNvPr id="94" name="Gerader Verbinder 371">
            <a:extLst>
              <a:ext uri="{FF2B5EF4-FFF2-40B4-BE49-F238E27FC236}">
                <a16:creationId xmlns:a16="http://schemas.microsoft.com/office/drawing/2014/main" id="{9E70560D-6F90-41D7-BBCA-1D53FDCE624D}"/>
              </a:ext>
            </a:extLst>
          </p:cNvPr>
          <p:cNvCxnSpPr>
            <a:cxnSpLocks/>
          </p:cNvCxnSpPr>
          <p:nvPr/>
        </p:nvCxnSpPr>
        <p:spPr>
          <a:xfrm>
            <a:off x="10130547" y="2970662"/>
            <a:ext cx="0" cy="2135984"/>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3" name="Gerader Verbinder 58">
            <a:extLst>
              <a:ext uri="{FF2B5EF4-FFF2-40B4-BE49-F238E27FC236}">
                <a16:creationId xmlns:a16="http://schemas.microsoft.com/office/drawing/2014/main" id="{335AEF62-DE88-4941-B80F-73B6A5ECAB71}"/>
              </a:ext>
            </a:extLst>
          </p:cNvPr>
          <p:cNvCxnSpPr>
            <a:cxnSpLocks/>
          </p:cNvCxnSpPr>
          <p:nvPr/>
        </p:nvCxnSpPr>
        <p:spPr>
          <a:xfrm>
            <a:off x="7208864" y="2783394"/>
            <a:ext cx="0" cy="2196999"/>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Gerader Verbinder 49">
            <a:extLst>
              <a:ext uri="{FF2B5EF4-FFF2-40B4-BE49-F238E27FC236}">
                <a16:creationId xmlns:a16="http://schemas.microsoft.com/office/drawing/2014/main" id="{47B1AA68-FD4D-4030-BFD6-B6213F1C3B7A}"/>
              </a:ext>
            </a:extLst>
          </p:cNvPr>
          <p:cNvCxnSpPr>
            <a:cxnSpLocks/>
          </p:cNvCxnSpPr>
          <p:nvPr/>
        </p:nvCxnSpPr>
        <p:spPr>
          <a:xfrm>
            <a:off x="2722690" y="2781903"/>
            <a:ext cx="0" cy="2199982"/>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In drei Phasen zur </a:t>
            </a:r>
            <a:r>
              <a:rPr lang="de-DE"/>
              <a:t>Leistungsentscheidung.</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791865"/>
          </a:xfrm>
        </p:spPr>
        <p:txBody>
          <a:bodyPr/>
          <a:lstStyle/>
          <a:p>
            <a:pPr lvl="1"/>
            <a:r>
              <a:rPr lang="de-DE" dirty="0"/>
              <a:t>Mit unserem Programm </a:t>
            </a:r>
            <a:r>
              <a:rPr lang="de-DE" b="1" dirty="0">
                <a:solidFill>
                  <a:srgbClr val="016629"/>
                </a:solidFill>
              </a:rPr>
              <a:t>„Berufsunfähigkeitsleistungen einfach regulieren“ </a:t>
            </a:r>
            <a:r>
              <a:rPr lang="de-DE" dirty="0"/>
              <a:t>bieten wir eine schnelle und faire Leistungsprüfung. Egal auf welchem Weg der Kunde mit uns kommuniziert, im Vordergrund steht dabei unser Motto </a:t>
            </a:r>
            <a:br>
              <a:rPr lang="de-DE" dirty="0"/>
            </a:br>
            <a:r>
              <a:rPr lang="de-DE" b="1" dirty="0">
                <a:solidFill>
                  <a:srgbClr val="016629"/>
                </a:solidFill>
              </a:rPr>
              <a:t>„Reden statt Schreiben“</a:t>
            </a:r>
            <a:r>
              <a:rPr lang="de-DE" dirty="0"/>
              <a:t>.</a:t>
            </a:r>
          </a:p>
        </p:txBody>
      </p:sp>
      <p:sp>
        <p:nvSpPr>
          <p:cNvPr id="53" name="Arrow: Chevron 52">
            <a:extLst>
              <a:ext uri="{FF2B5EF4-FFF2-40B4-BE49-F238E27FC236}">
                <a16:creationId xmlns:a16="http://schemas.microsoft.com/office/drawing/2014/main" id="{5DD724E0-66E7-4E1F-A8E2-6F455E580680}"/>
              </a:ext>
            </a:extLst>
          </p:cNvPr>
          <p:cNvSpPr/>
          <p:nvPr/>
        </p:nvSpPr>
        <p:spPr>
          <a:xfrm>
            <a:off x="4646275" y="3863745"/>
            <a:ext cx="4212000" cy="648299"/>
          </a:xfrm>
          <a:prstGeom prst="chevron">
            <a:avLst>
              <a:gd name="adj" fmla="val 25023"/>
            </a:avLst>
          </a:prstGeom>
          <a:solidFill>
            <a:srgbClr val="00B2B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solidFill>
                <a:schemeClr val="tx1"/>
              </a:solidFill>
            </a:endParaRPr>
          </a:p>
        </p:txBody>
      </p:sp>
      <p:sp>
        <p:nvSpPr>
          <p:cNvPr id="54" name="Arrow: Chevron 50">
            <a:extLst>
              <a:ext uri="{FF2B5EF4-FFF2-40B4-BE49-F238E27FC236}">
                <a16:creationId xmlns:a16="http://schemas.microsoft.com/office/drawing/2014/main" id="{B1BCA0B7-8953-46A2-B5A6-A244BC249D39}"/>
              </a:ext>
            </a:extLst>
          </p:cNvPr>
          <p:cNvSpPr/>
          <p:nvPr/>
        </p:nvSpPr>
        <p:spPr>
          <a:xfrm>
            <a:off x="616690" y="3863745"/>
            <a:ext cx="4212000" cy="648299"/>
          </a:xfrm>
          <a:custGeom>
            <a:avLst/>
            <a:gdLst>
              <a:gd name="connsiteX0" fmla="*/ 0 w 4212000"/>
              <a:gd name="connsiteY0" fmla="*/ 0 h 648299"/>
              <a:gd name="connsiteX1" fmla="*/ 4049776 w 4212000"/>
              <a:gd name="connsiteY1" fmla="*/ 0 h 648299"/>
              <a:gd name="connsiteX2" fmla="*/ 4212000 w 4212000"/>
              <a:gd name="connsiteY2" fmla="*/ 324150 h 648299"/>
              <a:gd name="connsiteX3" fmla="*/ 4049776 w 4212000"/>
              <a:gd name="connsiteY3" fmla="*/ 648299 h 648299"/>
              <a:gd name="connsiteX4" fmla="*/ 0 w 4212000"/>
              <a:gd name="connsiteY4" fmla="*/ 648299 h 648299"/>
              <a:gd name="connsiteX5" fmla="*/ 162224 w 4212000"/>
              <a:gd name="connsiteY5" fmla="*/ 324150 h 648299"/>
              <a:gd name="connsiteX6" fmla="*/ 0 w 4212000"/>
              <a:gd name="connsiteY6" fmla="*/ 0 h 648299"/>
              <a:gd name="connsiteX0" fmla="*/ 0 w 4212000"/>
              <a:gd name="connsiteY0" fmla="*/ 0 h 648299"/>
              <a:gd name="connsiteX1" fmla="*/ 4049776 w 4212000"/>
              <a:gd name="connsiteY1" fmla="*/ 0 h 648299"/>
              <a:gd name="connsiteX2" fmla="*/ 4212000 w 4212000"/>
              <a:gd name="connsiteY2" fmla="*/ 324150 h 648299"/>
              <a:gd name="connsiteX3" fmla="*/ 4049776 w 4212000"/>
              <a:gd name="connsiteY3" fmla="*/ 648299 h 648299"/>
              <a:gd name="connsiteX4" fmla="*/ 0 w 4212000"/>
              <a:gd name="connsiteY4" fmla="*/ 648299 h 648299"/>
              <a:gd name="connsiteX5" fmla="*/ 0 w 4212000"/>
              <a:gd name="connsiteY5" fmla="*/ 0 h 64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2000" h="648299">
                <a:moveTo>
                  <a:pt x="0" y="0"/>
                </a:moveTo>
                <a:lnTo>
                  <a:pt x="4049776" y="0"/>
                </a:lnTo>
                <a:lnTo>
                  <a:pt x="4212000" y="324150"/>
                </a:lnTo>
                <a:lnTo>
                  <a:pt x="4049776" y="648299"/>
                </a:lnTo>
                <a:lnTo>
                  <a:pt x="0" y="648299"/>
                </a:lnTo>
                <a:lnTo>
                  <a:pt x="0" y="0"/>
                </a:lnTo>
                <a:close/>
              </a:path>
            </a:pathLst>
          </a:custGeom>
          <a:solidFill>
            <a:srgbClr val="76B83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solidFill>
                <a:schemeClr val="tx1"/>
              </a:solidFill>
            </a:endParaRPr>
          </a:p>
        </p:txBody>
      </p:sp>
      <p:sp>
        <p:nvSpPr>
          <p:cNvPr id="57" name="Freeform: Shape 56">
            <a:extLst>
              <a:ext uri="{FF2B5EF4-FFF2-40B4-BE49-F238E27FC236}">
                <a16:creationId xmlns:a16="http://schemas.microsoft.com/office/drawing/2014/main" id="{22C05B09-C47C-44E4-9375-3E1FEE54A934}"/>
              </a:ext>
            </a:extLst>
          </p:cNvPr>
          <p:cNvSpPr/>
          <p:nvPr/>
        </p:nvSpPr>
        <p:spPr>
          <a:xfrm>
            <a:off x="8685385" y="3863745"/>
            <a:ext cx="2890324" cy="648299"/>
          </a:xfrm>
          <a:custGeom>
            <a:avLst/>
            <a:gdLst>
              <a:gd name="connsiteX0" fmla="*/ 0 w 2890324"/>
              <a:gd name="connsiteY0" fmla="*/ 0 h 648299"/>
              <a:gd name="connsiteX1" fmla="*/ 2890324 w 2890324"/>
              <a:gd name="connsiteY1" fmla="*/ 0 h 648299"/>
              <a:gd name="connsiteX2" fmla="*/ 2890324 w 2890324"/>
              <a:gd name="connsiteY2" fmla="*/ 648299 h 648299"/>
              <a:gd name="connsiteX3" fmla="*/ 0 w 2890324"/>
              <a:gd name="connsiteY3" fmla="*/ 648299 h 648299"/>
              <a:gd name="connsiteX4" fmla="*/ 162224 w 2890324"/>
              <a:gd name="connsiteY4" fmla="*/ 324150 h 64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324" h="648299">
                <a:moveTo>
                  <a:pt x="0" y="0"/>
                </a:moveTo>
                <a:lnTo>
                  <a:pt x="2890324" y="0"/>
                </a:lnTo>
                <a:lnTo>
                  <a:pt x="2890324" y="648299"/>
                </a:lnTo>
                <a:lnTo>
                  <a:pt x="0" y="648299"/>
                </a:lnTo>
                <a:lnTo>
                  <a:pt x="162224" y="324150"/>
                </a:lnTo>
                <a:close/>
              </a:path>
            </a:pathLst>
          </a:custGeom>
          <a:solidFill>
            <a:srgbClr val="8D192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solidFill>
                <a:schemeClr val="tx1"/>
              </a:solidFill>
            </a:endParaRPr>
          </a:p>
        </p:txBody>
      </p:sp>
      <p:sp>
        <p:nvSpPr>
          <p:cNvPr id="62" name="Textplatzhalter 4">
            <a:extLst>
              <a:ext uri="{FF2B5EF4-FFF2-40B4-BE49-F238E27FC236}">
                <a16:creationId xmlns:a16="http://schemas.microsoft.com/office/drawing/2014/main" id="{6F042F18-2EA4-4927-BE87-6AC8FE6B4139}"/>
              </a:ext>
            </a:extLst>
          </p:cNvPr>
          <p:cNvSpPr txBox="1">
            <a:spLocks/>
          </p:cNvSpPr>
          <p:nvPr/>
        </p:nvSpPr>
        <p:spPr bwMode="gray">
          <a:xfrm>
            <a:off x="2157183" y="4038654"/>
            <a:ext cx="1131014" cy="298480"/>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300"/>
              </a:spcBef>
            </a:pPr>
            <a:r>
              <a:rPr lang="de-DE" sz="2000" dirty="0">
                <a:solidFill>
                  <a:schemeClr val="bg1"/>
                </a:solidFill>
              </a:rPr>
              <a:t>Melden</a:t>
            </a:r>
            <a:endParaRPr lang="de-DE" sz="2000" b="0" dirty="0">
              <a:solidFill>
                <a:schemeClr val="bg1"/>
              </a:solidFill>
            </a:endParaRPr>
          </a:p>
        </p:txBody>
      </p:sp>
      <p:sp>
        <p:nvSpPr>
          <p:cNvPr id="63" name="Textplatzhalter 4">
            <a:extLst>
              <a:ext uri="{FF2B5EF4-FFF2-40B4-BE49-F238E27FC236}">
                <a16:creationId xmlns:a16="http://schemas.microsoft.com/office/drawing/2014/main" id="{6DFA0EAA-BDE5-4DA0-9073-F7FF028EF1C4}"/>
              </a:ext>
            </a:extLst>
          </p:cNvPr>
          <p:cNvSpPr txBox="1">
            <a:spLocks/>
          </p:cNvSpPr>
          <p:nvPr/>
        </p:nvSpPr>
        <p:spPr bwMode="gray">
          <a:xfrm>
            <a:off x="5930841" y="4038654"/>
            <a:ext cx="1642868" cy="298480"/>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300"/>
              </a:spcBef>
            </a:pPr>
            <a:r>
              <a:rPr lang="de-DE" sz="2000" dirty="0">
                <a:solidFill>
                  <a:schemeClr val="bg1"/>
                </a:solidFill>
              </a:rPr>
              <a:t>Bearbeiten</a:t>
            </a:r>
            <a:endParaRPr lang="de-DE" sz="2000" b="0" dirty="0">
              <a:solidFill>
                <a:schemeClr val="bg1"/>
              </a:solidFill>
            </a:endParaRPr>
          </a:p>
        </p:txBody>
      </p:sp>
      <p:sp>
        <p:nvSpPr>
          <p:cNvPr id="64" name="Textplatzhalter 4">
            <a:extLst>
              <a:ext uri="{FF2B5EF4-FFF2-40B4-BE49-F238E27FC236}">
                <a16:creationId xmlns:a16="http://schemas.microsoft.com/office/drawing/2014/main" id="{3EC88EBB-2066-4F20-895C-8947CAEF2128}"/>
              </a:ext>
            </a:extLst>
          </p:cNvPr>
          <p:cNvSpPr txBox="1">
            <a:spLocks/>
          </p:cNvSpPr>
          <p:nvPr/>
        </p:nvSpPr>
        <p:spPr bwMode="gray">
          <a:xfrm>
            <a:off x="9309113" y="4038654"/>
            <a:ext cx="1642868" cy="298480"/>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300"/>
              </a:spcBef>
            </a:pPr>
            <a:r>
              <a:rPr lang="de-DE" sz="2000" dirty="0">
                <a:solidFill>
                  <a:schemeClr val="bg1"/>
                </a:solidFill>
              </a:rPr>
              <a:t>Entscheiden</a:t>
            </a:r>
            <a:endParaRPr lang="de-DE" sz="2000" b="0" dirty="0">
              <a:solidFill>
                <a:schemeClr val="bg1"/>
              </a:solidFill>
            </a:endParaRPr>
          </a:p>
        </p:txBody>
      </p:sp>
      <p:sp>
        <p:nvSpPr>
          <p:cNvPr id="65" name="Freihandform: Form 298">
            <a:extLst>
              <a:ext uri="{FF2B5EF4-FFF2-40B4-BE49-F238E27FC236}">
                <a16:creationId xmlns:a16="http://schemas.microsoft.com/office/drawing/2014/main" id="{7D2A6BC8-BD4A-4DC6-9851-294E629D08E4}"/>
              </a:ext>
            </a:extLst>
          </p:cNvPr>
          <p:cNvSpPr/>
          <p:nvPr/>
        </p:nvSpPr>
        <p:spPr>
          <a:xfrm>
            <a:off x="616690" y="4944053"/>
            <a:ext cx="828000" cy="1044000"/>
          </a:xfrm>
          <a:custGeom>
            <a:avLst/>
            <a:gdLst>
              <a:gd name="connsiteX0" fmla="*/ 0 w 816248"/>
              <a:gd name="connsiteY0" fmla="*/ 0 h 932189"/>
              <a:gd name="connsiteX1" fmla="*/ 816249 w 816248"/>
              <a:gd name="connsiteY1" fmla="*/ 0 h 932189"/>
              <a:gd name="connsiteX2" fmla="*/ 816249 w 816248"/>
              <a:gd name="connsiteY2" fmla="*/ 932189 h 932189"/>
              <a:gd name="connsiteX3" fmla="*/ 0 w 816248"/>
              <a:gd name="connsiteY3" fmla="*/ 932189 h 932189"/>
            </a:gdLst>
            <a:ahLst/>
            <a:cxnLst>
              <a:cxn ang="0">
                <a:pos x="connsiteX0" y="connsiteY0"/>
              </a:cxn>
              <a:cxn ang="0">
                <a:pos x="connsiteX1" y="connsiteY1"/>
              </a:cxn>
              <a:cxn ang="0">
                <a:pos x="connsiteX2" y="connsiteY2"/>
              </a:cxn>
              <a:cxn ang="0">
                <a:pos x="connsiteX3" y="connsiteY3"/>
              </a:cxn>
            </a:cxnLst>
            <a:rect l="l" t="t" r="r" b="b"/>
            <a:pathLst>
              <a:path w="816248" h="932189">
                <a:moveTo>
                  <a:pt x="0" y="0"/>
                </a:moveTo>
                <a:lnTo>
                  <a:pt x="816249" y="0"/>
                </a:lnTo>
                <a:lnTo>
                  <a:pt x="816249" y="932189"/>
                </a:lnTo>
                <a:lnTo>
                  <a:pt x="0" y="932189"/>
                </a:lnTo>
                <a:close/>
              </a:path>
            </a:pathLst>
          </a:custGeom>
          <a:solidFill>
            <a:srgbClr val="FFFFFF"/>
          </a:solidFill>
          <a:ln w="17276" cap="flat">
            <a:noFill/>
            <a:prstDash val="solid"/>
            <a:miter/>
          </a:ln>
        </p:spPr>
        <p:txBody>
          <a:bodyPr rtlCol="0" anchor="ctr"/>
          <a:lstStyle/>
          <a:p>
            <a:endParaRPr lang="de-DE" dirty="0"/>
          </a:p>
        </p:txBody>
      </p:sp>
      <p:sp>
        <p:nvSpPr>
          <p:cNvPr id="66" name="Freihandform: Form 299">
            <a:extLst>
              <a:ext uri="{FF2B5EF4-FFF2-40B4-BE49-F238E27FC236}">
                <a16:creationId xmlns:a16="http://schemas.microsoft.com/office/drawing/2014/main" id="{92F89BF8-DAAC-417D-B102-AB7FF97A2C15}"/>
              </a:ext>
            </a:extLst>
          </p:cNvPr>
          <p:cNvSpPr/>
          <p:nvPr/>
        </p:nvSpPr>
        <p:spPr>
          <a:xfrm>
            <a:off x="616690" y="2387736"/>
            <a:ext cx="828000" cy="1044000"/>
          </a:xfrm>
          <a:custGeom>
            <a:avLst/>
            <a:gdLst>
              <a:gd name="connsiteX0" fmla="*/ 0 w 816248"/>
              <a:gd name="connsiteY0" fmla="*/ 0 h 932189"/>
              <a:gd name="connsiteX1" fmla="*/ 816249 w 816248"/>
              <a:gd name="connsiteY1" fmla="*/ 0 h 932189"/>
              <a:gd name="connsiteX2" fmla="*/ 816249 w 816248"/>
              <a:gd name="connsiteY2" fmla="*/ 932189 h 932189"/>
              <a:gd name="connsiteX3" fmla="*/ 0 w 816248"/>
              <a:gd name="connsiteY3" fmla="*/ 932189 h 932189"/>
            </a:gdLst>
            <a:ahLst/>
            <a:cxnLst>
              <a:cxn ang="0">
                <a:pos x="connsiteX0" y="connsiteY0"/>
              </a:cxn>
              <a:cxn ang="0">
                <a:pos x="connsiteX1" y="connsiteY1"/>
              </a:cxn>
              <a:cxn ang="0">
                <a:pos x="connsiteX2" y="connsiteY2"/>
              </a:cxn>
              <a:cxn ang="0">
                <a:pos x="connsiteX3" y="connsiteY3"/>
              </a:cxn>
            </a:cxnLst>
            <a:rect l="l" t="t" r="r" b="b"/>
            <a:pathLst>
              <a:path w="816248" h="932189">
                <a:moveTo>
                  <a:pt x="0" y="0"/>
                </a:moveTo>
                <a:lnTo>
                  <a:pt x="816249" y="0"/>
                </a:lnTo>
                <a:lnTo>
                  <a:pt x="816249" y="932189"/>
                </a:lnTo>
                <a:lnTo>
                  <a:pt x="0" y="932189"/>
                </a:lnTo>
                <a:close/>
              </a:path>
            </a:pathLst>
          </a:custGeom>
          <a:solidFill>
            <a:srgbClr val="FFFFFF"/>
          </a:solidFill>
          <a:ln w="17276" cap="flat">
            <a:noFill/>
            <a:prstDash val="solid"/>
            <a:miter/>
          </a:ln>
        </p:spPr>
        <p:txBody>
          <a:bodyPr rtlCol="0" anchor="ctr"/>
          <a:lstStyle/>
          <a:p>
            <a:endParaRPr lang="de-DE" dirty="0"/>
          </a:p>
        </p:txBody>
      </p:sp>
      <p:sp>
        <p:nvSpPr>
          <p:cNvPr id="67" name="Freihandform: Form 305">
            <a:extLst>
              <a:ext uri="{FF2B5EF4-FFF2-40B4-BE49-F238E27FC236}">
                <a16:creationId xmlns:a16="http://schemas.microsoft.com/office/drawing/2014/main" id="{C45E0F7E-13D6-454B-96B9-9F6C86697E3F}"/>
              </a:ext>
            </a:extLst>
          </p:cNvPr>
          <p:cNvSpPr/>
          <p:nvPr/>
        </p:nvSpPr>
        <p:spPr>
          <a:xfrm>
            <a:off x="857989" y="2578301"/>
            <a:ext cx="345402" cy="385661"/>
          </a:xfrm>
          <a:custGeom>
            <a:avLst/>
            <a:gdLst>
              <a:gd name="connsiteX0" fmla="*/ 172788 w 345402"/>
              <a:gd name="connsiteY0" fmla="*/ 24190 h 385661"/>
              <a:gd name="connsiteX1" fmla="*/ 246914 w 345402"/>
              <a:gd name="connsiteY1" fmla="*/ 96588 h 385661"/>
              <a:gd name="connsiteX2" fmla="*/ 172788 w 345402"/>
              <a:gd name="connsiteY2" fmla="*/ 168986 h 385661"/>
              <a:gd name="connsiteX3" fmla="*/ 98662 w 345402"/>
              <a:gd name="connsiteY3" fmla="*/ 96588 h 385661"/>
              <a:gd name="connsiteX4" fmla="*/ 172788 w 345402"/>
              <a:gd name="connsiteY4" fmla="*/ 24190 h 385661"/>
              <a:gd name="connsiteX5" fmla="*/ 172788 w 345402"/>
              <a:gd name="connsiteY5" fmla="*/ 192831 h 385661"/>
              <a:gd name="connsiteX6" fmla="*/ 271449 w 345402"/>
              <a:gd name="connsiteY6" fmla="*/ 96415 h 385661"/>
              <a:gd name="connsiteX7" fmla="*/ 172788 w 345402"/>
              <a:gd name="connsiteY7" fmla="*/ 0 h 385661"/>
              <a:gd name="connsiteX8" fmla="*/ 74126 w 345402"/>
              <a:gd name="connsiteY8" fmla="*/ 96415 h 385661"/>
              <a:gd name="connsiteX9" fmla="*/ 172788 w 345402"/>
              <a:gd name="connsiteY9" fmla="*/ 192831 h 385661"/>
              <a:gd name="connsiteX10" fmla="*/ 320867 w 345402"/>
              <a:gd name="connsiteY10" fmla="*/ 349549 h 385661"/>
              <a:gd name="connsiteX11" fmla="*/ 308599 w 345402"/>
              <a:gd name="connsiteY11" fmla="*/ 361644 h 385661"/>
              <a:gd name="connsiteX12" fmla="*/ 37149 w 345402"/>
              <a:gd name="connsiteY12" fmla="*/ 361644 h 385661"/>
              <a:gd name="connsiteX13" fmla="*/ 24881 w 345402"/>
              <a:gd name="connsiteY13" fmla="*/ 349549 h 385661"/>
              <a:gd name="connsiteX14" fmla="*/ 24881 w 345402"/>
              <a:gd name="connsiteY14" fmla="*/ 318275 h 385661"/>
              <a:gd name="connsiteX15" fmla="*/ 103845 w 345402"/>
              <a:gd name="connsiteY15" fmla="*/ 241039 h 385661"/>
              <a:gd name="connsiteX16" fmla="*/ 172960 w 345402"/>
              <a:gd name="connsiteY16" fmla="*/ 253134 h 385661"/>
              <a:gd name="connsiteX17" fmla="*/ 242075 w 345402"/>
              <a:gd name="connsiteY17" fmla="*/ 241039 h 385661"/>
              <a:gd name="connsiteX18" fmla="*/ 321039 w 345402"/>
              <a:gd name="connsiteY18" fmla="*/ 318275 h 385661"/>
              <a:gd name="connsiteX19" fmla="*/ 321039 w 345402"/>
              <a:gd name="connsiteY19" fmla="*/ 349549 h 385661"/>
              <a:gd name="connsiteX20" fmla="*/ 241903 w 345402"/>
              <a:gd name="connsiteY20" fmla="*/ 217021 h 385661"/>
              <a:gd name="connsiteX21" fmla="*/ 172788 w 345402"/>
              <a:gd name="connsiteY21" fmla="*/ 229116 h 385661"/>
              <a:gd name="connsiteX22" fmla="*/ 103673 w 345402"/>
              <a:gd name="connsiteY22" fmla="*/ 217021 h 385661"/>
              <a:gd name="connsiteX23" fmla="*/ 0 w 345402"/>
              <a:gd name="connsiteY23" fmla="*/ 318275 h 385661"/>
              <a:gd name="connsiteX24" fmla="*/ 0 w 345402"/>
              <a:gd name="connsiteY24" fmla="*/ 349549 h 385661"/>
              <a:gd name="connsiteX25" fmla="*/ 36977 w 345402"/>
              <a:gd name="connsiteY25" fmla="*/ 385662 h 385661"/>
              <a:gd name="connsiteX26" fmla="*/ 308426 w 345402"/>
              <a:gd name="connsiteY26" fmla="*/ 385662 h 385661"/>
              <a:gd name="connsiteX27" fmla="*/ 345402 w 345402"/>
              <a:gd name="connsiteY27" fmla="*/ 349549 h 385661"/>
              <a:gd name="connsiteX28" fmla="*/ 345402 w 345402"/>
              <a:gd name="connsiteY28" fmla="*/ 318275 h 385661"/>
              <a:gd name="connsiteX29" fmla="*/ 241903 w 345402"/>
              <a:gd name="connsiteY29" fmla="*/ 217021 h 38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402" h="385661">
                <a:moveTo>
                  <a:pt x="172788" y="24190"/>
                </a:moveTo>
                <a:cubicBezTo>
                  <a:pt x="213565" y="24190"/>
                  <a:pt x="246914" y="56674"/>
                  <a:pt x="246914" y="96588"/>
                </a:cubicBezTo>
                <a:cubicBezTo>
                  <a:pt x="246914" y="136502"/>
                  <a:pt x="213738" y="168986"/>
                  <a:pt x="172788" y="168986"/>
                </a:cubicBezTo>
                <a:cubicBezTo>
                  <a:pt x="132010" y="168986"/>
                  <a:pt x="98662" y="136502"/>
                  <a:pt x="98662" y="96588"/>
                </a:cubicBezTo>
                <a:cubicBezTo>
                  <a:pt x="98662" y="56674"/>
                  <a:pt x="132010" y="24190"/>
                  <a:pt x="172788" y="24190"/>
                </a:cubicBezTo>
                <a:moveTo>
                  <a:pt x="172788" y="192831"/>
                </a:moveTo>
                <a:cubicBezTo>
                  <a:pt x="227389" y="192831"/>
                  <a:pt x="271449" y="149634"/>
                  <a:pt x="271449" y="96415"/>
                </a:cubicBezTo>
                <a:cubicBezTo>
                  <a:pt x="271449" y="43197"/>
                  <a:pt x="227216" y="0"/>
                  <a:pt x="172788" y="0"/>
                </a:cubicBezTo>
                <a:cubicBezTo>
                  <a:pt x="118187" y="0"/>
                  <a:pt x="74126" y="43197"/>
                  <a:pt x="74126" y="96415"/>
                </a:cubicBezTo>
                <a:cubicBezTo>
                  <a:pt x="73953" y="149807"/>
                  <a:pt x="118187" y="192831"/>
                  <a:pt x="172788" y="192831"/>
                </a:cubicBezTo>
                <a:moveTo>
                  <a:pt x="320867" y="349549"/>
                </a:moveTo>
                <a:cubicBezTo>
                  <a:pt x="320867" y="356115"/>
                  <a:pt x="315338" y="361644"/>
                  <a:pt x="308599" y="361644"/>
                </a:cubicBezTo>
                <a:lnTo>
                  <a:pt x="37149" y="361644"/>
                </a:lnTo>
                <a:cubicBezTo>
                  <a:pt x="30411" y="361644"/>
                  <a:pt x="24881" y="356288"/>
                  <a:pt x="24881" y="349549"/>
                </a:cubicBezTo>
                <a:lnTo>
                  <a:pt x="24881" y="318275"/>
                </a:lnTo>
                <a:cubicBezTo>
                  <a:pt x="24881" y="275769"/>
                  <a:pt x="60303" y="241039"/>
                  <a:pt x="103845" y="241039"/>
                </a:cubicBezTo>
                <a:cubicBezTo>
                  <a:pt x="119051" y="241039"/>
                  <a:pt x="134083" y="253134"/>
                  <a:pt x="172960" y="253134"/>
                </a:cubicBezTo>
                <a:cubicBezTo>
                  <a:pt x="211838" y="253134"/>
                  <a:pt x="227043" y="241039"/>
                  <a:pt x="242075" y="241039"/>
                </a:cubicBezTo>
                <a:cubicBezTo>
                  <a:pt x="285618" y="241039"/>
                  <a:pt x="321039" y="275596"/>
                  <a:pt x="321039" y="318275"/>
                </a:cubicBezTo>
                <a:lnTo>
                  <a:pt x="321039" y="349549"/>
                </a:lnTo>
                <a:close/>
                <a:moveTo>
                  <a:pt x="241903" y="217021"/>
                </a:moveTo>
                <a:cubicBezTo>
                  <a:pt x="219786" y="217021"/>
                  <a:pt x="209073" y="229116"/>
                  <a:pt x="172788" y="229116"/>
                </a:cubicBezTo>
                <a:cubicBezTo>
                  <a:pt x="136502" y="229116"/>
                  <a:pt x="125962" y="217021"/>
                  <a:pt x="103673" y="217021"/>
                </a:cubicBezTo>
                <a:cubicBezTo>
                  <a:pt x="46480" y="217021"/>
                  <a:pt x="0" y="262464"/>
                  <a:pt x="0" y="318275"/>
                </a:cubicBezTo>
                <a:lnTo>
                  <a:pt x="0" y="349549"/>
                </a:lnTo>
                <a:cubicBezTo>
                  <a:pt x="0" y="369420"/>
                  <a:pt x="16588" y="385662"/>
                  <a:pt x="36977" y="385662"/>
                </a:cubicBezTo>
                <a:lnTo>
                  <a:pt x="308426" y="385662"/>
                </a:lnTo>
                <a:cubicBezTo>
                  <a:pt x="328815" y="385662"/>
                  <a:pt x="345402" y="369420"/>
                  <a:pt x="345402" y="349549"/>
                </a:cubicBezTo>
                <a:lnTo>
                  <a:pt x="345402" y="318275"/>
                </a:lnTo>
                <a:cubicBezTo>
                  <a:pt x="345575" y="262292"/>
                  <a:pt x="299095" y="217021"/>
                  <a:pt x="241903" y="217021"/>
                </a:cubicBezTo>
              </a:path>
            </a:pathLst>
          </a:custGeom>
          <a:solidFill>
            <a:srgbClr val="706F6F"/>
          </a:solidFill>
          <a:ln w="17276" cap="flat">
            <a:noFill/>
            <a:prstDash val="solid"/>
            <a:miter/>
          </a:ln>
        </p:spPr>
        <p:txBody>
          <a:bodyPr rtlCol="0" anchor="ctr"/>
          <a:lstStyle/>
          <a:p>
            <a:endParaRPr lang="de-DE" dirty="0"/>
          </a:p>
        </p:txBody>
      </p:sp>
      <p:sp>
        <p:nvSpPr>
          <p:cNvPr id="68" name="Freihandform: Form 306">
            <a:extLst>
              <a:ext uri="{FF2B5EF4-FFF2-40B4-BE49-F238E27FC236}">
                <a16:creationId xmlns:a16="http://schemas.microsoft.com/office/drawing/2014/main" id="{E559B68C-D2D9-4BE9-AEF6-F15D3E2F7424}"/>
              </a:ext>
            </a:extLst>
          </p:cNvPr>
          <p:cNvSpPr/>
          <p:nvPr/>
        </p:nvSpPr>
        <p:spPr>
          <a:xfrm>
            <a:off x="863950" y="5046517"/>
            <a:ext cx="333480" cy="387562"/>
          </a:xfrm>
          <a:custGeom>
            <a:avLst/>
            <a:gdLst>
              <a:gd name="connsiteX0" fmla="*/ 166740 w 333480"/>
              <a:gd name="connsiteY0" fmla="*/ 72571 h 387562"/>
              <a:gd name="connsiteX1" fmla="*/ 238274 w 333480"/>
              <a:gd name="connsiteY1" fmla="*/ 144623 h 387562"/>
              <a:gd name="connsiteX2" fmla="*/ 219786 w 333480"/>
              <a:gd name="connsiteY2" fmla="*/ 193522 h 387562"/>
              <a:gd name="connsiteX3" fmla="*/ 219959 w 333480"/>
              <a:gd name="connsiteY3" fmla="*/ 193695 h 387562"/>
              <a:gd name="connsiteX4" fmla="*/ 226352 w 333480"/>
              <a:gd name="connsiteY4" fmla="*/ 193695 h 387562"/>
              <a:gd name="connsiteX5" fmla="*/ 256590 w 333480"/>
              <a:gd name="connsiteY5" fmla="*/ 176589 h 387562"/>
              <a:gd name="connsiteX6" fmla="*/ 262119 w 333480"/>
              <a:gd name="connsiteY6" fmla="*/ 145142 h 387562"/>
              <a:gd name="connsiteX7" fmla="*/ 166913 w 333480"/>
              <a:gd name="connsiteY7" fmla="*/ 48208 h 387562"/>
              <a:gd name="connsiteX8" fmla="*/ 71707 w 333480"/>
              <a:gd name="connsiteY8" fmla="*/ 145142 h 387562"/>
              <a:gd name="connsiteX9" fmla="*/ 107647 w 333480"/>
              <a:gd name="connsiteY9" fmla="*/ 220477 h 387562"/>
              <a:gd name="connsiteX10" fmla="*/ 107474 w 333480"/>
              <a:gd name="connsiteY10" fmla="*/ 217885 h 387562"/>
              <a:gd name="connsiteX11" fmla="*/ 114040 w 333480"/>
              <a:gd name="connsiteY11" fmla="*/ 193695 h 387562"/>
              <a:gd name="connsiteX12" fmla="*/ 118705 w 333480"/>
              <a:gd name="connsiteY12" fmla="*/ 91405 h 387562"/>
              <a:gd name="connsiteX13" fmla="*/ 166740 w 333480"/>
              <a:gd name="connsiteY13" fmla="*/ 72571 h 387562"/>
              <a:gd name="connsiteX14" fmla="*/ 35767 w 333480"/>
              <a:gd name="connsiteY14" fmla="*/ 169505 h 387562"/>
              <a:gd name="connsiteX15" fmla="*/ 47689 w 333480"/>
              <a:gd name="connsiteY15" fmla="*/ 157410 h 387562"/>
              <a:gd name="connsiteX16" fmla="*/ 47689 w 333480"/>
              <a:gd name="connsiteY16" fmla="*/ 145314 h 387562"/>
              <a:gd name="connsiteX17" fmla="*/ 166740 w 333480"/>
              <a:gd name="connsiteY17" fmla="*/ 24190 h 387562"/>
              <a:gd name="connsiteX18" fmla="*/ 285791 w 333480"/>
              <a:gd name="connsiteY18" fmla="*/ 145314 h 387562"/>
              <a:gd name="connsiteX19" fmla="*/ 285791 w 333480"/>
              <a:gd name="connsiteY19" fmla="*/ 157410 h 387562"/>
              <a:gd name="connsiteX20" fmla="*/ 226352 w 333480"/>
              <a:gd name="connsiteY20" fmla="*/ 218058 h 387562"/>
              <a:gd name="connsiteX21" fmla="*/ 202507 w 333480"/>
              <a:gd name="connsiteY21" fmla="*/ 218058 h 387562"/>
              <a:gd name="connsiteX22" fmla="*/ 178662 w 333480"/>
              <a:gd name="connsiteY22" fmla="*/ 193868 h 387562"/>
              <a:gd name="connsiteX23" fmla="*/ 154818 w 333480"/>
              <a:gd name="connsiteY23" fmla="*/ 193868 h 387562"/>
              <a:gd name="connsiteX24" fmla="*/ 130973 w 333480"/>
              <a:gd name="connsiteY24" fmla="*/ 218058 h 387562"/>
              <a:gd name="connsiteX25" fmla="*/ 154818 w 333480"/>
              <a:gd name="connsiteY25" fmla="*/ 242248 h 387562"/>
              <a:gd name="connsiteX26" fmla="*/ 226352 w 333480"/>
              <a:gd name="connsiteY26" fmla="*/ 242248 h 387562"/>
              <a:gd name="connsiteX27" fmla="*/ 309635 w 333480"/>
              <a:gd name="connsiteY27" fmla="*/ 157410 h 387562"/>
              <a:gd name="connsiteX28" fmla="*/ 309635 w 333480"/>
              <a:gd name="connsiteY28" fmla="*/ 145314 h 387562"/>
              <a:gd name="connsiteX29" fmla="*/ 166740 w 333480"/>
              <a:gd name="connsiteY29" fmla="*/ 0 h 387562"/>
              <a:gd name="connsiteX30" fmla="*/ 23845 w 333480"/>
              <a:gd name="connsiteY30" fmla="*/ 145314 h 387562"/>
              <a:gd name="connsiteX31" fmla="*/ 23845 w 333480"/>
              <a:gd name="connsiteY31" fmla="*/ 157410 h 387562"/>
              <a:gd name="connsiteX32" fmla="*/ 35767 w 333480"/>
              <a:gd name="connsiteY32" fmla="*/ 169505 h 387562"/>
              <a:gd name="connsiteX33" fmla="*/ 23845 w 333480"/>
              <a:gd name="connsiteY33" fmla="*/ 363372 h 387562"/>
              <a:gd name="connsiteX34" fmla="*/ 95379 w 333480"/>
              <a:gd name="connsiteY34" fmla="*/ 290629 h 387562"/>
              <a:gd name="connsiteX35" fmla="*/ 98835 w 333480"/>
              <a:gd name="connsiteY35" fmla="*/ 290629 h 387562"/>
              <a:gd name="connsiteX36" fmla="*/ 117496 w 333480"/>
              <a:gd name="connsiteY36" fmla="*/ 294430 h 387562"/>
              <a:gd name="connsiteX37" fmla="*/ 215812 w 333480"/>
              <a:gd name="connsiteY37" fmla="*/ 294430 h 387562"/>
              <a:gd name="connsiteX38" fmla="*/ 234646 w 333480"/>
              <a:gd name="connsiteY38" fmla="*/ 290629 h 387562"/>
              <a:gd name="connsiteX39" fmla="*/ 238101 w 333480"/>
              <a:gd name="connsiteY39" fmla="*/ 290629 h 387562"/>
              <a:gd name="connsiteX40" fmla="*/ 309463 w 333480"/>
              <a:gd name="connsiteY40" fmla="*/ 363372 h 387562"/>
              <a:gd name="connsiteX41" fmla="*/ 23845 w 333480"/>
              <a:gd name="connsiteY41" fmla="*/ 363372 h 387562"/>
              <a:gd name="connsiteX42" fmla="*/ 238101 w 333480"/>
              <a:gd name="connsiteY42" fmla="*/ 266438 h 387562"/>
              <a:gd name="connsiteX43" fmla="*/ 234646 w 333480"/>
              <a:gd name="connsiteY43" fmla="*/ 266438 h 387562"/>
              <a:gd name="connsiteX44" fmla="*/ 208209 w 333480"/>
              <a:gd name="connsiteY44" fmla="*/ 271622 h 387562"/>
              <a:gd name="connsiteX45" fmla="*/ 125098 w 333480"/>
              <a:gd name="connsiteY45" fmla="*/ 271622 h 387562"/>
              <a:gd name="connsiteX46" fmla="*/ 98662 w 333480"/>
              <a:gd name="connsiteY46" fmla="*/ 266438 h 387562"/>
              <a:gd name="connsiteX47" fmla="*/ 95206 w 333480"/>
              <a:gd name="connsiteY47" fmla="*/ 266438 h 387562"/>
              <a:gd name="connsiteX48" fmla="*/ 0 w 333480"/>
              <a:gd name="connsiteY48" fmla="*/ 363372 h 387562"/>
              <a:gd name="connsiteX49" fmla="*/ 23845 w 333480"/>
              <a:gd name="connsiteY49" fmla="*/ 387563 h 387562"/>
              <a:gd name="connsiteX50" fmla="*/ 309635 w 333480"/>
              <a:gd name="connsiteY50" fmla="*/ 387563 h 387562"/>
              <a:gd name="connsiteX51" fmla="*/ 333480 w 333480"/>
              <a:gd name="connsiteY51" fmla="*/ 363372 h 387562"/>
              <a:gd name="connsiteX52" fmla="*/ 238101 w 333480"/>
              <a:gd name="connsiteY52" fmla="*/ 266438 h 38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3480" h="387562">
                <a:moveTo>
                  <a:pt x="166740" y="72571"/>
                </a:moveTo>
                <a:cubicBezTo>
                  <a:pt x="205963" y="72398"/>
                  <a:pt x="238101" y="104709"/>
                  <a:pt x="238274" y="144623"/>
                </a:cubicBezTo>
                <a:cubicBezTo>
                  <a:pt x="238274" y="162766"/>
                  <a:pt x="231708" y="180218"/>
                  <a:pt x="219786" y="193522"/>
                </a:cubicBezTo>
                <a:cubicBezTo>
                  <a:pt x="219786" y="193522"/>
                  <a:pt x="219959" y="193695"/>
                  <a:pt x="219959" y="193695"/>
                </a:cubicBezTo>
                <a:lnTo>
                  <a:pt x="226352" y="193695"/>
                </a:lnTo>
                <a:cubicBezTo>
                  <a:pt x="238620" y="193695"/>
                  <a:pt x="250024" y="187129"/>
                  <a:pt x="256590" y="176589"/>
                </a:cubicBezTo>
                <a:cubicBezTo>
                  <a:pt x="259873" y="166740"/>
                  <a:pt x="262119" y="156200"/>
                  <a:pt x="262119" y="145142"/>
                </a:cubicBezTo>
                <a:cubicBezTo>
                  <a:pt x="262119" y="91577"/>
                  <a:pt x="219440" y="48208"/>
                  <a:pt x="166913" y="48208"/>
                </a:cubicBezTo>
                <a:cubicBezTo>
                  <a:pt x="114385" y="48208"/>
                  <a:pt x="71707" y="91577"/>
                  <a:pt x="71707" y="145142"/>
                </a:cubicBezTo>
                <a:cubicBezTo>
                  <a:pt x="71707" y="175725"/>
                  <a:pt x="85875" y="202680"/>
                  <a:pt x="107647" y="220477"/>
                </a:cubicBezTo>
                <a:cubicBezTo>
                  <a:pt x="107647" y="219613"/>
                  <a:pt x="107474" y="218749"/>
                  <a:pt x="107474" y="217885"/>
                </a:cubicBezTo>
                <a:cubicBezTo>
                  <a:pt x="107474" y="209419"/>
                  <a:pt x="109893" y="200952"/>
                  <a:pt x="114040" y="193695"/>
                </a:cubicBezTo>
                <a:cubicBezTo>
                  <a:pt x="87603" y="164148"/>
                  <a:pt x="89677" y="118360"/>
                  <a:pt x="118705" y="91405"/>
                </a:cubicBezTo>
                <a:cubicBezTo>
                  <a:pt x="131664" y="79137"/>
                  <a:pt x="148770" y="72398"/>
                  <a:pt x="166740" y="72571"/>
                </a:cubicBezTo>
                <a:moveTo>
                  <a:pt x="35767" y="169505"/>
                </a:moveTo>
                <a:cubicBezTo>
                  <a:pt x="42333" y="169505"/>
                  <a:pt x="47689" y="164148"/>
                  <a:pt x="47689" y="157410"/>
                </a:cubicBezTo>
                <a:lnTo>
                  <a:pt x="47689" y="145314"/>
                </a:lnTo>
                <a:cubicBezTo>
                  <a:pt x="47689" y="78446"/>
                  <a:pt x="101081" y="24190"/>
                  <a:pt x="166740" y="24190"/>
                </a:cubicBezTo>
                <a:cubicBezTo>
                  <a:pt x="232399" y="24190"/>
                  <a:pt x="285791" y="78618"/>
                  <a:pt x="285791" y="145314"/>
                </a:cubicBezTo>
                <a:lnTo>
                  <a:pt x="285791" y="157410"/>
                </a:lnTo>
                <a:cubicBezTo>
                  <a:pt x="285791" y="190758"/>
                  <a:pt x="259181" y="217885"/>
                  <a:pt x="226352" y="218058"/>
                </a:cubicBezTo>
                <a:lnTo>
                  <a:pt x="202507" y="218058"/>
                </a:lnTo>
                <a:cubicBezTo>
                  <a:pt x="202507" y="204753"/>
                  <a:pt x="191794" y="193868"/>
                  <a:pt x="178662" y="193868"/>
                </a:cubicBezTo>
                <a:lnTo>
                  <a:pt x="154818" y="193868"/>
                </a:lnTo>
                <a:cubicBezTo>
                  <a:pt x="141686" y="193868"/>
                  <a:pt x="130973" y="204753"/>
                  <a:pt x="130973" y="218058"/>
                </a:cubicBezTo>
                <a:cubicBezTo>
                  <a:pt x="130973" y="231363"/>
                  <a:pt x="141686" y="242248"/>
                  <a:pt x="154818" y="242248"/>
                </a:cubicBezTo>
                <a:lnTo>
                  <a:pt x="226352" y="242248"/>
                </a:lnTo>
                <a:cubicBezTo>
                  <a:pt x="272313" y="242248"/>
                  <a:pt x="309635" y="204235"/>
                  <a:pt x="309635" y="157410"/>
                </a:cubicBezTo>
                <a:lnTo>
                  <a:pt x="309635" y="145314"/>
                </a:lnTo>
                <a:cubicBezTo>
                  <a:pt x="309635" y="65141"/>
                  <a:pt x="245531" y="0"/>
                  <a:pt x="166740" y="0"/>
                </a:cubicBezTo>
                <a:cubicBezTo>
                  <a:pt x="87949" y="0"/>
                  <a:pt x="23845" y="65141"/>
                  <a:pt x="23845" y="145314"/>
                </a:cubicBezTo>
                <a:lnTo>
                  <a:pt x="23845" y="157410"/>
                </a:lnTo>
                <a:cubicBezTo>
                  <a:pt x="23845" y="163976"/>
                  <a:pt x="29201" y="169505"/>
                  <a:pt x="35767" y="169505"/>
                </a:cubicBezTo>
                <a:moveTo>
                  <a:pt x="23845" y="363372"/>
                </a:moveTo>
                <a:cubicBezTo>
                  <a:pt x="23845" y="323286"/>
                  <a:pt x="55810" y="290629"/>
                  <a:pt x="95379" y="290629"/>
                </a:cubicBezTo>
                <a:lnTo>
                  <a:pt x="98835" y="290629"/>
                </a:lnTo>
                <a:cubicBezTo>
                  <a:pt x="104018" y="290629"/>
                  <a:pt x="109893" y="291838"/>
                  <a:pt x="117496" y="294430"/>
                </a:cubicBezTo>
                <a:cubicBezTo>
                  <a:pt x="149461" y="305489"/>
                  <a:pt x="184019" y="305489"/>
                  <a:pt x="215812" y="294430"/>
                </a:cubicBezTo>
                <a:cubicBezTo>
                  <a:pt x="223414" y="291838"/>
                  <a:pt x="229462" y="290629"/>
                  <a:pt x="234646" y="290629"/>
                </a:cubicBezTo>
                <a:lnTo>
                  <a:pt x="238101" y="290629"/>
                </a:lnTo>
                <a:cubicBezTo>
                  <a:pt x="277497" y="290629"/>
                  <a:pt x="309463" y="323113"/>
                  <a:pt x="309463" y="363372"/>
                </a:cubicBezTo>
                <a:lnTo>
                  <a:pt x="23845" y="363372"/>
                </a:lnTo>
                <a:close/>
                <a:moveTo>
                  <a:pt x="238101" y="266438"/>
                </a:moveTo>
                <a:lnTo>
                  <a:pt x="234646" y="266438"/>
                </a:lnTo>
                <a:cubicBezTo>
                  <a:pt x="225661" y="266438"/>
                  <a:pt x="216848" y="268685"/>
                  <a:pt x="208209" y="271622"/>
                </a:cubicBezTo>
                <a:cubicBezTo>
                  <a:pt x="181254" y="280953"/>
                  <a:pt x="152053" y="280953"/>
                  <a:pt x="125098" y="271622"/>
                </a:cubicBezTo>
                <a:cubicBezTo>
                  <a:pt x="116459" y="268685"/>
                  <a:pt x="107820" y="266438"/>
                  <a:pt x="98662" y="266438"/>
                </a:cubicBezTo>
                <a:lnTo>
                  <a:pt x="95206" y="266438"/>
                </a:lnTo>
                <a:cubicBezTo>
                  <a:pt x="42679" y="266438"/>
                  <a:pt x="0" y="309808"/>
                  <a:pt x="0" y="363372"/>
                </a:cubicBezTo>
                <a:cubicBezTo>
                  <a:pt x="0" y="376677"/>
                  <a:pt x="10713" y="387563"/>
                  <a:pt x="23845" y="387563"/>
                </a:cubicBezTo>
                <a:lnTo>
                  <a:pt x="309635" y="387563"/>
                </a:lnTo>
                <a:cubicBezTo>
                  <a:pt x="322767" y="387563"/>
                  <a:pt x="333480" y="376677"/>
                  <a:pt x="333480" y="363372"/>
                </a:cubicBezTo>
                <a:cubicBezTo>
                  <a:pt x="333480" y="309808"/>
                  <a:pt x="290802" y="266438"/>
                  <a:pt x="238101" y="266438"/>
                </a:cubicBezTo>
              </a:path>
            </a:pathLst>
          </a:custGeom>
          <a:solidFill>
            <a:srgbClr val="706F6F"/>
          </a:solidFill>
          <a:ln w="17276" cap="flat">
            <a:noFill/>
            <a:prstDash val="solid"/>
            <a:miter/>
          </a:ln>
        </p:spPr>
        <p:txBody>
          <a:bodyPr rtlCol="0" anchor="ctr"/>
          <a:lstStyle/>
          <a:p>
            <a:endParaRPr lang="de-DE" dirty="0"/>
          </a:p>
        </p:txBody>
      </p:sp>
      <p:grpSp>
        <p:nvGrpSpPr>
          <p:cNvPr id="69" name="Gruppieren 315">
            <a:extLst>
              <a:ext uri="{FF2B5EF4-FFF2-40B4-BE49-F238E27FC236}">
                <a16:creationId xmlns:a16="http://schemas.microsoft.com/office/drawing/2014/main" id="{1040B83A-906A-462C-B43E-FE542048E62C}"/>
              </a:ext>
            </a:extLst>
          </p:cNvPr>
          <p:cNvGrpSpPr>
            <a:grpSpLocks noChangeAspect="1"/>
          </p:cNvGrpSpPr>
          <p:nvPr/>
        </p:nvGrpSpPr>
        <p:grpSpPr bwMode="gray">
          <a:xfrm>
            <a:off x="759908" y="5557131"/>
            <a:ext cx="541565" cy="216000"/>
            <a:chOff x="323850" y="6294680"/>
            <a:chExt cx="823913" cy="328613"/>
          </a:xfrm>
        </p:grpSpPr>
        <p:sp>
          <p:nvSpPr>
            <p:cNvPr id="70" name="Freeform 11">
              <a:extLst>
                <a:ext uri="{FF2B5EF4-FFF2-40B4-BE49-F238E27FC236}">
                  <a16:creationId xmlns:a16="http://schemas.microsoft.com/office/drawing/2014/main" id="{DCA0AB52-FC7B-413F-9370-4851C3B947F1}"/>
                </a:ext>
              </a:extLst>
            </p:cNvPr>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71" name="Rectangle 12">
              <a:extLst>
                <a:ext uri="{FF2B5EF4-FFF2-40B4-BE49-F238E27FC236}">
                  <a16:creationId xmlns:a16="http://schemas.microsoft.com/office/drawing/2014/main" id="{58880714-2ED2-4D25-B2AB-A37599C71547}"/>
                </a:ext>
              </a:extLst>
            </p:cNvPr>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72" name="Rectangle 13">
              <a:extLst>
                <a:ext uri="{FF2B5EF4-FFF2-40B4-BE49-F238E27FC236}">
                  <a16:creationId xmlns:a16="http://schemas.microsoft.com/office/drawing/2014/main" id="{34D01077-329D-41B9-9536-95B7C0A7BF29}"/>
                </a:ext>
              </a:extLst>
            </p:cNvPr>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73" name="Rectangle 14">
              <a:extLst>
                <a:ext uri="{FF2B5EF4-FFF2-40B4-BE49-F238E27FC236}">
                  <a16:creationId xmlns:a16="http://schemas.microsoft.com/office/drawing/2014/main" id="{52B596C6-ECAA-4A33-8946-00F2668E965F}"/>
                </a:ext>
              </a:extLst>
            </p:cNvPr>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74" name="Rectangle 15">
              <a:extLst>
                <a:ext uri="{FF2B5EF4-FFF2-40B4-BE49-F238E27FC236}">
                  <a16:creationId xmlns:a16="http://schemas.microsoft.com/office/drawing/2014/main" id="{479CF002-3413-41E2-A442-105CEFDDFBCE}"/>
                </a:ext>
              </a:extLst>
            </p:cNvPr>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sp>
        <p:nvSpPr>
          <p:cNvPr id="75" name="Textplatzhalter 4">
            <a:extLst>
              <a:ext uri="{FF2B5EF4-FFF2-40B4-BE49-F238E27FC236}">
                <a16:creationId xmlns:a16="http://schemas.microsoft.com/office/drawing/2014/main" id="{2FD552E3-7A16-440A-9817-BC7510060D95}"/>
              </a:ext>
            </a:extLst>
          </p:cNvPr>
          <p:cNvSpPr txBox="1">
            <a:spLocks/>
          </p:cNvSpPr>
          <p:nvPr/>
        </p:nvSpPr>
        <p:spPr bwMode="gray">
          <a:xfrm>
            <a:off x="692000" y="3045074"/>
            <a:ext cx="677380" cy="238783"/>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300"/>
              </a:spcBef>
            </a:pPr>
            <a:r>
              <a:rPr lang="de-DE" dirty="0">
                <a:solidFill>
                  <a:schemeClr val="accent6"/>
                </a:solidFill>
              </a:rPr>
              <a:t>Kunde</a:t>
            </a:r>
            <a:endParaRPr lang="de-DE" b="0" dirty="0">
              <a:solidFill>
                <a:schemeClr val="accent6"/>
              </a:solidFill>
            </a:endParaRPr>
          </a:p>
        </p:txBody>
      </p:sp>
      <p:sp>
        <p:nvSpPr>
          <p:cNvPr id="78" name="Freihandform: Form 48">
            <a:extLst>
              <a:ext uri="{FF2B5EF4-FFF2-40B4-BE49-F238E27FC236}">
                <a16:creationId xmlns:a16="http://schemas.microsoft.com/office/drawing/2014/main" id="{EDE8CEFC-D322-453A-BB77-BC39D4A97273}"/>
              </a:ext>
            </a:extLst>
          </p:cNvPr>
          <p:cNvSpPr/>
          <p:nvPr/>
        </p:nvSpPr>
        <p:spPr>
          <a:xfrm>
            <a:off x="1876690" y="2387736"/>
            <a:ext cx="1692000" cy="432000"/>
          </a:xfrm>
          <a:custGeom>
            <a:avLst/>
            <a:gdLst>
              <a:gd name="connsiteX0" fmla="*/ 0 w 1493575"/>
              <a:gd name="connsiteY0" fmla="*/ 0 h 346266"/>
              <a:gd name="connsiteX1" fmla="*/ 1493576 w 1493575"/>
              <a:gd name="connsiteY1" fmla="*/ 0 h 346266"/>
              <a:gd name="connsiteX2" fmla="*/ 1493576 w 1493575"/>
              <a:gd name="connsiteY2" fmla="*/ 346266 h 346266"/>
              <a:gd name="connsiteX3" fmla="*/ 0 w 1493575"/>
              <a:gd name="connsiteY3" fmla="*/ 346266 h 346266"/>
            </a:gdLst>
            <a:ahLst/>
            <a:cxnLst>
              <a:cxn ang="0">
                <a:pos x="connsiteX0" y="connsiteY0"/>
              </a:cxn>
              <a:cxn ang="0">
                <a:pos x="connsiteX1" y="connsiteY1"/>
              </a:cxn>
              <a:cxn ang="0">
                <a:pos x="connsiteX2" y="connsiteY2"/>
              </a:cxn>
              <a:cxn ang="0">
                <a:pos x="connsiteX3" y="connsiteY3"/>
              </a:cxn>
            </a:cxnLst>
            <a:rect l="l" t="t" r="r" b="b"/>
            <a:pathLst>
              <a:path w="1493575" h="346266">
                <a:moveTo>
                  <a:pt x="0" y="0"/>
                </a:moveTo>
                <a:lnTo>
                  <a:pt x="1493576" y="0"/>
                </a:lnTo>
                <a:lnTo>
                  <a:pt x="1493576" y="346266"/>
                </a:lnTo>
                <a:lnTo>
                  <a:pt x="0" y="346266"/>
                </a:lnTo>
                <a:close/>
              </a:path>
            </a:pathLst>
          </a:custGeom>
          <a:solidFill>
            <a:schemeClr val="bg1"/>
          </a:solidFill>
          <a:ln w="9525" cap="flat">
            <a:solidFill>
              <a:srgbClr val="76B837"/>
            </a:solidFill>
            <a:prstDash val="solid"/>
            <a:miter/>
          </a:ln>
        </p:spPr>
        <p:txBody>
          <a:bodyPr lIns="72000" tIns="72000" rIns="72000" bIns="72000" rtlCol="0" anchor="ctr"/>
          <a:lstStyle/>
          <a:p>
            <a:pPr>
              <a:lnSpc>
                <a:spcPct val="104000"/>
              </a:lnSpc>
            </a:pPr>
            <a:r>
              <a:rPr lang="de-DE" sz="1000" dirty="0"/>
              <a:t>Über www.hdi.de</a:t>
            </a:r>
          </a:p>
        </p:txBody>
      </p:sp>
      <p:sp>
        <p:nvSpPr>
          <p:cNvPr id="79" name="Freihandform: Form 265">
            <a:extLst>
              <a:ext uri="{FF2B5EF4-FFF2-40B4-BE49-F238E27FC236}">
                <a16:creationId xmlns:a16="http://schemas.microsoft.com/office/drawing/2014/main" id="{90A305B7-8A39-4911-936C-88FDB751C86E}"/>
              </a:ext>
            </a:extLst>
          </p:cNvPr>
          <p:cNvSpPr/>
          <p:nvPr/>
        </p:nvSpPr>
        <p:spPr>
          <a:xfrm>
            <a:off x="1876690" y="3053354"/>
            <a:ext cx="1692000" cy="432000"/>
          </a:xfrm>
          <a:custGeom>
            <a:avLst/>
            <a:gdLst>
              <a:gd name="connsiteX0" fmla="*/ 0 w 1493575"/>
              <a:gd name="connsiteY0" fmla="*/ 0 h 346266"/>
              <a:gd name="connsiteX1" fmla="*/ 1493576 w 1493575"/>
              <a:gd name="connsiteY1" fmla="*/ 0 h 346266"/>
              <a:gd name="connsiteX2" fmla="*/ 1493576 w 1493575"/>
              <a:gd name="connsiteY2" fmla="*/ 346266 h 346266"/>
              <a:gd name="connsiteX3" fmla="*/ 0 w 1493575"/>
              <a:gd name="connsiteY3" fmla="*/ 346266 h 346266"/>
            </a:gdLst>
            <a:ahLst/>
            <a:cxnLst>
              <a:cxn ang="0">
                <a:pos x="connsiteX0" y="connsiteY0"/>
              </a:cxn>
              <a:cxn ang="0">
                <a:pos x="connsiteX1" y="connsiteY1"/>
              </a:cxn>
              <a:cxn ang="0">
                <a:pos x="connsiteX2" y="connsiteY2"/>
              </a:cxn>
              <a:cxn ang="0">
                <a:pos x="connsiteX3" y="connsiteY3"/>
              </a:cxn>
            </a:cxnLst>
            <a:rect l="l" t="t" r="r" b="b"/>
            <a:pathLst>
              <a:path w="1493575" h="346266">
                <a:moveTo>
                  <a:pt x="0" y="0"/>
                </a:moveTo>
                <a:lnTo>
                  <a:pt x="1493576" y="0"/>
                </a:lnTo>
                <a:lnTo>
                  <a:pt x="1493576" y="346266"/>
                </a:lnTo>
                <a:lnTo>
                  <a:pt x="0" y="346266"/>
                </a:lnTo>
                <a:close/>
              </a:path>
            </a:pathLst>
          </a:custGeom>
          <a:solidFill>
            <a:schemeClr val="bg1"/>
          </a:solidFill>
          <a:ln w="9525" cap="flat">
            <a:solidFill>
              <a:srgbClr val="76B837"/>
            </a:solidFill>
            <a:prstDash val="solid"/>
            <a:miter/>
          </a:ln>
        </p:spPr>
        <p:txBody>
          <a:bodyPr lIns="72000" tIns="72000" rIns="72000" bIns="72000" rtlCol="0" anchor="ctr"/>
          <a:lstStyle/>
          <a:p>
            <a:pPr>
              <a:lnSpc>
                <a:spcPct val="104000"/>
              </a:lnSpc>
            </a:pPr>
            <a:r>
              <a:rPr lang="de-DE" sz="1000" dirty="0"/>
              <a:t>Per Telefon, Post oder Mail</a:t>
            </a:r>
          </a:p>
        </p:txBody>
      </p:sp>
      <p:sp>
        <p:nvSpPr>
          <p:cNvPr id="80" name="Freihandform: Form 53">
            <a:extLst>
              <a:ext uri="{FF2B5EF4-FFF2-40B4-BE49-F238E27FC236}">
                <a16:creationId xmlns:a16="http://schemas.microsoft.com/office/drawing/2014/main" id="{EDDDE6CB-9C14-4FFC-9EAD-0FD038308BE7}"/>
              </a:ext>
            </a:extLst>
          </p:cNvPr>
          <p:cNvSpPr/>
          <p:nvPr/>
        </p:nvSpPr>
        <p:spPr>
          <a:xfrm>
            <a:off x="4828690" y="3053354"/>
            <a:ext cx="720000" cy="432000"/>
          </a:xfrm>
          <a:custGeom>
            <a:avLst/>
            <a:gdLst>
              <a:gd name="connsiteX0" fmla="*/ 0 w 1493575"/>
              <a:gd name="connsiteY0" fmla="*/ 0 h 346266"/>
              <a:gd name="connsiteX1" fmla="*/ 1493576 w 1493575"/>
              <a:gd name="connsiteY1" fmla="*/ 0 h 346266"/>
              <a:gd name="connsiteX2" fmla="*/ 1493576 w 1493575"/>
              <a:gd name="connsiteY2" fmla="*/ 346266 h 346266"/>
              <a:gd name="connsiteX3" fmla="*/ 0 w 1493575"/>
              <a:gd name="connsiteY3" fmla="*/ 346266 h 346266"/>
            </a:gdLst>
            <a:ahLst/>
            <a:cxnLst>
              <a:cxn ang="0">
                <a:pos x="connsiteX0" y="connsiteY0"/>
              </a:cxn>
              <a:cxn ang="0">
                <a:pos x="connsiteX1" y="connsiteY1"/>
              </a:cxn>
              <a:cxn ang="0">
                <a:pos x="connsiteX2" y="connsiteY2"/>
              </a:cxn>
              <a:cxn ang="0">
                <a:pos x="connsiteX3" y="connsiteY3"/>
              </a:cxn>
            </a:cxnLst>
            <a:rect l="l" t="t" r="r" b="b"/>
            <a:pathLst>
              <a:path w="1493575" h="346266">
                <a:moveTo>
                  <a:pt x="0" y="0"/>
                </a:moveTo>
                <a:lnTo>
                  <a:pt x="1493576" y="0"/>
                </a:lnTo>
                <a:lnTo>
                  <a:pt x="1493576" y="346266"/>
                </a:lnTo>
                <a:lnTo>
                  <a:pt x="0" y="346266"/>
                </a:lnTo>
                <a:close/>
              </a:path>
            </a:pathLst>
          </a:custGeom>
          <a:solidFill>
            <a:schemeClr val="bg1"/>
          </a:solidFill>
          <a:ln w="9525" cap="flat">
            <a:solidFill>
              <a:schemeClr val="accent3"/>
            </a:solidFill>
            <a:prstDash val="solid"/>
            <a:miter/>
          </a:ln>
        </p:spPr>
        <p:txBody>
          <a:bodyPr lIns="72000" tIns="72000" rIns="72000" bIns="72000" rtlCol="0" anchor="ctr"/>
          <a:lstStyle/>
          <a:p>
            <a:pPr>
              <a:lnSpc>
                <a:spcPct val="104000"/>
              </a:lnSpc>
            </a:pPr>
            <a:r>
              <a:rPr lang="de-DE" sz="1000" dirty="0"/>
              <a:t>Analog</a:t>
            </a:r>
          </a:p>
        </p:txBody>
      </p:sp>
      <p:sp>
        <p:nvSpPr>
          <p:cNvPr id="81" name="Freihandform: Form 54">
            <a:extLst>
              <a:ext uri="{FF2B5EF4-FFF2-40B4-BE49-F238E27FC236}">
                <a16:creationId xmlns:a16="http://schemas.microsoft.com/office/drawing/2014/main" id="{C71051D3-2E1D-4CAF-BA69-DCBD600C61E4}"/>
              </a:ext>
            </a:extLst>
          </p:cNvPr>
          <p:cNvSpPr/>
          <p:nvPr/>
        </p:nvSpPr>
        <p:spPr>
          <a:xfrm>
            <a:off x="4828690" y="2387736"/>
            <a:ext cx="720000" cy="432000"/>
          </a:xfrm>
          <a:custGeom>
            <a:avLst/>
            <a:gdLst>
              <a:gd name="connsiteX0" fmla="*/ 0 w 1493575"/>
              <a:gd name="connsiteY0" fmla="*/ 0 h 346266"/>
              <a:gd name="connsiteX1" fmla="*/ 1493576 w 1493575"/>
              <a:gd name="connsiteY1" fmla="*/ 0 h 346266"/>
              <a:gd name="connsiteX2" fmla="*/ 1493576 w 1493575"/>
              <a:gd name="connsiteY2" fmla="*/ 346266 h 346266"/>
              <a:gd name="connsiteX3" fmla="*/ 0 w 1493575"/>
              <a:gd name="connsiteY3" fmla="*/ 346266 h 346266"/>
            </a:gdLst>
            <a:ahLst/>
            <a:cxnLst>
              <a:cxn ang="0">
                <a:pos x="connsiteX0" y="connsiteY0"/>
              </a:cxn>
              <a:cxn ang="0">
                <a:pos x="connsiteX1" y="connsiteY1"/>
              </a:cxn>
              <a:cxn ang="0">
                <a:pos x="connsiteX2" y="connsiteY2"/>
              </a:cxn>
              <a:cxn ang="0">
                <a:pos x="connsiteX3" y="connsiteY3"/>
              </a:cxn>
            </a:cxnLst>
            <a:rect l="l" t="t" r="r" b="b"/>
            <a:pathLst>
              <a:path w="1493575" h="346266">
                <a:moveTo>
                  <a:pt x="0" y="0"/>
                </a:moveTo>
                <a:lnTo>
                  <a:pt x="1493576" y="0"/>
                </a:lnTo>
                <a:lnTo>
                  <a:pt x="1493576" y="346266"/>
                </a:lnTo>
                <a:lnTo>
                  <a:pt x="0" y="346266"/>
                </a:lnTo>
                <a:close/>
              </a:path>
            </a:pathLst>
          </a:custGeom>
          <a:solidFill>
            <a:schemeClr val="bg1"/>
          </a:solidFill>
          <a:ln w="9525" cap="flat">
            <a:solidFill>
              <a:schemeClr val="accent3"/>
            </a:solidFill>
            <a:prstDash val="solid"/>
            <a:miter/>
          </a:ln>
        </p:spPr>
        <p:txBody>
          <a:bodyPr lIns="72000" tIns="72000" rIns="72000" bIns="72000" rtlCol="0" anchor="ctr"/>
          <a:lstStyle/>
          <a:p>
            <a:pPr>
              <a:lnSpc>
                <a:spcPct val="104000"/>
              </a:lnSpc>
            </a:pPr>
            <a:r>
              <a:rPr lang="de-DE" sz="1000" dirty="0"/>
              <a:t>Digital</a:t>
            </a:r>
          </a:p>
        </p:txBody>
      </p:sp>
      <p:sp>
        <p:nvSpPr>
          <p:cNvPr id="82" name="Freihandform: Form 51">
            <a:extLst>
              <a:ext uri="{FF2B5EF4-FFF2-40B4-BE49-F238E27FC236}">
                <a16:creationId xmlns:a16="http://schemas.microsoft.com/office/drawing/2014/main" id="{CF47731D-E9F6-46D2-B4BB-FAC22646A654}"/>
              </a:ext>
            </a:extLst>
          </p:cNvPr>
          <p:cNvSpPr/>
          <p:nvPr/>
        </p:nvSpPr>
        <p:spPr>
          <a:xfrm>
            <a:off x="5948864" y="2387736"/>
            <a:ext cx="2520000" cy="432000"/>
          </a:xfrm>
          <a:custGeom>
            <a:avLst/>
            <a:gdLst>
              <a:gd name="connsiteX0" fmla="*/ 0 w 1806839"/>
              <a:gd name="connsiteY0" fmla="*/ 0 h 457023"/>
              <a:gd name="connsiteX1" fmla="*/ 1806840 w 1806839"/>
              <a:gd name="connsiteY1" fmla="*/ 0 h 457023"/>
              <a:gd name="connsiteX2" fmla="*/ 1806840 w 1806839"/>
              <a:gd name="connsiteY2" fmla="*/ 457023 h 457023"/>
              <a:gd name="connsiteX3" fmla="*/ 0 w 1806839"/>
              <a:gd name="connsiteY3" fmla="*/ 457023 h 457023"/>
            </a:gdLst>
            <a:ahLst/>
            <a:cxnLst>
              <a:cxn ang="0">
                <a:pos x="connsiteX0" y="connsiteY0"/>
              </a:cxn>
              <a:cxn ang="0">
                <a:pos x="connsiteX1" y="connsiteY1"/>
              </a:cxn>
              <a:cxn ang="0">
                <a:pos x="connsiteX2" y="connsiteY2"/>
              </a:cxn>
              <a:cxn ang="0">
                <a:pos x="connsiteX3" y="connsiteY3"/>
              </a:cxn>
            </a:cxnLst>
            <a:rect l="l" t="t" r="r" b="b"/>
            <a:pathLst>
              <a:path w="1806839" h="457023">
                <a:moveTo>
                  <a:pt x="0" y="0"/>
                </a:moveTo>
                <a:lnTo>
                  <a:pt x="1806840" y="0"/>
                </a:lnTo>
                <a:lnTo>
                  <a:pt x="1806840" y="457023"/>
                </a:lnTo>
                <a:lnTo>
                  <a:pt x="0" y="457023"/>
                </a:lnTo>
                <a:close/>
              </a:path>
            </a:pathLst>
          </a:custGeom>
          <a:solidFill>
            <a:schemeClr val="bg1"/>
          </a:solidFill>
          <a:ln w="9525" cap="flat">
            <a:solidFill>
              <a:srgbClr val="00B2BB"/>
            </a:solidFill>
            <a:prstDash val="solid"/>
            <a:miter/>
          </a:ln>
        </p:spPr>
        <p:txBody>
          <a:bodyPr wrap="square" lIns="72000" tIns="72000" rIns="72000" bIns="72000" rtlCol="0" anchor="t"/>
          <a:lstStyle/>
          <a:p>
            <a:pPr>
              <a:lnSpc>
                <a:spcPct val="104000"/>
              </a:lnSpc>
            </a:pPr>
            <a:r>
              <a:rPr lang="de-DE" sz="1000" dirty="0"/>
              <a:t>Der Kunde erhält Zugang zum Portal und füllt den dynamischen Fragebogen aus.</a:t>
            </a:r>
          </a:p>
        </p:txBody>
      </p:sp>
      <p:sp>
        <p:nvSpPr>
          <p:cNvPr id="83" name="Freihandform: Form 310">
            <a:extLst>
              <a:ext uri="{FF2B5EF4-FFF2-40B4-BE49-F238E27FC236}">
                <a16:creationId xmlns:a16="http://schemas.microsoft.com/office/drawing/2014/main" id="{B492D9D8-1ABD-4E82-A448-9FBA8C1AC6EC}"/>
              </a:ext>
            </a:extLst>
          </p:cNvPr>
          <p:cNvSpPr/>
          <p:nvPr/>
        </p:nvSpPr>
        <p:spPr>
          <a:xfrm>
            <a:off x="5948864" y="3053354"/>
            <a:ext cx="2520000" cy="432000"/>
          </a:xfrm>
          <a:custGeom>
            <a:avLst/>
            <a:gdLst>
              <a:gd name="connsiteX0" fmla="*/ 0 w 1806839"/>
              <a:gd name="connsiteY0" fmla="*/ 0 h 457023"/>
              <a:gd name="connsiteX1" fmla="*/ 1806840 w 1806839"/>
              <a:gd name="connsiteY1" fmla="*/ 0 h 457023"/>
              <a:gd name="connsiteX2" fmla="*/ 1806840 w 1806839"/>
              <a:gd name="connsiteY2" fmla="*/ 457023 h 457023"/>
              <a:gd name="connsiteX3" fmla="*/ 0 w 1806839"/>
              <a:gd name="connsiteY3" fmla="*/ 457023 h 457023"/>
            </a:gdLst>
            <a:ahLst/>
            <a:cxnLst>
              <a:cxn ang="0">
                <a:pos x="connsiteX0" y="connsiteY0"/>
              </a:cxn>
              <a:cxn ang="0">
                <a:pos x="connsiteX1" y="connsiteY1"/>
              </a:cxn>
              <a:cxn ang="0">
                <a:pos x="connsiteX2" y="connsiteY2"/>
              </a:cxn>
              <a:cxn ang="0">
                <a:pos x="connsiteX3" y="connsiteY3"/>
              </a:cxn>
            </a:cxnLst>
            <a:rect l="l" t="t" r="r" b="b"/>
            <a:pathLst>
              <a:path w="1806839" h="457023">
                <a:moveTo>
                  <a:pt x="0" y="0"/>
                </a:moveTo>
                <a:lnTo>
                  <a:pt x="1806840" y="0"/>
                </a:lnTo>
                <a:lnTo>
                  <a:pt x="1806840" y="457023"/>
                </a:lnTo>
                <a:lnTo>
                  <a:pt x="0" y="457023"/>
                </a:lnTo>
                <a:close/>
              </a:path>
            </a:pathLst>
          </a:custGeom>
          <a:solidFill>
            <a:schemeClr val="bg1"/>
          </a:solidFill>
          <a:ln w="9525" cap="flat">
            <a:solidFill>
              <a:srgbClr val="00B2BB"/>
            </a:solidFill>
            <a:prstDash val="solid"/>
            <a:miter/>
          </a:ln>
        </p:spPr>
        <p:txBody>
          <a:bodyPr wrap="square" lIns="72000" tIns="72000" rIns="72000" bIns="72000" rtlCol="0" anchor="t"/>
          <a:lstStyle/>
          <a:p>
            <a:pPr>
              <a:lnSpc>
                <a:spcPct val="104000"/>
              </a:lnSpc>
            </a:pPr>
            <a:r>
              <a:rPr lang="de-DE" sz="1000" dirty="0"/>
              <a:t>Der Kunde füllt den ausführlichen Fragebogen händisch aus.</a:t>
            </a:r>
          </a:p>
        </p:txBody>
      </p:sp>
      <p:sp>
        <p:nvSpPr>
          <p:cNvPr id="84" name="Freihandform: Form 272">
            <a:extLst>
              <a:ext uri="{FF2B5EF4-FFF2-40B4-BE49-F238E27FC236}">
                <a16:creationId xmlns:a16="http://schemas.microsoft.com/office/drawing/2014/main" id="{3C143ABD-6237-4A78-8F32-BF945A784EAF}"/>
              </a:ext>
            </a:extLst>
          </p:cNvPr>
          <p:cNvSpPr/>
          <p:nvPr/>
        </p:nvSpPr>
        <p:spPr>
          <a:xfrm>
            <a:off x="9266547" y="2644394"/>
            <a:ext cx="1728000" cy="432000"/>
          </a:xfrm>
          <a:custGeom>
            <a:avLst/>
            <a:gdLst>
              <a:gd name="connsiteX0" fmla="*/ 0 w 1806839"/>
              <a:gd name="connsiteY0" fmla="*/ 0 h 642769"/>
              <a:gd name="connsiteX1" fmla="*/ 1806840 w 1806839"/>
              <a:gd name="connsiteY1" fmla="*/ 0 h 642769"/>
              <a:gd name="connsiteX2" fmla="*/ 1806840 w 1806839"/>
              <a:gd name="connsiteY2" fmla="*/ 642770 h 642769"/>
              <a:gd name="connsiteX3" fmla="*/ 0 w 1806839"/>
              <a:gd name="connsiteY3" fmla="*/ 642770 h 642769"/>
            </a:gdLst>
            <a:ahLst/>
            <a:cxnLst>
              <a:cxn ang="0">
                <a:pos x="connsiteX0" y="connsiteY0"/>
              </a:cxn>
              <a:cxn ang="0">
                <a:pos x="connsiteX1" y="connsiteY1"/>
              </a:cxn>
              <a:cxn ang="0">
                <a:pos x="connsiteX2" y="connsiteY2"/>
              </a:cxn>
              <a:cxn ang="0">
                <a:pos x="connsiteX3" y="connsiteY3"/>
              </a:cxn>
            </a:cxnLst>
            <a:rect l="l" t="t" r="r" b="b"/>
            <a:pathLst>
              <a:path w="1806839" h="642769">
                <a:moveTo>
                  <a:pt x="0" y="0"/>
                </a:moveTo>
                <a:lnTo>
                  <a:pt x="1806840" y="0"/>
                </a:lnTo>
                <a:lnTo>
                  <a:pt x="1806840" y="642770"/>
                </a:lnTo>
                <a:lnTo>
                  <a:pt x="0" y="642770"/>
                </a:lnTo>
                <a:close/>
              </a:path>
            </a:pathLst>
          </a:custGeom>
          <a:solidFill>
            <a:schemeClr val="bg1"/>
          </a:solidFill>
          <a:ln w="9525" cap="flat">
            <a:solidFill>
              <a:srgbClr val="8D1926"/>
            </a:solidFill>
            <a:prstDash val="solid"/>
            <a:miter/>
          </a:ln>
        </p:spPr>
        <p:txBody>
          <a:bodyPr lIns="72000" tIns="72000" rIns="72000" bIns="72000" rtlCol="0" anchor="t"/>
          <a:lstStyle/>
          <a:p>
            <a:pPr>
              <a:lnSpc>
                <a:spcPct val="104000"/>
              </a:lnSpc>
            </a:pPr>
            <a:r>
              <a:rPr lang="de-DE" sz="1000" dirty="0"/>
              <a:t>Der Kunde erhält die Leistungsentscheidung.</a:t>
            </a:r>
          </a:p>
        </p:txBody>
      </p:sp>
      <p:sp>
        <p:nvSpPr>
          <p:cNvPr id="85" name="Freihandform: Form 265">
            <a:extLst>
              <a:ext uri="{FF2B5EF4-FFF2-40B4-BE49-F238E27FC236}">
                <a16:creationId xmlns:a16="http://schemas.microsoft.com/office/drawing/2014/main" id="{F125A1C1-9100-45B7-9084-D5535258D218}"/>
              </a:ext>
            </a:extLst>
          </p:cNvPr>
          <p:cNvSpPr/>
          <p:nvPr/>
        </p:nvSpPr>
        <p:spPr>
          <a:xfrm>
            <a:off x="1876690" y="4944052"/>
            <a:ext cx="1692000" cy="1043999"/>
          </a:xfrm>
          <a:custGeom>
            <a:avLst/>
            <a:gdLst>
              <a:gd name="connsiteX0" fmla="*/ 0 w 1493575"/>
              <a:gd name="connsiteY0" fmla="*/ 0 h 346266"/>
              <a:gd name="connsiteX1" fmla="*/ 1493576 w 1493575"/>
              <a:gd name="connsiteY1" fmla="*/ 0 h 346266"/>
              <a:gd name="connsiteX2" fmla="*/ 1493576 w 1493575"/>
              <a:gd name="connsiteY2" fmla="*/ 346266 h 346266"/>
              <a:gd name="connsiteX3" fmla="*/ 0 w 1493575"/>
              <a:gd name="connsiteY3" fmla="*/ 346266 h 346266"/>
            </a:gdLst>
            <a:ahLst/>
            <a:cxnLst>
              <a:cxn ang="0">
                <a:pos x="connsiteX0" y="connsiteY0"/>
              </a:cxn>
              <a:cxn ang="0">
                <a:pos x="connsiteX1" y="connsiteY1"/>
              </a:cxn>
              <a:cxn ang="0">
                <a:pos x="connsiteX2" y="connsiteY2"/>
              </a:cxn>
              <a:cxn ang="0">
                <a:pos x="connsiteX3" y="connsiteY3"/>
              </a:cxn>
            </a:cxnLst>
            <a:rect l="l" t="t" r="r" b="b"/>
            <a:pathLst>
              <a:path w="1493575" h="346266">
                <a:moveTo>
                  <a:pt x="0" y="0"/>
                </a:moveTo>
                <a:lnTo>
                  <a:pt x="1493576" y="0"/>
                </a:lnTo>
                <a:lnTo>
                  <a:pt x="1493576" y="346266"/>
                </a:lnTo>
                <a:lnTo>
                  <a:pt x="0" y="346266"/>
                </a:lnTo>
                <a:close/>
              </a:path>
            </a:pathLst>
          </a:custGeom>
          <a:solidFill>
            <a:schemeClr val="bg1"/>
          </a:solidFill>
          <a:ln w="9525" cap="flat">
            <a:solidFill>
              <a:srgbClr val="76B837"/>
            </a:solidFill>
            <a:prstDash val="solid"/>
            <a:miter/>
          </a:ln>
        </p:spPr>
        <p:txBody>
          <a:bodyPr lIns="72000" tIns="72000" rIns="72000" bIns="72000" rtlCol="0" anchor="t"/>
          <a:lstStyle/>
          <a:p>
            <a:pPr>
              <a:lnSpc>
                <a:spcPct val="104000"/>
              </a:lnSpc>
            </a:pPr>
            <a:r>
              <a:rPr lang="de-DE" sz="1000" dirty="0"/>
              <a:t>Wir nehmen telefonisch</a:t>
            </a:r>
          </a:p>
          <a:p>
            <a:pPr>
              <a:lnSpc>
                <a:spcPct val="104000"/>
              </a:lnSpc>
            </a:pPr>
            <a:r>
              <a:rPr lang="de-DE" sz="1000" dirty="0"/>
              <a:t>Kontakt auf und besprechen alle Fragen zum Leistungsantrag.</a:t>
            </a:r>
          </a:p>
        </p:txBody>
      </p:sp>
      <p:sp>
        <p:nvSpPr>
          <p:cNvPr id="86" name="Freihandform: Form 341">
            <a:extLst>
              <a:ext uri="{FF2B5EF4-FFF2-40B4-BE49-F238E27FC236}">
                <a16:creationId xmlns:a16="http://schemas.microsoft.com/office/drawing/2014/main" id="{D425E9C4-6782-4A65-80A3-39D868EB65E9}"/>
              </a:ext>
            </a:extLst>
          </p:cNvPr>
          <p:cNvSpPr/>
          <p:nvPr/>
        </p:nvSpPr>
        <p:spPr>
          <a:xfrm>
            <a:off x="4828689" y="4944052"/>
            <a:ext cx="1440000" cy="1043999"/>
          </a:xfrm>
          <a:custGeom>
            <a:avLst/>
            <a:gdLst>
              <a:gd name="connsiteX0" fmla="*/ 0 w 1806839"/>
              <a:gd name="connsiteY0" fmla="*/ 0 h 457023"/>
              <a:gd name="connsiteX1" fmla="*/ 1806840 w 1806839"/>
              <a:gd name="connsiteY1" fmla="*/ 0 h 457023"/>
              <a:gd name="connsiteX2" fmla="*/ 1806840 w 1806839"/>
              <a:gd name="connsiteY2" fmla="*/ 457023 h 457023"/>
              <a:gd name="connsiteX3" fmla="*/ 0 w 1806839"/>
              <a:gd name="connsiteY3" fmla="*/ 457023 h 457023"/>
            </a:gdLst>
            <a:ahLst/>
            <a:cxnLst>
              <a:cxn ang="0">
                <a:pos x="connsiteX0" y="connsiteY0"/>
              </a:cxn>
              <a:cxn ang="0">
                <a:pos x="connsiteX1" y="connsiteY1"/>
              </a:cxn>
              <a:cxn ang="0">
                <a:pos x="connsiteX2" y="connsiteY2"/>
              </a:cxn>
              <a:cxn ang="0">
                <a:pos x="connsiteX3" y="connsiteY3"/>
              </a:cxn>
            </a:cxnLst>
            <a:rect l="l" t="t" r="r" b="b"/>
            <a:pathLst>
              <a:path w="1806839" h="457023">
                <a:moveTo>
                  <a:pt x="0" y="0"/>
                </a:moveTo>
                <a:lnTo>
                  <a:pt x="1806840" y="0"/>
                </a:lnTo>
                <a:lnTo>
                  <a:pt x="1806840" y="457023"/>
                </a:lnTo>
                <a:lnTo>
                  <a:pt x="0" y="457023"/>
                </a:lnTo>
                <a:close/>
              </a:path>
            </a:pathLst>
          </a:custGeom>
          <a:solidFill>
            <a:schemeClr val="bg1"/>
          </a:solidFill>
          <a:ln w="9525" cap="flat">
            <a:solidFill>
              <a:srgbClr val="00B2BB"/>
            </a:solidFill>
            <a:prstDash val="dash"/>
            <a:miter/>
          </a:ln>
        </p:spPr>
        <p:txBody>
          <a:bodyPr wrap="none" lIns="72000" tIns="72000" rIns="72000" bIns="72000" rtlCol="0" anchor="t"/>
          <a:lstStyle/>
          <a:p>
            <a:pPr>
              <a:lnSpc>
                <a:spcPct val="104000"/>
              </a:lnSpc>
            </a:pPr>
            <a:r>
              <a:rPr lang="de-DE" sz="1000" dirty="0"/>
              <a:t>Ggf. Unterstützung</a:t>
            </a:r>
          </a:p>
          <a:p>
            <a:pPr>
              <a:lnSpc>
                <a:spcPct val="104000"/>
              </a:lnSpc>
            </a:pPr>
            <a:r>
              <a:rPr lang="de-DE" sz="1000" dirty="0"/>
              <a:t>durch </a:t>
            </a:r>
            <a:r>
              <a:rPr lang="de-DE" sz="1000" dirty="0" err="1"/>
              <a:t>Teleclaiming</a:t>
            </a:r>
            <a:endParaRPr lang="de-DE" sz="1000" dirty="0"/>
          </a:p>
          <a:p>
            <a:pPr>
              <a:lnSpc>
                <a:spcPct val="104000"/>
              </a:lnSpc>
            </a:pPr>
            <a:r>
              <a:rPr lang="de-DE" sz="1000" dirty="0"/>
              <a:t>oder Hausbesuch </a:t>
            </a:r>
            <a:br>
              <a:rPr lang="de-DE" sz="1000" dirty="0"/>
            </a:br>
            <a:r>
              <a:rPr lang="de-DE" sz="1000" spc="-10" dirty="0"/>
              <a:t>(Vor-Ort-</a:t>
            </a:r>
            <a:br>
              <a:rPr lang="de-DE" sz="1000" spc="-10" dirty="0"/>
            </a:br>
            <a:r>
              <a:rPr lang="de-DE" sz="1000" spc="-10" dirty="0"/>
              <a:t>Kundenservice).</a:t>
            </a:r>
          </a:p>
        </p:txBody>
      </p:sp>
      <p:sp>
        <p:nvSpPr>
          <p:cNvPr id="87" name="Freihandform: Form 342">
            <a:extLst>
              <a:ext uri="{FF2B5EF4-FFF2-40B4-BE49-F238E27FC236}">
                <a16:creationId xmlns:a16="http://schemas.microsoft.com/office/drawing/2014/main" id="{49867EF0-C6F6-4D91-9E53-B257EF773CD4}"/>
              </a:ext>
            </a:extLst>
          </p:cNvPr>
          <p:cNvSpPr/>
          <p:nvPr/>
        </p:nvSpPr>
        <p:spPr>
          <a:xfrm>
            <a:off x="6416864" y="4944052"/>
            <a:ext cx="1584000" cy="1043999"/>
          </a:xfrm>
          <a:custGeom>
            <a:avLst/>
            <a:gdLst>
              <a:gd name="connsiteX0" fmla="*/ 0 w 1806839"/>
              <a:gd name="connsiteY0" fmla="*/ 0 h 457023"/>
              <a:gd name="connsiteX1" fmla="*/ 1806840 w 1806839"/>
              <a:gd name="connsiteY1" fmla="*/ 0 h 457023"/>
              <a:gd name="connsiteX2" fmla="*/ 1806840 w 1806839"/>
              <a:gd name="connsiteY2" fmla="*/ 457023 h 457023"/>
              <a:gd name="connsiteX3" fmla="*/ 0 w 1806839"/>
              <a:gd name="connsiteY3" fmla="*/ 457023 h 457023"/>
            </a:gdLst>
            <a:ahLst/>
            <a:cxnLst>
              <a:cxn ang="0">
                <a:pos x="connsiteX0" y="connsiteY0"/>
              </a:cxn>
              <a:cxn ang="0">
                <a:pos x="connsiteX1" y="connsiteY1"/>
              </a:cxn>
              <a:cxn ang="0">
                <a:pos x="connsiteX2" y="connsiteY2"/>
              </a:cxn>
              <a:cxn ang="0">
                <a:pos x="connsiteX3" y="connsiteY3"/>
              </a:cxn>
            </a:cxnLst>
            <a:rect l="l" t="t" r="r" b="b"/>
            <a:pathLst>
              <a:path w="1806839" h="457023">
                <a:moveTo>
                  <a:pt x="0" y="0"/>
                </a:moveTo>
                <a:lnTo>
                  <a:pt x="1806840" y="0"/>
                </a:lnTo>
                <a:lnTo>
                  <a:pt x="1806840" y="457023"/>
                </a:lnTo>
                <a:lnTo>
                  <a:pt x="0" y="457023"/>
                </a:lnTo>
                <a:close/>
              </a:path>
            </a:pathLst>
          </a:custGeom>
          <a:solidFill>
            <a:schemeClr val="bg1"/>
          </a:solidFill>
          <a:ln w="9525" cap="flat">
            <a:solidFill>
              <a:srgbClr val="00B2BB"/>
            </a:solidFill>
            <a:prstDash val="solid"/>
            <a:miter/>
          </a:ln>
        </p:spPr>
        <p:txBody>
          <a:bodyPr wrap="none" lIns="72000" tIns="72000" rIns="72000" bIns="72000" rtlCol="0" anchor="t"/>
          <a:lstStyle/>
          <a:p>
            <a:pPr>
              <a:lnSpc>
                <a:spcPct val="104000"/>
              </a:lnSpc>
            </a:pPr>
            <a:r>
              <a:rPr lang="de-DE" sz="1000" dirty="0"/>
              <a:t>Ein Leistungsprüfer </a:t>
            </a:r>
            <a:br>
              <a:rPr lang="de-DE" sz="1000" dirty="0"/>
            </a:br>
            <a:r>
              <a:rPr lang="de-DE" sz="1000" dirty="0"/>
              <a:t>unterstützt den Kunden </a:t>
            </a:r>
            <a:br>
              <a:rPr lang="de-DE" sz="1000" dirty="0"/>
            </a:br>
            <a:r>
              <a:rPr lang="de-DE" sz="1000" dirty="0"/>
              <a:t>mit 1:1-Betreuung. </a:t>
            </a:r>
          </a:p>
        </p:txBody>
      </p:sp>
      <p:sp>
        <p:nvSpPr>
          <p:cNvPr id="88" name="Freihandform: Form 340">
            <a:extLst>
              <a:ext uri="{FF2B5EF4-FFF2-40B4-BE49-F238E27FC236}">
                <a16:creationId xmlns:a16="http://schemas.microsoft.com/office/drawing/2014/main" id="{4866D7DD-019B-4634-9F9E-E08E8926F521}"/>
              </a:ext>
            </a:extLst>
          </p:cNvPr>
          <p:cNvSpPr/>
          <p:nvPr/>
        </p:nvSpPr>
        <p:spPr>
          <a:xfrm>
            <a:off x="9266547" y="4944052"/>
            <a:ext cx="1728000" cy="1043999"/>
          </a:xfrm>
          <a:custGeom>
            <a:avLst/>
            <a:gdLst>
              <a:gd name="connsiteX0" fmla="*/ 0 w 1806839"/>
              <a:gd name="connsiteY0" fmla="*/ 0 h 642769"/>
              <a:gd name="connsiteX1" fmla="*/ 1806840 w 1806839"/>
              <a:gd name="connsiteY1" fmla="*/ 0 h 642769"/>
              <a:gd name="connsiteX2" fmla="*/ 1806840 w 1806839"/>
              <a:gd name="connsiteY2" fmla="*/ 642770 h 642769"/>
              <a:gd name="connsiteX3" fmla="*/ 0 w 1806839"/>
              <a:gd name="connsiteY3" fmla="*/ 642770 h 642769"/>
            </a:gdLst>
            <a:ahLst/>
            <a:cxnLst>
              <a:cxn ang="0">
                <a:pos x="connsiteX0" y="connsiteY0"/>
              </a:cxn>
              <a:cxn ang="0">
                <a:pos x="connsiteX1" y="connsiteY1"/>
              </a:cxn>
              <a:cxn ang="0">
                <a:pos x="connsiteX2" y="connsiteY2"/>
              </a:cxn>
              <a:cxn ang="0">
                <a:pos x="connsiteX3" y="connsiteY3"/>
              </a:cxn>
            </a:cxnLst>
            <a:rect l="l" t="t" r="r" b="b"/>
            <a:pathLst>
              <a:path w="1806839" h="642769">
                <a:moveTo>
                  <a:pt x="0" y="0"/>
                </a:moveTo>
                <a:lnTo>
                  <a:pt x="1806840" y="0"/>
                </a:lnTo>
                <a:lnTo>
                  <a:pt x="1806840" y="642770"/>
                </a:lnTo>
                <a:lnTo>
                  <a:pt x="0" y="642770"/>
                </a:lnTo>
                <a:close/>
              </a:path>
            </a:pathLst>
          </a:custGeom>
          <a:solidFill>
            <a:schemeClr val="bg1"/>
          </a:solidFill>
          <a:ln w="9525" cap="flat">
            <a:solidFill>
              <a:srgbClr val="8D1926"/>
            </a:solidFill>
            <a:prstDash val="solid"/>
            <a:miter/>
          </a:ln>
        </p:spPr>
        <p:txBody>
          <a:bodyPr lIns="72000" tIns="72000" rIns="72000" bIns="72000" rtlCol="0" anchor="t"/>
          <a:lstStyle/>
          <a:p>
            <a:pPr>
              <a:lnSpc>
                <a:spcPct val="104000"/>
              </a:lnSpc>
            </a:pPr>
            <a:r>
              <a:rPr lang="de-DE" sz="1000" dirty="0"/>
              <a:t>Wir entscheiden über den Antrag und zahlen im Leistungsfall die vereinbarte BU-Rente.</a:t>
            </a:r>
          </a:p>
        </p:txBody>
      </p:sp>
      <p:cxnSp>
        <p:nvCxnSpPr>
          <p:cNvPr id="97" name="Straight Arrow Connector 96">
            <a:extLst>
              <a:ext uri="{FF2B5EF4-FFF2-40B4-BE49-F238E27FC236}">
                <a16:creationId xmlns:a16="http://schemas.microsoft.com/office/drawing/2014/main" id="{FB4B0E38-684A-4DC9-8F3E-8A12A5D35A3C}"/>
              </a:ext>
            </a:extLst>
          </p:cNvPr>
          <p:cNvCxnSpPr>
            <a:cxnSpLocks/>
          </p:cNvCxnSpPr>
          <p:nvPr/>
        </p:nvCxnSpPr>
        <p:spPr>
          <a:xfrm flipV="1">
            <a:off x="3660528" y="2603736"/>
            <a:ext cx="1076325" cy="0"/>
          </a:xfrm>
          <a:prstGeom prst="straightConnector1">
            <a:avLst/>
          </a:prstGeom>
          <a:ln w="63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ADB1D6A-8961-4469-A14E-7FDAB78627CC}"/>
              </a:ext>
            </a:extLst>
          </p:cNvPr>
          <p:cNvCxnSpPr>
            <a:cxnSpLocks/>
          </p:cNvCxnSpPr>
          <p:nvPr/>
        </p:nvCxnSpPr>
        <p:spPr>
          <a:xfrm flipV="1">
            <a:off x="3660528" y="3269354"/>
            <a:ext cx="1076325" cy="0"/>
          </a:xfrm>
          <a:prstGeom prst="straightConnector1">
            <a:avLst/>
          </a:prstGeom>
          <a:ln w="63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B6ADB3DF-FBE3-4624-8A5A-1882D8887001}"/>
              </a:ext>
            </a:extLst>
          </p:cNvPr>
          <p:cNvCxnSpPr>
            <a:cxnSpLocks/>
          </p:cNvCxnSpPr>
          <p:nvPr/>
        </p:nvCxnSpPr>
        <p:spPr>
          <a:xfrm flipV="1">
            <a:off x="3662476" y="2754808"/>
            <a:ext cx="1074377" cy="349418"/>
          </a:xfrm>
          <a:prstGeom prst="bentConnector3">
            <a:avLst/>
          </a:prstGeom>
          <a:ln w="63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DB3261AC-D6BC-4459-B99E-1551B6C385FD}"/>
              </a:ext>
            </a:extLst>
          </p:cNvPr>
          <p:cNvCxnSpPr>
            <a:cxnSpLocks/>
          </p:cNvCxnSpPr>
          <p:nvPr/>
        </p:nvCxnSpPr>
        <p:spPr>
          <a:xfrm>
            <a:off x="5628445" y="2603736"/>
            <a:ext cx="240663" cy="0"/>
          </a:xfrm>
          <a:prstGeom prst="straightConnector1">
            <a:avLst/>
          </a:prstGeom>
          <a:ln w="63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3A674C2C-91F7-42AA-B270-0064C1E2EADF}"/>
              </a:ext>
            </a:extLst>
          </p:cNvPr>
          <p:cNvCxnSpPr>
            <a:cxnSpLocks/>
          </p:cNvCxnSpPr>
          <p:nvPr/>
        </p:nvCxnSpPr>
        <p:spPr>
          <a:xfrm>
            <a:off x="5628445" y="3269354"/>
            <a:ext cx="240663" cy="0"/>
          </a:xfrm>
          <a:prstGeom prst="straightConnector1">
            <a:avLst/>
          </a:prstGeom>
          <a:ln w="63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E1E32353-4FE5-413B-AB60-1AECB2250EF2}"/>
              </a:ext>
            </a:extLst>
          </p:cNvPr>
          <p:cNvCxnSpPr>
            <a:cxnSpLocks/>
          </p:cNvCxnSpPr>
          <p:nvPr/>
        </p:nvCxnSpPr>
        <p:spPr>
          <a:xfrm>
            <a:off x="8515463" y="2574557"/>
            <a:ext cx="695212" cy="256658"/>
          </a:xfrm>
          <a:prstGeom prst="bentConnector3">
            <a:avLst/>
          </a:prstGeom>
          <a:ln w="63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76E11364-A972-4586-9F2F-DAF70D740997}"/>
              </a:ext>
            </a:extLst>
          </p:cNvPr>
          <p:cNvCxnSpPr>
            <a:cxnSpLocks/>
          </p:cNvCxnSpPr>
          <p:nvPr/>
        </p:nvCxnSpPr>
        <p:spPr>
          <a:xfrm flipV="1">
            <a:off x="8515463" y="3003775"/>
            <a:ext cx="695212" cy="256658"/>
          </a:xfrm>
          <a:prstGeom prst="bentConnector3">
            <a:avLst/>
          </a:prstGeom>
          <a:ln w="63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1" name="Freihandform: Form 7">
            <a:extLst>
              <a:ext uri="{FF2B5EF4-FFF2-40B4-BE49-F238E27FC236}">
                <a16:creationId xmlns:a16="http://schemas.microsoft.com/office/drawing/2014/main" id="{D5EB5EB7-4830-4D62-AF88-33C8A9AE7DCB}"/>
              </a:ext>
            </a:extLst>
          </p:cNvPr>
          <p:cNvSpPr/>
          <p:nvPr/>
        </p:nvSpPr>
        <p:spPr>
          <a:xfrm>
            <a:off x="5508273" y="4539622"/>
            <a:ext cx="1390415" cy="411480"/>
          </a:xfrm>
          <a:custGeom>
            <a:avLst/>
            <a:gdLst>
              <a:gd name="connsiteX0" fmla="*/ 891540 w 891540"/>
              <a:gd name="connsiteY0" fmla="*/ 0 h 411480"/>
              <a:gd name="connsiteX1" fmla="*/ 891540 w 891540"/>
              <a:gd name="connsiteY1" fmla="*/ 220980 h 411480"/>
              <a:gd name="connsiteX2" fmla="*/ 0 w 891540"/>
              <a:gd name="connsiteY2" fmla="*/ 220980 h 411480"/>
              <a:gd name="connsiteX3" fmla="*/ 0 w 891540"/>
              <a:gd name="connsiteY3" fmla="*/ 411480 h 411480"/>
            </a:gdLst>
            <a:ahLst/>
            <a:cxnLst>
              <a:cxn ang="0">
                <a:pos x="connsiteX0" y="connsiteY0"/>
              </a:cxn>
              <a:cxn ang="0">
                <a:pos x="connsiteX1" y="connsiteY1"/>
              </a:cxn>
              <a:cxn ang="0">
                <a:pos x="connsiteX2" y="connsiteY2"/>
              </a:cxn>
              <a:cxn ang="0">
                <a:pos x="connsiteX3" y="connsiteY3"/>
              </a:cxn>
            </a:cxnLst>
            <a:rect l="l" t="t" r="r" b="b"/>
            <a:pathLst>
              <a:path w="891540" h="411480">
                <a:moveTo>
                  <a:pt x="891540" y="0"/>
                </a:moveTo>
                <a:lnTo>
                  <a:pt x="891540" y="220980"/>
                </a:lnTo>
                <a:lnTo>
                  <a:pt x="0" y="220980"/>
                </a:lnTo>
                <a:lnTo>
                  <a:pt x="0" y="411480"/>
                </a:lnTo>
              </a:path>
            </a:pathLst>
          </a:cu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CB906B44-8AD5-457A-814D-4FFAD57F2F92}"/>
              </a:ext>
            </a:extLst>
          </p:cNvPr>
          <p:cNvSpPr>
            <a:spLocks noGrp="1"/>
          </p:cNvSpPr>
          <p:nvPr>
            <p:ph type="sldNum" sz="quarter" idx="12"/>
          </p:nvPr>
        </p:nvSpPr>
        <p:spPr/>
        <p:txBody>
          <a:bodyPr/>
          <a:lstStyle/>
          <a:p>
            <a:fld id="{7EC6429F-8EBA-4254-B9C8-295228AFE7F1}" type="slidenum">
              <a:rPr lang="de-DE" smtClean="0"/>
              <a:pPr/>
              <a:t>61</a:t>
            </a:fld>
            <a:endParaRPr lang="de-DE" dirty="0"/>
          </a:p>
        </p:txBody>
      </p:sp>
      <p:sp>
        <p:nvSpPr>
          <p:cNvPr id="46" name="Fußzeilenplatzhalter 2">
            <a:extLst>
              <a:ext uri="{FF2B5EF4-FFF2-40B4-BE49-F238E27FC236}">
                <a16:creationId xmlns:a16="http://schemas.microsoft.com/office/drawing/2014/main" id="{3260BCBA-BCEF-472A-9613-8DD1C5F493EE}"/>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026488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a:t>Erstklassiger Service im Leistungsfall.</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55240"/>
          </a:xfrm>
        </p:spPr>
        <p:txBody>
          <a:bodyPr/>
          <a:lstStyle/>
          <a:p>
            <a:pPr lvl="1"/>
            <a:r>
              <a:rPr lang="de-DE" dirty="0"/>
              <a:t>Wir sind dann für den Kunden da, </a:t>
            </a:r>
            <a:r>
              <a:rPr lang="de-DE" b="1" dirty="0">
                <a:solidFill>
                  <a:srgbClr val="016629"/>
                </a:solidFill>
              </a:rPr>
              <a:t>wenn es am wichtigsten ist</a:t>
            </a:r>
            <a:r>
              <a:rPr lang="de-DE" dirty="0"/>
              <a:t>. Und wir </a:t>
            </a:r>
            <a:r>
              <a:rPr lang="de-DE" b="1" dirty="0">
                <a:solidFill>
                  <a:srgbClr val="016629"/>
                </a:solidFill>
              </a:rPr>
              <a:t>helfen</a:t>
            </a:r>
            <a:r>
              <a:rPr lang="de-DE" dirty="0"/>
              <a:t>, anstatt zusätzlichen Stress zu verursachen.</a:t>
            </a:r>
          </a:p>
        </p:txBody>
      </p:sp>
      <p:sp>
        <p:nvSpPr>
          <p:cNvPr id="4" name="Rechteck 7">
            <a:extLst>
              <a:ext uri="{FF2B5EF4-FFF2-40B4-BE49-F238E27FC236}">
                <a16:creationId xmlns:a16="http://schemas.microsoft.com/office/drawing/2014/main" id="{D11D6439-980B-4D68-9E98-31C9F5BA8BB4}"/>
              </a:ext>
            </a:extLst>
          </p:cNvPr>
          <p:cNvSpPr/>
          <p:nvPr/>
        </p:nvSpPr>
        <p:spPr>
          <a:xfrm>
            <a:off x="335360" y="1740246"/>
            <a:ext cx="11521678" cy="44605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0000" marR="0" lvl="2" indent="-360000" algn="l" defTabSz="914400" rtl="0" eaLnBrk="1" fontAlgn="auto" latinLnBrk="0" hangingPunct="1">
              <a:lnSpc>
                <a:spcPct val="104000"/>
              </a:lnSpc>
              <a:spcBef>
                <a:spcPts val="600"/>
              </a:spcBef>
              <a:spcAft>
                <a:spcPts val="600"/>
              </a:spcAft>
              <a:buClrTx/>
              <a:buSzTx/>
              <a:buFontTx/>
              <a:buBlip>
                <a:blip r:embed="rId2"/>
              </a:buBlip>
              <a:tabLst/>
              <a:defRPr/>
            </a:pPr>
            <a:endParaRPr kumimoji="0" lang="de-DE" sz="1600" b="0" i="0" u="none" strike="noStrike" kern="1200" cap="none" spc="0" normalizeH="0" baseline="0" noProof="0" dirty="0">
              <a:ln>
                <a:noFill/>
              </a:ln>
              <a:solidFill>
                <a:schemeClr val="accent1"/>
              </a:solidFill>
              <a:effectLst/>
              <a:uLnTx/>
              <a:uFillTx/>
              <a:latin typeface="Arial"/>
              <a:ea typeface="+mn-ea"/>
              <a:cs typeface="+mn-cs"/>
            </a:endParaRPr>
          </a:p>
        </p:txBody>
      </p:sp>
      <p:sp>
        <p:nvSpPr>
          <p:cNvPr id="5" name="Textplatzhalter 4 - 1">
            <a:extLst>
              <a:ext uri="{FF2B5EF4-FFF2-40B4-BE49-F238E27FC236}">
                <a16:creationId xmlns:a16="http://schemas.microsoft.com/office/drawing/2014/main" id="{D9B83A16-0C8D-4C78-82CC-1AC432F4211B}"/>
              </a:ext>
            </a:extLst>
          </p:cNvPr>
          <p:cNvSpPr txBox="1">
            <a:spLocks/>
          </p:cNvSpPr>
          <p:nvPr/>
        </p:nvSpPr>
        <p:spPr bwMode="gray">
          <a:xfrm>
            <a:off x="461691" y="1834634"/>
            <a:ext cx="11269016" cy="494879"/>
          </a:xfrm>
          <a:prstGeom prst="rect">
            <a:avLst/>
          </a:prstGeom>
        </p:spPr>
        <p:txBody>
          <a:bodyPr vert="horz" wrap="square" lIns="0" tIns="0" rIns="0" bIns="0" rtlCol="0">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dirty="0"/>
              <a:t>Unter dem Motto „Reden statt Schreiben“ bieten wir daher unbürokratischen Service, der schnell, direkt </a:t>
            </a:r>
            <a:br>
              <a:rPr lang="de-DE" dirty="0"/>
            </a:br>
            <a:r>
              <a:rPr lang="de-DE" dirty="0"/>
              <a:t>und persönlich unterstützt. Das bedeutet:</a:t>
            </a:r>
          </a:p>
        </p:txBody>
      </p:sp>
      <p:sp>
        <p:nvSpPr>
          <p:cNvPr id="6" name="Textplatzhalter 4">
            <a:extLst>
              <a:ext uri="{FF2B5EF4-FFF2-40B4-BE49-F238E27FC236}">
                <a16:creationId xmlns:a16="http://schemas.microsoft.com/office/drawing/2014/main" id="{1F1E2241-E5E3-4EB9-91F0-CFB2683D02D5}"/>
              </a:ext>
            </a:extLst>
          </p:cNvPr>
          <p:cNvSpPr txBox="1">
            <a:spLocks/>
          </p:cNvSpPr>
          <p:nvPr/>
        </p:nvSpPr>
        <p:spPr bwMode="gray">
          <a:xfrm>
            <a:off x="1277219" y="2752298"/>
            <a:ext cx="10453488" cy="238783"/>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dirty="0"/>
              <a:t>Telefonischer Erstkontakt </a:t>
            </a:r>
            <a:r>
              <a:rPr lang="de-DE" b="0" dirty="0"/>
              <a:t>–</a:t>
            </a:r>
            <a:r>
              <a:rPr lang="de-DE" dirty="0"/>
              <a:t> </a:t>
            </a:r>
            <a:r>
              <a:rPr lang="de-DE" b="0" dirty="0"/>
              <a:t>Telefonische Kontaktaufnahme nach Meldung des Leistungsfalls.</a:t>
            </a:r>
          </a:p>
        </p:txBody>
      </p:sp>
      <p:pic>
        <p:nvPicPr>
          <p:cNvPr id="10" name="Grafik 6">
            <a:extLst>
              <a:ext uri="{FF2B5EF4-FFF2-40B4-BE49-F238E27FC236}">
                <a16:creationId xmlns:a16="http://schemas.microsoft.com/office/drawing/2014/main" id="{A091114E-1689-4972-A1C9-FAAB2D1329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996" y="2669431"/>
            <a:ext cx="403572" cy="404517"/>
          </a:xfrm>
          <a:prstGeom prst="rect">
            <a:avLst/>
          </a:prstGeom>
        </p:spPr>
      </p:pic>
      <p:sp>
        <p:nvSpPr>
          <p:cNvPr id="7" name="Textplatzhalter 4 - 2">
            <a:extLst>
              <a:ext uri="{FF2B5EF4-FFF2-40B4-BE49-F238E27FC236}">
                <a16:creationId xmlns:a16="http://schemas.microsoft.com/office/drawing/2014/main" id="{794BC5C6-B8B0-40D4-AD3B-F59743E62C89}"/>
              </a:ext>
            </a:extLst>
          </p:cNvPr>
          <p:cNvSpPr txBox="1">
            <a:spLocks/>
          </p:cNvSpPr>
          <p:nvPr/>
        </p:nvSpPr>
        <p:spPr bwMode="gray">
          <a:xfrm>
            <a:off x="1277219" y="3477366"/>
            <a:ext cx="10453488" cy="494879"/>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dirty="0" err="1"/>
              <a:t>Teleclaiming</a:t>
            </a:r>
            <a:r>
              <a:rPr lang="de-DE" dirty="0"/>
              <a:t> </a:t>
            </a:r>
            <a:r>
              <a:rPr lang="de-DE" b="0" dirty="0"/>
              <a:t>–</a:t>
            </a:r>
            <a:r>
              <a:rPr lang="de-DE" dirty="0"/>
              <a:t> </a:t>
            </a:r>
            <a:r>
              <a:rPr lang="de-DE" b="0" dirty="0"/>
              <a:t>Wir unterstützen unsere Kunden bei der Beantragung der Leistungen. </a:t>
            </a:r>
            <a:br>
              <a:rPr lang="de-DE" b="0" dirty="0"/>
            </a:br>
            <a:r>
              <a:rPr lang="de-DE" b="0" dirty="0"/>
              <a:t>Hierbei klären wir telefonisch alle Besonderheiten der zuletzt ausgeübten beruflichen Tätigkeit. </a:t>
            </a:r>
          </a:p>
        </p:txBody>
      </p:sp>
      <p:pic>
        <p:nvPicPr>
          <p:cNvPr id="11" name="Grafik 28">
            <a:extLst>
              <a:ext uri="{FF2B5EF4-FFF2-40B4-BE49-F238E27FC236}">
                <a16:creationId xmlns:a16="http://schemas.microsoft.com/office/drawing/2014/main" id="{645BCF11-8E39-49D9-82D3-F68FC06260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185" y="3526210"/>
            <a:ext cx="347194" cy="397190"/>
          </a:xfrm>
          <a:prstGeom prst="rect">
            <a:avLst/>
          </a:prstGeom>
        </p:spPr>
      </p:pic>
      <p:sp>
        <p:nvSpPr>
          <p:cNvPr id="8" name="Textplatzhalter 4 - 3 - 1">
            <a:extLst>
              <a:ext uri="{FF2B5EF4-FFF2-40B4-BE49-F238E27FC236}">
                <a16:creationId xmlns:a16="http://schemas.microsoft.com/office/drawing/2014/main" id="{6D21CC00-9552-4E25-9D86-A91D6A539DE9}"/>
              </a:ext>
            </a:extLst>
          </p:cNvPr>
          <p:cNvSpPr txBox="1">
            <a:spLocks/>
          </p:cNvSpPr>
          <p:nvPr/>
        </p:nvSpPr>
        <p:spPr bwMode="gray">
          <a:xfrm>
            <a:off x="1277219" y="4375663"/>
            <a:ext cx="10453488" cy="750975"/>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dirty="0"/>
              <a:t>Kundenservice vor Ort </a:t>
            </a:r>
            <a:r>
              <a:rPr lang="de-DE" b="0" dirty="0"/>
              <a:t>–</a:t>
            </a:r>
            <a:r>
              <a:rPr lang="de-DE" dirty="0"/>
              <a:t> </a:t>
            </a:r>
            <a:r>
              <a:rPr lang="de-DE" b="0" dirty="0"/>
              <a:t>Wenn gewünscht, vereinbaren wir einen Termin und helfen dem Kunden in einem persönlichen Gespräch vor Ort, den Leistungsantrag aufzunehmen und zu bearbeiten. Wir unterstützen auch </a:t>
            </a:r>
            <a:br>
              <a:rPr lang="de-DE" b="0" dirty="0"/>
            </a:br>
            <a:r>
              <a:rPr lang="de-DE" b="0" dirty="0"/>
              <a:t>dabei, alle Informationen zusammenzustellen, die für eine zeitnahe Leistungsprüfung erforderlich sind. </a:t>
            </a:r>
          </a:p>
        </p:txBody>
      </p:sp>
      <p:pic>
        <p:nvPicPr>
          <p:cNvPr id="12" name="Grafik 20">
            <a:extLst>
              <a:ext uri="{FF2B5EF4-FFF2-40B4-BE49-F238E27FC236}">
                <a16:creationId xmlns:a16="http://schemas.microsoft.com/office/drawing/2014/main" id="{19B98B44-A3D9-45BB-965A-5496993E871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62570" y="4572061"/>
            <a:ext cx="268424" cy="358179"/>
          </a:xfrm>
          <a:prstGeom prst="rect">
            <a:avLst/>
          </a:prstGeom>
        </p:spPr>
      </p:pic>
      <p:sp>
        <p:nvSpPr>
          <p:cNvPr id="9" name="Textplatzhalter 4 - 3">
            <a:extLst>
              <a:ext uri="{FF2B5EF4-FFF2-40B4-BE49-F238E27FC236}">
                <a16:creationId xmlns:a16="http://schemas.microsoft.com/office/drawing/2014/main" id="{036CB075-E065-4859-BCEE-35F6D7A146BD}"/>
              </a:ext>
            </a:extLst>
          </p:cNvPr>
          <p:cNvSpPr txBox="1">
            <a:spLocks/>
          </p:cNvSpPr>
          <p:nvPr/>
        </p:nvSpPr>
        <p:spPr bwMode="gray">
          <a:xfrm>
            <a:off x="1277219" y="5530055"/>
            <a:ext cx="10453488" cy="494879"/>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dirty="0"/>
              <a:t>Unterstützung durch den Leistungsprüfer </a:t>
            </a:r>
            <a:r>
              <a:rPr lang="de-DE" b="0" dirty="0"/>
              <a:t>–</a:t>
            </a:r>
            <a:r>
              <a:rPr lang="de-DE" dirty="0"/>
              <a:t> </a:t>
            </a:r>
            <a:r>
              <a:rPr lang="de-DE" b="0" dirty="0"/>
              <a:t>Ein Leistungsprüfer kümmert sich persönlich um den Kunden </a:t>
            </a:r>
            <a:br>
              <a:rPr lang="de-DE" b="0" dirty="0"/>
            </a:br>
            <a:r>
              <a:rPr lang="de-DE" b="0" dirty="0"/>
              <a:t>und sein Anliegen. Dabei handelt es sich um eine 1:1-Betreuung. </a:t>
            </a:r>
          </a:p>
        </p:txBody>
      </p:sp>
      <p:pic>
        <p:nvPicPr>
          <p:cNvPr id="13" name="Grafik 32">
            <a:extLst>
              <a:ext uri="{FF2B5EF4-FFF2-40B4-BE49-F238E27FC236}">
                <a16:creationId xmlns:a16="http://schemas.microsoft.com/office/drawing/2014/main" id="{060D85BF-FF05-46C8-9408-4F26FFAFB0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7508" y="5588397"/>
            <a:ext cx="538549" cy="378194"/>
          </a:xfrm>
          <a:prstGeom prst="rect">
            <a:avLst/>
          </a:prstGeom>
        </p:spPr>
      </p:pic>
      <p:cxnSp>
        <p:nvCxnSpPr>
          <p:cNvPr id="18" name="Gerader Verbinder 16">
            <a:extLst>
              <a:ext uri="{FF2B5EF4-FFF2-40B4-BE49-F238E27FC236}">
                <a16:creationId xmlns:a16="http://schemas.microsoft.com/office/drawing/2014/main" id="{859D0FEB-56D9-4AEC-9F70-C9457174C75D}"/>
              </a:ext>
            </a:extLst>
          </p:cNvPr>
          <p:cNvCxnSpPr>
            <a:cxnSpLocks/>
          </p:cNvCxnSpPr>
          <p:nvPr/>
        </p:nvCxnSpPr>
        <p:spPr>
          <a:xfrm>
            <a:off x="335360" y="3275657"/>
            <a:ext cx="1152167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Gerader Verbinder 16">
            <a:extLst>
              <a:ext uri="{FF2B5EF4-FFF2-40B4-BE49-F238E27FC236}">
                <a16:creationId xmlns:a16="http://schemas.microsoft.com/office/drawing/2014/main" id="{A5D4BDEB-F820-4EB6-B1A4-AE736982F8F0}"/>
              </a:ext>
            </a:extLst>
          </p:cNvPr>
          <p:cNvCxnSpPr>
            <a:cxnSpLocks/>
          </p:cNvCxnSpPr>
          <p:nvPr/>
        </p:nvCxnSpPr>
        <p:spPr>
          <a:xfrm>
            <a:off x="335360" y="4173954"/>
            <a:ext cx="1152167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r Verbinder 16">
            <a:extLst>
              <a:ext uri="{FF2B5EF4-FFF2-40B4-BE49-F238E27FC236}">
                <a16:creationId xmlns:a16="http://schemas.microsoft.com/office/drawing/2014/main" id="{EE24A4E3-6C2B-4DAA-8C2C-C942E5E6DA11}"/>
              </a:ext>
            </a:extLst>
          </p:cNvPr>
          <p:cNvCxnSpPr>
            <a:cxnSpLocks/>
          </p:cNvCxnSpPr>
          <p:nvPr/>
        </p:nvCxnSpPr>
        <p:spPr>
          <a:xfrm>
            <a:off x="335360" y="5328347"/>
            <a:ext cx="1152167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liennummernplatzhalter 2">
            <a:extLst>
              <a:ext uri="{FF2B5EF4-FFF2-40B4-BE49-F238E27FC236}">
                <a16:creationId xmlns:a16="http://schemas.microsoft.com/office/drawing/2014/main" id="{B818AFE4-AC32-46C3-9EC5-17038661956E}"/>
              </a:ext>
            </a:extLst>
          </p:cNvPr>
          <p:cNvSpPr>
            <a:spLocks noGrp="1"/>
          </p:cNvSpPr>
          <p:nvPr>
            <p:ph type="sldNum" sz="quarter" idx="12"/>
          </p:nvPr>
        </p:nvSpPr>
        <p:spPr/>
        <p:txBody>
          <a:bodyPr/>
          <a:lstStyle/>
          <a:p>
            <a:fld id="{7EC6429F-8EBA-4254-B9C8-295228AFE7F1}" type="slidenum">
              <a:rPr lang="de-DE" smtClean="0"/>
              <a:pPr/>
              <a:t>62</a:t>
            </a:fld>
            <a:endParaRPr lang="de-DE" dirty="0"/>
          </a:p>
        </p:txBody>
      </p:sp>
      <p:sp>
        <p:nvSpPr>
          <p:cNvPr id="19" name="Fußzeilenplatzhalter 2">
            <a:extLst>
              <a:ext uri="{FF2B5EF4-FFF2-40B4-BE49-F238E27FC236}">
                <a16:creationId xmlns:a16="http://schemas.microsoft.com/office/drawing/2014/main" id="{BE595C2D-D8D2-48F1-8432-6DB9DE891DED}"/>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831920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Zeitgemäß: Digitale Kommunikation im </a:t>
            </a:r>
            <a:r>
              <a:rPr lang="de-DE"/>
              <a:t>Leistungsfall.</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4765"/>
          </a:xfrm>
        </p:spPr>
        <p:txBody>
          <a:bodyPr/>
          <a:lstStyle/>
          <a:p>
            <a:pPr lvl="1"/>
            <a:r>
              <a:rPr lang="de-DE" dirty="0"/>
              <a:t>Wenn Kunden </a:t>
            </a:r>
            <a:r>
              <a:rPr lang="de-DE" b="1" dirty="0">
                <a:solidFill>
                  <a:srgbClr val="016629"/>
                </a:solidFill>
              </a:rPr>
              <a:t>über die Homepage einen Leistungsfall melden</a:t>
            </a:r>
            <a:r>
              <a:rPr lang="de-DE" dirty="0"/>
              <a:t>, erfolgt die Kommunikation automatisch digital.</a:t>
            </a:r>
          </a:p>
        </p:txBody>
      </p:sp>
      <p:sp>
        <p:nvSpPr>
          <p:cNvPr id="4" name="Rechteck 7">
            <a:extLst>
              <a:ext uri="{FF2B5EF4-FFF2-40B4-BE49-F238E27FC236}">
                <a16:creationId xmlns:a16="http://schemas.microsoft.com/office/drawing/2014/main" id="{EA2140BB-8D71-4404-B42A-7919ABB761E8}"/>
              </a:ext>
            </a:extLst>
          </p:cNvPr>
          <p:cNvSpPr/>
          <p:nvPr/>
        </p:nvSpPr>
        <p:spPr>
          <a:xfrm>
            <a:off x="335360" y="1740246"/>
            <a:ext cx="11521678" cy="44605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nSpc>
                <a:spcPct val="104000"/>
              </a:lnSpc>
              <a:spcBef>
                <a:spcPts val="600"/>
              </a:spcBef>
              <a:spcAft>
                <a:spcPts val="600"/>
              </a:spcAft>
            </a:pPr>
            <a:r>
              <a:rPr lang="de-DE" sz="1600" b="1" dirty="0">
                <a:solidFill>
                  <a:schemeClr val="tx1"/>
                </a:solidFill>
              </a:rPr>
              <a:t>Die Papier-Kommunikation ist natürlich weiterhin möglich.</a:t>
            </a:r>
            <a:br>
              <a:rPr lang="de-DE" sz="1600" b="1" dirty="0">
                <a:solidFill>
                  <a:schemeClr val="tx1"/>
                </a:solidFill>
              </a:rPr>
            </a:br>
            <a:r>
              <a:rPr lang="de-DE" sz="1600" b="1" dirty="0">
                <a:solidFill>
                  <a:schemeClr val="tx1"/>
                </a:solidFill>
              </a:rPr>
              <a:t>Aber die digitale Kommunikation bietet den Kunden viele Vorteile:</a:t>
            </a:r>
            <a:endParaRPr lang="de-DE" sz="1600" b="1" baseline="30000" dirty="0">
              <a:solidFill>
                <a:schemeClr val="tx1"/>
              </a:solidFill>
            </a:endParaRPr>
          </a:p>
          <a:p>
            <a:pPr marL="360000" marR="0" lvl="2" indent="-360000" algn="l" defTabSz="914400" rtl="0" eaLnBrk="1" fontAlgn="auto" latinLnBrk="0" hangingPunct="1">
              <a:lnSpc>
                <a:spcPct val="104000"/>
              </a:lnSpc>
              <a:spcBef>
                <a:spcPts val="600"/>
              </a:spcBef>
              <a:spcAft>
                <a:spcPts val="600"/>
              </a:spcAft>
              <a:buClrTx/>
              <a:buSzTx/>
              <a:buFontTx/>
              <a:buBlip>
                <a:blip r:embed="rId2"/>
              </a:buBlip>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Dynamischer Fragebogen – stark verkürzt </a:t>
            </a:r>
            <a:br>
              <a:rPr kumimoji="0" lang="de-DE" sz="1600" b="0" i="0" u="none" strike="noStrike" kern="1200" cap="none" spc="0" normalizeH="0" baseline="0" noProof="0" dirty="0">
                <a:ln>
                  <a:noFill/>
                </a:ln>
                <a:solidFill>
                  <a:prstClr val="black"/>
                </a:solidFill>
                <a:effectLst/>
                <a:uLnTx/>
                <a:uFillTx/>
                <a:latin typeface="Arial"/>
                <a:ea typeface="+mn-ea"/>
                <a:cs typeface="+mn-cs"/>
              </a:rPr>
            </a:br>
            <a:r>
              <a:rPr kumimoji="0" lang="de-DE" sz="1600" b="0" i="0" u="none" strike="noStrike" kern="1200" cap="none" spc="0" normalizeH="0" baseline="0" noProof="0" dirty="0">
                <a:ln>
                  <a:noFill/>
                </a:ln>
                <a:solidFill>
                  <a:prstClr val="black"/>
                </a:solidFill>
                <a:effectLst/>
                <a:uLnTx/>
                <a:uFillTx/>
                <a:latin typeface="Arial"/>
                <a:ea typeface="+mn-ea"/>
                <a:cs typeface="+mn-cs"/>
              </a:rPr>
              <a:t>nur mit kundenrelevanten Fragen. </a:t>
            </a:r>
          </a:p>
          <a:p>
            <a:pPr marL="360000" marR="0" lvl="2" indent="-360000" algn="l" defTabSz="914400" rtl="0" eaLnBrk="1" fontAlgn="auto" latinLnBrk="0" hangingPunct="1">
              <a:lnSpc>
                <a:spcPct val="104000"/>
              </a:lnSpc>
              <a:spcBef>
                <a:spcPts val="600"/>
              </a:spcBef>
              <a:spcAft>
                <a:spcPts val="600"/>
              </a:spcAft>
              <a:buClrTx/>
              <a:buSzTx/>
              <a:buFontTx/>
              <a:buBlip>
                <a:blip r:embed="rId2"/>
              </a:buBlip>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Notwendige Unterlagen einfach hochladen </a:t>
            </a:r>
            <a:br>
              <a:rPr kumimoji="0" lang="de-DE" sz="1600" b="0" i="0" u="none" strike="noStrike" kern="1200" cap="none" spc="0" normalizeH="0" baseline="0" noProof="0" dirty="0">
                <a:ln>
                  <a:noFill/>
                </a:ln>
                <a:solidFill>
                  <a:prstClr val="black"/>
                </a:solidFill>
                <a:effectLst/>
                <a:uLnTx/>
                <a:uFillTx/>
                <a:latin typeface="Arial"/>
                <a:ea typeface="+mn-ea"/>
                <a:cs typeface="+mn-cs"/>
              </a:rPr>
            </a:br>
            <a:r>
              <a:rPr kumimoji="0" lang="de-DE" sz="1600" b="0" i="0" u="none" strike="noStrike" kern="1200" cap="none" spc="0" normalizeH="0" baseline="0" noProof="0" dirty="0">
                <a:ln>
                  <a:noFill/>
                </a:ln>
                <a:solidFill>
                  <a:prstClr val="black"/>
                </a:solidFill>
                <a:effectLst/>
                <a:uLnTx/>
                <a:uFillTx/>
                <a:latin typeface="Arial"/>
                <a:ea typeface="+mn-ea"/>
                <a:cs typeface="+mn-cs"/>
              </a:rPr>
              <a:t>oder per Smartphone abfotografieren. </a:t>
            </a:r>
          </a:p>
          <a:p>
            <a:pPr marL="360000" marR="0" lvl="2" indent="-360000" algn="l" defTabSz="914400" rtl="0" eaLnBrk="1" fontAlgn="auto" latinLnBrk="0" hangingPunct="1">
              <a:lnSpc>
                <a:spcPct val="104000"/>
              </a:lnSpc>
              <a:spcBef>
                <a:spcPts val="600"/>
              </a:spcBef>
              <a:spcAft>
                <a:spcPts val="600"/>
              </a:spcAft>
              <a:buClrTx/>
              <a:buSzTx/>
              <a:buFontTx/>
              <a:buBlip>
                <a:blip r:embed="rId2"/>
              </a:buBlip>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Aktuelle Informationen zum Bearbeitungs-</a:t>
            </a:r>
            <a:br>
              <a:rPr kumimoji="0" lang="de-DE" sz="1600" b="0" i="0" u="none" strike="noStrike" kern="1200" cap="none" spc="0" normalizeH="0" baseline="0" noProof="0" dirty="0">
                <a:ln>
                  <a:noFill/>
                </a:ln>
                <a:solidFill>
                  <a:prstClr val="black"/>
                </a:solidFill>
                <a:effectLst/>
                <a:uLnTx/>
                <a:uFillTx/>
                <a:latin typeface="Arial"/>
                <a:ea typeface="+mn-ea"/>
                <a:cs typeface="+mn-cs"/>
              </a:rPr>
            </a:br>
            <a:r>
              <a:rPr kumimoji="0" lang="de-DE" sz="1600" b="0" i="0" u="none" strike="noStrike" kern="1200" cap="none" spc="0" normalizeH="0" baseline="0" noProof="0" dirty="0">
                <a:ln>
                  <a:noFill/>
                </a:ln>
                <a:solidFill>
                  <a:prstClr val="black"/>
                </a:solidFill>
                <a:effectLst/>
                <a:uLnTx/>
                <a:uFillTx/>
                <a:latin typeface="Arial"/>
                <a:ea typeface="+mn-ea"/>
                <a:cs typeface="+mn-cs"/>
              </a:rPr>
              <a:t>stand per Leistungsfall-Tracking. </a:t>
            </a:r>
          </a:p>
        </p:txBody>
      </p:sp>
      <p:grpSp>
        <p:nvGrpSpPr>
          <p:cNvPr id="8" name="Gruppieren 7">
            <a:extLst>
              <a:ext uri="{FF2B5EF4-FFF2-40B4-BE49-F238E27FC236}">
                <a16:creationId xmlns:a16="http://schemas.microsoft.com/office/drawing/2014/main" id="{E383227F-895F-4221-818A-C99A293913BE}"/>
              </a:ext>
            </a:extLst>
          </p:cNvPr>
          <p:cNvGrpSpPr/>
          <p:nvPr/>
        </p:nvGrpSpPr>
        <p:grpSpPr>
          <a:xfrm>
            <a:off x="7584313" y="1928813"/>
            <a:ext cx="3733466" cy="2718893"/>
            <a:chOff x="10044608" y="2225040"/>
            <a:chExt cx="5660728" cy="4122420"/>
          </a:xfrm>
        </p:grpSpPr>
        <p:pic>
          <p:nvPicPr>
            <p:cNvPr id="9" name="Picture 2">
              <a:extLst>
                <a:ext uri="{FF2B5EF4-FFF2-40B4-BE49-F238E27FC236}">
                  <a16:creationId xmlns:a16="http://schemas.microsoft.com/office/drawing/2014/main" id="{4316DD7D-10F8-459C-B569-CE560DE2A97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464427" y="2544228"/>
              <a:ext cx="4320697" cy="355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FE5D85E5-3567-447B-B6AD-21E6E64C8B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0813762" y="1455886"/>
              <a:ext cx="4122420" cy="5660728"/>
            </a:xfrm>
            <a:prstGeom prst="rect">
              <a:avLst/>
            </a:prstGeom>
          </p:spPr>
        </p:pic>
      </p:grpSp>
      <p:sp>
        <p:nvSpPr>
          <p:cNvPr id="11" name="Rechteck 65">
            <a:extLst>
              <a:ext uri="{FF2B5EF4-FFF2-40B4-BE49-F238E27FC236}">
                <a16:creationId xmlns:a16="http://schemas.microsoft.com/office/drawing/2014/main" id="{FDA0C48A-BC12-49DB-BE26-313021144BC8}"/>
              </a:ext>
            </a:extLst>
          </p:cNvPr>
          <p:cNvSpPr/>
          <p:nvPr/>
        </p:nvSpPr>
        <p:spPr>
          <a:xfrm>
            <a:off x="335359" y="5210175"/>
            <a:ext cx="11525647" cy="990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2" name="Freihandform 16">
            <a:extLst>
              <a:ext uri="{FF2B5EF4-FFF2-40B4-BE49-F238E27FC236}">
                <a16:creationId xmlns:a16="http://schemas.microsoft.com/office/drawing/2014/main" id="{372DCCC7-2995-4B86-9BAE-49FBA8412DEC}"/>
              </a:ext>
            </a:extLst>
          </p:cNvPr>
          <p:cNvSpPr>
            <a:spLocks noChangeAspect="1"/>
          </p:cNvSpPr>
          <p:nvPr/>
        </p:nvSpPr>
        <p:spPr>
          <a:xfrm>
            <a:off x="567299" y="5508305"/>
            <a:ext cx="243373" cy="394341"/>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13" name="Textplatzhalter 4">
            <a:extLst>
              <a:ext uri="{FF2B5EF4-FFF2-40B4-BE49-F238E27FC236}">
                <a16:creationId xmlns:a16="http://schemas.microsoft.com/office/drawing/2014/main" id="{62947BAF-3B47-4A95-88BA-00FEC5150CC7}"/>
              </a:ext>
            </a:extLst>
          </p:cNvPr>
          <p:cNvSpPr txBox="1">
            <a:spLocks/>
          </p:cNvSpPr>
          <p:nvPr/>
        </p:nvSpPr>
        <p:spPr bwMode="gray">
          <a:xfrm>
            <a:off x="1042611" y="5288509"/>
            <a:ext cx="10582090" cy="833932"/>
          </a:xfrm>
          <a:prstGeom prst="rect">
            <a:avLst/>
          </a:prstGeom>
        </p:spPr>
        <p:txBody>
          <a:bodyPr vert="horz" lIns="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b="1" dirty="0">
                <a:solidFill>
                  <a:schemeClr val="bg1"/>
                </a:solidFill>
              </a:rPr>
              <a:t>Gut zu wissen: </a:t>
            </a:r>
            <a:r>
              <a:rPr lang="de-DE" dirty="0">
                <a:solidFill>
                  <a:schemeClr val="bg1"/>
                </a:solidFill>
              </a:rPr>
              <a:t>Der Datenaustausch erfolgt unter modernsten Sicherheitsstandards und ist TÜV-geprüft. </a:t>
            </a:r>
            <a:br>
              <a:rPr lang="de-DE" dirty="0">
                <a:solidFill>
                  <a:schemeClr val="bg1"/>
                </a:solidFill>
              </a:rPr>
            </a:br>
            <a:r>
              <a:rPr lang="de-DE" dirty="0">
                <a:solidFill>
                  <a:schemeClr val="bg1"/>
                </a:solidFill>
              </a:rPr>
              <a:t>Eine Papier-Kommunikation ist natürlich weiterhin möglich. Bei Meldung via Homepage erfolgt die Kommunikation automatisch digital. </a:t>
            </a:r>
          </a:p>
        </p:txBody>
      </p:sp>
      <p:sp>
        <p:nvSpPr>
          <p:cNvPr id="3" name="Foliennummernplatzhalter 2">
            <a:extLst>
              <a:ext uri="{FF2B5EF4-FFF2-40B4-BE49-F238E27FC236}">
                <a16:creationId xmlns:a16="http://schemas.microsoft.com/office/drawing/2014/main" id="{A2D717B9-BF72-455B-8F98-778DF888E4FC}"/>
              </a:ext>
            </a:extLst>
          </p:cNvPr>
          <p:cNvSpPr>
            <a:spLocks noGrp="1"/>
          </p:cNvSpPr>
          <p:nvPr>
            <p:ph type="sldNum" sz="quarter" idx="12"/>
          </p:nvPr>
        </p:nvSpPr>
        <p:spPr/>
        <p:txBody>
          <a:bodyPr/>
          <a:lstStyle/>
          <a:p>
            <a:fld id="{7EC6429F-8EBA-4254-B9C8-295228AFE7F1}" type="slidenum">
              <a:rPr lang="de-DE" smtClean="0"/>
              <a:pPr/>
              <a:t>63</a:t>
            </a:fld>
            <a:endParaRPr lang="de-DE" dirty="0"/>
          </a:p>
        </p:txBody>
      </p:sp>
      <p:sp>
        <p:nvSpPr>
          <p:cNvPr id="14" name="Fußzeilenplatzhalter 2">
            <a:extLst>
              <a:ext uri="{FF2B5EF4-FFF2-40B4-BE49-F238E27FC236}">
                <a16:creationId xmlns:a16="http://schemas.microsoft.com/office/drawing/2014/main" id="{BB225FBB-9BC7-4F82-87C2-CDE84061EE27}"/>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8489513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F82E78-BA88-4FE4-9921-8B5BA4E25104}"/>
              </a:ext>
            </a:extLst>
          </p:cNvPr>
          <p:cNvSpPr>
            <a:spLocks noGrp="1"/>
          </p:cNvSpPr>
          <p:nvPr>
            <p:ph type="body" sz="quarter" idx="13"/>
          </p:nvPr>
        </p:nvSpPr>
        <p:spPr>
          <a:xfrm>
            <a:off x="1415480" y="2341670"/>
            <a:ext cx="727763" cy="1436291"/>
          </a:xfrm>
        </p:spPr>
        <p:txBody>
          <a:bodyPr/>
          <a:lstStyle/>
          <a:p>
            <a:r>
              <a:rPr lang="de-DE"/>
              <a:t>3</a:t>
            </a:r>
            <a:endParaRPr lang="de-DE" dirty="0"/>
          </a:p>
        </p:txBody>
      </p:sp>
      <p:sp>
        <p:nvSpPr>
          <p:cNvPr id="2" name="Title 1">
            <a:extLst>
              <a:ext uri="{FF2B5EF4-FFF2-40B4-BE49-F238E27FC236}">
                <a16:creationId xmlns:a16="http://schemas.microsoft.com/office/drawing/2014/main" id="{BCD6EF6F-DF26-446E-A0BA-7528BCB1B0E8}"/>
              </a:ext>
            </a:extLst>
          </p:cNvPr>
          <p:cNvSpPr>
            <a:spLocks noGrp="1"/>
          </p:cNvSpPr>
          <p:nvPr>
            <p:ph type="title"/>
          </p:nvPr>
        </p:nvSpPr>
        <p:spPr/>
        <p:txBody>
          <a:bodyPr/>
          <a:lstStyle/>
          <a:p>
            <a:r>
              <a:rPr lang="de-DE"/>
              <a:t>Unsere Zielgruppen</a:t>
            </a:r>
            <a:endParaRPr lang="de-DE" dirty="0"/>
          </a:p>
        </p:txBody>
      </p:sp>
    </p:spTree>
    <p:extLst>
      <p:ext uri="{BB962C8B-B14F-4D97-AF65-F5344CB8AC3E}">
        <p14:creationId xmlns:p14="http://schemas.microsoft.com/office/powerpoint/2010/main" val="9619601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95E8276-F428-4BCE-ACFE-6959DCB602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4229" y="1372781"/>
            <a:ext cx="2530800" cy="2151439"/>
          </a:xfrm>
          <a:prstGeom prst="rect">
            <a:avLst/>
          </a:prstGeom>
        </p:spPr>
      </p:pic>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Berufsunfähigkeitsschutz von HDI. Unsere Zielgruppen im Fokus.</a:t>
            </a:r>
          </a:p>
        </p:txBody>
      </p:sp>
      <p:pic>
        <p:nvPicPr>
          <p:cNvPr id="59" name="Grafik 37">
            <a:extLst>
              <a:ext uri="{FF2B5EF4-FFF2-40B4-BE49-F238E27FC236}">
                <a16:creationId xmlns:a16="http://schemas.microsoft.com/office/drawing/2014/main" id="{BEDDB139-FF2C-4240-A535-10BD29FAA2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03643" y="4051846"/>
            <a:ext cx="2529245" cy="2151593"/>
          </a:xfrm>
          <a:prstGeom prst="rect">
            <a:avLst/>
          </a:prstGeom>
        </p:spPr>
      </p:pic>
      <p:sp>
        <p:nvSpPr>
          <p:cNvPr id="62" name="Rechteck 19">
            <a:extLst>
              <a:ext uri="{FF2B5EF4-FFF2-40B4-BE49-F238E27FC236}">
                <a16:creationId xmlns:a16="http://schemas.microsoft.com/office/drawing/2014/main" id="{BEFA581A-0B8F-432B-93D5-9D224A6656C7}"/>
              </a:ext>
            </a:extLst>
          </p:cNvPr>
          <p:cNvSpPr/>
          <p:nvPr/>
        </p:nvSpPr>
        <p:spPr>
          <a:xfrm>
            <a:off x="3587875" y="3816931"/>
            <a:ext cx="714219" cy="714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64" name="Grafik 25">
            <a:extLst>
              <a:ext uri="{FF2B5EF4-FFF2-40B4-BE49-F238E27FC236}">
                <a16:creationId xmlns:a16="http://schemas.microsoft.com/office/drawing/2014/main" id="{ED8F8E1D-8ED1-493A-B29A-C380EF34C1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1299" y="3998778"/>
            <a:ext cx="467370" cy="350526"/>
          </a:xfrm>
          <a:prstGeom prst="rect">
            <a:avLst/>
          </a:prstGeom>
        </p:spPr>
      </p:pic>
      <p:sp>
        <p:nvSpPr>
          <p:cNvPr id="66" name="Textplatzhalter 4">
            <a:extLst>
              <a:ext uri="{FF2B5EF4-FFF2-40B4-BE49-F238E27FC236}">
                <a16:creationId xmlns:a16="http://schemas.microsoft.com/office/drawing/2014/main" id="{AA3E2F48-810E-4294-8A61-A6B58B40F3E0}"/>
              </a:ext>
            </a:extLst>
          </p:cNvPr>
          <p:cNvSpPr txBox="1">
            <a:spLocks/>
          </p:cNvSpPr>
          <p:nvPr/>
        </p:nvSpPr>
        <p:spPr bwMode="gray">
          <a:xfrm>
            <a:off x="1602865" y="5891953"/>
            <a:ext cx="2530800" cy="311486"/>
          </a:xfrm>
          <a:prstGeom prst="rect">
            <a:avLst/>
          </a:prstGeom>
          <a:solidFill>
            <a:schemeClr val="accent1">
              <a:alpha val="80000"/>
            </a:schemeClr>
          </a:solidFill>
        </p:spPr>
        <p:txBody>
          <a:bodyPr vert="horz" lIns="72000" tIns="36000" rIns="72000" bIns="36000" rtlCol="0" anchor="b">
            <a:spAutoFit/>
          </a:bodyPr>
          <a:lstStyle>
            <a:defPPr>
              <a:defRPr lang="de-DE"/>
            </a:defPPr>
            <a:lvl1pPr indent="0">
              <a:lnSpc>
                <a:spcPct val="104000"/>
              </a:lnSpc>
              <a:spcBef>
                <a:spcPts val="1200"/>
              </a:spcBef>
              <a:buSzPct val="110000"/>
              <a:buFont typeface="Wingdings" panose="05000000000000000000" pitchFamily="2" charset="2"/>
              <a:buNone/>
              <a:defRPr sz="1600" b="1"/>
            </a:lvl1pPr>
            <a:lvl2pPr marL="0" lvl="1" indent="0">
              <a:lnSpc>
                <a:spcPct val="104000"/>
              </a:lnSpc>
              <a:spcBef>
                <a:spcPts val="800"/>
              </a:spcBef>
              <a:buSzPct val="110000"/>
              <a:buFont typeface="Wingdings" panose="05000000000000000000" pitchFamily="2" charset="2"/>
              <a:buNone/>
              <a:defRPr sz="1600" b="1" cap="all">
                <a:solidFill>
                  <a:schemeClr val="bg1"/>
                </a:solidFill>
              </a:defRPr>
            </a:lvl2pPr>
            <a:lvl3pPr marL="234000" indent="-234000">
              <a:lnSpc>
                <a:spcPct val="104000"/>
              </a:lnSpc>
              <a:spcBef>
                <a:spcPts val="600"/>
              </a:spcBef>
              <a:buSzPct val="110000"/>
              <a:buFont typeface="Wingdings" panose="05000000000000000000" pitchFamily="2" charset="2"/>
              <a:buChar char="§"/>
              <a:defRPr sz="1600"/>
            </a:lvl3pPr>
            <a:lvl4pPr marL="468000" indent="-234000">
              <a:lnSpc>
                <a:spcPct val="104000"/>
              </a:lnSpc>
              <a:spcBef>
                <a:spcPts val="300"/>
              </a:spcBef>
              <a:buSzPct val="110000"/>
              <a:buFont typeface="Wingdings" panose="05000000000000000000" pitchFamily="2" charset="2"/>
              <a:buChar char="§"/>
              <a:defRPr sz="1600"/>
            </a:lvl4pPr>
            <a:lvl5pPr marL="702000" indent="-234000">
              <a:lnSpc>
                <a:spcPct val="104000"/>
              </a:lnSpc>
              <a:spcBef>
                <a:spcPts val="300"/>
              </a:spcBef>
              <a:buSzPct val="110000"/>
              <a:buFont typeface="Wingdings" panose="05000000000000000000" pitchFamily="2" charset="2"/>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de-DE" cap="none" dirty="0"/>
              <a:t>IT-Berufe</a:t>
            </a:r>
          </a:p>
        </p:txBody>
      </p:sp>
      <p:pic>
        <p:nvPicPr>
          <p:cNvPr id="67" name="Grafik 41">
            <a:extLst>
              <a:ext uri="{FF2B5EF4-FFF2-40B4-BE49-F238E27FC236}">
                <a16:creationId xmlns:a16="http://schemas.microsoft.com/office/drawing/2014/main" id="{C1E52020-44E1-4490-8458-D65839D8B29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51372" y="4051846"/>
            <a:ext cx="2529245" cy="2151593"/>
          </a:xfrm>
          <a:prstGeom prst="rect">
            <a:avLst/>
          </a:prstGeom>
        </p:spPr>
      </p:pic>
      <p:sp>
        <p:nvSpPr>
          <p:cNvPr id="70" name="Rechteck 20">
            <a:extLst>
              <a:ext uri="{FF2B5EF4-FFF2-40B4-BE49-F238E27FC236}">
                <a16:creationId xmlns:a16="http://schemas.microsoft.com/office/drawing/2014/main" id="{033D7614-F4F1-4179-8C2A-D5DE883D3831}"/>
              </a:ext>
            </a:extLst>
          </p:cNvPr>
          <p:cNvSpPr/>
          <p:nvPr/>
        </p:nvSpPr>
        <p:spPr>
          <a:xfrm>
            <a:off x="6835444" y="3816931"/>
            <a:ext cx="714219" cy="714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72" name="Grafik 29">
            <a:extLst>
              <a:ext uri="{FF2B5EF4-FFF2-40B4-BE49-F238E27FC236}">
                <a16:creationId xmlns:a16="http://schemas.microsoft.com/office/drawing/2014/main" id="{710011BE-71D5-404C-9F04-B9BC27B83F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06336" y="3987823"/>
            <a:ext cx="372434" cy="372434"/>
          </a:xfrm>
          <a:prstGeom prst="rect">
            <a:avLst/>
          </a:prstGeom>
        </p:spPr>
      </p:pic>
      <p:sp>
        <p:nvSpPr>
          <p:cNvPr id="74" name="Textplatzhalter 4">
            <a:extLst>
              <a:ext uri="{FF2B5EF4-FFF2-40B4-BE49-F238E27FC236}">
                <a16:creationId xmlns:a16="http://schemas.microsoft.com/office/drawing/2014/main" id="{03B40BFA-1ABE-44D4-A7BD-236741E85F20}"/>
              </a:ext>
            </a:extLst>
          </p:cNvPr>
          <p:cNvSpPr txBox="1">
            <a:spLocks/>
          </p:cNvSpPr>
          <p:nvPr/>
        </p:nvSpPr>
        <p:spPr bwMode="gray">
          <a:xfrm>
            <a:off x="4850594" y="5891953"/>
            <a:ext cx="2530800" cy="311486"/>
          </a:xfrm>
          <a:prstGeom prst="rect">
            <a:avLst/>
          </a:prstGeom>
          <a:solidFill>
            <a:schemeClr val="accent1">
              <a:alpha val="80000"/>
            </a:schemeClr>
          </a:solidFill>
        </p:spPr>
        <p:txBody>
          <a:bodyPr vert="horz" lIns="72000" tIns="36000" rIns="72000" bIns="36000" rtlCol="0" anchor="b">
            <a:spAutoFit/>
          </a:bodyPr>
          <a:lstStyle>
            <a:defPPr>
              <a:defRPr lang="de-DE"/>
            </a:defPPr>
            <a:lvl1pPr indent="0">
              <a:lnSpc>
                <a:spcPct val="104000"/>
              </a:lnSpc>
              <a:spcBef>
                <a:spcPts val="1200"/>
              </a:spcBef>
              <a:buSzPct val="110000"/>
              <a:buFont typeface="Wingdings" panose="05000000000000000000" pitchFamily="2" charset="2"/>
              <a:buNone/>
              <a:defRPr sz="1600" b="1"/>
            </a:lvl1pPr>
            <a:lvl2pPr marL="0" lvl="1" indent="0">
              <a:lnSpc>
                <a:spcPct val="104000"/>
              </a:lnSpc>
              <a:spcBef>
                <a:spcPts val="800"/>
              </a:spcBef>
              <a:buSzPct val="110000"/>
              <a:buFont typeface="Wingdings" panose="05000000000000000000" pitchFamily="2" charset="2"/>
              <a:buNone/>
              <a:defRPr sz="1600" b="1" cap="all">
                <a:solidFill>
                  <a:schemeClr val="bg1"/>
                </a:solidFill>
              </a:defRPr>
            </a:lvl2pPr>
            <a:lvl3pPr marL="234000" indent="-234000">
              <a:lnSpc>
                <a:spcPct val="104000"/>
              </a:lnSpc>
              <a:spcBef>
                <a:spcPts val="600"/>
              </a:spcBef>
              <a:buSzPct val="110000"/>
              <a:buFont typeface="Wingdings" panose="05000000000000000000" pitchFamily="2" charset="2"/>
              <a:buChar char="§"/>
              <a:defRPr sz="1600"/>
            </a:lvl3pPr>
            <a:lvl4pPr marL="468000" indent="-234000">
              <a:lnSpc>
                <a:spcPct val="104000"/>
              </a:lnSpc>
              <a:spcBef>
                <a:spcPts val="300"/>
              </a:spcBef>
              <a:buSzPct val="110000"/>
              <a:buFont typeface="Wingdings" panose="05000000000000000000" pitchFamily="2" charset="2"/>
              <a:buChar char="§"/>
              <a:defRPr sz="1600"/>
            </a:lvl4pPr>
            <a:lvl5pPr marL="702000" indent="-234000">
              <a:lnSpc>
                <a:spcPct val="104000"/>
              </a:lnSpc>
              <a:spcBef>
                <a:spcPts val="300"/>
              </a:spcBef>
              <a:buSzPct val="110000"/>
              <a:buFont typeface="Wingdings" panose="05000000000000000000" pitchFamily="2" charset="2"/>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de-DE" cap="none" dirty="0"/>
              <a:t>Selbständige</a:t>
            </a:r>
          </a:p>
        </p:txBody>
      </p:sp>
      <p:pic>
        <p:nvPicPr>
          <p:cNvPr id="75" name="Grafik 43">
            <a:extLst>
              <a:ext uri="{FF2B5EF4-FFF2-40B4-BE49-F238E27FC236}">
                <a16:creationId xmlns:a16="http://schemas.microsoft.com/office/drawing/2014/main" id="{90F5C6D7-349F-41EA-B99E-CE888347D8A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90675" y="4051846"/>
            <a:ext cx="2529245" cy="2151593"/>
          </a:xfrm>
          <a:prstGeom prst="rect">
            <a:avLst/>
          </a:prstGeom>
        </p:spPr>
      </p:pic>
      <p:sp>
        <p:nvSpPr>
          <p:cNvPr id="77" name="Rechteck 21">
            <a:extLst>
              <a:ext uri="{FF2B5EF4-FFF2-40B4-BE49-F238E27FC236}">
                <a16:creationId xmlns:a16="http://schemas.microsoft.com/office/drawing/2014/main" id="{A409FAF8-B10F-4700-A3F7-5B900BE9E8B6}"/>
              </a:ext>
            </a:extLst>
          </p:cNvPr>
          <p:cNvSpPr/>
          <p:nvPr/>
        </p:nvSpPr>
        <p:spPr>
          <a:xfrm>
            <a:off x="10072612" y="3816931"/>
            <a:ext cx="714219" cy="7142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79" name="Textplatzhalter 4">
            <a:extLst>
              <a:ext uri="{FF2B5EF4-FFF2-40B4-BE49-F238E27FC236}">
                <a16:creationId xmlns:a16="http://schemas.microsoft.com/office/drawing/2014/main" id="{44D1254C-AEEF-4269-9806-ECAA38AE5B0B}"/>
              </a:ext>
            </a:extLst>
          </p:cNvPr>
          <p:cNvSpPr txBox="1">
            <a:spLocks/>
          </p:cNvSpPr>
          <p:nvPr/>
        </p:nvSpPr>
        <p:spPr bwMode="gray">
          <a:xfrm>
            <a:off x="8089897" y="5891953"/>
            <a:ext cx="2530800" cy="311486"/>
          </a:xfrm>
          <a:prstGeom prst="rect">
            <a:avLst/>
          </a:prstGeom>
          <a:solidFill>
            <a:schemeClr val="accent2">
              <a:alpha val="80000"/>
            </a:schemeClr>
          </a:solidFill>
        </p:spPr>
        <p:txBody>
          <a:bodyPr vert="horz" lIns="72000" tIns="36000" rIns="72000" bIns="36000" rtlCol="0" anchor="b">
            <a:spAutoFit/>
          </a:bodyPr>
          <a:lstStyle>
            <a:defPPr>
              <a:defRPr lang="de-DE"/>
            </a:defPPr>
            <a:lvl1pPr indent="0">
              <a:lnSpc>
                <a:spcPct val="104000"/>
              </a:lnSpc>
              <a:spcBef>
                <a:spcPts val="1200"/>
              </a:spcBef>
              <a:buSzPct val="110000"/>
              <a:buFont typeface="Wingdings" panose="05000000000000000000" pitchFamily="2" charset="2"/>
              <a:buNone/>
              <a:defRPr sz="1600" b="1"/>
            </a:lvl1pPr>
            <a:lvl2pPr marL="0" lvl="1" indent="0">
              <a:lnSpc>
                <a:spcPct val="104000"/>
              </a:lnSpc>
              <a:spcBef>
                <a:spcPts val="800"/>
              </a:spcBef>
              <a:buSzPct val="110000"/>
              <a:buFont typeface="Wingdings" panose="05000000000000000000" pitchFamily="2" charset="2"/>
              <a:buNone/>
              <a:defRPr sz="1600" b="1" cap="all">
                <a:solidFill>
                  <a:schemeClr val="bg1"/>
                </a:solidFill>
              </a:defRPr>
            </a:lvl2pPr>
            <a:lvl3pPr marL="234000" indent="-234000">
              <a:lnSpc>
                <a:spcPct val="104000"/>
              </a:lnSpc>
              <a:spcBef>
                <a:spcPts val="600"/>
              </a:spcBef>
              <a:buSzPct val="110000"/>
              <a:buFont typeface="Wingdings" panose="05000000000000000000" pitchFamily="2" charset="2"/>
              <a:buChar char="§"/>
              <a:defRPr sz="1600"/>
            </a:lvl3pPr>
            <a:lvl4pPr marL="468000" indent="-234000">
              <a:lnSpc>
                <a:spcPct val="104000"/>
              </a:lnSpc>
              <a:spcBef>
                <a:spcPts val="300"/>
              </a:spcBef>
              <a:buSzPct val="110000"/>
              <a:buFont typeface="Wingdings" panose="05000000000000000000" pitchFamily="2" charset="2"/>
              <a:buChar char="§"/>
              <a:defRPr sz="1600"/>
            </a:lvl4pPr>
            <a:lvl5pPr marL="702000" indent="-234000">
              <a:lnSpc>
                <a:spcPct val="104000"/>
              </a:lnSpc>
              <a:spcBef>
                <a:spcPts val="300"/>
              </a:spcBef>
              <a:buSzPct val="110000"/>
              <a:buFont typeface="Wingdings" panose="05000000000000000000" pitchFamily="2" charset="2"/>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de-DE" cap="none" dirty="0"/>
              <a:t>Studenten/Schüler</a:t>
            </a:r>
          </a:p>
        </p:txBody>
      </p:sp>
      <p:pic>
        <p:nvPicPr>
          <p:cNvPr id="80" name="Grafik 6" descr="Ein Bild, das Schild, Zeichnung, Uhr, Licht enthält.&#10;&#10;Automatisch generierte Beschreibung">
            <a:extLst>
              <a:ext uri="{FF2B5EF4-FFF2-40B4-BE49-F238E27FC236}">
                <a16:creationId xmlns:a16="http://schemas.microsoft.com/office/drawing/2014/main" id="{891367FF-20B4-4F90-B668-43395AC37EAE}"/>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a:off x="10139030" y="4000402"/>
            <a:ext cx="581382" cy="349483"/>
          </a:xfrm>
          <a:prstGeom prst="rect">
            <a:avLst/>
          </a:prstGeom>
        </p:spPr>
      </p:pic>
      <p:sp>
        <p:nvSpPr>
          <p:cNvPr id="3" name="Foliennummernplatzhalter 2">
            <a:extLst>
              <a:ext uri="{FF2B5EF4-FFF2-40B4-BE49-F238E27FC236}">
                <a16:creationId xmlns:a16="http://schemas.microsoft.com/office/drawing/2014/main" id="{72BDCB27-C7E4-4A1A-BF71-35D8F071C2D0}"/>
              </a:ext>
            </a:extLst>
          </p:cNvPr>
          <p:cNvSpPr>
            <a:spLocks noGrp="1"/>
          </p:cNvSpPr>
          <p:nvPr>
            <p:ph type="sldNum" sz="quarter" idx="12"/>
          </p:nvPr>
        </p:nvSpPr>
        <p:spPr/>
        <p:txBody>
          <a:bodyPr/>
          <a:lstStyle/>
          <a:p>
            <a:fld id="{7EC6429F-8EBA-4254-B9C8-295228AFE7F1}" type="slidenum">
              <a:rPr lang="de-DE" smtClean="0"/>
              <a:pPr/>
              <a:t>65</a:t>
            </a:fld>
            <a:endParaRPr lang="de-DE" dirty="0"/>
          </a:p>
        </p:txBody>
      </p:sp>
      <p:sp>
        <p:nvSpPr>
          <p:cNvPr id="29" name="Fußzeilenplatzhalter 2">
            <a:extLst>
              <a:ext uri="{FF2B5EF4-FFF2-40B4-BE49-F238E27FC236}">
                <a16:creationId xmlns:a16="http://schemas.microsoft.com/office/drawing/2014/main" id="{A0B910EE-CDD9-4146-AF94-2599FC2BF88D}"/>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2" name="Rechteck 1">
            <a:extLst>
              <a:ext uri="{FF2B5EF4-FFF2-40B4-BE49-F238E27FC236}">
                <a16:creationId xmlns:a16="http://schemas.microsoft.com/office/drawing/2014/main" id="{5E454661-ECEB-474A-B91F-A6BDD6AFDB2B}"/>
              </a:ext>
            </a:extLst>
          </p:cNvPr>
          <p:cNvSpPr/>
          <p:nvPr/>
        </p:nvSpPr>
        <p:spPr>
          <a:xfrm>
            <a:off x="0" y="6648741"/>
            <a:ext cx="12192000" cy="209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lnSpc>
                <a:spcPct val="104000"/>
              </a:lnSpc>
              <a:spcBef>
                <a:spcPts val="600"/>
              </a:spcBef>
              <a:buFont typeface="Wingdings" panose="05000000000000000000" pitchFamily="2" charset="2"/>
              <a:buNone/>
            </a:pPr>
            <a:endParaRPr lang="de-DE" sz="1600" dirty="0" err="1"/>
          </a:p>
        </p:txBody>
      </p:sp>
      <p:pic>
        <p:nvPicPr>
          <p:cNvPr id="35" name="Grafik 31">
            <a:extLst>
              <a:ext uri="{FF2B5EF4-FFF2-40B4-BE49-F238E27FC236}">
                <a16:creationId xmlns:a16="http://schemas.microsoft.com/office/drawing/2014/main" id="{843E5F22-D36C-4065-A944-14485493B52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159204" y="1372781"/>
            <a:ext cx="2530022" cy="2152578"/>
          </a:xfrm>
          <a:prstGeom prst="rect">
            <a:avLst/>
          </a:prstGeom>
        </p:spPr>
      </p:pic>
      <p:pic>
        <p:nvPicPr>
          <p:cNvPr id="36" name="Grafik 35">
            <a:extLst>
              <a:ext uri="{FF2B5EF4-FFF2-40B4-BE49-F238E27FC236}">
                <a16:creationId xmlns:a16="http://schemas.microsoft.com/office/drawing/2014/main" id="{7D8F97D7-6765-425B-9000-81ED2C1A818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367398" y="1372781"/>
            <a:ext cx="2529245" cy="2151593"/>
          </a:xfrm>
          <a:prstGeom prst="rect">
            <a:avLst/>
          </a:prstGeom>
        </p:spPr>
      </p:pic>
      <p:sp>
        <p:nvSpPr>
          <p:cNvPr id="37" name="Rechteck 9">
            <a:extLst>
              <a:ext uri="{FF2B5EF4-FFF2-40B4-BE49-F238E27FC236}">
                <a16:creationId xmlns:a16="http://schemas.microsoft.com/office/drawing/2014/main" id="{1268C000-9520-4D3C-B99D-BF80E7454CF8}"/>
              </a:ext>
            </a:extLst>
          </p:cNvPr>
          <p:cNvSpPr/>
          <p:nvPr/>
        </p:nvSpPr>
        <p:spPr>
          <a:xfrm>
            <a:off x="5351630" y="1137866"/>
            <a:ext cx="714219" cy="714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38" name="Grafik 23">
            <a:extLst>
              <a:ext uri="{FF2B5EF4-FFF2-40B4-BE49-F238E27FC236}">
                <a16:creationId xmlns:a16="http://schemas.microsoft.com/office/drawing/2014/main" id="{76909F8D-AD15-43ED-8A04-C6958FD6E53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22522" y="1308758"/>
            <a:ext cx="372434" cy="372434"/>
          </a:xfrm>
          <a:prstGeom prst="rect">
            <a:avLst/>
          </a:prstGeom>
        </p:spPr>
      </p:pic>
      <p:sp>
        <p:nvSpPr>
          <p:cNvPr id="39" name="Textplatzhalter 4">
            <a:extLst>
              <a:ext uri="{FF2B5EF4-FFF2-40B4-BE49-F238E27FC236}">
                <a16:creationId xmlns:a16="http://schemas.microsoft.com/office/drawing/2014/main" id="{B52DFE82-AC6F-4579-B2B7-A6C3CDA0D7BE}"/>
              </a:ext>
            </a:extLst>
          </p:cNvPr>
          <p:cNvSpPr txBox="1">
            <a:spLocks/>
          </p:cNvSpPr>
          <p:nvPr/>
        </p:nvSpPr>
        <p:spPr bwMode="gray">
          <a:xfrm>
            <a:off x="3366620" y="3212888"/>
            <a:ext cx="2530800" cy="311486"/>
          </a:xfrm>
          <a:prstGeom prst="rect">
            <a:avLst/>
          </a:prstGeom>
          <a:solidFill>
            <a:schemeClr val="accent1">
              <a:alpha val="80000"/>
            </a:schemeClr>
          </a:solidFill>
        </p:spPr>
        <p:txBody>
          <a:bodyPr vert="horz" lIns="72000" tIns="36000" rIns="72000" bIns="36000" rtlCol="0" anchor="b">
            <a:spAutoFit/>
          </a:bodyPr>
          <a:lstStyle>
            <a:defPPr>
              <a:defRPr lang="de-DE"/>
            </a:defPPr>
            <a:lvl1pPr indent="0">
              <a:lnSpc>
                <a:spcPct val="104000"/>
              </a:lnSpc>
              <a:spcBef>
                <a:spcPts val="1200"/>
              </a:spcBef>
              <a:buSzPct val="110000"/>
              <a:buFont typeface="Wingdings" panose="05000000000000000000" pitchFamily="2" charset="2"/>
              <a:buNone/>
              <a:defRPr sz="1600" b="1"/>
            </a:lvl1pPr>
            <a:lvl2pPr marL="0" lvl="1" indent="0">
              <a:lnSpc>
                <a:spcPct val="104000"/>
              </a:lnSpc>
              <a:spcBef>
                <a:spcPts val="800"/>
              </a:spcBef>
              <a:buSzPct val="110000"/>
              <a:buFont typeface="Wingdings" panose="05000000000000000000" pitchFamily="2" charset="2"/>
              <a:buNone/>
              <a:defRPr sz="1000">
                <a:solidFill>
                  <a:schemeClr val="bg1"/>
                </a:solidFill>
              </a:defRPr>
            </a:lvl2pPr>
            <a:lvl3pPr marL="234000" indent="-234000">
              <a:lnSpc>
                <a:spcPct val="104000"/>
              </a:lnSpc>
              <a:spcBef>
                <a:spcPts val="600"/>
              </a:spcBef>
              <a:buSzPct val="110000"/>
              <a:buFont typeface="Wingdings" panose="05000000000000000000" pitchFamily="2" charset="2"/>
              <a:buChar char="§"/>
              <a:defRPr sz="1600"/>
            </a:lvl3pPr>
            <a:lvl4pPr marL="468000" indent="-234000">
              <a:lnSpc>
                <a:spcPct val="104000"/>
              </a:lnSpc>
              <a:spcBef>
                <a:spcPts val="300"/>
              </a:spcBef>
              <a:buSzPct val="110000"/>
              <a:buFont typeface="Wingdings" panose="05000000000000000000" pitchFamily="2" charset="2"/>
              <a:buChar char="§"/>
              <a:defRPr sz="1600"/>
            </a:lvl4pPr>
            <a:lvl5pPr marL="702000" indent="-234000">
              <a:lnSpc>
                <a:spcPct val="104000"/>
              </a:lnSpc>
              <a:spcBef>
                <a:spcPts val="300"/>
              </a:spcBef>
              <a:buSzPct val="110000"/>
              <a:buFont typeface="Wingdings" panose="05000000000000000000" pitchFamily="2" charset="2"/>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de-DE" sz="1600" b="1" dirty="0"/>
              <a:t>Ärzte</a:t>
            </a:r>
          </a:p>
        </p:txBody>
      </p:sp>
      <p:pic>
        <p:nvPicPr>
          <p:cNvPr id="40" name="Grafik 39">
            <a:extLst>
              <a:ext uri="{FF2B5EF4-FFF2-40B4-BE49-F238E27FC236}">
                <a16:creationId xmlns:a16="http://schemas.microsoft.com/office/drawing/2014/main" id="{9DCCD4D7-96D1-4FC9-BE17-BD8B577F62ED}"/>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263690" y="1372781"/>
            <a:ext cx="2529245" cy="2151593"/>
          </a:xfrm>
          <a:prstGeom prst="rect">
            <a:avLst/>
          </a:prstGeom>
        </p:spPr>
      </p:pic>
      <p:sp>
        <p:nvSpPr>
          <p:cNvPr id="41" name="Rechteck 11">
            <a:extLst>
              <a:ext uri="{FF2B5EF4-FFF2-40B4-BE49-F238E27FC236}">
                <a16:creationId xmlns:a16="http://schemas.microsoft.com/office/drawing/2014/main" id="{18AA9FAE-BD56-4E1E-883A-143FA7AEAF43}"/>
              </a:ext>
            </a:extLst>
          </p:cNvPr>
          <p:cNvSpPr/>
          <p:nvPr/>
        </p:nvSpPr>
        <p:spPr>
          <a:xfrm>
            <a:off x="8247762" y="1137866"/>
            <a:ext cx="714219" cy="714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42" name="Grafik 27">
            <a:extLst>
              <a:ext uri="{FF2B5EF4-FFF2-40B4-BE49-F238E27FC236}">
                <a16:creationId xmlns:a16="http://schemas.microsoft.com/office/drawing/2014/main" id="{B1701459-CAB5-48C9-908A-8248FCB8B83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395377" y="1310129"/>
            <a:ext cx="418988" cy="369694"/>
          </a:xfrm>
          <a:prstGeom prst="rect">
            <a:avLst/>
          </a:prstGeom>
        </p:spPr>
      </p:pic>
      <p:sp>
        <p:nvSpPr>
          <p:cNvPr id="43" name="Textplatzhalter 4">
            <a:extLst>
              <a:ext uri="{FF2B5EF4-FFF2-40B4-BE49-F238E27FC236}">
                <a16:creationId xmlns:a16="http://schemas.microsoft.com/office/drawing/2014/main" id="{5BFDEA08-E193-4D6F-B31C-D5E496BB6A5B}"/>
              </a:ext>
            </a:extLst>
          </p:cNvPr>
          <p:cNvSpPr txBox="1">
            <a:spLocks/>
          </p:cNvSpPr>
          <p:nvPr/>
        </p:nvSpPr>
        <p:spPr bwMode="gray">
          <a:xfrm>
            <a:off x="6262912" y="3212888"/>
            <a:ext cx="2530800" cy="311486"/>
          </a:xfrm>
          <a:prstGeom prst="rect">
            <a:avLst/>
          </a:prstGeom>
          <a:solidFill>
            <a:schemeClr val="accent1">
              <a:alpha val="80000"/>
            </a:schemeClr>
          </a:solidFill>
        </p:spPr>
        <p:txBody>
          <a:bodyPr vert="horz" lIns="72000" tIns="36000" rIns="72000" bIns="36000" rtlCol="0" anchor="b">
            <a:spAutoFit/>
          </a:bodyPr>
          <a:lstStyle>
            <a:defPPr>
              <a:defRPr lang="de-DE"/>
            </a:defPPr>
            <a:lvl1pPr indent="0">
              <a:lnSpc>
                <a:spcPct val="104000"/>
              </a:lnSpc>
              <a:spcBef>
                <a:spcPts val="1200"/>
              </a:spcBef>
              <a:buSzPct val="110000"/>
              <a:buFont typeface="Wingdings" panose="05000000000000000000" pitchFamily="2" charset="2"/>
              <a:buNone/>
              <a:defRPr sz="1600" b="1"/>
            </a:lvl1pPr>
            <a:lvl2pPr marL="0" lvl="1" indent="0">
              <a:lnSpc>
                <a:spcPct val="104000"/>
              </a:lnSpc>
              <a:spcBef>
                <a:spcPts val="800"/>
              </a:spcBef>
              <a:buSzPct val="110000"/>
              <a:buFont typeface="Wingdings" panose="05000000000000000000" pitchFamily="2" charset="2"/>
              <a:buNone/>
              <a:defRPr sz="1600" b="1" cap="all">
                <a:solidFill>
                  <a:schemeClr val="bg1"/>
                </a:solidFill>
              </a:defRPr>
            </a:lvl2pPr>
            <a:lvl3pPr marL="234000" indent="-234000">
              <a:lnSpc>
                <a:spcPct val="104000"/>
              </a:lnSpc>
              <a:spcBef>
                <a:spcPts val="600"/>
              </a:spcBef>
              <a:buSzPct val="110000"/>
              <a:buFont typeface="Wingdings" panose="05000000000000000000" pitchFamily="2" charset="2"/>
              <a:buChar char="§"/>
              <a:defRPr sz="1600"/>
            </a:lvl3pPr>
            <a:lvl4pPr marL="468000" indent="-234000">
              <a:lnSpc>
                <a:spcPct val="104000"/>
              </a:lnSpc>
              <a:spcBef>
                <a:spcPts val="300"/>
              </a:spcBef>
              <a:buSzPct val="110000"/>
              <a:buFont typeface="Wingdings" panose="05000000000000000000" pitchFamily="2" charset="2"/>
              <a:buChar char="§"/>
              <a:defRPr sz="1600"/>
            </a:lvl4pPr>
            <a:lvl5pPr marL="702000" indent="-234000">
              <a:lnSpc>
                <a:spcPct val="104000"/>
              </a:lnSpc>
              <a:spcBef>
                <a:spcPts val="300"/>
              </a:spcBef>
              <a:buSzPct val="110000"/>
              <a:buFont typeface="Wingdings" panose="05000000000000000000" pitchFamily="2" charset="2"/>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de-DE" cap="none" dirty="0"/>
              <a:t>Kammerberufe</a:t>
            </a:r>
          </a:p>
        </p:txBody>
      </p:sp>
      <p:sp>
        <p:nvSpPr>
          <p:cNvPr id="44" name="Rechteck 13">
            <a:extLst>
              <a:ext uri="{FF2B5EF4-FFF2-40B4-BE49-F238E27FC236}">
                <a16:creationId xmlns:a16="http://schemas.microsoft.com/office/drawing/2014/main" id="{EFC32827-8B0C-4416-B896-C7E742F2DEEF}"/>
              </a:ext>
            </a:extLst>
          </p:cNvPr>
          <p:cNvSpPr/>
          <p:nvPr/>
        </p:nvSpPr>
        <p:spPr>
          <a:xfrm>
            <a:off x="11141141" y="1137866"/>
            <a:ext cx="714219" cy="714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45" name="Textplatzhalter 4">
            <a:extLst>
              <a:ext uri="{FF2B5EF4-FFF2-40B4-BE49-F238E27FC236}">
                <a16:creationId xmlns:a16="http://schemas.microsoft.com/office/drawing/2014/main" id="{E342C9AD-CBF1-412C-A036-D34C49C57D82}"/>
              </a:ext>
            </a:extLst>
          </p:cNvPr>
          <p:cNvSpPr txBox="1">
            <a:spLocks/>
          </p:cNvSpPr>
          <p:nvPr/>
        </p:nvSpPr>
        <p:spPr bwMode="gray">
          <a:xfrm>
            <a:off x="9158426" y="3212888"/>
            <a:ext cx="2530800" cy="311486"/>
          </a:xfrm>
          <a:prstGeom prst="rect">
            <a:avLst/>
          </a:prstGeom>
          <a:solidFill>
            <a:schemeClr val="accent1">
              <a:alpha val="80000"/>
            </a:schemeClr>
          </a:solidFill>
        </p:spPr>
        <p:txBody>
          <a:bodyPr vert="horz" lIns="72000" tIns="36000" rIns="72000" bIns="36000" rtlCol="0" anchor="b">
            <a:spAutoFit/>
          </a:bodyPr>
          <a:lstStyle>
            <a:defPPr>
              <a:defRPr lang="de-DE"/>
            </a:defPPr>
            <a:lvl1pPr indent="0">
              <a:lnSpc>
                <a:spcPct val="104000"/>
              </a:lnSpc>
              <a:spcBef>
                <a:spcPts val="1200"/>
              </a:spcBef>
              <a:buSzPct val="110000"/>
              <a:buFont typeface="Wingdings" panose="05000000000000000000" pitchFamily="2" charset="2"/>
              <a:buNone/>
              <a:defRPr sz="1600" b="1"/>
            </a:lvl1pPr>
            <a:lvl2pPr marL="0" lvl="1" indent="0">
              <a:lnSpc>
                <a:spcPct val="104000"/>
              </a:lnSpc>
              <a:spcBef>
                <a:spcPts val="800"/>
              </a:spcBef>
              <a:buSzPct val="110000"/>
              <a:buFont typeface="Wingdings" panose="05000000000000000000" pitchFamily="2" charset="2"/>
              <a:buNone/>
              <a:defRPr sz="1600" b="1">
                <a:solidFill>
                  <a:schemeClr val="bg1"/>
                </a:solidFill>
              </a:defRPr>
            </a:lvl2pPr>
            <a:lvl3pPr marL="234000" indent="-234000">
              <a:lnSpc>
                <a:spcPct val="104000"/>
              </a:lnSpc>
              <a:spcBef>
                <a:spcPts val="600"/>
              </a:spcBef>
              <a:buSzPct val="110000"/>
              <a:buFont typeface="Wingdings" panose="05000000000000000000" pitchFamily="2" charset="2"/>
              <a:buChar char="§"/>
              <a:defRPr sz="1600"/>
            </a:lvl3pPr>
            <a:lvl4pPr marL="468000" indent="-234000">
              <a:lnSpc>
                <a:spcPct val="104000"/>
              </a:lnSpc>
              <a:spcBef>
                <a:spcPts val="300"/>
              </a:spcBef>
              <a:buSzPct val="110000"/>
              <a:buFont typeface="Wingdings" panose="05000000000000000000" pitchFamily="2" charset="2"/>
              <a:buChar char="§"/>
              <a:defRPr sz="1600"/>
            </a:lvl4pPr>
            <a:lvl5pPr marL="702000" indent="-234000">
              <a:lnSpc>
                <a:spcPct val="104000"/>
              </a:lnSpc>
              <a:spcBef>
                <a:spcPts val="300"/>
              </a:spcBef>
              <a:buSzPct val="110000"/>
              <a:buFont typeface="Wingdings" panose="05000000000000000000" pitchFamily="2" charset="2"/>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de-DE" dirty="0"/>
              <a:t>Medienberufe</a:t>
            </a:r>
          </a:p>
        </p:txBody>
      </p:sp>
      <p:pic>
        <p:nvPicPr>
          <p:cNvPr id="46" name="Grafik 4">
            <a:extLst>
              <a:ext uri="{FF2B5EF4-FFF2-40B4-BE49-F238E27FC236}">
                <a16:creationId xmlns:a16="http://schemas.microsoft.com/office/drawing/2014/main" id="{1AB07D27-BD51-43A3-ACFA-2BBCFDB9D7F8}"/>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1244910" y="1295970"/>
            <a:ext cx="506680" cy="405344"/>
          </a:xfrm>
          <a:prstGeom prst="rect">
            <a:avLst/>
          </a:prstGeom>
        </p:spPr>
      </p:pic>
      <p:sp>
        <p:nvSpPr>
          <p:cNvPr id="48" name="Rechteck 19">
            <a:extLst>
              <a:ext uri="{FF2B5EF4-FFF2-40B4-BE49-F238E27FC236}">
                <a16:creationId xmlns:a16="http://schemas.microsoft.com/office/drawing/2014/main" id="{86CCC1C4-B579-49BB-8682-AFD0233A3B13}"/>
              </a:ext>
            </a:extLst>
          </p:cNvPr>
          <p:cNvSpPr/>
          <p:nvPr/>
        </p:nvSpPr>
        <p:spPr>
          <a:xfrm>
            <a:off x="2454560" y="1137712"/>
            <a:ext cx="714219" cy="714219"/>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50" name="Textplatzhalter 4">
            <a:extLst>
              <a:ext uri="{FF2B5EF4-FFF2-40B4-BE49-F238E27FC236}">
                <a16:creationId xmlns:a16="http://schemas.microsoft.com/office/drawing/2014/main" id="{BA1D1E3E-8ED0-4319-A7E5-2AF3E320C779}"/>
              </a:ext>
            </a:extLst>
          </p:cNvPr>
          <p:cNvSpPr txBox="1">
            <a:spLocks/>
          </p:cNvSpPr>
          <p:nvPr/>
        </p:nvSpPr>
        <p:spPr bwMode="gray">
          <a:xfrm>
            <a:off x="469550" y="3212734"/>
            <a:ext cx="2530800" cy="311486"/>
          </a:xfrm>
          <a:prstGeom prst="rect">
            <a:avLst/>
          </a:prstGeom>
          <a:solidFill>
            <a:schemeClr val="accent1">
              <a:alpha val="80000"/>
            </a:schemeClr>
          </a:solidFill>
        </p:spPr>
        <p:txBody>
          <a:bodyPr vert="horz" lIns="72000" tIns="36000" rIns="72000" bIns="36000" rtlCol="0" anchor="b">
            <a:spAutoFit/>
          </a:bodyPr>
          <a:lstStyle>
            <a:defPPr>
              <a:defRPr lang="de-DE"/>
            </a:defPPr>
            <a:lvl1pPr indent="0">
              <a:lnSpc>
                <a:spcPct val="104000"/>
              </a:lnSpc>
              <a:spcBef>
                <a:spcPts val="1200"/>
              </a:spcBef>
              <a:buSzPct val="110000"/>
              <a:buFont typeface="Wingdings" panose="05000000000000000000" pitchFamily="2" charset="2"/>
              <a:buNone/>
              <a:defRPr sz="1600" b="1"/>
            </a:lvl1pPr>
            <a:lvl2pPr marL="0" lvl="1" indent="0">
              <a:lnSpc>
                <a:spcPct val="104000"/>
              </a:lnSpc>
              <a:spcBef>
                <a:spcPts val="800"/>
              </a:spcBef>
              <a:buSzPct val="110000"/>
              <a:buFont typeface="Wingdings" panose="05000000000000000000" pitchFamily="2" charset="2"/>
              <a:buNone/>
              <a:defRPr sz="1600" b="1" cap="all">
                <a:solidFill>
                  <a:schemeClr val="bg1"/>
                </a:solidFill>
              </a:defRPr>
            </a:lvl2pPr>
            <a:lvl3pPr marL="234000" indent="-234000">
              <a:lnSpc>
                <a:spcPct val="104000"/>
              </a:lnSpc>
              <a:spcBef>
                <a:spcPts val="600"/>
              </a:spcBef>
              <a:buSzPct val="110000"/>
              <a:buFont typeface="Wingdings" panose="05000000000000000000" pitchFamily="2" charset="2"/>
              <a:buChar char="§"/>
              <a:defRPr sz="1600"/>
            </a:lvl3pPr>
            <a:lvl4pPr marL="468000" indent="-234000">
              <a:lnSpc>
                <a:spcPct val="104000"/>
              </a:lnSpc>
              <a:spcBef>
                <a:spcPts val="300"/>
              </a:spcBef>
              <a:buSzPct val="110000"/>
              <a:buFont typeface="Wingdings" panose="05000000000000000000" pitchFamily="2" charset="2"/>
              <a:buChar char="§"/>
              <a:defRPr sz="1600"/>
            </a:lvl4pPr>
            <a:lvl5pPr marL="702000" indent="-234000">
              <a:lnSpc>
                <a:spcPct val="104000"/>
              </a:lnSpc>
              <a:spcBef>
                <a:spcPts val="300"/>
              </a:spcBef>
              <a:buSzPct val="110000"/>
              <a:buFont typeface="Wingdings" panose="05000000000000000000" pitchFamily="2" charset="2"/>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de-DE" cap="none" dirty="0"/>
              <a:t>Ingenieure</a:t>
            </a:r>
          </a:p>
        </p:txBody>
      </p:sp>
      <p:pic>
        <p:nvPicPr>
          <p:cNvPr id="9" name="Grafik 8">
            <a:extLst>
              <a:ext uri="{FF2B5EF4-FFF2-40B4-BE49-F238E27FC236}">
                <a16:creationId xmlns:a16="http://schemas.microsoft.com/office/drawing/2014/main" id="{F4EDC8A2-9651-4EE8-846F-6B8736A9A419}"/>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2597623" y="1297030"/>
            <a:ext cx="404284" cy="404284"/>
          </a:xfrm>
          <a:prstGeom prst="rect">
            <a:avLst/>
          </a:prstGeom>
        </p:spPr>
      </p:pic>
    </p:spTree>
    <p:extLst>
      <p:ext uri="{BB962C8B-B14F-4D97-AF65-F5344CB8AC3E}">
        <p14:creationId xmlns:p14="http://schemas.microsoft.com/office/powerpoint/2010/main" val="26181103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Ingenieure:</a:t>
            </a:r>
            <a:br>
              <a:rPr lang="de-DE" dirty="0"/>
            </a:br>
            <a:r>
              <a:rPr lang="de-DE" dirty="0"/>
              <a:t>Unsere Zielgruppe auf einen Blick.</a:t>
            </a:r>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153668"/>
            <a:ext cx="11520000" cy="615677"/>
          </a:xfrm>
        </p:spPr>
        <p:txBody>
          <a:bodyPr/>
          <a:lstStyle/>
          <a:p>
            <a:r>
              <a:rPr lang="de-DE" dirty="0"/>
              <a:t>50 Ingenieurberufe </a:t>
            </a:r>
            <a:r>
              <a:rPr lang="de-DE" b="0" dirty="0"/>
              <a:t>befinden sich nun in der besten Risikogruppe A0-top. Dazu zählen z. B. Ingenieure aus den Bereichen Maschinenbau, Elektrotechnik, Wirtschaftsingenieurwesen Qualitätsmanagement und Automatisierung.</a:t>
            </a:r>
          </a:p>
        </p:txBody>
      </p:sp>
      <p:sp>
        <p:nvSpPr>
          <p:cNvPr id="6" name="Rechteck 6">
            <a:extLst>
              <a:ext uri="{FF2B5EF4-FFF2-40B4-BE49-F238E27FC236}">
                <a16:creationId xmlns:a16="http://schemas.microsoft.com/office/drawing/2014/main" id="{D89A0717-851F-4312-9732-D336A6443643}"/>
              </a:ext>
            </a:extLst>
          </p:cNvPr>
          <p:cNvSpPr/>
          <p:nvPr/>
        </p:nvSpPr>
        <p:spPr>
          <a:xfrm>
            <a:off x="335359" y="1888818"/>
            <a:ext cx="11519999" cy="864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cxnSp>
        <p:nvCxnSpPr>
          <p:cNvPr id="10" name="Gerader Verbinder 16">
            <a:extLst>
              <a:ext uri="{FF2B5EF4-FFF2-40B4-BE49-F238E27FC236}">
                <a16:creationId xmlns:a16="http://schemas.microsoft.com/office/drawing/2014/main" id="{5B25E465-C0A4-45FA-A844-3B200D196558}"/>
              </a:ext>
            </a:extLst>
          </p:cNvPr>
          <p:cNvCxnSpPr>
            <a:cxnSpLocks/>
          </p:cNvCxnSpPr>
          <p:nvPr/>
        </p:nvCxnSpPr>
        <p:spPr>
          <a:xfrm>
            <a:off x="2204816" y="1978818"/>
            <a:ext cx="0" cy="68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platzhalter 4">
            <a:extLst>
              <a:ext uri="{FF2B5EF4-FFF2-40B4-BE49-F238E27FC236}">
                <a16:creationId xmlns:a16="http://schemas.microsoft.com/office/drawing/2014/main" id="{C83A4638-CA80-46E7-8E19-8F5EAA3C407A}"/>
              </a:ext>
            </a:extLst>
          </p:cNvPr>
          <p:cNvSpPr txBox="1">
            <a:spLocks/>
          </p:cNvSpPr>
          <p:nvPr/>
        </p:nvSpPr>
        <p:spPr bwMode="gray">
          <a:xfrm>
            <a:off x="566627" y="2047850"/>
            <a:ext cx="1606102" cy="545937"/>
          </a:xfrm>
          <a:prstGeom prst="rect">
            <a:avLst/>
          </a:prstGeom>
          <a:no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dirty="0"/>
              <a:t>Fakten über die Zielgruppe</a:t>
            </a:r>
            <a:endParaRPr lang="de-DE" baseline="30000" dirty="0"/>
          </a:p>
        </p:txBody>
      </p:sp>
      <p:sp>
        <p:nvSpPr>
          <p:cNvPr id="12" name="Rechteck 93">
            <a:extLst>
              <a:ext uri="{FF2B5EF4-FFF2-40B4-BE49-F238E27FC236}">
                <a16:creationId xmlns:a16="http://schemas.microsoft.com/office/drawing/2014/main" id="{4CF04ECD-ECC8-43C6-97C7-FE6603431578}"/>
              </a:ext>
            </a:extLst>
          </p:cNvPr>
          <p:cNvSpPr/>
          <p:nvPr/>
        </p:nvSpPr>
        <p:spPr>
          <a:xfrm>
            <a:off x="5343525" y="2889017"/>
            <a:ext cx="6511835" cy="26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3" name="Rechteck 24">
            <a:extLst>
              <a:ext uri="{FF2B5EF4-FFF2-40B4-BE49-F238E27FC236}">
                <a16:creationId xmlns:a16="http://schemas.microsoft.com/office/drawing/2014/main" id="{E8AC72BC-4CD2-499B-A747-703F2F3979AF}"/>
              </a:ext>
            </a:extLst>
          </p:cNvPr>
          <p:cNvSpPr/>
          <p:nvPr/>
        </p:nvSpPr>
        <p:spPr>
          <a:xfrm>
            <a:off x="335360" y="2889017"/>
            <a:ext cx="4860000" cy="26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28" name="Rectangle 9">
            <a:extLst>
              <a:ext uri="{FF2B5EF4-FFF2-40B4-BE49-F238E27FC236}">
                <a16:creationId xmlns:a16="http://schemas.microsoft.com/office/drawing/2014/main" id="{B7433171-B35B-49F9-9F2B-F5E81107C59D}"/>
              </a:ext>
            </a:extLst>
          </p:cNvPr>
          <p:cNvSpPr>
            <a:spLocks noChangeArrowheads="1"/>
          </p:cNvSpPr>
          <p:nvPr/>
        </p:nvSpPr>
        <p:spPr bwMode="auto">
          <a:xfrm>
            <a:off x="5473287" y="3003211"/>
            <a:ext cx="6252310" cy="215444"/>
          </a:xfrm>
          <a:prstGeom prst="rect">
            <a:avLst/>
          </a:prstGeom>
          <a:noFill/>
          <a:ln>
            <a:noFill/>
          </a:ln>
          <a:effectLst/>
        </p:spPr>
        <p:txBody>
          <a:bodyPr wrap="square" lIns="90000" tIns="0" rIns="900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Top 3 Ursachen für eine Berufsunfähigkeit bei Ingenieuren.</a:t>
            </a:r>
            <a:r>
              <a:rPr lang="de-DE" altLang="de-DE" sz="1400" b="0" baseline="30000" dirty="0">
                <a:ea typeface="ＭＳ Ｐゴシック" pitchFamily="34" charset="-128"/>
              </a:rPr>
              <a:t>4</a:t>
            </a:r>
            <a:r>
              <a:rPr lang="de-DE" altLang="de-DE" sz="1400" baseline="30000" dirty="0">
                <a:ea typeface="ＭＳ Ｐゴシック" pitchFamily="34" charset="-128"/>
              </a:rPr>
              <a:t>)</a:t>
            </a:r>
          </a:p>
        </p:txBody>
      </p:sp>
      <p:graphicFrame>
        <p:nvGraphicFramePr>
          <p:cNvPr id="30" name="Diagrammplatzhalter 11">
            <a:extLst>
              <a:ext uri="{FF2B5EF4-FFF2-40B4-BE49-F238E27FC236}">
                <a16:creationId xmlns:a16="http://schemas.microsoft.com/office/drawing/2014/main" id="{A49DDF09-E266-42F6-8A50-D666C0000D4D}"/>
              </a:ext>
            </a:extLst>
          </p:cNvPr>
          <p:cNvGraphicFramePr>
            <a:graphicFrameLocks/>
          </p:cNvGraphicFramePr>
          <p:nvPr>
            <p:extLst>
              <p:ext uri="{D42A27DB-BD31-4B8C-83A1-F6EECF244321}">
                <p14:modId xmlns:p14="http://schemas.microsoft.com/office/powerpoint/2010/main" val="3410183612"/>
              </p:ext>
            </p:extLst>
          </p:nvPr>
        </p:nvGraphicFramePr>
        <p:xfrm>
          <a:off x="5387562" y="3285118"/>
          <a:ext cx="3672000" cy="2153657"/>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platzhalter 6">
            <a:extLst>
              <a:ext uri="{FF2B5EF4-FFF2-40B4-BE49-F238E27FC236}">
                <a16:creationId xmlns:a16="http://schemas.microsoft.com/office/drawing/2014/main" id="{0302468B-335C-4C99-9270-2D03E066C5B3}"/>
              </a:ext>
            </a:extLst>
          </p:cNvPr>
          <p:cNvSpPr txBox="1">
            <a:spLocks/>
          </p:cNvSpPr>
          <p:nvPr/>
        </p:nvSpPr>
        <p:spPr bwMode="gray">
          <a:xfrm>
            <a:off x="6169092" y="4904090"/>
            <a:ext cx="469680"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8 %</a:t>
            </a:r>
            <a:br>
              <a:rPr lang="de-DE" sz="1200" dirty="0"/>
            </a:br>
            <a:r>
              <a:rPr lang="de-DE" sz="1200" b="0" dirty="0"/>
              <a:t>Skelett</a:t>
            </a:r>
          </a:p>
        </p:txBody>
      </p:sp>
      <p:sp>
        <p:nvSpPr>
          <p:cNvPr id="32" name="Textplatzhalter 6">
            <a:extLst>
              <a:ext uri="{FF2B5EF4-FFF2-40B4-BE49-F238E27FC236}">
                <a16:creationId xmlns:a16="http://schemas.microsoft.com/office/drawing/2014/main" id="{34BCA628-180C-4803-B475-B1C84BB96304}"/>
              </a:ext>
            </a:extLst>
          </p:cNvPr>
          <p:cNvSpPr txBox="1">
            <a:spLocks/>
          </p:cNvSpPr>
          <p:nvPr/>
        </p:nvSpPr>
        <p:spPr bwMode="gray">
          <a:xfrm>
            <a:off x="7588967" y="4209791"/>
            <a:ext cx="400751"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29 %</a:t>
            </a:r>
          </a:p>
          <a:p>
            <a:r>
              <a:rPr lang="de-DE" sz="1200" b="0" dirty="0"/>
              <a:t>Krebs</a:t>
            </a:r>
          </a:p>
        </p:txBody>
      </p:sp>
      <p:sp>
        <p:nvSpPr>
          <p:cNvPr id="33" name="Textplatzhalter 6">
            <a:extLst>
              <a:ext uri="{FF2B5EF4-FFF2-40B4-BE49-F238E27FC236}">
                <a16:creationId xmlns:a16="http://schemas.microsoft.com/office/drawing/2014/main" id="{21B7E0E9-0082-45F6-971F-1693DF5975A3}"/>
              </a:ext>
            </a:extLst>
          </p:cNvPr>
          <p:cNvSpPr txBox="1">
            <a:spLocks/>
          </p:cNvSpPr>
          <p:nvPr/>
        </p:nvSpPr>
        <p:spPr bwMode="gray">
          <a:xfrm>
            <a:off x="8313212" y="3520910"/>
            <a:ext cx="3382336"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39 %</a:t>
            </a:r>
          </a:p>
          <a:p>
            <a:r>
              <a:rPr lang="de-DE" sz="1200" b="0" dirty="0"/>
              <a:t>Nervenkrankheiten und psychische Erkrankungen</a:t>
            </a:r>
          </a:p>
        </p:txBody>
      </p:sp>
      <p:pic>
        <p:nvPicPr>
          <p:cNvPr id="38" name="Grafik 38">
            <a:extLst>
              <a:ext uri="{FF2B5EF4-FFF2-40B4-BE49-F238E27FC236}">
                <a16:creationId xmlns:a16="http://schemas.microsoft.com/office/drawing/2014/main" id="{8DC9A7A8-E588-4E10-A4AB-4C479131CD2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660098" y="3585745"/>
            <a:ext cx="246632" cy="231996"/>
          </a:xfrm>
          <a:prstGeom prst="rect">
            <a:avLst/>
          </a:prstGeom>
        </p:spPr>
      </p:pic>
      <p:sp>
        <p:nvSpPr>
          <p:cNvPr id="41" name="Rechteck 63">
            <a:extLst>
              <a:ext uri="{FF2B5EF4-FFF2-40B4-BE49-F238E27FC236}">
                <a16:creationId xmlns:a16="http://schemas.microsoft.com/office/drawing/2014/main" id="{5B12EDED-0FC6-42C6-9EDE-65CBDFA15BA4}"/>
              </a:ext>
            </a:extLst>
          </p:cNvPr>
          <p:cNvSpPr/>
          <p:nvPr/>
        </p:nvSpPr>
        <p:spPr>
          <a:xfrm>
            <a:off x="335360" y="0"/>
            <a:ext cx="1042638" cy="1042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 name="Foliennummernplatzhalter 2">
            <a:extLst>
              <a:ext uri="{FF2B5EF4-FFF2-40B4-BE49-F238E27FC236}">
                <a16:creationId xmlns:a16="http://schemas.microsoft.com/office/drawing/2014/main" id="{8A6573A7-33BE-4DE2-87D5-5883FE5DD344}"/>
              </a:ext>
            </a:extLst>
          </p:cNvPr>
          <p:cNvSpPr>
            <a:spLocks noGrp="1"/>
          </p:cNvSpPr>
          <p:nvPr>
            <p:ph type="sldNum" sz="quarter" idx="12"/>
          </p:nvPr>
        </p:nvSpPr>
        <p:spPr/>
        <p:txBody>
          <a:bodyPr/>
          <a:lstStyle/>
          <a:p>
            <a:fld id="{7EC6429F-8EBA-4254-B9C8-295228AFE7F1}" type="slidenum">
              <a:rPr lang="de-DE" smtClean="0"/>
              <a:pPr/>
              <a:t>66</a:t>
            </a:fld>
            <a:endParaRPr lang="de-DE" dirty="0"/>
          </a:p>
        </p:txBody>
      </p:sp>
      <p:sp>
        <p:nvSpPr>
          <p:cNvPr id="39" name="Fußzeilenplatzhalter 2">
            <a:extLst>
              <a:ext uri="{FF2B5EF4-FFF2-40B4-BE49-F238E27FC236}">
                <a16:creationId xmlns:a16="http://schemas.microsoft.com/office/drawing/2014/main" id="{66B08BA2-3FB1-40CF-A20E-63A1807A121D}"/>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45" name="Textplatzhalter 4 - 1">
            <a:extLst>
              <a:ext uri="{FF2B5EF4-FFF2-40B4-BE49-F238E27FC236}">
                <a16:creationId xmlns:a16="http://schemas.microsoft.com/office/drawing/2014/main" id="{F31BEB2C-4CDE-48CE-8882-149FEE44D297}"/>
              </a:ext>
            </a:extLst>
          </p:cNvPr>
          <p:cNvSpPr txBox="1">
            <a:spLocks/>
          </p:cNvSpPr>
          <p:nvPr/>
        </p:nvSpPr>
        <p:spPr bwMode="gray">
          <a:xfrm>
            <a:off x="5673130" y="1888818"/>
            <a:ext cx="6182228" cy="864000"/>
          </a:xfrm>
          <a:prstGeom prst="rect">
            <a:avLst/>
          </a:prstGeom>
          <a:solidFill>
            <a:srgbClr val="B2D28B"/>
          </a:solidFill>
        </p:spPr>
        <p:txBody>
          <a:bodyPr vert="horz" wrap="square" lIns="180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eaLnBrk="1" hangingPunct="1">
              <a:lnSpc>
                <a:spcPct val="104000"/>
              </a:lnSpc>
              <a:spcBef>
                <a:spcPts val="600"/>
              </a:spcBef>
              <a:buClr>
                <a:schemeClr val="tx1"/>
              </a:buClr>
              <a:buSzPct val="110000"/>
              <a:buNone/>
            </a:pPr>
            <a:r>
              <a:rPr lang="de-DE" altLang="de-DE" sz="1600" dirty="0">
                <a:latin typeface="+mn-lt"/>
              </a:rPr>
              <a:t>Knapp </a:t>
            </a:r>
            <a:r>
              <a:rPr lang="de-DE" altLang="de-DE" sz="1600" b="1" dirty="0">
                <a:latin typeface="+mn-lt"/>
              </a:rPr>
              <a:t>zwei Dritteln </a:t>
            </a:r>
            <a:r>
              <a:rPr lang="de-DE" altLang="de-DE" sz="1600" dirty="0">
                <a:latin typeface="+mn-lt"/>
              </a:rPr>
              <a:t>der Ingenieure arbeiten in der </a:t>
            </a:r>
            <a:r>
              <a:rPr lang="de-DE" altLang="de-DE" sz="1600" b="1" dirty="0">
                <a:latin typeface="+mn-lt"/>
              </a:rPr>
              <a:t>Produktion &amp; Fertigung</a:t>
            </a:r>
            <a:r>
              <a:rPr lang="de-DE" altLang="de-DE" sz="1600" dirty="0">
                <a:latin typeface="+mn-lt"/>
              </a:rPr>
              <a:t> und der </a:t>
            </a:r>
            <a:r>
              <a:rPr lang="de-DE" altLang="de-DE" sz="1600" b="1" dirty="0">
                <a:latin typeface="+mn-lt"/>
              </a:rPr>
              <a:t>technischen Forschung &amp; Entwicklung.</a:t>
            </a:r>
            <a:r>
              <a:rPr lang="de-DE" altLang="de-DE" baseline="30000" dirty="0">
                <a:latin typeface="+mn-lt"/>
                <a:ea typeface="ＭＳ Ｐゴシック" pitchFamily="34" charset="-128"/>
              </a:rPr>
              <a:t>2</a:t>
            </a:r>
            <a:r>
              <a:rPr lang="de-DE" altLang="de-DE" sz="1600" b="0" baseline="30000" dirty="0">
                <a:ea typeface="ＭＳ Ｐゴシック" pitchFamily="34" charset="-128"/>
              </a:rPr>
              <a:t>)</a:t>
            </a:r>
            <a:endParaRPr lang="de-DE" altLang="de-DE" sz="1600" b="1" dirty="0">
              <a:latin typeface="+mn-lt"/>
            </a:endParaRPr>
          </a:p>
        </p:txBody>
      </p:sp>
      <p:sp>
        <p:nvSpPr>
          <p:cNvPr id="46" name="Rectangle 9">
            <a:extLst>
              <a:ext uri="{FF2B5EF4-FFF2-40B4-BE49-F238E27FC236}">
                <a16:creationId xmlns:a16="http://schemas.microsoft.com/office/drawing/2014/main" id="{AC38C38A-C8A7-4A54-8665-4C182FA08523}"/>
              </a:ext>
            </a:extLst>
          </p:cNvPr>
          <p:cNvSpPr>
            <a:spLocks noChangeArrowheads="1"/>
          </p:cNvSpPr>
          <p:nvPr/>
        </p:nvSpPr>
        <p:spPr bwMode="auto">
          <a:xfrm>
            <a:off x="956730" y="3232863"/>
            <a:ext cx="4368392" cy="430887"/>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Über 2,5 Mio. EUR </a:t>
            </a:r>
            <a:r>
              <a:rPr lang="de-DE" altLang="de-DE" sz="1400" b="0" dirty="0">
                <a:ea typeface="ＭＳ Ｐゴシック" pitchFamily="34" charset="-128"/>
              </a:rPr>
              <a:t>beträgt das durchschnittliche Einkommen eines Ingenieurs aus 40 Berufsjahren.</a:t>
            </a:r>
            <a:r>
              <a:rPr lang="de-DE" altLang="de-DE" sz="1400" b="0" baseline="30000" dirty="0">
                <a:ea typeface="ＭＳ Ｐゴシック" pitchFamily="34" charset="-128"/>
              </a:rPr>
              <a:t>3)</a:t>
            </a:r>
          </a:p>
        </p:txBody>
      </p:sp>
      <p:grpSp>
        <p:nvGrpSpPr>
          <p:cNvPr id="47" name="Gruppieren 14">
            <a:extLst>
              <a:ext uri="{FF2B5EF4-FFF2-40B4-BE49-F238E27FC236}">
                <a16:creationId xmlns:a16="http://schemas.microsoft.com/office/drawing/2014/main" id="{A4604622-59B7-4E42-A2E8-E5E9D65F412C}"/>
              </a:ext>
            </a:extLst>
          </p:cNvPr>
          <p:cNvGrpSpPr/>
          <p:nvPr/>
        </p:nvGrpSpPr>
        <p:grpSpPr>
          <a:xfrm>
            <a:off x="478728" y="3319477"/>
            <a:ext cx="367936" cy="257658"/>
            <a:chOff x="440628" y="3586933"/>
            <a:chExt cx="367936" cy="257658"/>
          </a:xfrm>
        </p:grpSpPr>
        <p:pic>
          <p:nvPicPr>
            <p:cNvPr id="48" name="Grafik 10" descr="Ein Bild, das Objekt, Uhr, Schild, Monitor enthält.&#10;&#10;Automatisch generierte Beschreibung">
              <a:extLst>
                <a:ext uri="{FF2B5EF4-FFF2-40B4-BE49-F238E27FC236}">
                  <a16:creationId xmlns:a16="http://schemas.microsoft.com/office/drawing/2014/main" id="{CD567925-5357-4DBB-B8B4-56CF708084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0628" y="3586933"/>
              <a:ext cx="367936" cy="257658"/>
            </a:xfrm>
            <a:prstGeom prst="rect">
              <a:avLst/>
            </a:prstGeom>
          </p:spPr>
        </p:pic>
        <p:sp>
          <p:nvSpPr>
            <p:cNvPr id="49" name="Rechteck 13">
              <a:extLst>
                <a:ext uri="{FF2B5EF4-FFF2-40B4-BE49-F238E27FC236}">
                  <a16:creationId xmlns:a16="http://schemas.microsoft.com/office/drawing/2014/main" id="{D9BEF864-A565-45AA-A2DE-9B35AC1005EA}"/>
                </a:ext>
              </a:extLst>
            </p:cNvPr>
            <p:cNvSpPr/>
            <p:nvPr/>
          </p:nvSpPr>
          <p:spPr>
            <a:xfrm>
              <a:off x="479989" y="3643313"/>
              <a:ext cx="91372" cy="14763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50" name="Grafik 12" descr="Ein Bild, das Uhr, sitzend, Zeichnung, Schild enthält.&#10;&#10;Automatisch generierte Beschreibung">
              <a:extLst>
                <a:ext uri="{FF2B5EF4-FFF2-40B4-BE49-F238E27FC236}">
                  <a16:creationId xmlns:a16="http://schemas.microsoft.com/office/drawing/2014/main" id="{06B04839-A2AD-4FBF-81FE-4FB7A317D2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012" y="3666359"/>
              <a:ext cx="74964" cy="108668"/>
            </a:xfrm>
            <a:prstGeom prst="rect">
              <a:avLst/>
            </a:prstGeom>
          </p:spPr>
        </p:pic>
      </p:grpSp>
      <p:sp>
        <p:nvSpPr>
          <p:cNvPr id="51" name="Rectangle 9">
            <a:extLst>
              <a:ext uri="{FF2B5EF4-FFF2-40B4-BE49-F238E27FC236}">
                <a16:creationId xmlns:a16="http://schemas.microsoft.com/office/drawing/2014/main" id="{F3DB783D-0482-4656-972C-DB51795E0A50}"/>
              </a:ext>
            </a:extLst>
          </p:cNvPr>
          <p:cNvSpPr>
            <a:spLocks noChangeArrowheads="1"/>
          </p:cNvSpPr>
          <p:nvPr/>
        </p:nvSpPr>
        <p:spPr bwMode="auto">
          <a:xfrm>
            <a:off x="956730" y="3888325"/>
            <a:ext cx="4238630" cy="646331"/>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Rund 1,8 Millionen Erwerbstätige </a:t>
            </a:r>
            <a:r>
              <a:rPr lang="de-DE" altLang="de-DE" sz="1400" b="0" dirty="0">
                <a:ea typeface="ＭＳ Ｐゴシック" pitchFamily="34" charset="-128"/>
              </a:rPr>
              <a:t>verfügten 2021 nach Angaben des Statistischen Bundesamtes über einen Studienabschluss im Ingenieurwesen.</a:t>
            </a:r>
            <a:r>
              <a:rPr lang="de-DE" altLang="de-DE" sz="1400" b="0" baseline="30000" dirty="0">
                <a:ea typeface="ＭＳ Ｐゴシック" pitchFamily="34" charset="-128"/>
              </a:rPr>
              <a:t>1)</a:t>
            </a:r>
            <a:endParaRPr lang="de-DE" altLang="de-DE" sz="1400" b="0" dirty="0">
              <a:ea typeface="ＭＳ Ｐゴシック" pitchFamily="34" charset="-128"/>
            </a:endParaRPr>
          </a:p>
        </p:txBody>
      </p:sp>
      <p:pic>
        <p:nvPicPr>
          <p:cNvPr id="52" name="Grafik 19" descr="Ein Bild, das Schild, draußen, Ende, sitzend enthält.&#10;&#10;Automatisch generierte Beschreibung">
            <a:extLst>
              <a:ext uri="{FF2B5EF4-FFF2-40B4-BE49-F238E27FC236}">
                <a16:creationId xmlns:a16="http://schemas.microsoft.com/office/drawing/2014/main" id="{01F40246-6AF6-4567-B9C5-20846A70BF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4410" y="4041852"/>
            <a:ext cx="296572" cy="339278"/>
          </a:xfrm>
          <a:prstGeom prst="rect">
            <a:avLst/>
          </a:prstGeom>
        </p:spPr>
      </p:pic>
      <p:sp>
        <p:nvSpPr>
          <p:cNvPr id="53" name="Rectangle 9">
            <a:extLst>
              <a:ext uri="{FF2B5EF4-FFF2-40B4-BE49-F238E27FC236}">
                <a16:creationId xmlns:a16="http://schemas.microsoft.com/office/drawing/2014/main" id="{95F6C255-FC46-4152-B8DB-36FD58135524}"/>
              </a:ext>
            </a:extLst>
          </p:cNvPr>
          <p:cNvSpPr>
            <a:spLocks noChangeArrowheads="1"/>
          </p:cNvSpPr>
          <p:nvPr/>
        </p:nvSpPr>
        <p:spPr bwMode="auto">
          <a:xfrm>
            <a:off x="956730" y="4651512"/>
            <a:ext cx="4053419" cy="646331"/>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b="0" dirty="0">
                <a:ea typeface="ＭＳ Ｐゴシック" pitchFamily="34" charset="-128"/>
              </a:rPr>
              <a:t>Von 2011 bis 2019 wurde ein </a:t>
            </a:r>
            <a:r>
              <a:rPr lang="de-DE" altLang="de-DE" sz="1400" dirty="0">
                <a:ea typeface="ＭＳ Ｐゴシック" pitchFamily="34" charset="-128"/>
              </a:rPr>
              <a:t>Wachstum</a:t>
            </a:r>
            <a:r>
              <a:rPr lang="de-DE" altLang="de-DE" sz="1400" b="0" dirty="0">
                <a:ea typeface="ＭＳ Ｐゴシック" pitchFamily="34" charset="-128"/>
              </a:rPr>
              <a:t> von Erwerbstätigen mit ingenieurwissenschaftlichem Abschluss um fast </a:t>
            </a:r>
            <a:r>
              <a:rPr lang="de-DE" altLang="de-DE" sz="1400" dirty="0">
                <a:ea typeface="ＭＳ Ｐゴシック" pitchFamily="34" charset="-128"/>
              </a:rPr>
              <a:t>300.000 </a:t>
            </a:r>
            <a:r>
              <a:rPr lang="de-DE" altLang="de-DE" sz="1400" b="0" dirty="0">
                <a:ea typeface="ＭＳ Ｐゴシック" pitchFamily="34" charset="-128"/>
              </a:rPr>
              <a:t>verzeichnet.</a:t>
            </a:r>
            <a:r>
              <a:rPr lang="de-DE" altLang="de-DE" sz="1400" b="0" baseline="30000" dirty="0">
                <a:ea typeface="ＭＳ Ｐゴシック" pitchFamily="34" charset="-128"/>
              </a:rPr>
              <a:t>2)</a:t>
            </a:r>
          </a:p>
        </p:txBody>
      </p:sp>
      <p:pic>
        <p:nvPicPr>
          <p:cNvPr id="54" name="Grafik 20">
            <a:extLst>
              <a:ext uri="{FF2B5EF4-FFF2-40B4-BE49-F238E27FC236}">
                <a16:creationId xmlns:a16="http://schemas.microsoft.com/office/drawing/2014/main" id="{31D47F5A-4BD5-4064-8503-457A464545A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1304" y="4832864"/>
            <a:ext cx="242784" cy="283626"/>
          </a:xfrm>
          <a:prstGeom prst="rect">
            <a:avLst/>
          </a:prstGeom>
        </p:spPr>
      </p:pic>
      <p:sp>
        <p:nvSpPr>
          <p:cNvPr id="55" name="Text Placeholder 4">
            <a:extLst>
              <a:ext uri="{FF2B5EF4-FFF2-40B4-BE49-F238E27FC236}">
                <a16:creationId xmlns:a16="http://schemas.microsoft.com/office/drawing/2014/main" id="{FB6600FE-3FDB-4763-9656-5881BEE0D731}"/>
              </a:ext>
            </a:extLst>
          </p:cNvPr>
          <p:cNvSpPr txBox="1">
            <a:spLocks/>
          </p:cNvSpPr>
          <p:nvPr/>
        </p:nvSpPr>
        <p:spPr>
          <a:xfrm>
            <a:off x="335360" y="5554173"/>
            <a:ext cx="11520000" cy="815077"/>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Quellen: </a:t>
            </a:r>
            <a:br>
              <a:rPr lang="de-DE" sz="900" b="0" dirty="0">
                <a:solidFill>
                  <a:schemeClr val="accent1"/>
                </a:solidFill>
              </a:rPr>
            </a:br>
            <a:r>
              <a:rPr lang="de-DE" sz="900" b="0" dirty="0">
                <a:solidFill>
                  <a:schemeClr val="accent1"/>
                </a:solidFill>
              </a:rPr>
              <a:t>1) Mikrozensus 2021 (Erstergebnisse)</a:t>
            </a:r>
          </a:p>
          <a:p>
            <a:pPr algn="r">
              <a:lnSpc>
                <a:spcPts val="1080"/>
              </a:lnSpc>
              <a:spcBef>
                <a:spcPts val="0"/>
              </a:spcBef>
            </a:pPr>
            <a:r>
              <a:rPr lang="de-DE" sz="900" b="0" dirty="0">
                <a:solidFill>
                  <a:schemeClr val="accent1"/>
                </a:solidFill>
              </a:rPr>
              <a:t>2) Ingenieurberufe - Statistik der Bundesagentur für Arbeit - Blickpunkt Arbeitsmarkt: Akademikerinnen und Akademiker │August 2021 Kapitel 2.1</a:t>
            </a:r>
          </a:p>
          <a:p>
            <a:pPr algn="r">
              <a:lnSpc>
                <a:spcPts val="1080"/>
              </a:lnSpc>
              <a:spcBef>
                <a:spcPts val="0"/>
              </a:spcBef>
            </a:pPr>
            <a:r>
              <a:rPr lang="de-DE" sz="900" b="0" dirty="0">
                <a:solidFill>
                  <a:schemeClr val="accent1"/>
                </a:solidFill>
              </a:rPr>
              <a:t>3) Durchschnittsgehalt Ingenieur: 64.328 EUR, StepStone Gehaltsreport, 2022.</a:t>
            </a:r>
          </a:p>
          <a:p>
            <a:pPr algn="r">
              <a:lnSpc>
                <a:spcPts val="1080"/>
              </a:lnSpc>
              <a:spcBef>
                <a:spcPts val="0"/>
              </a:spcBef>
            </a:pPr>
            <a:r>
              <a:rPr lang="de-DE" sz="900" b="0" dirty="0">
                <a:solidFill>
                  <a:schemeClr val="accent1"/>
                </a:solidFill>
              </a:rPr>
              <a:t>4) Eigene Datenbasis, BU-Leistungsprüfung HDI, 2019.</a:t>
            </a:r>
          </a:p>
        </p:txBody>
      </p:sp>
      <p:sp>
        <p:nvSpPr>
          <p:cNvPr id="58" name="Rectangle 9">
            <a:extLst>
              <a:ext uri="{FF2B5EF4-FFF2-40B4-BE49-F238E27FC236}">
                <a16:creationId xmlns:a16="http://schemas.microsoft.com/office/drawing/2014/main" id="{7BB20178-4FB1-4856-B6DD-903E9C87DAD5}"/>
              </a:ext>
            </a:extLst>
          </p:cNvPr>
          <p:cNvSpPr>
            <a:spLocks noChangeArrowheads="1"/>
          </p:cNvSpPr>
          <p:nvPr/>
        </p:nvSpPr>
        <p:spPr bwMode="auto">
          <a:xfrm>
            <a:off x="2403998" y="1898694"/>
            <a:ext cx="3069288" cy="846208"/>
          </a:xfrm>
          <a:prstGeom prst="rect">
            <a:avLst/>
          </a:prstGeom>
          <a:noFill/>
          <a:ln>
            <a:noFill/>
          </a:ln>
          <a:effectLst/>
        </p:spPr>
        <p:txBody>
          <a:bodyPr wrap="square" lIns="0" tIns="0" rIns="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0" lvl="2" indent="0" eaLnBrk="1" hangingPunct="1">
              <a:lnSpc>
                <a:spcPct val="104000"/>
              </a:lnSpc>
              <a:spcBef>
                <a:spcPts val="600"/>
              </a:spcBef>
              <a:buClr>
                <a:schemeClr val="tx1"/>
              </a:buClr>
              <a:buSzPct val="110000"/>
            </a:pPr>
            <a:r>
              <a:rPr lang="de-DE" sz="1600" b="0" dirty="0"/>
              <a:t>2021 rund </a:t>
            </a:r>
            <a:r>
              <a:rPr lang="de-DE" sz="1600" dirty="0"/>
              <a:t>1,4 Millionen </a:t>
            </a:r>
            <a:r>
              <a:rPr lang="de-DE" sz="1600" b="0" dirty="0"/>
              <a:t>Personen in einem </a:t>
            </a:r>
            <a:r>
              <a:rPr lang="de-DE" sz="1600" dirty="0"/>
              <a:t>Ingenieurberuf</a:t>
            </a:r>
            <a:r>
              <a:rPr lang="de-DE" sz="1600" b="0" dirty="0"/>
              <a:t>.</a:t>
            </a:r>
            <a:r>
              <a:rPr lang="de-DE" sz="1600" b="0" baseline="30000" dirty="0"/>
              <a:t>1)</a:t>
            </a:r>
          </a:p>
        </p:txBody>
      </p:sp>
      <p:pic>
        <p:nvPicPr>
          <p:cNvPr id="37" name="Grafik 36">
            <a:extLst>
              <a:ext uri="{FF2B5EF4-FFF2-40B4-BE49-F238E27FC236}">
                <a16:creationId xmlns:a16="http://schemas.microsoft.com/office/drawing/2014/main" id="{2AADDE7F-C5DB-47E7-9823-41013A3A7F9C}"/>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504599" y="178111"/>
            <a:ext cx="684130" cy="684130"/>
          </a:xfrm>
          <a:prstGeom prst="rect">
            <a:avLst/>
          </a:prstGeom>
        </p:spPr>
      </p:pic>
      <p:pic>
        <p:nvPicPr>
          <p:cNvPr id="36" name="Grafik 36">
            <a:extLst>
              <a:ext uri="{FF2B5EF4-FFF2-40B4-BE49-F238E27FC236}">
                <a16:creationId xmlns:a16="http://schemas.microsoft.com/office/drawing/2014/main" id="{30B96CA6-1BFD-42D2-811C-6FB2901C5F95}"/>
              </a:ext>
            </a:extLst>
          </p:cNvPr>
          <p:cNvPicPr>
            <a:picLocks noChangeAspect="1"/>
          </p:cNvPicPr>
          <p:nvPr/>
        </p:nvPicPr>
        <p:blipFill>
          <a:blip r:embed="rId10" cstate="hq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a:xfrm>
            <a:off x="5673130" y="4290920"/>
            <a:ext cx="220569" cy="220569"/>
          </a:xfrm>
          <a:prstGeom prst="rect">
            <a:avLst/>
          </a:prstGeom>
        </p:spPr>
      </p:pic>
      <p:pic>
        <p:nvPicPr>
          <p:cNvPr id="42" name="Grafik 41">
            <a:extLst>
              <a:ext uri="{FF2B5EF4-FFF2-40B4-BE49-F238E27FC236}">
                <a16:creationId xmlns:a16="http://schemas.microsoft.com/office/drawing/2014/main" id="{B8A62917-2FB7-4206-85F1-27DD4A2994F5}"/>
              </a:ext>
            </a:extLst>
          </p:cNvPr>
          <p:cNvPicPr>
            <a:picLocks noChangeAspect="1"/>
          </p:cNvPicPr>
          <p:nvPr/>
        </p:nvPicPr>
        <p:blipFill>
          <a:blip r:embed="rId12" cstate="hq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a:xfrm>
            <a:off x="5641044" y="4979204"/>
            <a:ext cx="220569" cy="220569"/>
          </a:xfrm>
          <a:prstGeom prst="rect">
            <a:avLst/>
          </a:prstGeom>
        </p:spPr>
      </p:pic>
    </p:spTree>
    <p:extLst>
      <p:ext uri="{BB962C8B-B14F-4D97-AF65-F5344CB8AC3E}">
        <p14:creationId xmlns:p14="http://schemas.microsoft.com/office/powerpoint/2010/main" val="17881734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8610CB8-AC82-47AC-8A44-1F8CAF663D0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78593" y="1275974"/>
            <a:ext cx="2370508" cy="4924801"/>
          </a:xfrm>
          <a:prstGeom prst="rect">
            <a:avLst/>
          </a:prstGeom>
        </p:spPr>
      </p:pic>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Unsere Konstruktion, um Berufsunfähigkeit abzusichern. </a:t>
            </a:r>
          </a:p>
        </p:txBody>
      </p:sp>
      <p:sp>
        <p:nvSpPr>
          <p:cNvPr id="37" name="Rechteck 12">
            <a:extLst>
              <a:ext uri="{FF2B5EF4-FFF2-40B4-BE49-F238E27FC236}">
                <a16:creationId xmlns:a16="http://schemas.microsoft.com/office/drawing/2014/main" id="{B7152EB0-DE9D-411A-83F2-685A31097EF5}"/>
              </a:ext>
            </a:extLst>
          </p:cNvPr>
          <p:cNvSpPr/>
          <p:nvPr/>
        </p:nvSpPr>
        <p:spPr>
          <a:xfrm>
            <a:off x="342899" y="1277938"/>
            <a:ext cx="9000000" cy="4924800"/>
          </a:xfrm>
          <a:prstGeom prst="rect">
            <a:avLst/>
          </a:prstGeom>
          <a:solidFill>
            <a:srgbClr val="DDEA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nSpc>
                <a:spcPct val="104000"/>
              </a:lnSpc>
              <a:spcBef>
                <a:spcPts val="600"/>
              </a:spcBef>
            </a:pPr>
            <a:r>
              <a:rPr lang="de-DE" sz="1600" b="1" dirty="0">
                <a:solidFill>
                  <a:schemeClr val="accent1"/>
                </a:solidFill>
              </a:rPr>
              <a:t>Einfach machen! </a:t>
            </a:r>
            <a:br>
              <a:rPr lang="de-DE" sz="1600" b="1" dirty="0">
                <a:solidFill>
                  <a:schemeClr val="accent1"/>
                </a:solidFill>
              </a:rPr>
            </a:br>
            <a:r>
              <a:rPr lang="de-DE" sz="1600" b="1" dirty="0">
                <a:solidFill>
                  <a:schemeClr val="accent1"/>
                </a:solidFill>
              </a:rPr>
              <a:t>EGO Top bietet optimalen BU-Schutz für die Bedürfnisse von Ingenieuren. </a:t>
            </a:r>
            <a:endParaRPr lang="de-DE" sz="1600" b="1" baseline="30000" dirty="0">
              <a:solidFill>
                <a:schemeClr val="accent1"/>
              </a:solidFill>
              <a:highlight>
                <a:srgbClr val="FFFF00"/>
              </a:highlight>
            </a:endParaRPr>
          </a:p>
          <a:p>
            <a:pPr>
              <a:lnSpc>
                <a:spcPct val="104000"/>
              </a:lnSpc>
              <a:spcBef>
                <a:spcPts val="600"/>
              </a:spcBef>
            </a:pPr>
            <a:r>
              <a:rPr lang="de-DE" sz="1600" b="1" dirty="0">
                <a:solidFill>
                  <a:schemeClr val="tx1"/>
                </a:solidFill>
              </a:rPr>
              <a:t>Besonderheiten beim BU-Schutz für Ingenieure:</a:t>
            </a:r>
            <a:endParaRPr lang="de-DE" sz="1600" b="0" dirty="0">
              <a:solidFill>
                <a:schemeClr val="tx1"/>
              </a:solidFill>
            </a:endParaRPr>
          </a:p>
          <a:p>
            <a:pPr marL="285750" indent="-285750">
              <a:lnSpc>
                <a:spcPct val="104000"/>
              </a:lnSpc>
              <a:spcBef>
                <a:spcPts val="600"/>
              </a:spcBef>
              <a:buBlip>
                <a:blip r:embed="rId3"/>
              </a:buBlip>
            </a:pPr>
            <a:r>
              <a:rPr lang="de-DE" sz="1600" b="1" dirty="0">
                <a:solidFill>
                  <a:schemeClr val="tx1"/>
                </a:solidFill>
              </a:rPr>
              <a:t>Besondere Konditionen</a:t>
            </a:r>
            <a:r>
              <a:rPr lang="de-DE" sz="1600" dirty="0">
                <a:solidFill>
                  <a:schemeClr val="tx1"/>
                </a:solidFill>
              </a:rPr>
              <a:t> </a:t>
            </a:r>
            <a:br>
              <a:rPr lang="de-DE" sz="1600" dirty="0">
                <a:solidFill>
                  <a:schemeClr val="tx1"/>
                </a:solidFill>
              </a:rPr>
            </a:br>
            <a:r>
              <a:rPr lang="de-DE" sz="1600" dirty="0">
                <a:solidFill>
                  <a:schemeClr val="tx1"/>
                </a:solidFill>
              </a:rPr>
              <a:t>50 Ingenieurberufe befinden sich bei uns in der besten Risikogruppe und erhalten dadurch den günstigsten Preis</a:t>
            </a:r>
          </a:p>
          <a:p>
            <a:pPr>
              <a:lnSpc>
                <a:spcPct val="104000"/>
              </a:lnSpc>
              <a:spcBef>
                <a:spcPts val="600"/>
              </a:spcBef>
            </a:pPr>
            <a:endParaRPr lang="de-DE" sz="800" dirty="0">
              <a:solidFill>
                <a:schemeClr val="tx1"/>
              </a:solidFill>
            </a:endParaRPr>
          </a:p>
          <a:p>
            <a:pPr marL="285750" indent="-285750">
              <a:lnSpc>
                <a:spcPct val="104000"/>
              </a:lnSpc>
              <a:spcBef>
                <a:spcPts val="600"/>
              </a:spcBef>
              <a:buBlip>
                <a:blip r:embed="rId3"/>
              </a:buBlip>
            </a:pPr>
            <a:r>
              <a:rPr lang="de-DE" sz="1600" b="1" dirty="0">
                <a:solidFill>
                  <a:schemeClr val="tx1"/>
                </a:solidFill>
              </a:rPr>
              <a:t>NVG Top </a:t>
            </a:r>
            <a:br>
              <a:rPr lang="de-DE" sz="1600" dirty="0">
                <a:solidFill>
                  <a:schemeClr val="tx1"/>
                </a:solidFill>
              </a:rPr>
            </a:br>
            <a:r>
              <a:rPr lang="de-DE" sz="1600" dirty="0">
                <a:solidFill>
                  <a:schemeClr val="tx1"/>
                </a:solidFill>
              </a:rPr>
              <a:t>Die Karrierewege als Ingenieur sind vielfältig und die Rente wächst mit den Ansprüchen. Deshalb gewährleitet HDI eine flexible Nachversicherungsgarantie. Natürlich auch bei privaten Anlässen wie Hochzeit, Nachwuchs oder Hauskauf.</a:t>
            </a:r>
          </a:p>
          <a:p>
            <a:pPr>
              <a:lnSpc>
                <a:spcPct val="104000"/>
              </a:lnSpc>
              <a:spcBef>
                <a:spcPts val="600"/>
              </a:spcBef>
            </a:pPr>
            <a:endParaRPr lang="de-DE" sz="800" dirty="0">
              <a:solidFill>
                <a:schemeClr val="tx1"/>
              </a:solidFill>
            </a:endParaRPr>
          </a:p>
          <a:p>
            <a:pPr marL="285750" indent="-285750">
              <a:lnSpc>
                <a:spcPct val="104000"/>
              </a:lnSpc>
              <a:spcBef>
                <a:spcPts val="600"/>
              </a:spcBef>
              <a:buBlip>
                <a:blip r:embed="rId3"/>
              </a:buBlip>
            </a:pPr>
            <a:r>
              <a:rPr lang="de-DE" sz="1600" b="1" dirty="0">
                <a:solidFill>
                  <a:schemeClr val="tx1"/>
                </a:solidFill>
              </a:rPr>
              <a:t>Verzicht auf Verweisung</a:t>
            </a:r>
            <a:br>
              <a:rPr lang="de-DE" sz="1600" dirty="0">
                <a:solidFill>
                  <a:schemeClr val="tx1"/>
                </a:solidFill>
              </a:rPr>
            </a:br>
            <a:r>
              <a:rPr lang="de-DE" sz="1600" dirty="0">
                <a:solidFill>
                  <a:schemeClr val="tx1"/>
                </a:solidFill>
              </a:rPr>
              <a:t>Bei Eintritt einer Berufsunfähigkeit verzichtet HDI auf die Verweisung – abstrakt und konkret. Erst in der Nachprüfung kann unter genau festgelegten Umständen auf konkret ausgeübte Tätigkeiten verwiesen werden.</a:t>
            </a:r>
          </a:p>
          <a:p>
            <a:pPr marL="285750" indent="-285750">
              <a:lnSpc>
                <a:spcPct val="104000"/>
              </a:lnSpc>
              <a:spcBef>
                <a:spcPts val="600"/>
              </a:spcBef>
              <a:buBlip>
                <a:blip r:embed="rId3"/>
              </a:buBlip>
            </a:pPr>
            <a:endParaRPr lang="de-DE" sz="1600" dirty="0">
              <a:solidFill>
                <a:schemeClr val="tx1"/>
              </a:solidFill>
            </a:endParaRPr>
          </a:p>
          <a:p>
            <a:pPr>
              <a:lnSpc>
                <a:spcPct val="104000"/>
              </a:lnSpc>
              <a:spcBef>
                <a:spcPts val="600"/>
              </a:spcBef>
            </a:pPr>
            <a:endParaRPr lang="de-DE" sz="1600" dirty="0">
              <a:solidFill>
                <a:schemeClr val="tx1"/>
              </a:solidFill>
            </a:endParaRPr>
          </a:p>
          <a:p>
            <a:pPr marL="285750" indent="-285750">
              <a:lnSpc>
                <a:spcPct val="104000"/>
              </a:lnSpc>
              <a:spcBef>
                <a:spcPts val="600"/>
              </a:spcBef>
              <a:buBlip>
                <a:blip r:embed="rId3"/>
              </a:buBlip>
            </a:pPr>
            <a:endParaRPr lang="de-DE" sz="1600" dirty="0">
              <a:solidFill>
                <a:schemeClr val="tx1"/>
              </a:solidFill>
            </a:endParaRPr>
          </a:p>
        </p:txBody>
      </p:sp>
      <p:sp>
        <p:nvSpPr>
          <p:cNvPr id="3" name="Foliennummernplatzhalter 2">
            <a:extLst>
              <a:ext uri="{FF2B5EF4-FFF2-40B4-BE49-F238E27FC236}">
                <a16:creationId xmlns:a16="http://schemas.microsoft.com/office/drawing/2014/main" id="{2699DD37-3AF9-4662-B105-A61A267B19C2}"/>
              </a:ext>
            </a:extLst>
          </p:cNvPr>
          <p:cNvSpPr>
            <a:spLocks noGrp="1"/>
          </p:cNvSpPr>
          <p:nvPr>
            <p:ph type="sldNum" sz="quarter" idx="12"/>
          </p:nvPr>
        </p:nvSpPr>
        <p:spPr/>
        <p:txBody>
          <a:bodyPr/>
          <a:lstStyle/>
          <a:p>
            <a:fld id="{7EC6429F-8EBA-4254-B9C8-295228AFE7F1}" type="slidenum">
              <a:rPr lang="de-DE" smtClean="0"/>
              <a:pPr/>
              <a:t>67</a:t>
            </a:fld>
            <a:endParaRPr lang="de-DE" dirty="0"/>
          </a:p>
        </p:txBody>
      </p:sp>
      <p:sp>
        <p:nvSpPr>
          <p:cNvPr id="10" name="Fußzeilenplatzhalter 2">
            <a:extLst>
              <a:ext uri="{FF2B5EF4-FFF2-40B4-BE49-F238E27FC236}">
                <a16:creationId xmlns:a16="http://schemas.microsoft.com/office/drawing/2014/main" id="{D0BC5131-D010-4327-969A-2A53E7E27B30}"/>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17" name="Rechteck 63">
            <a:extLst>
              <a:ext uri="{FF2B5EF4-FFF2-40B4-BE49-F238E27FC236}">
                <a16:creationId xmlns:a16="http://schemas.microsoft.com/office/drawing/2014/main" id="{B257B122-C17A-4B60-8689-792888CC0B4B}"/>
              </a:ext>
            </a:extLst>
          </p:cNvPr>
          <p:cNvSpPr/>
          <p:nvPr/>
        </p:nvSpPr>
        <p:spPr>
          <a:xfrm>
            <a:off x="335360" y="0"/>
            <a:ext cx="1042638" cy="1042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19" name="Grafik 18">
            <a:extLst>
              <a:ext uri="{FF2B5EF4-FFF2-40B4-BE49-F238E27FC236}">
                <a16:creationId xmlns:a16="http://schemas.microsoft.com/office/drawing/2014/main" id="{5BC55FCC-C955-4053-9DA5-C8E24C0DEA9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04599" y="178111"/>
            <a:ext cx="684130" cy="684130"/>
          </a:xfrm>
          <a:prstGeom prst="rect">
            <a:avLst/>
          </a:prstGeom>
        </p:spPr>
      </p:pic>
    </p:spTree>
    <p:extLst>
      <p:ext uri="{BB962C8B-B14F-4D97-AF65-F5344CB8AC3E}">
        <p14:creationId xmlns:p14="http://schemas.microsoft.com/office/powerpoint/2010/main" val="13105055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Ärzte:</a:t>
            </a:r>
            <a:br>
              <a:rPr lang="de-DE" dirty="0"/>
            </a:br>
            <a:r>
              <a:rPr lang="de-DE" dirty="0"/>
              <a:t>Unsere Zielgruppe auf einen </a:t>
            </a:r>
            <a:r>
              <a:rPr lang="de-DE"/>
              <a:t>Blick.</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4765"/>
          </a:xfrm>
        </p:spPr>
        <p:txBody>
          <a:bodyPr/>
          <a:lstStyle/>
          <a:p>
            <a:r>
              <a:rPr lang="de-DE" b="0" dirty="0"/>
              <a:t>Unter der Zielgruppe</a:t>
            </a:r>
            <a:r>
              <a:rPr lang="de-DE" b="0" dirty="0">
                <a:solidFill>
                  <a:schemeClr val="accent1"/>
                </a:solidFill>
              </a:rPr>
              <a:t> </a:t>
            </a:r>
            <a:r>
              <a:rPr lang="de-DE" dirty="0">
                <a:solidFill>
                  <a:schemeClr val="accent1"/>
                </a:solidFill>
              </a:rPr>
              <a:t>Ärzte </a:t>
            </a:r>
            <a:r>
              <a:rPr lang="de-DE" b="0" dirty="0"/>
              <a:t>verstehen wir grundsätzlich Akademiker im Heilwesen, besonders Humanmediziner und Apotheker.</a:t>
            </a:r>
          </a:p>
        </p:txBody>
      </p:sp>
      <p:sp>
        <p:nvSpPr>
          <p:cNvPr id="4" name="Text Placeholder 4">
            <a:extLst>
              <a:ext uri="{FF2B5EF4-FFF2-40B4-BE49-F238E27FC236}">
                <a16:creationId xmlns:a16="http://schemas.microsoft.com/office/drawing/2014/main" id="{37227B65-23FD-40F5-9612-70BBB903DC77}"/>
              </a:ext>
            </a:extLst>
          </p:cNvPr>
          <p:cNvSpPr txBox="1">
            <a:spLocks/>
          </p:cNvSpPr>
          <p:nvPr/>
        </p:nvSpPr>
        <p:spPr>
          <a:xfrm>
            <a:off x="335360" y="5510213"/>
            <a:ext cx="11520000" cy="691095"/>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Quellen: </a:t>
            </a:r>
            <a:br>
              <a:rPr lang="de-DE" sz="900" b="0" dirty="0">
                <a:solidFill>
                  <a:schemeClr val="accent1"/>
                </a:solidFill>
              </a:rPr>
            </a:br>
            <a:r>
              <a:rPr lang="de-DE" sz="900" b="0" dirty="0">
                <a:solidFill>
                  <a:schemeClr val="accent1"/>
                </a:solidFill>
              </a:rPr>
              <a:t>1) Destatis 03/2020.</a:t>
            </a:r>
            <a:br>
              <a:rPr lang="de-DE" sz="900" b="0" dirty="0">
                <a:solidFill>
                  <a:schemeClr val="accent1"/>
                </a:solidFill>
              </a:rPr>
            </a:br>
            <a:r>
              <a:rPr lang="de-DE" sz="900" b="0" dirty="0">
                <a:solidFill>
                  <a:schemeClr val="accent1"/>
                </a:solidFill>
              </a:rPr>
              <a:t>2) HDI Berufe-Studie, 2019. | 3) Durchschnittsgehalt Arzt: 77.359 EUR, StepStone Gehaltsreport, 2019.</a:t>
            </a:r>
          </a:p>
          <a:p>
            <a:pPr algn="r">
              <a:lnSpc>
                <a:spcPts val="1080"/>
              </a:lnSpc>
              <a:spcBef>
                <a:spcPts val="0"/>
              </a:spcBef>
            </a:pPr>
            <a:r>
              <a:rPr lang="de-DE" sz="900" b="0" dirty="0">
                <a:solidFill>
                  <a:schemeClr val="accent1"/>
                </a:solidFill>
              </a:rPr>
              <a:t>4) Destatis, 09/2019, bezogen auf eingeschriebene Studierende der Humanmedizin im Wintersemester 2018/2019. </a:t>
            </a:r>
          </a:p>
          <a:p>
            <a:pPr algn="r">
              <a:lnSpc>
                <a:spcPts val="1080"/>
              </a:lnSpc>
              <a:spcBef>
                <a:spcPts val="0"/>
              </a:spcBef>
            </a:pPr>
            <a:r>
              <a:rPr lang="de-DE" sz="900" b="0" dirty="0">
                <a:solidFill>
                  <a:schemeClr val="accent1"/>
                </a:solidFill>
              </a:rPr>
              <a:t>5) Eigene Datenbasis, BU-Leistungsprüfung HDI, 2019.</a:t>
            </a:r>
          </a:p>
        </p:txBody>
      </p:sp>
      <p:sp>
        <p:nvSpPr>
          <p:cNvPr id="6" name="Rechteck 6">
            <a:extLst>
              <a:ext uri="{FF2B5EF4-FFF2-40B4-BE49-F238E27FC236}">
                <a16:creationId xmlns:a16="http://schemas.microsoft.com/office/drawing/2014/main" id="{D89A0717-851F-4312-9732-D336A6443643}"/>
              </a:ext>
            </a:extLst>
          </p:cNvPr>
          <p:cNvSpPr/>
          <p:nvPr/>
        </p:nvSpPr>
        <p:spPr>
          <a:xfrm>
            <a:off x="335359" y="1736418"/>
            <a:ext cx="11519999" cy="864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7" name="Textplatzhalter 4 - 1">
            <a:extLst>
              <a:ext uri="{FF2B5EF4-FFF2-40B4-BE49-F238E27FC236}">
                <a16:creationId xmlns:a16="http://schemas.microsoft.com/office/drawing/2014/main" id="{9EE59F54-A7D7-41B9-B920-F72AD782661E}"/>
              </a:ext>
            </a:extLst>
          </p:cNvPr>
          <p:cNvSpPr txBox="1">
            <a:spLocks/>
          </p:cNvSpPr>
          <p:nvPr/>
        </p:nvSpPr>
        <p:spPr bwMode="gray">
          <a:xfrm>
            <a:off x="8058152" y="1736418"/>
            <a:ext cx="3797206" cy="864000"/>
          </a:xfrm>
          <a:prstGeom prst="rect">
            <a:avLst/>
          </a:prstGeom>
          <a:solidFill>
            <a:srgbClr val="B2D28B"/>
          </a:solidFill>
        </p:spPr>
        <p:txBody>
          <a:bodyPr vert="horz" wrap="square" lIns="180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b="0" dirty="0"/>
              <a:t>Aktuell gibt es </a:t>
            </a:r>
            <a:r>
              <a:rPr lang="de-DE" dirty="0"/>
              <a:t>96.115</a:t>
            </a:r>
            <a:r>
              <a:rPr lang="de-DE" b="0" dirty="0"/>
              <a:t> </a:t>
            </a:r>
            <a:r>
              <a:rPr lang="de-DE" dirty="0"/>
              <a:t>Studierende</a:t>
            </a:r>
            <a:r>
              <a:rPr lang="de-DE" b="0" dirty="0"/>
              <a:t> im Fach </a:t>
            </a:r>
            <a:r>
              <a:rPr lang="de-DE" dirty="0"/>
              <a:t>Humanmedizin</a:t>
            </a:r>
            <a:r>
              <a:rPr lang="de-DE" b="0" dirty="0"/>
              <a:t> in Deutschland.</a:t>
            </a:r>
            <a:r>
              <a:rPr lang="de-DE" b="0" baseline="30000" dirty="0"/>
              <a:t>4)</a:t>
            </a:r>
          </a:p>
        </p:txBody>
      </p:sp>
      <p:sp>
        <p:nvSpPr>
          <p:cNvPr id="8" name="Rectangle 9">
            <a:extLst>
              <a:ext uri="{FF2B5EF4-FFF2-40B4-BE49-F238E27FC236}">
                <a16:creationId xmlns:a16="http://schemas.microsoft.com/office/drawing/2014/main" id="{5A2AA43C-3ACA-4194-8422-1ABDDC9218E3}"/>
              </a:ext>
            </a:extLst>
          </p:cNvPr>
          <p:cNvSpPr>
            <a:spLocks noChangeArrowheads="1"/>
          </p:cNvSpPr>
          <p:nvPr/>
        </p:nvSpPr>
        <p:spPr bwMode="auto">
          <a:xfrm>
            <a:off x="3365969" y="1809518"/>
            <a:ext cx="1872000" cy="717800"/>
          </a:xfrm>
          <a:prstGeom prst="rect">
            <a:avLst/>
          </a:prstGeom>
          <a:noFill/>
          <a:ln>
            <a:noFill/>
          </a:ln>
          <a:effectLst/>
        </p:spPr>
        <p:txBody>
          <a:bodyPr wrap="square" lIns="0" tIns="0" rIns="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lvl="2" indent="-285750" eaLnBrk="1" hangingPunct="1">
              <a:lnSpc>
                <a:spcPct val="104000"/>
              </a:lnSpc>
              <a:spcBef>
                <a:spcPts val="600"/>
              </a:spcBef>
              <a:buClr>
                <a:schemeClr val="tx1"/>
              </a:buClr>
              <a:buSzPct val="110000"/>
              <a:buBlip>
                <a:blip r:embed="rId2"/>
              </a:buBlip>
            </a:pPr>
            <a:r>
              <a:rPr lang="de-DE" altLang="de-DE" sz="1400" b="1" dirty="0">
                <a:latin typeface="+mn-lt"/>
              </a:rPr>
              <a:t>364.400 </a:t>
            </a:r>
            <a:r>
              <a:rPr lang="de-DE" altLang="de-DE" sz="1400" dirty="0">
                <a:latin typeface="+mn-lt"/>
              </a:rPr>
              <a:t>Ärzte</a:t>
            </a:r>
            <a:r>
              <a:rPr lang="de-DE" altLang="de-DE" sz="1400" b="1" dirty="0">
                <a:latin typeface="+mn-lt"/>
              </a:rPr>
              <a:t> </a:t>
            </a:r>
          </a:p>
          <a:p>
            <a:pPr marL="285750" lvl="2" indent="-285750" eaLnBrk="1" hangingPunct="1">
              <a:lnSpc>
                <a:spcPct val="104000"/>
              </a:lnSpc>
              <a:spcBef>
                <a:spcPts val="600"/>
              </a:spcBef>
              <a:buClr>
                <a:schemeClr val="tx1"/>
              </a:buClr>
              <a:buSzPct val="110000"/>
              <a:buBlip>
                <a:blip r:embed="rId2"/>
              </a:buBlip>
            </a:pPr>
            <a:r>
              <a:rPr lang="de-DE" altLang="de-DE" sz="1400" b="1" dirty="0">
                <a:latin typeface="+mn-lt"/>
              </a:rPr>
              <a:t>72.100 </a:t>
            </a:r>
            <a:r>
              <a:rPr lang="de-DE" altLang="de-DE" sz="1400" dirty="0">
                <a:latin typeface="+mn-lt"/>
              </a:rPr>
              <a:t>Zahnärzte</a:t>
            </a:r>
          </a:p>
        </p:txBody>
      </p:sp>
      <p:sp>
        <p:nvSpPr>
          <p:cNvPr id="9" name="Rectangle 9">
            <a:extLst>
              <a:ext uri="{FF2B5EF4-FFF2-40B4-BE49-F238E27FC236}">
                <a16:creationId xmlns:a16="http://schemas.microsoft.com/office/drawing/2014/main" id="{078C0BAD-9227-4CC5-AEA0-D14D7C8FDB35}"/>
              </a:ext>
            </a:extLst>
          </p:cNvPr>
          <p:cNvSpPr>
            <a:spLocks noChangeArrowheads="1"/>
          </p:cNvSpPr>
          <p:nvPr/>
        </p:nvSpPr>
        <p:spPr bwMode="auto">
          <a:xfrm>
            <a:off x="5701640" y="1809518"/>
            <a:ext cx="1872000" cy="717800"/>
          </a:xfrm>
          <a:prstGeom prst="rect">
            <a:avLst/>
          </a:prstGeom>
          <a:noFill/>
          <a:ln>
            <a:noFill/>
          </a:ln>
          <a:effectLst/>
        </p:spPr>
        <p:txBody>
          <a:bodyPr wrap="square" lIns="0" tIns="0" rIns="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lvl="2" indent="-285750" eaLnBrk="1" hangingPunct="1">
              <a:lnSpc>
                <a:spcPct val="104000"/>
              </a:lnSpc>
              <a:spcBef>
                <a:spcPts val="600"/>
              </a:spcBef>
              <a:buClr>
                <a:schemeClr val="tx1"/>
              </a:buClr>
              <a:buSzPct val="110000"/>
              <a:buBlip>
                <a:blip r:embed="rId2"/>
              </a:buBlip>
            </a:pPr>
            <a:r>
              <a:rPr lang="de-DE" altLang="de-DE" sz="1400" b="1" dirty="0">
                <a:latin typeface="+mn-lt"/>
              </a:rPr>
              <a:t>52.000 </a:t>
            </a:r>
            <a:r>
              <a:rPr lang="de-DE" altLang="de-DE" sz="1400" dirty="0">
                <a:latin typeface="+mn-lt"/>
              </a:rPr>
              <a:t>Apotheker</a:t>
            </a:r>
          </a:p>
          <a:p>
            <a:pPr marL="285750" lvl="2" indent="-285750" eaLnBrk="1" hangingPunct="1">
              <a:lnSpc>
                <a:spcPct val="104000"/>
              </a:lnSpc>
              <a:spcBef>
                <a:spcPts val="600"/>
              </a:spcBef>
              <a:buClr>
                <a:schemeClr val="tx1"/>
              </a:buClr>
              <a:buSzPct val="110000"/>
              <a:buBlip>
                <a:blip r:embed="rId2"/>
              </a:buBlip>
            </a:pPr>
            <a:r>
              <a:rPr lang="de-DE" altLang="de-DE" sz="1400" b="1" dirty="0">
                <a:latin typeface="+mn-lt"/>
              </a:rPr>
              <a:t>22.700 </a:t>
            </a:r>
            <a:r>
              <a:rPr lang="de-DE" altLang="de-DE" sz="1400" dirty="0">
                <a:latin typeface="+mn-lt"/>
              </a:rPr>
              <a:t>Tierärzte</a:t>
            </a:r>
          </a:p>
        </p:txBody>
      </p:sp>
      <p:cxnSp>
        <p:nvCxnSpPr>
          <p:cNvPr id="10" name="Gerader Verbinder 16">
            <a:extLst>
              <a:ext uri="{FF2B5EF4-FFF2-40B4-BE49-F238E27FC236}">
                <a16:creationId xmlns:a16="http://schemas.microsoft.com/office/drawing/2014/main" id="{5B25E465-C0A4-45FA-A844-3B200D196558}"/>
              </a:ext>
            </a:extLst>
          </p:cNvPr>
          <p:cNvCxnSpPr>
            <a:cxnSpLocks/>
          </p:cNvCxnSpPr>
          <p:nvPr/>
        </p:nvCxnSpPr>
        <p:spPr>
          <a:xfrm>
            <a:off x="2902298" y="1826418"/>
            <a:ext cx="0" cy="68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platzhalter 4">
            <a:extLst>
              <a:ext uri="{FF2B5EF4-FFF2-40B4-BE49-F238E27FC236}">
                <a16:creationId xmlns:a16="http://schemas.microsoft.com/office/drawing/2014/main" id="{C83A4638-CA80-46E7-8E19-8F5EAA3C407A}"/>
              </a:ext>
            </a:extLst>
          </p:cNvPr>
          <p:cNvSpPr txBox="1">
            <a:spLocks/>
          </p:cNvSpPr>
          <p:nvPr/>
        </p:nvSpPr>
        <p:spPr bwMode="gray">
          <a:xfrm>
            <a:off x="566627" y="1895450"/>
            <a:ext cx="1872000" cy="545937"/>
          </a:xfrm>
          <a:prstGeom prst="rect">
            <a:avLst/>
          </a:prstGeom>
          <a:no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dirty="0"/>
              <a:t>Unsere Zielgruppen</a:t>
            </a:r>
            <a:r>
              <a:rPr lang="de-DE" baseline="30000" dirty="0"/>
              <a:t>1)</a:t>
            </a:r>
            <a:r>
              <a:rPr lang="de-DE" dirty="0"/>
              <a:t> sind:</a:t>
            </a:r>
          </a:p>
        </p:txBody>
      </p:sp>
      <p:sp>
        <p:nvSpPr>
          <p:cNvPr id="12" name="Rechteck 93">
            <a:extLst>
              <a:ext uri="{FF2B5EF4-FFF2-40B4-BE49-F238E27FC236}">
                <a16:creationId xmlns:a16="http://schemas.microsoft.com/office/drawing/2014/main" id="{4CF04ECD-ECC8-43C6-97C7-FE6603431578}"/>
              </a:ext>
            </a:extLst>
          </p:cNvPr>
          <p:cNvSpPr/>
          <p:nvPr/>
        </p:nvSpPr>
        <p:spPr>
          <a:xfrm>
            <a:off x="5343525" y="2736617"/>
            <a:ext cx="6511835" cy="26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3" name="Rechteck 24">
            <a:extLst>
              <a:ext uri="{FF2B5EF4-FFF2-40B4-BE49-F238E27FC236}">
                <a16:creationId xmlns:a16="http://schemas.microsoft.com/office/drawing/2014/main" id="{E8AC72BC-4CD2-499B-A747-703F2F3979AF}"/>
              </a:ext>
            </a:extLst>
          </p:cNvPr>
          <p:cNvSpPr/>
          <p:nvPr/>
        </p:nvSpPr>
        <p:spPr>
          <a:xfrm>
            <a:off x="335360" y="2736617"/>
            <a:ext cx="4860000" cy="26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4" name="Rectangle 9">
            <a:extLst>
              <a:ext uri="{FF2B5EF4-FFF2-40B4-BE49-F238E27FC236}">
                <a16:creationId xmlns:a16="http://schemas.microsoft.com/office/drawing/2014/main" id="{3AF1C21D-8C5A-409B-990E-5361F158142A}"/>
              </a:ext>
            </a:extLst>
          </p:cNvPr>
          <p:cNvSpPr>
            <a:spLocks noChangeArrowheads="1"/>
          </p:cNvSpPr>
          <p:nvPr/>
        </p:nvSpPr>
        <p:spPr bwMode="auto">
          <a:xfrm>
            <a:off x="956730" y="3089988"/>
            <a:ext cx="4053420" cy="430887"/>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Über 3 Mio. EUR </a:t>
            </a:r>
            <a:r>
              <a:rPr lang="de-DE" altLang="de-DE" sz="1400" b="0" dirty="0">
                <a:ea typeface="ＭＳ Ｐゴシック" pitchFamily="34" charset="-128"/>
              </a:rPr>
              <a:t>beträgt das durchschnittliche Einkommen eines Arztes aus 40 Berufsjahren.</a:t>
            </a:r>
            <a:r>
              <a:rPr lang="de-DE" altLang="de-DE" sz="1400" b="0" baseline="30000" dirty="0">
                <a:ea typeface="ＭＳ Ｐゴシック" pitchFamily="34" charset="-128"/>
              </a:rPr>
              <a:t>3)</a:t>
            </a:r>
          </a:p>
        </p:txBody>
      </p:sp>
      <p:grpSp>
        <p:nvGrpSpPr>
          <p:cNvPr id="18" name="Gruppieren 14">
            <a:extLst>
              <a:ext uri="{FF2B5EF4-FFF2-40B4-BE49-F238E27FC236}">
                <a16:creationId xmlns:a16="http://schemas.microsoft.com/office/drawing/2014/main" id="{5A1E1963-D191-4BD4-8959-2CCAC1C5D13C}"/>
              </a:ext>
            </a:extLst>
          </p:cNvPr>
          <p:cNvGrpSpPr/>
          <p:nvPr/>
        </p:nvGrpSpPr>
        <p:grpSpPr>
          <a:xfrm>
            <a:off x="478728" y="3176602"/>
            <a:ext cx="367936" cy="257658"/>
            <a:chOff x="440628" y="3586933"/>
            <a:chExt cx="367936" cy="257658"/>
          </a:xfrm>
        </p:grpSpPr>
        <p:pic>
          <p:nvPicPr>
            <p:cNvPr id="19" name="Grafik 10" descr="Ein Bild, das Objekt, Uhr, Schild, Monitor enthält.&#10;&#10;Automatisch generierte Beschreibung">
              <a:extLst>
                <a:ext uri="{FF2B5EF4-FFF2-40B4-BE49-F238E27FC236}">
                  <a16:creationId xmlns:a16="http://schemas.microsoft.com/office/drawing/2014/main" id="{D1C98943-0E68-4E96-97FE-0638656449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628" y="3586933"/>
              <a:ext cx="367936" cy="257658"/>
            </a:xfrm>
            <a:prstGeom prst="rect">
              <a:avLst/>
            </a:prstGeom>
          </p:spPr>
        </p:pic>
        <p:sp>
          <p:nvSpPr>
            <p:cNvPr id="20" name="Rechteck 13">
              <a:extLst>
                <a:ext uri="{FF2B5EF4-FFF2-40B4-BE49-F238E27FC236}">
                  <a16:creationId xmlns:a16="http://schemas.microsoft.com/office/drawing/2014/main" id="{34D7F7C5-01F7-4F9B-A193-3FB094F0193F}"/>
                </a:ext>
              </a:extLst>
            </p:cNvPr>
            <p:cNvSpPr/>
            <p:nvPr/>
          </p:nvSpPr>
          <p:spPr>
            <a:xfrm>
              <a:off x="479989" y="3643313"/>
              <a:ext cx="91372" cy="14763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21" name="Grafik 12" descr="Ein Bild, das Uhr, sitzend, Zeichnung, Schild enthält.&#10;&#10;Automatisch generierte Beschreibung">
              <a:extLst>
                <a:ext uri="{FF2B5EF4-FFF2-40B4-BE49-F238E27FC236}">
                  <a16:creationId xmlns:a16="http://schemas.microsoft.com/office/drawing/2014/main" id="{010BF9E8-7869-4D52-882E-2A0906B2D6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012" y="3666359"/>
              <a:ext cx="74964" cy="108668"/>
            </a:xfrm>
            <a:prstGeom prst="rect">
              <a:avLst/>
            </a:prstGeom>
          </p:spPr>
        </p:pic>
      </p:grpSp>
      <p:sp>
        <p:nvSpPr>
          <p:cNvPr id="15" name="Rectangle 9">
            <a:extLst>
              <a:ext uri="{FF2B5EF4-FFF2-40B4-BE49-F238E27FC236}">
                <a16:creationId xmlns:a16="http://schemas.microsoft.com/office/drawing/2014/main" id="{F19027AE-DA9E-4EFC-9D22-D4D6D68A66E5}"/>
              </a:ext>
            </a:extLst>
          </p:cNvPr>
          <p:cNvSpPr>
            <a:spLocks noChangeArrowheads="1"/>
          </p:cNvSpPr>
          <p:nvPr/>
        </p:nvSpPr>
        <p:spPr bwMode="auto">
          <a:xfrm>
            <a:off x="956730" y="3853173"/>
            <a:ext cx="4053419" cy="430887"/>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Ärzte </a:t>
            </a:r>
            <a:r>
              <a:rPr lang="de-DE" altLang="de-DE" sz="1400" b="0" dirty="0">
                <a:ea typeface="ＭＳ Ｐゴシック" pitchFamily="34" charset="-128"/>
              </a:rPr>
              <a:t>arbeiten oft noch weit über das </a:t>
            </a:r>
            <a:br>
              <a:rPr lang="de-DE" altLang="de-DE" sz="1400" b="0" dirty="0">
                <a:ea typeface="ＭＳ Ｐゴシック" pitchFamily="34" charset="-128"/>
              </a:rPr>
            </a:br>
            <a:r>
              <a:rPr lang="de-DE" altLang="de-DE" sz="1400" b="0" dirty="0">
                <a:ea typeface="ＭＳ Ｐゴシック" pitchFamily="34" charset="-128"/>
              </a:rPr>
              <a:t>60. Lebensjahr hinaus.</a:t>
            </a:r>
          </a:p>
        </p:txBody>
      </p:sp>
      <p:pic>
        <p:nvPicPr>
          <p:cNvPr id="22" name="Grafik 19" descr="Ein Bild, das Schild, draußen, Ende, sitzend enthält.&#10;&#10;Automatisch generierte Beschreibung">
            <a:extLst>
              <a:ext uri="{FF2B5EF4-FFF2-40B4-BE49-F238E27FC236}">
                <a16:creationId xmlns:a16="http://schemas.microsoft.com/office/drawing/2014/main" id="{EC82196B-8854-4A5A-8A9B-CDF5AAC9A7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410" y="3898977"/>
            <a:ext cx="296572" cy="339278"/>
          </a:xfrm>
          <a:prstGeom prst="rect">
            <a:avLst/>
          </a:prstGeom>
        </p:spPr>
      </p:pic>
      <p:sp>
        <p:nvSpPr>
          <p:cNvPr id="16" name="Rectangle 9">
            <a:extLst>
              <a:ext uri="{FF2B5EF4-FFF2-40B4-BE49-F238E27FC236}">
                <a16:creationId xmlns:a16="http://schemas.microsoft.com/office/drawing/2014/main" id="{FB53F33E-B75F-46AC-9A7F-58B533014A31}"/>
              </a:ext>
            </a:extLst>
          </p:cNvPr>
          <p:cNvSpPr>
            <a:spLocks noChangeArrowheads="1"/>
          </p:cNvSpPr>
          <p:nvPr/>
        </p:nvSpPr>
        <p:spPr bwMode="auto">
          <a:xfrm>
            <a:off x="956730" y="4616359"/>
            <a:ext cx="4053419" cy="430887"/>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Auf 53% </a:t>
            </a:r>
            <a:r>
              <a:rPr lang="de-DE" altLang="de-DE" sz="1400" b="0" dirty="0">
                <a:ea typeface="ＭＳ Ｐゴシック" pitchFamily="34" charset="-128"/>
              </a:rPr>
              <a:t>schätzen Ärzte das eigene Risiko einer berufsbedingten Erkrankung.</a:t>
            </a:r>
            <a:r>
              <a:rPr lang="de-DE" altLang="de-DE" sz="1400" b="0" baseline="30000" dirty="0">
                <a:ea typeface="ＭＳ Ｐゴシック" pitchFamily="34" charset="-128"/>
              </a:rPr>
              <a:t>2)</a:t>
            </a:r>
          </a:p>
        </p:txBody>
      </p:sp>
      <p:pic>
        <p:nvPicPr>
          <p:cNvPr id="23" name="Grafik 20">
            <a:extLst>
              <a:ext uri="{FF2B5EF4-FFF2-40B4-BE49-F238E27FC236}">
                <a16:creationId xmlns:a16="http://schemas.microsoft.com/office/drawing/2014/main" id="{CBE65AD8-CCC6-4664-8AD4-22DCC63FCD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1304" y="4689989"/>
            <a:ext cx="242784" cy="283626"/>
          </a:xfrm>
          <a:prstGeom prst="rect">
            <a:avLst/>
          </a:prstGeom>
        </p:spPr>
      </p:pic>
      <p:sp>
        <p:nvSpPr>
          <p:cNvPr id="28" name="Rectangle 9">
            <a:extLst>
              <a:ext uri="{FF2B5EF4-FFF2-40B4-BE49-F238E27FC236}">
                <a16:creationId xmlns:a16="http://schemas.microsoft.com/office/drawing/2014/main" id="{B7433171-B35B-49F9-9F2B-F5E81107C59D}"/>
              </a:ext>
            </a:extLst>
          </p:cNvPr>
          <p:cNvSpPr>
            <a:spLocks noChangeArrowheads="1"/>
          </p:cNvSpPr>
          <p:nvPr/>
        </p:nvSpPr>
        <p:spPr bwMode="auto">
          <a:xfrm>
            <a:off x="5473287" y="2850811"/>
            <a:ext cx="6252310" cy="215444"/>
          </a:xfrm>
          <a:prstGeom prst="rect">
            <a:avLst/>
          </a:prstGeom>
          <a:noFill/>
          <a:ln>
            <a:noFill/>
          </a:ln>
          <a:effectLst/>
        </p:spPr>
        <p:txBody>
          <a:bodyPr wrap="square" lIns="90000" tIns="0" rIns="900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Top 3 Ursachen für eine Berufsunfähigkeit bei Ärzten.</a:t>
            </a:r>
            <a:r>
              <a:rPr lang="de-DE" altLang="de-DE" sz="1400" baseline="30000" dirty="0">
                <a:ea typeface="ＭＳ Ｐゴシック" pitchFamily="34" charset="-128"/>
              </a:rPr>
              <a:t>5)</a:t>
            </a:r>
          </a:p>
        </p:txBody>
      </p:sp>
      <p:graphicFrame>
        <p:nvGraphicFramePr>
          <p:cNvPr id="30" name="Diagrammplatzhalter 11">
            <a:extLst>
              <a:ext uri="{FF2B5EF4-FFF2-40B4-BE49-F238E27FC236}">
                <a16:creationId xmlns:a16="http://schemas.microsoft.com/office/drawing/2014/main" id="{A49DDF09-E266-42F6-8A50-D666C0000D4D}"/>
              </a:ext>
            </a:extLst>
          </p:cNvPr>
          <p:cNvGraphicFramePr>
            <a:graphicFrameLocks/>
          </p:cNvGraphicFramePr>
          <p:nvPr/>
        </p:nvGraphicFramePr>
        <p:xfrm>
          <a:off x="5387562" y="3132718"/>
          <a:ext cx="3276000" cy="2153657"/>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platzhalter 6">
            <a:extLst>
              <a:ext uri="{FF2B5EF4-FFF2-40B4-BE49-F238E27FC236}">
                <a16:creationId xmlns:a16="http://schemas.microsoft.com/office/drawing/2014/main" id="{0302468B-335C-4C99-9270-2D03E066C5B3}"/>
              </a:ext>
            </a:extLst>
          </p:cNvPr>
          <p:cNvSpPr txBox="1">
            <a:spLocks/>
          </p:cNvSpPr>
          <p:nvPr/>
        </p:nvSpPr>
        <p:spPr bwMode="gray">
          <a:xfrm>
            <a:off x="6749350" y="4751690"/>
            <a:ext cx="2308324"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14%</a:t>
            </a:r>
          </a:p>
          <a:p>
            <a:r>
              <a:rPr lang="de-DE" sz="1200" b="0" dirty="0"/>
              <a:t>Krebs und ähnliche Erkrankungen</a:t>
            </a:r>
          </a:p>
        </p:txBody>
      </p:sp>
      <p:sp>
        <p:nvSpPr>
          <p:cNvPr id="32" name="Textplatzhalter 6">
            <a:extLst>
              <a:ext uri="{FF2B5EF4-FFF2-40B4-BE49-F238E27FC236}">
                <a16:creationId xmlns:a16="http://schemas.microsoft.com/office/drawing/2014/main" id="{34BCA628-180C-4803-B475-B1C84BB96304}"/>
              </a:ext>
            </a:extLst>
          </p:cNvPr>
          <p:cNvSpPr txBox="1">
            <a:spLocks/>
          </p:cNvSpPr>
          <p:nvPr/>
        </p:nvSpPr>
        <p:spPr bwMode="gray">
          <a:xfrm>
            <a:off x="6893517" y="4057391"/>
            <a:ext cx="3545842"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15%</a:t>
            </a:r>
          </a:p>
          <a:p>
            <a:r>
              <a:rPr lang="de-DE" sz="1200" b="0" dirty="0"/>
              <a:t>Erkrankungen des Skelett- und Bewegungsapparats</a:t>
            </a:r>
          </a:p>
        </p:txBody>
      </p:sp>
      <p:sp>
        <p:nvSpPr>
          <p:cNvPr id="33" name="Textplatzhalter 6">
            <a:extLst>
              <a:ext uri="{FF2B5EF4-FFF2-40B4-BE49-F238E27FC236}">
                <a16:creationId xmlns:a16="http://schemas.microsoft.com/office/drawing/2014/main" id="{21B7E0E9-0082-45F6-971F-1693DF5975A3}"/>
              </a:ext>
            </a:extLst>
          </p:cNvPr>
          <p:cNvSpPr txBox="1">
            <a:spLocks/>
          </p:cNvSpPr>
          <p:nvPr/>
        </p:nvSpPr>
        <p:spPr bwMode="gray">
          <a:xfrm>
            <a:off x="8265587" y="3368510"/>
            <a:ext cx="3382336"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35%</a:t>
            </a:r>
          </a:p>
          <a:p>
            <a:r>
              <a:rPr lang="de-DE" sz="1200" b="0" dirty="0"/>
              <a:t>Nervenkrankheiten und psychische Erkrankungen</a:t>
            </a:r>
          </a:p>
        </p:txBody>
      </p:sp>
      <p:pic>
        <p:nvPicPr>
          <p:cNvPr id="38" name="Grafik 38">
            <a:extLst>
              <a:ext uri="{FF2B5EF4-FFF2-40B4-BE49-F238E27FC236}">
                <a16:creationId xmlns:a16="http://schemas.microsoft.com/office/drawing/2014/main" id="{8DC9A7A8-E588-4E10-A4AB-4C479131CD20}"/>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a:off x="5660098" y="3433345"/>
            <a:ext cx="246632" cy="231996"/>
          </a:xfrm>
          <a:prstGeom prst="rect">
            <a:avLst/>
          </a:prstGeom>
        </p:spPr>
      </p:pic>
      <p:pic>
        <p:nvPicPr>
          <p:cNvPr id="39" name="Grafik 43">
            <a:extLst>
              <a:ext uri="{FF2B5EF4-FFF2-40B4-BE49-F238E27FC236}">
                <a16:creationId xmlns:a16="http://schemas.microsoft.com/office/drawing/2014/main" id="{417BAC44-0A94-4F92-BF1B-285BCBCC95DC}"/>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a:xfrm>
            <a:off x="5690667" y="4129170"/>
            <a:ext cx="185494" cy="246748"/>
          </a:xfrm>
          <a:prstGeom prst="rect">
            <a:avLst/>
          </a:prstGeom>
        </p:spPr>
      </p:pic>
      <p:sp>
        <p:nvSpPr>
          <p:cNvPr id="41" name="Rechteck 63">
            <a:extLst>
              <a:ext uri="{FF2B5EF4-FFF2-40B4-BE49-F238E27FC236}">
                <a16:creationId xmlns:a16="http://schemas.microsoft.com/office/drawing/2014/main" id="{5B12EDED-0FC6-42C6-9EDE-65CBDFA15BA4}"/>
              </a:ext>
            </a:extLst>
          </p:cNvPr>
          <p:cNvSpPr/>
          <p:nvPr/>
        </p:nvSpPr>
        <p:spPr>
          <a:xfrm>
            <a:off x="335360" y="0"/>
            <a:ext cx="1042638" cy="1042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42" name="Grafik 67">
            <a:extLst>
              <a:ext uri="{FF2B5EF4-FFF2-40B4-BE49-F238E27FC236}">
                <a16:creationId xmlns:a16="http://schemas.microsoft.com/office/drawing/2014/main" id="{0F593320-C0F3-456A-AB28-08E2BC6A8A2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1792" y="206432"/>
            <a:ext cx="629774" cy="629774"/>
          </a:xfrm>
          <a:prstGeom prst="rect">
            <a:avLst/>
          </a:prstGeom>
        </p:spPr>
      </p:pic>
      <p:sp>
        <p:nvSpPr>
          <p:cNvPr id="2" name="Fußzeilenplatzhalter 1">
            <a:extLst>
              <a:ext uri="{FF2B5EF4-FFF2-40B4-BE49-F238E27FC236}">
                <a16:creationId xmlns:a16="http://schemas.microsoft.com/office/drawing/2014/main" id="{B14D3EBB-B67E-4F09-B3F5-375A14AC29D4}"/>
              </a:ext>
            </a:extLst>
          </p:cNvPr>
          <p:cNvSpPr>
            <a:spLocks noGrp="1"/>
          </p:cNvSpPr>
          <p:nvPr>
            <p:ph type="ftr" sz="quarter" idx="11"/>
          </p:nvPr>
        </p:nvSpPr>
        <p:spPr/>
        <p:txBody>
          <a:bodyPr/>
          <a:lstStyle/>
          <a:p>
            <a:r>
              <a:rPr lang="de-DE"/>
              <a:t>EGO Top – Berufsunfähigkeitsschutz von HDI | Marketing-Unterlage | Mai 2022</a:t>
            </a:r>
            <a:endParaRPr lang="de-DE" dirty="0"/>
          </a:p>
        </p:txBody>
      </p:sp>
      <p:sp>
        <p:nvSpPr>
          <p:cNvPr id="3" name="Foliennummernplatzhalter 2">
            <a:extLst>
              <a:ext uri="{FF2B5EF4-FFF2-40B4-BE49-F238E27FC236}">
                <a16:creationId xmlns:a16="http://schemas.microsoft.com/office/drawing/2014/main" id="{1CADE3FA-9928-4135-B1E7-D97A35722D61}"/>
              </a:ext>
            </a:extLst>
          </p:cNvPr>
          <p:cNvSpPr>
            <a:spLocks noGrp="1"/>
          </p:cNvSpPr>
          <p:nvPr>
            <p:ph type="sldNum" sz="quarter" idx="12"/>
          </p:nvPr>
        </p:nvSpPr>
        <p:spPr/>
        <p:txBody>
          <a:bodyPr/>
          <a:lstStyle/>
          <a:p>
            <a:fld id="{7EC6429F-8EBA-4254-B9C8-295228AFE7F1}" type="slidenum">
              <a:rPr lang="de-DE" smtClean="0"/>
              <a:pPr/>
              <a:t>68</a:t>
            </a:fld>
            <a:endParaRPr lang="de-DE" dirty="0"/>
          </a:p>
        </p:txBody>
      </p:sp>
      <p:pic>
        <p:nvPicPr>
          <p:cNvPr id="36" name="Grafik 36">
            <a:extLst>
              <a:ext uri="{FF2B5EF4-FFF2-40B4-BE49-F238E27FC236}">
                <a16:creationId xmlns:a16="http://schemas.microsoft.com/office/drawing/2014/main" id="{B11F8C85-F000-435B-AE11-65EDBE0EAE68}"/>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tretch>
            <a:fillRect/>
          </a:stretch>
        </p:blipFill>
        <p:spPr>
          <a:xfrm>
            <a:off x="5673130" y="4825458"/>
            <a:ext cx="220569" cy="220569"/>
          </a:xfrm>
          <a:prstGeom prst="rect">
            <a:avLst/>
          </a:prstGeom>
        </p:spPr>
      </p:pic>
    </p:spTree>
    <p:extLst>
      <p:ext uri="{BB962C8B-B14F-4D97-AF65-F5344CB8AC3E}">
        <p14:creationId xmlns:p14="http://schemas.microsoft.com/office/powerpoint/2010/main" val="6264637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Unser Rezept, um Berufsunfähigkeit abzusichern</a:t>
            </a:r>
            <a:r>
              <a:rPr lang="de-DE"/>
              <a:t>. </a:t>
            </a:r>
            <a:endParaRPr lang="de-DE" dirty="0"/>
          </a:p>
        </p:txBody>
      </p:sp>
      <p:sp>
        <p:nvSpPr>
          <p:cNvPr id="41" name="Rechteck 63">
            <a:extLst>
              <a:ext uri="{FF2B5EF4-FFF2-40B4-BE49-F238E27FC236}">
                <a16:creationId xmlns:a16="http://schemas.microsoft.com/office/drawing/2014/main" id="{5B12EDED-0FC6-42C6-9EDE-65CBDFA15BA4}"/>
              </a:ext>
            </a:extLst>
          </p:cNvPr>
          <p:cNvSpPr/>
          <p:nvPr/>
        </p:nvSpPr>
        <p:spPr>
          <a:xfrm>
            <a:off x="335360" y="0"/>
            <a:ext cx="1042638" cy="1042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42" name="Grafik 67">
            <a:extLst>
              <a:ext uri="{FF2B5EF4-FFF2-40B4-BE49-F238E27FC236}">
                <a16:creationId xmlns:a16="http://schemas.microsoft.com/office/drawing/2014/main" id="{0F593320-C0F3-456A-AB28-08E2BC6A8A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792" y="206432"/>
            <a:ext cx="629774" cy="629774"/>
          </a:xfrm>
          <a:prstGeom prst="rect">
            <a:avLst/>
          </a:prstGeom>
        </p:spPr>
      </p:pic>
      <p:pic>
        <p:nvPicPr>
          <p:cNvPr id="36" name="Grafik 14">
            <a:extLst>
              <a:ext uri="{FF2B5EF4-FFF2-40B4-BE49-F238E27FC236}">
                <a16:creationId xmlns:a16="http://schemas.microsoft.com/office/drawing/2014/main" id="{3DF54AF3-4EB6-4812-8420-F0915C61D30B}"/>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9478593" y="1277938"/>
            <a:ext cx="2451739" cy="5078121"/>
          </a:xfrm>
          <a:prstGeom prst="rect">
            <a:avLst/>
          </a:prstGeom>
        </p:spPr>
      </p:pic>
      <p:sp>
        <p:nvSpPr>
          <p:cNvPr id="37" name="Rechteck 12">
            <a:extLst>
              <a:ext uri="{FF2B5EF4-FFF2-40B4-BE49-F238E27FC236}">
                <a16:creationId xmlns:a16="http://schemas.microsoft.com/office/drawing/2014/main" id="{B7152EB0-DE9D-411A-83F2-685A31097EF5}"/>
              </a:ext>
            </a:extLst>
          </p:cNvPr>
          <p:cNvSpPr/>
          <p:nvPr/>
        </p:nvSpPr>
        <p:spPr>
          <a:xfrm>
            <a:off x="342899" y="1277937"/>
            <a:ext cx="9000000" cy="5105609"/>
          </a:xfrm>
          <a:prstGeom prst="rect">
            <a:avLst/>
          </a:prstGeom>
          <a:solidFill>
            <a:srgbClr val="DDEA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nSpc>
                <a:spcPct val="104000"/>
              </a:lnSpc>
              <a:spcBef>
                <a:spcPts val="600"/>
              </a:spcBef>
            </a:pPr>
            <a:r>
              <a:rPr lang="de-DE" sz="1600" b="1" dirty="0">
                <a:solidFill>
                  <a:schemeClr val="accent1"/>
                </a:solidFill>
              </a:rPr>
              <a:t>Einfach machen! </a:t>
            </a:r>
            <a:br>
              <a:rPr lang="de-DE" sz="1600" b="1" dirty="0">
                <a:solidFill>
                  <a:schemeClr val="accent1"/>
                </a:solidFill>
              </a:rPr>
            </a:br>
            <a:r>
              <a:rPr lang="de-DE" sz="1600" b="1" dirty="0">
                <a:solidFill>
                  <a:schemeClr val="accent1"/>
                </a:solidFill>
              </a:rPr>
              <a:t>EGO Top bietet optimalen BU-Schutz für die Bedürfnisse von Ärzten. </a:t>
            </a:r>
            <a:endParaRPr lang="de-DE" sz="1600" b="1" baseline="30000" dirty="0">
              <a:solidFill>
                <a:schemeClr val="accent1"/>
              </a:solidFill>
              <a:highlight>
                <a:srgbClr val="FFFF00"/>
              </a:highlight>
            </a:endParaRPr>
          </a:p>
          <a:p>
            <a:pPr>
              <a:lnSpc>
                <a:spcPct val="104000"/>
              </a:lnSpc>
              <a:spcBef>
                <a:spcPts val="600"/>
              </a:spcBef>
            </a:pPr>
            <a:r>
              <a:rPr lang="de-DE" sz="1600" b="1" dirty="0">
                <a:solidFill>
                  <a:schemeClr val="tx1"/>
                </a:solidFill>
              </a:rPr>
              <a:t>Besonderheiten beim BU-Schutz für Ärzte:</a:t>
            </a:r>
          </a:p>
          <a:p>
            <a:pPr marL="285750" indent="-285750">
              <a:lnSpc>
                <a:spcPct val="104000"/>
              </a:lnSpc>
              <a:spcBef>
                <a:spcPts val="600"/>
              </a:spcBef>
              <a:buBlip>
                <a:blip r:embed="rId4"/>
              </a:buBlip>
            </a:pPr>
            <a:r>
              <a:rPr lang="de-DE" sz="1600" b="1" dirty="0">
                <a:solidFill>
                  <a:schemeClr val="tx1"/>
                </a:solidFill>
              </a:rPr>
              <a:t>Infektionsklausel</a:t>
            </a:r>
            <a:r>
              <a:rPr lang="de-DE" sz="1600" dirty="0">
                <a:solidFill>
                  <a:schemeClr val="tx1"/>
                </a:solidFill>
              </a:rPr>
              <a:t> </a:t>
            </a:r>
            <a:r>
              <a:rPr lang="de-DE" sz="1600" b="0" dirty="0">
                <a:solidFill>
                  <a:schemeClr val="tx1"/>
                </a:solidFill>
              </a:rPr>
              <a:t>greift bereits bei teilweisem Tätigkeitsverbot und vereinfachtem Nachweis (z.B. Hygieneplan).</a:t>
            </a:r>
          </a:p>
          <a:p>
            <a:pPr>
              <a:lnSpc>
                <a:spcPct val="104000"/>
              </a:lnSpc>
              <a:spcBef>
                <a:spcPts val="600"/>
              </a:spcBef>
            </a:pPr>
            <a:endParaRPr lang="de-DE" sz="800" b="0" dirty="0">
              <a:solidFill>
                <a:schemeClr val="tx1"/>
              </a:solidFill>
            </a:endParaRPr>
          </a:p>
          <a:p>
            <a:pPr marL="285750" indent="-285750">
              <a:lnSpc>
                <a:spcPct val="104000"/>
              </a:lnSpc>
              <a:spcBef>
                <a:spcPts val="600"/>
              </a:spcBef>
              <a:buBlip>
                <a:blip r:embed="rId4"/>
              </a:buBlip>
            </a:pPr>
            <a:r>
              <a:rPr lang="de-DE" sz="1600" b="1" dirty="0">
                <a:solidFill>
                  <a:schemeClr val="tx1"/>
                </a:solidFill>
              </a:rPr>
              <a:t>Verzicht auf Prüfung zur Umorganisation</a:t>
            </a:r>
            <a:r>
              <a:rPr lang="de-DE" sz="1600" dirty="0">
                <a:solidFill>
                  <a:schemeClr val="tx1"/>
                </a:solidFill>
              </a:rPr>
              <a:t> </a:t>
            </a:r>
            <a:r>
              <a:rPr lang="de-DE" sz="1600" b="0" dirty="0">
                <a:solidFill>
                  <a:schemeClr val="tx1"/>
                </a:solidFill>
              </a:rPr>
              <a:t>Bei Ärzten, Zahnärzten und Tierärzten gilt unabhängig von der Anzahl der beschäftigten Mitarbeiter: Wir berufen uns nicht auf eine Umorganisation, wenn und solange Sie uns nachweisen, dass eine konkrete Umorganisation nicht erfolgt ist.</a:t>
            </a:r>
            <a:endParaRPr lang="de-DE" sz="800" b="0" dirty="0">
              <a:solidFill>
                <a:schemeClr val="tx1"/>
              </a:solidFill>
            </a:endParaRPr>
          </a:p>
          <a:p>
            <a:pPr marL="285750" indent="-285750">
              <a:lnSpc>
                <a:spcPct val="104000"/>
              </a:lnSpc>
              <a:spcBef>
                <a:spcPts val="600"/>
              </a:spcBef>
              <a:buBlip>
                <a:blip r:embed="rId4"/>
              </a:buBlip>
            </a:pPr>
            <a:r>
              <a:rPr lang="de-DE" sz="1600" b="1" dirty="0">
                <a:solidFill>
                  <a:schemeClr val="tx1"/>
                </a:solidFill>
              </a:rPr>
              <a:t>Humanitäre Einsätze</a:t>
            </a:r>
            <a:r>
              <a:rPr lang="de-DE" sz="1600" dirty="0">
                <a:solidFill>
                  <a:schemeClr val="tx1"/>
                </a:solidFill>
              </a:rPr>
              <a:t> </a:t>
            </a:r>
            <a:r>
              <a:rPr lang="de-DE" sz="1600" b="0" dirty="0">
                <a:solidFill>
                  <a:schemeClr val="tx1"/>
                </a:solidFill>
              </a:rPr>
              <a:t>für Mediziner sind mitversichert, z.B. bei einer Tätigkeit bei </a:t>
            </a:r>
            <a:br>
              <a:rPr lang="de-DE" sz="1600" b="0" dirty="0">
                <a:solidFill>
                  <a:schemeClr val="tx1"/>
                </a:solidFill>
              </a:rPr>
            </a:br>
            <a:r>
              <a:rPr lang="de-DE" sz="1600" b="0" dirty="0">
                <a:solidFill>
                  <a:schemeClr val="tx1"/>
                </a:solidFill>
              </a:rPr>
              <a:t>„Ärzte ohne Grenzen“.</a:t>
            </a:r>
          </a:p>
          <a:p>
            <a:pPr>
              <a:lnSpc>
                <a:spcPct val="104000"/>
              </a:lnSpc>
              <a:spcBef>
                <a:spcPts val="600"/>
              </a:spcBef>
            </a:pPr>
            <a:endParaRPr lang="de-DE" sz="800" b="0" dirty="0">
              <a:solidFill>
                <a:schemeClr val="tx1"/>
              </a:solidFill>
            </a:endParaRPr>
          </a:p>
          <a:p>
            <a:pPr marL="285750" indent="-285750">
              <a:lnSpc>
                <a:spcPct val="104000"/>
              </a:lnSpc>
              <a:spcBef>
                <a:spcPts val="600"/>
              </a:spcBef>
              <a:buBlip>
                <a:blip r:embed="rId4"/>
              </a:buBlip>
            </a:pPr>
            <a:r>
              <a:rPr lang="de-DE" sz="1600" b="1" dirty="0">
                <a:solidFill>
                  <a:schemeClr val="tx1"/>
                </a:solidFill>
              </a:rPr>
              <a:t>Aktion</a:t>
            </a:r>
            <a:r>
              <a:rPr lang="de-DE" sz="1600" b="0" dirty="0">
                <a:solidFill>
                  <a:schemeClr val="tx1"/>
                </a:solidFill>
              </a:rPr>
              <a:t> BU-Schutz für Ärzte mit vereinfachten Gesundheitsfragen. Weitere Informationen in der </a:t>
            </a:r>
            <a:r>
              <a:rPr lang="de-DE" sz="1600" b="1" dirty="0">
                <a:solidFill>
                  <a:srgbClr val="6C6F70"/>
                </a:solidFill>
                <a:latin typeface="Arial"/>
                <a:hlinkClick r:id="rId5"/>
              </a:rPr>
              <a:t>Toolbox BU </a:t>
            </a:r>
            <a:endParaRPr lang="de-DE" sz="1600" b="0" dirty="0">
              <a:solidFill>
                <a:schemeClr val="tx1"/>
              </a:solidFill>
            </a:endParaRPr>
          </a:p>
          <a:p>
            <a:pPr>
              <a:lnSpc>
                <a:spcPct val="104000"/>
              </a:lnSpc>
              <a:spcBef>
                <a:spcPts val="600"/>
              </a:spcBef>
            </a:pPr>
            <a:endParaRPr lang="de-DE" sz="800" b="0" dirty="0">
              <a:solidFill>
                <a:schemeClr val="tx1"/>
              </a:solidFill>
            </a:endParaRPr>
          </a:p>
          <a:p>
            <a:pPr marL="285750" indent="-285750">
              <a:lnSpc>
                <a:spcPct val="104000"/>
              </a:lnSpc>
              <a:spcBef>
                <a:spcPts val="600"/>
              </a:spcBef>
              <a:buBlip>
                <a:blip r:embed="rId4"/>
              </a:buBlip>
            </a:pPr>
            <a:r>
              <a:rPr lang="de-DE" sz="1600" b="1" dirty="0">
                <a:solidFill>
                  <a:schemeClr val="tx1"/>
                </a:solidFill>
              </a:rPr>
              <a:t>Optimale Ergänzung</a:t>
            </a:r>
            <a:r>
              <a:rPr lang="de-DE" sz="1600" dirty="0">
                <a:solidFill>
                  <a:schemeClr val="tx1"/>
                </a:solidFill>
              </a:rPr>
              <a:t> </a:t>
            </a:r>
            <a:r>
              <a:rPr lang="de-DE" sz="1600" b="0" dirty="0">
                <a:solidFill>
                  <a:schemeClr val="tx1"/>
                </a:solidFill>
              </a:rPr>
              <a:t>zur Absicherung durch das berufsständische </a:t>
            </a:r>
            <a:br>
              <a:rPr lang="de-DE" sz="1600" b="0" dirty="0">
                <a:solidFill>
                  <a:schemeClr val="tx1"/>
                </a:solidFill>
              </a:rPr>
            </a:br>
            <a:r>
              <a:rPr lang="de-DE" sz="1600" b="0" dirty="0">
                <a:solidFill>
                  <a:schemeClr val="tx1"/>
                </a:solidFill>
              </a:rPr>
              <a:t>Versorgungswerk.</a:t>
            </a:r>
          </a:p>
        </p:txBody>
      </p:sp>
      <p:sp>
        <p:nvSpPr>
          <p:cNvPr id="3" name="Foliennummernplatzhalter 2">
            <a:extLst>
              <a:ext uri="{FF2B5EF4-FFF2-40B4-BE49-F238E27FC236}">
                <a16:creationId xmlns:a16="http://schemas.microsoft.com/office/drawing/2014/main" id="{2699DD37-3AF9-4662-B105-A61A267B19C2}"/>
              </a:ext>
            </a:extLst>
          </p:cNvPr>
          <p:cNvSpPr>
            <a:spLocks noGrp="1"/>
          </p:cNvSpPr>
          <p:nvPr>
            <p:ph type="sldNum" sz="quarter" idx="12"/>
          </p:nvPr>
        </p:nvSpPr>
        <p:spPr/>
        <p:txBody>
          <a:bodyPr/>
          <a:lstStyle/>
          <a:p>
            <a:fld id="{7EC6429F-8EBA-4254-B9C8-295228AFE7F1}" type="slidenum">
              <a:rPr lang="de-DE" smtClean="0"/>
              <a:pPr/>
              <a:t>69</a:t>
            </a:fld>
            <a:endParaRPr lang="de-DE" dirty="0"/>
          </a:p>
        </p:txBody>
      </p:sp>
      <p:sp>
        <p:nvSpPr>
          <p:cNvPr id="10" name="Fußzeilenplatzhalter 2">
            <a:extLst>
              <a:ext uri="{FF2B5EF4-FFF2-40B4-BE49-F238E27FC236}">
                <a16:creationId xmlns:a16="http://schemas.microsoft.com/office/drawing/2014/main" id="{D0BC5131-D010-4327-969A-2A53E7E27B30}"/>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26392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platzhalter 11">
            <a:extLst>
              <a:ext uri="{FF2B5EF4-FFF2-40B4-BE49-F238E27FC236}">
                <a16:creationId xmlns:a16="http://schemas.microsoft.com/office/drawing/2014/main" id="{DE79EAF8-0758-4CCD-8CE5-2D00178F487D}"/>
              </a:ext>
            </a:extLst>
          </p:cNvPr>
          <p:cNvGraphicFramePr>
            <a:graphicFrameLocks noGrp="1"/>
          </p:cNvGraphicFramePr>
          <p:nvPr>
            <p:ph type="chart" sz="quarter" idx="13"/>
            <p:extLst>
              <p:ext uri="{D42A27DB-BD31-4B8C-83A1-F6EECF244321}">
                <p14:modId xmlns:p14="http://schemas.microsoft.com/office/powerpoint/2010/main" val="1430515225"/>
              </p:ext>
            </p:extLst>
          </p:nvPr>
        </p:nvGraphicFramePr>
        <p:xfrm>
          <a:off x="334963" y="1881188"/>
          <a:ext cx="8497341" cy="392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5FC39F5-E2EF-427D-9A2D-EA15C3CAB769}"/>
              </a:ext>
            </a:extLst>
          </p:cNvPr>
          <p:cNvSpPr>
            <a:spLocks noGrp="1"/>
          </p:cNvSpPr>
          <p:nvPr>
            <p:ph type="title"/>
          </p:nvPr>
        </p:nvSpPr>
        <p:spPr/>
        <p:txBody>
          <a:bodyPr/>
          <a:lstStyle/>
          <a:p>
            <a:r>
              <a:rPr lang="de-DE" dirty="0"/>
              <a:t>Die Auslöser für Berufsunfähigkeit sind </a:t>
            </a:r>
            <a:r>
              <a:rPr lang="de-DE"/>
              <a:t>vielfältig.</a:t>
            </a:r>
            <a:endParaRPr lang="de-DE" dirty="0"/>
          </a:p>
        </p:txBody>
      </p:sp>
      <p:sp>
        <p:nvSpPr>
          <p:cNvPr id="4" name="Text Placeholder 3">
            <a:extLst>
              <a:ext uri="{FF2B5EF4-FFF2-40B4-BE49-F238E27FC236}">
                <a16:creationId xmlns:a16="http://schemas.microsoft.com/office/drawing/2014/main" id="{6773DF37-EE06-4048-AC2C-B36AA69813AD}"/>
              </a:ext>
            </a:extLst>
          </p:cNvPr>
          <p:cNvSpPr>
            <a:spLocks noGrp="1"/>
          </p:cNvSpPr>
          <p:nvPr>
            <p:ph type="body" sz="quarter" idx="14"/>
          </p:nvPr>
        </p:nvSpPr>
        <p:spPr>
          <a:xfrm>
            <a:off x="335360" y="1268761"/>
            <a:ext cx="11520000" cy="238783"/>
          </a:xfrm>
        </p:spPr>
        <p:txBody>
          <a:bodyPr/>
          <a:lstStyle/>
          <a:p>
            <a:r>
              <a:rPr lang="de-DE"/>
              <a:t>Ursachen für eine Berufsunfähigkeit:</a:t>
            </a:r>
            <a:endParaRPr lang="de-DE" dirty="0"/>
          </a:p>
        </p:txBody>
      </p:sp>
      <p:sp>
        <p:nvSpPr>
          <p:cNvPr id="5" name="Text Placeholder 4">
            <a:extLst>
              <a:ext uri="{FF2B5EF4-FFF2-40B4-BE49-F238E27FC236}">
                <a16:creationId xmlns:a16="http://schemas.microsoft.com/office/drawing/2014/main" id="{D061AE51-42C1-4DDC-9D7A-734C92342D4E}"/>
              </a:ext>
            </a:extLst>
          </p:cNvPr>
          <p:cNvSpPr>
            <a:spLocks noGrp="1"/>
          </p:cNvSpPr>
          <p:nvPr>
            <p:ph type="body" sz="quarter" idx="15"/>
          </p:nvPr>
        </p:nvSpPr>
        <p:spPr/>
        <p:txBody>
          <a:bodyPr/>
          <a:lstStyle/>
          <a:p>
            <a:r>
              <a:rPr lang="de-DE" dirty="0"/>
              <a:t>Quelle: Morgen &amp; Morgen, Stand: 04/2023.</a:t>
            </a:r>
          </a:p>
        </p:txBody>
      </p:sp>
      <p:sp>
        <p:nvSpPr>
          <p:cNvPr id="11" name="Textfeld 7">
            <a:extLst>
              <a:ext uri="{FF2B5EF4-FFF2-40B4-BE49-F238E27FC236}">
                <a16:creationId xmlns:a16="http://schemas.microsoft.com/office/drawing/2014/main" id="{E2B1D092-AB7E-4E4D-BFB3-A7331C4A3DF0}"/>
              </a:ext>
            </a:extLst>
          </p:cNvPr>
          <p:cNvSpPr txBox="1"/>
          <p:nvPr/>
        </p:nvSpPr>
        <p:spPr>
          <a:xfrm>
            <a:off x="9166732" y="2197966"/>
            <a:ext cx="2689337" cy="3607222"/>
          </a:xfrm>
          <a:prstGeom prst="rect">
            <a:avLst/>
          </a:prstGeom>
          <a:solidFill>
            <a:srgbClr val="D0E4B9"/>
          </a:solidFill>
        </p:spPr>
        <p:txBody>
          <a:bodyPr wrap="square" lIns="180000" tIns="180000" rIns="108000" bIns="180000" rtlCol="0" anchor="ctr">
            <a:noAutofit/>
          </a:bodyPr>
          <a:lstStyle/>
          <a:p>
            <a:pPr>
              <a:lnSpc>
                <a:spcPct val="104000"/>
              </a:lnSpc>
              <a:spcBef>
                <a:spcPts val="600"/>
              </a:spcBef>
            </a:pPr>
            <a:r>
              <a:rPr lang="de-DE" sz="1500" b="1" dirty="0"/>
              <a:t>Nervenkrankheiten und psychische Erkrankungen sind Hauptursache für Berufsunfähigkeit. </a:t>
            </a:r>
          </a:p>
          <a:p>
            <a:pPr>
              <a:lnSpc>
                <a:spcPct val="104000"/>
              </a:lnSpc>
              <a:spcBef>
                <a:spcPts val="600"/>
              </a:spcBef>
            </a:pPr>
            <a:r>
              <a:rPr lang="de-DE" sz="1500" dirty="0"/>
              <a:t>In den letzten Jahren ist ihr Anteil immer mehr gestiegen. Daher ist es wichtig, bei der Absicherung des Einkommens darauf zu achten, dass auch diese Auslöser abgesichert sind. </a:t>
            </a:r>
          </a:p>
        </p:txBody>
      </p:sp>
      <p:grpSp>
        <p:nvGrpSpPr>
          <p:cNvPr id="12" name="Gruppieren 12">
            <a:extLst>
              <a:ext uri="{FF2B5EF4-FFF2-40B4-BE49-F238E27FC236}">
                <a16:creationId xmlns:a16="http://schemas.microsoft.com/office/drawing/2014/main" id="{AC2BB8D3-F558-4FCD-A5B4-6F9B6ED3C065}"/>
              </a:ext>
            </a:extLst>
          </p:cNvPr>
          <p:cNvGrpSpPr/>
          <p:nvPr/>
        </p:nvGrpSpPr>
        <p:grpSpPr>
          <a:xfrm>
            <a:off x="11532356" y="1976566"/>
            <a:ext cx="442688" cy="442688"/>
            <a:chOff x="6076825" y="3627665"/>
            <a:chExt cx="288032" cy="288032"/>
          </a:xfrm>
        </p:grpSpPr>
        <p:sp>
          <p:nvSpPr>
            <p:cNvPr id="13" name="Rechteck 14">
              <a:extLst>
                <a:ext uri="{FF2B5EF4-FFF2-40B4-BE49-F238E27FC236}">
                  <a16:creationId xmlns:a16="http://schemas.microsoft.com/office/drawing/2014/main" id="{CD5D7083-51C4-4736-B56D-B863B3D74CA2}"/>
                </a:ext>
              </a:extLst>
            </p:cNvPr>
            <p:cNvSpPr/>
            <p:nvPr/>
          </p:nvSpPr>
          <p:spPr>
            <a:xfrm>
              <a:off x="6076825" y="3627665"/>
              <a:ext cx="28803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14" name="Grafik 19">
              <a:extLst>
                <a:ext uri="{FF2B5EF4-FFF2-40B4-BE49-F238E27FC236}">
                  <a16:creationId xmlns:a16="http://schemas.microsoft.com/office/drawing/2014/main" id="{A0A31536-56EA-4B41-84AF-DB475019A2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4263" y="3694364"/>
              <a:ext cx="193157" cy="154634"/>
            </a:xfrm>
            <a:prstGeom prst="rect">
              <a:avLst/>
            </a:prstGeom>
          </p:spPr>
        </p:pic>
      </p:grpSp>
      <p:sp>
        <p:nvSpPr>
          <p:cNvPr id="15" name="Textplatzhalter 6">
            <a:extLst>
              <a:ext uri="{FF2B5EF4-FFF2-40B4-BE49-F238E27FC236}">
                <a16:creationId xmlns:a16="http://schemas.microsoft.com/office/drawing/2014/main" id="{460FFDCB-5F44-47F1-99C8-FB64EE9E79EF}"/>
              </a:ext>
            </a:extLst>
          </p:cNvPr>
          <p:cNvSpPr txBox="1">
            <a:spLocks/>
          </p:cNvSpPr>
          <p:nvPr/>
        </p:nvSpPr>
        <p:spPr bwMode="gray">
          <a:xfrm>
            <a:off x="335360" y="5290056"/>
            <a:ext cx="1871630" cy="360000"/>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sz="1200" b="0" dirty="0"/>
              <a:t>Erkrankungen des Herz- </a:t>
            </a:r>
            <a:br>
              <a:rPr lang="de-DE" sz="1200" b="0" dirty="0"/>
            </a:br>
            <a:r>
              <a:rPr lang="de-DE" sz="1200" b="0" dirty="0"/>
              <a:t>und Gefäßsystems</a:t>
            </a:r>
          </a:p>
        </p:txBody>
      </p:sp>
      <p:sp>
        <p:nvSpPr>
          <p:cNvPr id="16" name="Textplatzhalter 6">
            <a:extLst>
              <a:ext uri="{FF2B5EF4-FFF2-40B4-BE49-F238E27FC236}">
                <a16:creationId xmlns:a16="http://schemas.microsoft.com/office/drawing/2014/main" id="{438BDB50-3723-478C-96DF-B26CE5AEE2A8}"/>
              </a:ext>
            </a:extLst>
          </p:cNvPr>
          <p:cNvSpPr txBox="1">
            <a:spLocks/>
          </p:cNvSpPr>
          <p:nvPr/>
        </p:nvSpPr>
        <p:spPr bwMode="gray">
          <a:xfrm>
            <a:off x="335360" y="4632818"/>
            <a:ext cx="1871630" cy="360000"/>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sz="1200" b="0" dirty="0"/>
              <a:t>Unfälle</a:t>
            </a:r>
          </a:p>
        </p:txBody>
      </p:sp>
      <p:sp>
        <p:nvSpPr>
          <p:cNvPr id="17" name="Textplatzhalter 6">
            <a:extLst>
              <a:ext uri="{FF2B5EF4-FFF2-40B4-BE49-F238E27FC236}">
                <a16:creationId xmlns:a16="http://schemas.microsoft.com/office/drawing/2014/main" id="{5E9ECE1D-D8B8-4DE0-9427-AB4655863B50}"/>
              </a:ext>
            </a:extLst>
          </p:cNvPr>
          <p:cNvSpPr txBox="1">
            <a:spLocks/>
          </p:cNvSpPr>
          <p:nvPr/>
        </p:nvSpPr>
        <p:spPr bwMode="gray">
          <a:xfrm>
            <a:off x="335360" y="3975580"/>
            <a:ext cx="1871630" cy="360000"/>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sz="1200" b="0" dirty="0"/>
              <a:t>Sonstige Erkrankungen</a:t>
            </a:r>
          </a:p>
        </p:txBody>
      </p:sp>
      <p:sp>
        <p:nvSpPr>
          <p:cNvPr id="18" name="Textplatzhalter 6">
            <a:extLst>
              <a:ext uri="{FF2B5EF4-FFF2-40B4-BE49-F238E27FC236}">
                <a16:creationId xmlns:a16="http://schemas.microsoft.com/office/drawing/2014/main" id="{469E9080-E394-4994-9F75-10DEE17DB30C}"/>
              </a:ext>
            </a:extLst>
          </p:cNvPr>
          <p:cNvSpPr txBox="1">
            <a:spLocks/>
          </p:cNvSpPr>
          <p:nvPr/>
        </p:nvSpPr>
        <p:spPr bwMode="gray">
          <a:xfrm>
            <a:off x="335360" y="3318342"/>
            <a:ext cx="1871630" cy="360000"/>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sz="1200" b="0" dirty="0"/>
              <a:t>Krebs und ähnliche Erkrankungen</a:t>
            </a:r>
          </a:p>
        </p:txBody>
      </p:sp>
      <p:sp>
        <p:nvSpPr>
          <p:cNvPr id="19" name="Textplatzhalter 6">
            <a:extLst>
              <a:ext uri="{FF2B5EF4-FFF2-40B4-BE49-F238E27FC236}">
                <a16:creationId xmlns:a16="http://schemas.microsoft.com/office/drawing/2014/main" id="{7DBA4C6D-3EAA-42F5-B6BB-DE91D0B06B18}"/>
              </a:ext>
            </a:extLst>
          </p:cNvPr>
          <p:cNvSpPr txBox="1">
            <a:spLocks/>
          </p:cNvSpPr>
          <p:nvPr/>
        </p:nvSpPr>
        <p:spPr bwMode="gray">
          <a:xfrm>
            <a:off x="335360" y="2661104"/>
            <a:ext cx="1871630" cy="360000"/>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sz="1200" b="0" dirty="0"/>
              <a:t>Erkrankungen des Skelett- </a:t>
            </a:r>
            <a:br>
              <a:rPr lang="de-DE" sz="1200" b="0" dirty="0"/>
            </a:br>
            <a:r>
              <a:rPr lang="de-DE" sz="1200" b="0" dirty="0"/>
              <a:t>und Bewegungsapparates</a:t>
            </a:r>
          </a:p>
        </p:txBody>
      </p:sp>
      <p:sp>
        <p:nvSpPr>
          <p:cNvPr id="20" name="Textplatzhalter 6">
            <a:extLst>
              <a:ext uri="{FF2B5EF4-FFF2-40B4-BE49-F238E27FC236}">
                <a16:creationId xmlns:a16="http://schemas.microsoft.com/office/drawing/2014/main" id="{2C8A829B-3FBF-4966-994B-F0D54000D4D7}"/>
              </a:ext>
            </a:extLst>
          </p:cNvPr>
          <p:cNvSpPr txBox="1">
            <a:spLocks/>
          </p:cNvSpPr>
          <p:nvPr/>
        </p:nvSpPr>
        <p:spPr bwMode="gray">
          <a:xfrm>
            <a:off x="335360" y="2003866"/>
            <a:ext cx="1871630" cy="360000"/>
          </a:xfrm>
          <a:prstGeom prst="rect">
            <a:avLst/>
          </a:prstGeom>
        </p:spPr>
        <p:txBody>
          <a:bodyPr vert="horz" wrap="square" lIns="0" tIns="0" rIns="0" bIns="0" rtlCol="0" anchor="ctr">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sz="1200" b="0" dirty="0"/>
              <a:t>Nervenkrankheiten und psychische Erkrankungen</a:t>
            </a:r>
          </a:p>
        </p:txBody>
      </p:sp>
      <p:pic>
        <p:nvPicPr>
          <p:cNvPr id="21" name="Grafik 20">
            <a:extLst>
              <a:ext uri="{FF2B5EF4-FFF2-40B4-BE49-F238E27FC236}">
                <a16:creationId xmlns:a16="http://schemas.microsoft.com/office/drawing/2014/main" id="{7F1734A2-907A-4A17-8542-478FA86A492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2446095" y="2069841"/>
            <a:ext cx="294394" cy="276924"/>
          </a:xfrm>
          <a:prstGeom prst="rect">
            <a:avLst/>
          </a:prstGeom>
        </p:spPr>
      </p:pic>
      <p:pic>
        <p:nvPicPr>
          <p:cNvPr id="22" name="Grafik 21">
            <a:extLst>
              <a:ext uri="{FF2B5EF4-FFF2-40B4-BE49-F238E27FC236}">
                <a16:creationId xmlns:a16="http://schemas.microsoft.com/office/drawing/2014/main" id="{6D5232D2-0F88-493B-B9C2-2888A29F25E2}"/>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2482584" y="2707971"/>
            <a:ext cx="221416" cy="294532"/>
          </a:xfrm>
          <a:prstGeom prst="rect">
            <a:avLst/>
          </a:prstGeom>
        </p:spPr>
      </p:pic>
      <p:pic>
        <p:nvPicPr>
          <p:cNvPr id="23" name="Grafik 22">
            <a:extLst>
              <a:ext uri="{FF2B5EF4-FFF2-40B4-BE49-F238E27FC236}">
                <a16:creationId xmlns:a16="http://schemas.microsoft.com/office/drawing/2014/main" id="{6FE2C64E-2668-4885-961E-F2DACC3F6A7F}"/>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a:off x="2427815" y="4693758"/>
            <a:ext cx="330954" cy="247904"/>
          </a:xfrm>
          <a:prstGeom prst="rect">
            <a:avLst/>
          </a:prstGeom>
        </p:spPr>
      </p:pic>
      <p:pic>
        <p:nvPicPr>
          <p:cNvPr id="24" name="Grafik 23">
            <a:extLst>
              <a:ext uri="{FF2B5EF4-FFF2-40B4-BE49-F238E27FC236}">
                <a16:creationId xmlns:a16="http://schemas.microsoft.com/office/drawing/2014/main" id="{E743A2F3-2BDF-438F-9977-2BED97EBCBE6}"/>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a:xfrm>
            <a:off x="2439721" y="5343867"/>
            <a:ext cx="307142" cy="269738"/>
          </a:xfrm>
          <a:prstGeom prst="rect">
            <a:avLst/>
          </a:prstGeom>
        </p:spPr>
      </p:pic>
      <p:pic>
        <p:nvPicPr>
          <p:cNvPr id="26" name="Grafik 25">
            <a:extLst>
              <a:ext uri="{FF2B5EF4-FFF2-40B4-BE49-F238E27FC236}">
                <a16:creationId xmlns:a16="http://schemas.microsoft.com/office/drawing/2014/main" id="{5FA71FA6-4EB9-4F49-A93C-8053D2962ADE}"/>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a:xfrm>
            <a:off x="2454009" y="4023266"/>
            <a:ext cx="278566" cy="278566"/>
          </a:xfrm>
          <a:prstGeom prst="rect">
            <a:avLst/>
          </a:prstGeom>
        </p:spPr>
      </p:pic>
      <p:sp>
        <p:nvSpPr>
          <p:cNvPr id="7" name="Foliennummernplatzhalter 6">
            <a:extLst>
              <a:ext uri="{FF2B5EF4-FFF2-40B4-BE49-F238E27FC236}">
                <a16:creationId xmlns:a16="http://schemas.microsoft.com/office/drawing/2014/main" id="{A759012C-3349-4D1A-9AD7-6BADBC6009C4}"/>
              </a:ext>
            </a:extLst>
          </p:cNvPr>
          <p:cNvSpPr>
            <a:spLocks noGrp="1"/>
          </p:cNvSpPr>
          <p:nvPr>
            <p:ph type="sldNum" sz="quarter" idx="12"/>
          </p:nvPr>
        </p:nvSpPr>
        <p:spPr/>
        <p:txBody>
          <a:bodyPr/>
          <a:lstStyle/>
          <a:p>
            <a:fld id="{7EC6429F-8EBA-4254-B9C8-295228AFE7F1}" type="slidenum">
              <a:rPr lang="de-DE" smtClean="0"/>
              <a:pPr/>
              <a:t>7</a:t>
            </a:fld>
            <a:endParaRPr lang="de-DE" dirty="0"/>
          </a:p>
        </p:txBody>
      </p:sp>
      <p:sp>
        <p:nvSpPr>
          <p:cNvPr id="27" name="Fußzeilenplatzhalter 2">
            <a:extLst>
              <a:ext uri="{FF2B5EF4-FFF2-40B4-BE49-F238E27FC236}">
                <a16:creationId xmlns:a16="http://schemas.microsoft.com/office/drawing/2014/main" id="{17DCCF2F-058B-42BD-8567-C6C59A288480}"/>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pic>
        <p:nvPicPr>
          <p:cNvPr id="28" name="Grafik 27">
            <a:extLst>
              <a:ext uri="{FF2B5EF4-FFF2-40B4-BE49-F238E27FC236}">
                <a16:creationId xmlns:a16="http://schemas.microsoft.com/office/drawing/2014/main" id="{1B05CF44-AA16-4750-A8A1-D0ADFC8B4A64}"/>
              </a:ext>
            </a:extLst>
          </p:cNvPr>
          <p:cNvPicPr>
            <a:picLocks noChangeAspect="1"/>
          </p:cNvPicPr>
          <p:nvPr/>
        </p:nvPicPr>
        <p:blipFill>
          <a:blip r:embed="rId14" cstate="hq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a:ext>
            </a:extLst>
          </a:blip>
          <a:stretch>
            <a:fillRect/>
          </a:stretch>
        </p:blipFill>
        <p:spPr>
          <a:xfrm>
            <a:off x="2449921" y="3385519"/>
            <a:ext cx="263284" cy="263284"/>
          </a:xfrm>
          <a:prstGeom prst="rect">
            <a:avLst/>
          </a:prstGeom>
        </p:spPr>
      </p:pic>
    </p:spTree>
    <p:extLst>
      <p:ext uri="{BB962C8B-B14F-4D97-AF65-F5344CB8AC3E}">
        <p14:creationId xmlns:p14="http://schemas.microsoft.com/office/powerpoint/2010/main" val="4131909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IT-Berufe:</a:t>
            </a:r>
            <a:br>
              <a:rPr lang="de-DE" dirty="0"/>
            </a:br>
            <a:r>
              <a:rPr lang="de-DE" dirty="0"/>
              <a:t>Unsere Zielgruppe auf einen </a:t>
            </a:r>
            <a:r>
              <a:rPr lang="de-DE"/>
              <a:t>Blick.</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4765"/>
          </a:xfrm>
        </p:spPr>
        <p:txBody>
          <a:bodyPr/>
          <a:lstStyle/>
          <a:p>
            <a:r>
              <a:rPr lang="de-DE" b="0" dirty="0"/>
              <a:t>Zu den </a:t>
            </a:r>
            <a:r>
              <a:rPr lang="de-DE" dirty="0">
                <a:solidFill>
                  <a:schemeClr val="accent1"/>
                </a:solidFill>
              </a:rPr>
              <a:t>IT-Berufen</a:t>
            </a:r>
            <a:r>
              <a:rPr lang="de-DE" b="0" dirty="0"/>
              <a:t> gehören für uns sowohl Fachinformatiker oder EDV-Berater (technisch-programmierende Berufe) als auch Webdesigner oder Mediengestalter (grafisch-kreative Berufe). Übergeordnet wollen wir auch Projektleiter ansprechen.</a:t>
            </a:r>
          </a:p>
        </p:txBody>
      </p:sp>
      <p:sp>
        <p:nvSpPr>
          <p:cNvPr id="4" name="Text Placeholder 4">
            <a:extLst>
              <a:ext uri="{FF2B5EF4-FFF2-40B4-BE49-F238E27FC236}">
                <a16:creationId xmlns:a16="http://schemas.microsoft.com/office/drawing/2014/main" id="{37227B65-23FD-40F5-9612-70BBB903DC77}"/>
              </a:ext>
            </a:extLst>
          </p:cNvPr>
          <p:cNvSpPr txBox="1">
            <a:spLocks/>
          </p:cNvSpPr>
          <p:nvPr/>
        </p:nvSpPr>
        <p:spPr>
          <a:xfrm>
            <a:off x="335360" y="5510213"/>
            <a:ext cx="11520000" cy="691095"/>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Quellen: </a:t>
            </a:r>
            <a:br>
              <a:rPr lang="de-DE" sz="900" b="0" dirty="0">
                <a:solidFill>
                  <a:schemeClr val="accent1"/>
                </a:solidFill>
              </a:rPr>
            </a:br>
            <a:r>
              <a:rPr lang="de-DE" sz="900" b="0" dirty="0">
                <a:solidFill>
                  <a:schemeClr val="accent1"/>
                </a:solidFill>
              </a:rPr>
              <a:t>1) Statistik der Bundesagentur für Arbeit, Blickpunkt Arbeitsmarkt – IT-Fachleute, Nürnberg, April 2019.</a:t>
            </a:r>
          </a:p>
          <a:p>
            <a:pPr algn="r">
              <a:lnSpc>
                <a:spcPts val="1080"/>
              </a:lnSpc>
              <a:spcBef>
                <a:spcPts val="0"/>
              </a:spcBef>
            </a:pPr>
            <a:r>
              <a:rPr lang="de-DE" sz="900" b="0" dirty="0">
                <a:solidFill>
                  <a:schemeClr val="accent1"/>
                </a:solidFill>
              </a:rPr>
              <a:t>2) Statistisches Bundesamt (Destatis), Höhe des durchschnittlichen Bruttojahresverdienstes von Vollzeitbeschäftigten des Wirtschaftsbereichs Information und Kommunikation 2018, eigene Berechnung / gerundeter Wert. | 3) HDI Berufe-Studie, Stand: 2019. | 4) Eigene Datenbasis, BU-Leistungsprüfung HDI, 2019.</a:t>
            </a:r>
          </a:p>
        </p:txBody>
      </p:sp>
      <p:sp>
        <p:nvSpPr>
          <p:cNvPr id="6" name="Rechteck 6">
            <a:extLst>
              <a:ext uri="{FF2B5EF4-FFF2-40B4-BE49-F238E27FC236}">
                <a16:creationId xmlns:a16="http://schemas.microsoft.com/office/drawing/2014/main" id="{D89A0717-851F-4312-9732-D336A6443643}"/>
              </a:ext>
            </a:extLst>
          </p:cNvPr>
          <p:cNvSpPr/>
          <p:nvPr/>
        </p:nvSpPr>
        <p:spPr>
          <a:xfrm>
            <a:off x="335359" y="1888818"/>
            <a:ext cx="11519999" cy="864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8" name="Rectangle 9">
            <a:extLst>
              <a:ext uri="{FF2B5EF4-FFF2-40B4-BE49-F238E27FC236}">
                <a16:creationId xmlns:a16="http://schemas.microsoft.com/office/drawing/2014/main" id="{5A2AA43C-3ACA-4194-8422-1ABDDC9218E3}"/>
              </a:ext>
            </a:extLst>
          </p:cNvPr>
          <p:cNvSpPr>
            <a:spLocks noChangeArrowheads="1"/>
          </p:cNvSpPr>
          <p:nvPr/>
        </p:nvSpPr>
        <p:spPr bwMode="auto">
          <a:xfrm>
            <a:off x="3075905" y="1961918"/>
            <a:ext cx="3920656" cy="717800"/>
          </a:xfrm>
          <a:prstGeom prst="rect">
            <a:avLst/>
          </a:prstGeom>
          <a:noFill/>
          <a:ln>
            <a:noFill/>
          </a:ln>
          <a:effectLst/>
        </p:spPr>
        <p:txBody>
          <a:bodyPr wrap="square" lIns="0" tIns="0" rIns="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lvl="2" indent="-285750" eaLnBrk="1" hangingPunct="1">
              <a:lnSpc>
                <a:spcPct val="104000"/>
              </a:lnSpc>
              <a:spcBef>
                <a:spcPts val="600"/>
              </a:spcBef>
              <a:buClr>
                <a:schemeClr val="tx1"/>
              </a:buClr>
              <a:buSzPct val="110000"/>
              <a:buBlip>
                <a:blip r:embed="rId2"/>
              </a:buBlip>
            </a:pPr>
            <a:r>
              <a:rPr lang="de-DE" altLang="de-DE" sz="1400" b="1" dirty="0"/>
              <a:t>1,01 Mio. </a:t>
            </a:r>
            <a:r>
              <a:rPr lang="de-DE" altLang="de-DE" sz="1400" dirty="0"/>
              <a:t>erwerbstätige IT-Fachleute </a:t>
            </a:r>
          </a:p>
          <a:p>
            <a:pPr marL="285750" lvl="2" indent="-285750" eaLnBrk="1" hangingPunct="1">
              <a:lnSpc>
                <a:spcPct val="104000"/>
              </a:lnSpc>
              <a:spcBef>
                <a:spcPts val="600"/>
              </a:spcBef>
              <a:buClr>
                <a:schemeClr val="tx1"/>
              </a:buClr>
              <a:buSzPct val="110000"/>
              <a:buBlip>
                <a:blip r:embed="rId2"/>
              </a:buBlip>
            </a:pPr>
            <a:r>
              <a:rPr lang="de-DE" altLang="de-DE" sz="1400" b="1" dirty="0"/>
              <a:t>47% </a:t>
            </a:r>
            <a:r>
              <a:rPr lang="de-DE" altLang="de-DE" sz="1400" dirty="0"/>
              <a:t>haben einen akademischen Abschluss</a:t>
            </a:r>
          </a:p>
        </p:txBody>
      </p:sp>
      <p:cxnSp>
        <p:nvCxnSpPr>
          <p:cNvPr id="10" name="Gerader Verbinder 16">
            <a:extLst>
              <a:ext uri="{FF2B5EF4-FFF2-40B4-BE49-F238E27FC236}">
                <a16:creationId xmlns:a16="http://schemas.microsoft.com/office/drawing/2014/main" id="{5B25E465-C0A4-45FA-A844-3B200D196558}"/>
              </a:ext>
            </a:extLst>
          </p:cNvPr>
          <p:cNvCxnSpPr>
            <a:cxnSpLocks/>
          </p:cNvCxnSpPr>
          <p:nvPr/>
        </p:nvCxnSpPr>
        <p:spPr>
          <a:xfrm>
            <a:off x="2757266" y="1978818"/>
            <a:ext cx="0" cy="68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platzhalter 4">
            <a:extLst>
              <a:ext uri="{FF2B5EF4-FFF2-40B4-BE49-F238E27FC236}">
                <a16:creationId xmlns:a16="http://schemas.microsoft.com/office/drawing/2014/main" id="{C83A4638-CA80-46E7-8E19-8F5EAA3C407A}"/>
              </a:ext>
            </a:extLst>
          </p:cNvPr>
          <p:cNvSpPr txBox="1">
            <a:spLocks/>
          </p:cNvSpPr>
          <p:nvPr/>
        </p:nvSpPr>
        <p:spPr bwMode="gray">
          <a:xfrm>
            <a:off x="566627" y="2047850"/>
            <a:ext cx="1872000" cy="545937"/>
          </a:xfrm>
          <a:prstGeom prst="rect">
            <a:avLst/>
          </a:prstGeom>
          <a:no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dirty="0"/>
              <a:t>Fakten über die Zielgruppe.</a:t>
            </a:r>
            <a:r>
              <a:rPr lang="de-DE" baseline="30000" dirty="0"/>
              <a:t>1)</a:t>
            </a:r>
          </a:p>
        </p:txBody>
      </p:sp>
      <p:sp>
        <p:nvSpPr>
          <p:cNvPr id="12" name="Rechteck 93">
            <a:extLst>
              <a:ext uri="{FF2B5EF4-FFF2-40B4-BE49-F238E27FC236}">
                <a16:creationId xmlns:a16="http://schemas.microsoft.com/office/drawing/2014/main" id="{4CF04ECD-ECC8-43C6-97C7-FE6603431578}"/>
              </a:ext>
            </a:extLst>
          </p:cNvPr>
          <p:cNvSpPr/>
          <p:nvPr/>
        </p:nvSpPr>
        <p:spPr>
          <a:xfrm>
            <a:off x="5343525" y="2889017"/>
            <a:ext cx="6511835" cy="26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3" name="Rechteck 24">
            <a:extLst>
              <a:ext uri="{FF2B5EF4-FFF2-40B4-BE49-F238E27FC236}">
                <a16:creationId xmlns:a16="http://schemas.microsoft.com/office/drawing/2014/main" id="{E8AC72BC-4CD2-499B-A747-703F2F3979AF}"/>
              </a:ext>
            </a:extLst>
          </p:cNvPr>
          <p:cNvSpPr/>
          <p:nvPr/>
        </p:nvSpPr>
        <p:spPr>
          <a:xfrm>
            <a:off x="335360" y="2889017"/>
            <a:ext cx="4860000" cy="26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4" name="Rectangle 9">
            <a:extLst>
              <a:ext uri="{FF2B5EF4-FFF2-40B4-BE49-F238E27FC236}">
                <a16:creationId xmlns:a16="http://schemas.microsoft.com/office/drawing/2014/main" id="{3AF1C21D-8C5A-409B-990E-5361F158142A}"/>
              </a:ext>
            </a:extLst>
          </p:cNvPr>
          <p:cNvSpPr>
            <a:spLocks noChangeArrowheads="1"/>
          </p:cNvSpPr>
          <p:nvPr/>
        </p:nvSpPr>
        <p:spPr bwMode="auto">
          <a:xfrm>
            <a:off x="956730" y="3242388"/>
            <a:ext cx="4053420" cy="430887"/>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Nur 26% </a:t>
            </a:r>
            <a:r>
              <a:rPr lang="de-DE" altLang="de-DE" sz="1400" b="0" dirty="0">
                <a:ea typeface="ＭＳ Ｐゴシック" pitchFamily="34" charset="-128"/>
              </a:rPr>
              <a:t>der IT-Beschäftigten machen sich Gedanken über Berufsunfähigkeit.</a:t>
            </a:r>
            <a:r>
              <a:rPr lang="de-DE" altLang="de-DE" sz="1400" b="0" baseline="30000" dirty="0">
                <a:ea typeface="ＭＳ Ｐゴシック" pitchFamily="34" charset="-128"/>
              </a:rPr>
              <a:t>3)</a:t>
            </a:r>
          </a:p>
        </p:txBody>
      </p:sp>
      <p:grpSp>
        <p:nvGrpSpPr>
          <p:cNvPr id="18" name="Gruppieren 14">
            <a:extLst>
              <a:ext uri="{FF2B5EF4-FFF2-40B4-BE49-F238E27FC236}">
                <a16:creationId xmlns:a16="http://schemas.microsoft.com/office/drawing/2014/main" id="{5A1E1963-D191-4BD4-8959-2CCAC1C5D13C}"/>
              </a:ext>
            </a:extLst>
          </p:cNvPr>
          <p:cNvGrpSpPr/>
          <p:nvPr/>
        </p:nvGrpSpPr>
        <p:grpSpPr>
          <a:xfrm>
            <a:off x="478728" y="4092187"/>
            <a:ext cx="367936" cy="257658"/>
            <a:chOff x="440628" y="3586933"/>
            <a:chExt cx="367936" cy="257658"/>
          </a:xfrm>
        </p:grpSpPr>
        <p:pic>
          <p:nvPicPr>
            <p:cNvPr id="19" name="Grafik 10" descr="Ein Bild, das Objekt, Uhr, Schild, Monitor enthält.&#10;&#10;Automatisch generierte Beschreibung">
              <a:extLst>
                <a:ext uri="{FF2B5EF4-FFF2-40B4-BE49-F238E27FC236}">
                  <a16:creationId xmlns:a16="http://schemas.microsoft.com/office/drawing/2014/main" id="{D1C98943-0E68-4E96-97FE-0638656449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628" y="3586933"/>
              <a:ext cx="367936" cy="257658"/>
            </a:xfrm>
            <a:prstGeom prst="rect">
              <a:avLst/>
            </a:prstGeom>
          </p:spPr>
        </p:pic>
        <p:sp>
          <p:nvSpPr>
            <p:cNvPr id="20" name="Rechteck 13">
              <a:extLst>
                <a:ext uri="{FF2B5EF4-FFF2-40B4-BE49-F238E27FC236}">
                  <a16:creationId xmlns:a16="http://schemas.microsoft.com/office/drawing/2014/main" id="{34D7F7C5-01F7-4F9B-A193-3FB094F0193F}"/>
                </a:ext>
              </a:extLst>
            </p:cNvPr>
            <p:cNvSpPr/>
            <p:nvPr/>
          </p:nvSpPr>
          <p:spPr>
            <a:xfrm>
              <a:off x="479989" y="3643313"/>
              <a:ext cx="91372" cy="14763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21" name="Grafik 12" descr="Ein Bild, das Uhr, sitzend, Zeichnung, Schild enthält.&#10;&#10;Automatisch generierte Beschreibung">
              <a:extLst>
                <a:ext uri="{FF2B5EF4-FFF2-40B4-BE49-F238E27FC236}">
                  <a16:creationId xmlns:a16="http://schemas.microsoft.com/office/drawing/2014/main" id="{010BF9E8-7869-4D52-882E-2A0906B2D6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012" y="3666359"/>
              <a:ext cx="74964" cy="108668"/>
            </a:xfrm>
            <a:prstGeom prst="rect">
              <a:avLst/>
            </a:prstGeom>
          </p:spPr>
        </p:pic>
      </p:grpSp>
      <p:sp>
        <p:nvSpPr>
          <p:cNvPr id="15" name="Rectangle 9">
            <a:extLst>
              <a:ext uri="{FF2B5EF4-FFF2-40B4-BE49-F238E27FC236}">
                <a16:creationId xmlns:a16="http://schemas.microsoft.com/office/drawing/2014/main" id="{F19027AE-DA9E-4EFC-9D22-D4D6D68A66E5}"/>
              </a:ext>
            </a:extLst>
          </p:cNvPr>
          <p:cNvSpPr>
            <a:spLocks noChangeArrowheads="1"/>
          </p:cNvSpPr>
          <p:nvPr/>
        </p:nvSpPr>
        <p:spPr bwMode="auto">
          <a:xfrm>
            <a:off x="956730" y="4005573"/>
            <a:ext cx="4053419" cy="430887"/>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2,5 Mio. EUR </a:t>
            </a:r>
            <a:r>
              <a:rPr lang="de-DE" altLang="de-DE" sz="1400" b="0" dirty="0">
                <a:ea typeface="ＭＳ Ｐゴシック" pitchFamily="34" charset="-128"/>
              </a:rPr>
              <a:t>beträgt das durchschnittliche Einkommen aus 40 Berufsjahren in der IT.</a:t>
            </a:r>
            <a:r>
              <a:rPr lang="de-DE" altLang="de-DE" sz="1400" b="0" baseline="30000" dirty="0">
                <a:ea typeface="ＭＳ Ｐゴシック" pitchFamily="34" charset="-128"/>
              </a:rPr>
              <a:t>2)</a:t>
            </a:r>
          </a:p>
        </p:txBody>
      </p:sp>
      <p:sp>
        <p:nvSpPr>
          <p:cNvPr id="16" name="Rectangle 9">
            <a:extLst>
              <a:ext uri="{FF2B5EF4-FFF2-40B4-BE49-F238E27FC236}">
                <a16:creationId xmlns:a16="http://schemas.microsoft.com/office/drawing/2014/main" id="{FB53F33E-B75F-46AC-9A7F-58B533014A31}"/>
              </a:ext>
            </a:extLst>
          </p:cNvPr>
          <p:cNvSpPr>
            <a:spLocks noChangeArrowheads="1"/>
          </p:cNvSpPr>
          <p:nvPr/>
        </p:nvSpPr>
        <p:spPr bwMode="auto">
          <a:xfrm>
            <a:off x="956730" y="4661037"/>
            <a:ext cx="4053419" cy="646331"/>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b="0" dirty="0">
                <a:ea typeface="ＭＳ Ｐゴシック" pitchFamily="34" charset="-128"/>
              </a:rPr>
              <a:t>Bei</a:t>
            </a:r>
            <a:r>
              <a:rPr lang="de-DE" altLang="de-DE" sz="1400" dirty="0">
                <a:ea typeface="ＭＳ Ｐゴシック" pitchFamily="34" charset="-128"/>
              </a:rPr>
              <a:t> IT-Experten </a:t>
            </a:r>
            <a:r>
              <a:rPr lang="de-DE" altLang="de-DE" sz="1400" b="0" dirty="0">
                <a:ea typeface="ＭＳ Ｐゴシック" pitchFamily="34" charset="-128"/>
              </a:rPr>
              <a:t>sind psychische Erkrankungen doppelt so häufig Auslöser für Berufsunfähigkeit wie bei anderen Berufsgruppen.</a:t>
            </a:r>
          </a:p>
        </p:txBody>
      </p:sp>
      <p:pic>
        <p:nvPicPr>
          <p:cNvPr id="23" name="Grafik 20">
            <a:extLst>
              <a:ext uri="{FF2B5EF4-FFF2-40B4-BE49-F238E27FC236}">
                <a16:creationId xmlns:a16="http://schemas.microsoft.com/office/drawing/2014/main" id="{CBE65AD8-CCC6-4664-8AD4-22DCC63FCD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304" y="3316018"/>
            <a:ext cx="242784" cy="283626"/>
          </a:xfrm>
          <a:prstGeom prst="rect">
            <a:avLst/>
          </a:prstGeom>
        </p:spPr>
      </p:pic>
      <p:sp>
        <p:nvSpPr>
          <p:cNvPr id="28" name="Rectangle 9">
            <a:extLst>
              <a:ext uri="{FF2B5EF4-FFF2-40B4-BE49-F238E27FC236}">
                <a16:creationId xmlns:a16="http://schemas.microsoft.com/office/drawing/2014/main" id="{B7433171-B35B-49F9-9F2B-F5E81107C59D}"/>
              </a:ext>
            </a:extLst>
          </p:cNvPr>
          <p:cNvSpPr>
            <a:spLocks noChangeArrowheads="1"/>
          </p:cNvSpPr>
          <p:nvPr/>
        </p:nvSpPr>
        <p:spPr bwMode="auto">
          <a:xfrm>
            <a:off x="5473287" y="3003211"/>
            <a:ext cx="6252310" cy="215444"/>
          </a:xfrm>
          <a:prstGeom prst="rect">
            <a:avLst/>
          </a:prstGeom>
          <a:noFill/>
          <a:ln>
            <a:noFill/>
          </a:ln>
          <a:effectLst/>
        </p:spPr>
        <p:txBody>
          <a:bodyPr wrap="square" lIns="90000" tIns="0" rIns="900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Top 3 Ursachen für eine Berufsunfähigkeit bei IT-Berufen.</a:t>
            </a:r>
            <a:r>
              <a:rPr lang="de-DE" altLang="de-DE" sz="1400" b="0" baseline="30000" dirty="0">
                <a:ea typeface="ＭＳ Ｐゴシック" pitchFamily="34" charset="-128"/>
              </a:rPr>
              <a:t>4</a:t>
            </a:r>
            <a:r>
              <a:rPr lang="de-DE" altLang="de-DE" sz="1400" baseline="30000" dirty="0">
                <a:ea typeface="ＭＳ Ｐゴシック" pitchFamily="34" charset="-128"/>
              </a:rPr>
              <a:t>)</a:t>
            </a:r>
          </a:p>
        </p:txBody>
      </p:sp>
      <p:graphicFrame>
        <p:nvGraphicFramePr>
          <p:cNvPr id="30" name="Diagrammplatzhalter 11">
            <a:extLst>
              <a:ext uri="{FF2B5EF4-FFF2-40B4-BE49-F238E27FC236}">
                <a16:creationId xmlns:a16="http://schemas.microsoft.com/office/drawing/2014/main" id="{A49DDF09-E266-42F6-8A50-D666C0000D4D}"/>
              </a:ext>
            </a:extLst>
          </p:cNvPr>
          <p:cNvGraphicFramePr>
            <a:graphicFrameLocks/>
          </p:cNvGraphicFramePr>
          <p:nvPr/>
        </p:nvGraphicFramePr>
        <p:xfrm>
          <a:off x="5387562" y="3285118"/>
          <a:ext cx="3672000" cy="2153657"/>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platzhalter 6">
            <a:extLst>
              <a:ext uri="{FF2B5EF4-FFF2-40B4-BE49-F238E27FC236}">
                <a16:creationId xmlns:a16="http://schemas.microsoft.com/office/drawing/2014/main" id="{0302468B-335C-4C99-9270-2D03E066C5B3}"/>
              </a:ext>
            </a:extLst>
          </p:cNvPr>
          <p:cNvSpPr txBox="1">
            <a:spLocks/>
          </p:cNvSpPr>
          <p:nvPr/>
        </p:nvSpPr>
        <p:spPr bwMode="gray">
          <a:xfrm>
            <a:off x="5997642" y="4904090"/>
            <a:ext cx="1593385"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7%</a:t>
            </a:r>
          </a:p>
          <a:p>
            <a:r>
              <a:rPr lang="de-DE" sz="1200" b="0" dirty="0"/>
              <a:t>Sonstige Erkrankungen</a:t>
            </a:r>
          </a:p>
        </p:txBody>
      </p:sp>
      <p:sp>
        <p:nvSpPr>
          <p:cNvPr id="32" name="Textplatzhalter 6">
            <a:extLst>
              <a:ext uri="{FF2B5EF4-FFF2-40B4-BE49-F238E27FC236}">
                <a16:creationId xmlns:a16="http://schemas.microsoft.com/office/drawing/2014/main" id="{34BCA628-180C-4803-B475-B1C84BB96304}"/>
              </a:ext>
            </a:extLst>
          </p:cNvPr>
          <p:cNvSpPr txBox="1">
            <a:spLocks/>
          </p:cNvSpPr>
          <p:nvPr/>
        </p:nvSpPr>
        <p:spPr bwMode="gray">
          <a:xfrm>
            <a:off x="6179267" y="4209791"/>
            <a:ext cx="2308324"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10%</a:t>
            </a:r>
          </a:p>
          <a:p>
            <a:r>
              <a:rPr lang="de-DE" sz="1200" b="0" dirty="0"/>
              <a:t>Krebs und ähnliche Erkrankungen</a:t>
            </a:r>
          </a:p>
        </p:txBody>
      </p:sp>
      <p:sp>
        <p:nvSpPr>
          <p:cNvPr id="33" name="Textplatzhalter 6">
            <a:extLst>
              <a:ext uri="{FF2B5EF4-FFF2-40B4-BE49-F238E27FC236}">
                <a16:creationId xmlns:a16="http://schemas.microsoft.com/office/drawing/2014/main" id="{21B7E0E9-0082-45F6-971F-1693DF5975A3}"/>
              </a:ext>
            </a:extLst>
          </p:cNvPr>
          <p:cNvSpPr txBox="1">
            <a:spLocks/>
          </p:cNvSpPr>
          <p:nvPr/>
        </p:nvSpPr>
        <p:spPr bwMode="gray">
          <a:xfrm>
            <a:off x="8313212" y="3520910"/>
            <a:ext cx="3382336"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63%</a:t>
            </a:r>
          </a:p>
          <a:p>
            <a:r>
              <a:rPr lang="de-DE" sz="1200" b="0" dirty="0"/>
              <a:t>Nervenkrankheiten und psychische Erkrankungen</a:t>
            </a:r>
          </a:p>
        </p:txBody>
      </p:sp>
      <p:pic>
        <p:nvPicPr>
          <p:cNvPr id="38" name="Grafik 38">
            <a:extLst>
              <a:ext uri="{FF2B5EF4-FFF2-40B4-BE49-F238E27FC236}">
                <a16:creationId xmlns:a16="http://schemas.microsoft.com/office/drawing/2014/main" id="{8DC9A7A8-E588-4E10-A4AB-4C479131CD20}"/>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5660098" y="3585745"/>
            <a:ext cx="246632" cy="231996"/>
          </a:xfrm>
          <a:prstGeom prst="rect">
            <a:avLst/>
          </a:prstGeom>
        </p:spPr>
      </p:pic>
      <p:sp>
        <p:nvSpPr>
          <p:cNvPr id="41" name="Rechteck 63">
            <a:extLst>
              <a:ext uri="{FF2B5EF4-FFF2-40B4-BE49-F238E27FC236}">
                <a16:creationId xmlns:a16="http://schemas.microsoft.com/office/drawing/2014/main" id="{5B12EDED-0FC6-42C6-9EDE-65CBDFA15BA4}"/>
              </a:ext>
            </a:extLst>
          </p:cNvPr>
          <p:cNvSpPr/>
          <p:nvPr/>
        </p:nvSpPr>
        <p:spPr>
          <a:xfrm>
            <a:off x="335360" y="0"/>
            <a:ext cx="1042638" cy="1042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36" name="Grafik 8">
            <a:extLst>
              <a:ext uri="{FF2B5EF4-FFF2-40B4-BE49-F238E27FC236}">
                <a16:creationId xmlns:a16="http://schemas.microsoft.com/office/drawing/2014/main" id="{AC4A9CD1-61F9-4087-9446-130F438345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4707" y="242341"/>
            <a:ext cx="743944" cy="557956"/>
          </a:xfrm>
          <a:prstGeom prst="rect">
            <a:avLst/>
          </a:prstGeom>
        </p:spPr>
      </p:pic>
      <p:sp>
        <p:nvSpPr>
          <p:cNvPr id="37" name="Rectangle 9">
            <a:extLst>
              <a:ext uri="{FF2B5EF4-FFF2-40B4-BE49-F238E27FC236}">
                <a16:creationId xmlns:a16="http://schemas.microsoft.com/office/drawing/2014/main" id="{8574A09B-5782-4CA1-8527-A6588BDB4B44}"/>
              </a:ext>
            </a:extLst>
          </p:cNvPr>
          <p:cNvSpPr>
            <a:spLocks noChangeArrowheads="1"/>
          </p:cNvSpPr>
          <p:nvPr/>
        </p:nvSpPr>
        <p:spPr bwMode="auto">
          <a:xfrm>
            <a:off x="7315200" y="1961918"/>
            <a:ext cx="4410397" cy="717800"/>
          </a:xfrm>
          <a:prstGeom prst="rect">
            <a:avLst/>
          </a:prstGeom>
          <a:noFill/>
          <a:ln>
            <a:noFill/>
          </a:ln>
          <a:effectLst/>
        </p:spPr>
        <p:txBody>
          <a:bodyPr wrap="square" lIns="0" tIns="0" rIns="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lvl="2" indent="-285750" eaLnBrk="1" hangingPunct="1">
              <a:lnSpc>
                <a:spcPct val="104000"/>
              </a:lnSpc>
              <a:spcBef>
                <a:spcPts val="600"/>
              </a:spcBef>
              <a:buClr>
                <a:schemeClr val="tx1"/>
              </a:buClr>
              <a:buSzPct val="110000"/>
              <a:buBlip>
                <a:blip r:embed="rId2"/>
              </a:buBlip>
            </a:pPr>
            <a:r>
              <a:rPr lang="de-DE" altLang="de-DE" sz="1400" b="1" dirty="0"/>
              <a:t>steigende</a:t>
            </a:r>
            <a:r>
              <a:rPr lang="de-DE" altLang="de-DE" sz="1400" dirty="0"/>
              <a:t> Absolventen- und Studierendenzahlen</a:t>
            </a:r>
          </a:p>
          <a:p>
            <a:pPr marL="285750" lvl="2" indent="-285750" eaLnBrk="1" hangingPunct="1">
              <a:lnSpc>
                <a:spcPct val="104000"/>
              </a:lnSpc>
              <a:spcBef>
                <a:spcPts val="600"/>
              </a:spcBef>
              <a:buClr>
                <a:schemeClr val="tx1"/>
              </a:buClr>
              <a:buSzPct val="110000"/>
              <a:buBlip>
                <a:blip r:embed="rId2"/>
              </a:buBlip>
            </a:pPr>
            <a:r>
              <a:rPr lang="de-DE" altLang="de-DE" sz="1400" b="1" dirty="0"/>
              <a:t>hohe Nachfrage</a:t>
            </a:r>
            <a:r>
              <a:rPr lang="de-DE" altLang="de-DE" sz="1400" dirty="0"/>
              <a:t>, sehr geringe Arbeitslosenquote</a:t>
            </a:r>
          </a:p>
        </p:txBody>
      </p:sp>
      <p:pic>
        <p:nvPicPr>
          <p:cNvPr id="43" name="Grafik 9" descr="Ein Bild, das Uhr, Schild, Essen, Teller enthält.&#10;&#10;Automatisch generierte Beschreibung">
            <a:extLst>
              <a:ext uri="{FF2B5EF4-FFF2-40B4-BE49-F238E27FC236}">
                <a16:creationId xmlns:a16="http://schemas.microsoft.com/office/drawing/2014/main" id="{A326372B-10E0-4FC0-BF63-1C7C8B0A4DD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0920" y="4796330"/>
            <a:ext cx="375744" cy="375744"/>
          </a:xfrm>
          <a:prstGeom prst="rect">
            <a:avLst/>
          </a:prstGeom>
        </p:spPr>
      </p:pic>
      <p:sp>
        <p:nvSpPr>
          <p:cNvPr id="3" name="Foliennummernplatzhalter 2">
            <a:extLst>
              <a:ext uri="{FF2B5EF4-FFF2-40B4-BE49-F238E27FC236}">
                <a16:creationId xmlns:a16="http://schemas.microsoft.com/office/drawing/2014/main" id="{8A6573A7-33BE-4DE2-87D5-5883FE5DD344}"/>
              </a:ext>
            </a:extLst>
          </p:cNvPr>
          <p:cNvSpPr>
            <a:spLocks noGrp="1"/>
          </p:cNvSpPr>
          <p:nvPr>
            <p:ph type="sldNum" sz="quarter" idx="12"/>
          </p:nvPr>
        </p:nvSpPr>
        <p:spPr/>
        <p:txBody>
          <a:bodyPr/>
          <a:lstStyle/>
          <a:p>
            <a:fld id="{7EC6429F-8EBA-4254-B9C8-295228AFE7F1}" type="slidenum">
              <a:rPr lang="de-DE" smtClean="0"/>
              <a:pPr/>
              <a:t>70</a:t>
            </a:fld>
            <a:endParaRPr lang="de-DE" dirty="0"/>
          </a:p>
        </p:txBody>
      </p:sp>
      <p:sp>
        <p:nvSpPr>
          <p:cNvPr id="39" name="Fußzeilenplatzhalter 2">
            <a:extLst>
              <a:ext uri="{FF2B5EF4-FFF2-40B4-BE49-F238E27FC236}">
                <a16:creationId xmlns:a16="http://schemas.microsoft.com/office/drawing/2014/main" id="{66B08BA2-3FB1-40CF-A20E-63A1807A121D}"/>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pic>
        <p:nvPicPr>
          <p:cNvPr id="42" name="Grafik 41">
            <a:extLst>
              <a:ext uri="{FF2B5EF4-FFF2-40B4-BE49-F238E27FC236}">
                <a16:creationId xmlns:a16="http://schemas.microsoft.com/office/drawing/2014/main" id="{FB724AE7-408E-4B8D-B442-E003E748083C}"/>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a:ext>
            </a:extLst>
          </a:blip>
          <a:stretch>
            <a:fillRect/>
          </a:stretch>
        </p:blipFill>
        <p:spPr>
          <a:xfrm>
            <a:off x="5641044" y="4979204"/>
            <a:ext cx="220569" cy="220569"/>
          </a:xfrm>
          <a:prstGeom prst="rect">
            <a:avLst/>
          </a:prstGeom>
        </p:spPr>
      </p:pic>
      <p:pic>
        <p:nvPicPr>
          <p:cNvPr id="45" name="Grafik 36">
            <a:extLst>
              <a:ext uri="{FF2B5EF4-FFF2-40B4-BE49-F238E27FC236}">
                <a16:creationId xmlns:a16="http://schemas.microsoft.com/office/drawing/2014/main" id="{EDC24DB2-47F5-4A26-BB85-4AD07478132F}"/>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tretch>
            <a:fillRect/>
          </a:stretch>
        </p:blipFill>
        <p:spPr>
          <a:xfrm>
            <a:off x="5673130" y="4290920"/>
            <a:ext cx="220569" cy="220569"/>
          </a:xfrm>
          <a:prstGeom prst="rect">
            <a:avLst/>
          </a:prstGeom>
        </p:spPr>
      </p:pic>
    </p:spTree>
    <p:extLst>
      <p:ext uri="{BB962C8B-B14F-4D97-AF65-F5344CB8AC3E}">
        <p14:creationId xmlns:p14="http://schemas.microsoft.com/office/powerpoint/2010/main" val="33167696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Unser Quellcode, um Berufsunfähigkeit abzusichern</a:t>
            </a:r>
            <a:r>
              <a:rPr lang="de-DE"/>
              <a:t>. </a:t>
            </a:r>
            <a:endParaRPr lang="de-DE" dirty="0"/>
          </a:p>
        </p:txBody>
      </p:sp>
      <p:sp>
        <p:nvSpPr>
          <p:cNvPr id="41" name="Rechteck 63">
            <a:extLst>
              <a:ext uri="{FF2B5EF4-FFF2-40B4-BE49-F238E27FC236}">
                <a16:creationId xmlns:a16="http://schemas.microsoft.com/office/drawing/2014/main" id="{5B12EDED-0FC6-42C6-9EDE-65CBDFA15BA4}"/>
              </a:ext>
            </a:extLst>
          </p:cNvPr>
          <p:cNvSpPr/>
          <p:nvPr/>
        </p:nvSpPr>
        <p:spPr>
          <a:xfrm>
            <a:off x="335360" y="0"/>
            <a:ext cx="1042638" cy="1042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7" name="Rechteck 12">
            <a:extLst>
              <a:ext uri="{FF2B5EF4-FFF2-40B4-BE49-F238E27FC236}">
                <a16:creationId xmlns:a16="http://schemas.microsoft.com/office/drawing/2014/main" id="{B7152EB0-DE9D-411A-83F2-685A31097EF5}"/>
              </a:ext>
            </a:extLst>
          </p:cNvPr>
          <p:cNvSpPr/>
          <p:nvPr/>
        </p:nvSpPr>
        <p:spPr>
          <a:xfrm>
            <a:off x="342899" y="1277938"/>
            <a:ext cx="9000000" cy="4637087"/>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nSpc>
                <a:spcPct val="104000"/>
              </a:lnSpc>
              <a:spcBef>
                <a:spcPts val="600"/>
              </a:spcBef>
            </a:pPr>
            <a:r>
              <a:rPr lang="de-DE" sz="1600" b="1" dirty="0">
                <a:solidFill>
                  <a:schemeClr val="accent1"/>
                </a:solidFill>
              </a:rPr>
              <a:t>Einfach machen! </a:t>
            </a:r>
            <a:br>
              <a:rPr lang="de-DE" sz="1600" b="1" dirty="0">
                <a:solidFill>
                  <a:schemeClr val="accent1"/>
                </a:solidFill>
              </a:rPr>
            </a:br>
            <a:r>
              <a:rPr lang="de-DE" sz="1600" b="1" dirty="0">
                <a:solidFill>
                  <a:schemeClr val="accent1"/>
                </a:solidFill>
              </a:rPr>
              <a:t>EGO Top bietet optimalen BU-Schutz für die Bedürfnisse von IT-Berufen. </a:t>
            </a:r>
            <a:endParaRPr lang="de-DE" sz="1600" b="1" baseline="30000" dirty="0">
              <a:solidFill>
                <a:schemeClr val="accent1"/>
              </a:solidFill>
              <a:highlight>
                <a:srgbClr val="FFFF00"/>
              </a:highlight>
            </a:endParaRPr>
          </a:p>
          <a:p>
            <a:pPr>
              <a:lnSpc>
                <a:spcPct val="104000"/>
              </a:lnSpc>
              <a:spcBef>
                <a:spcPts val="600"/>
              </a:spcBef>
            </a:pPr>
            <a:r>
              <a:rPr lang="de-DE" sz="1600" b="1" dirty="0">
                <a:solidFill>
                  <a:schemeClr val="tx1"/>
                </a:solidFill>
              </a:rPr>
              <a:t>Besonderheiten beim BU-Schutz für IT-Berufe:</a:t>
            </a:r>
          </a:p>
          <a:p>
            <a:pPr marL="285750" indent="-285750">
              <a:lnSpc>
                <a:spcPct val="104000"/>
              </a:lnSpc>
              <a:spcBef>
                <a:spcPts val="600"/>
              </a:spcBef>
              <a:buBlip>
                <a:blip r:embed="rId2"/>
              </a:buBlip>
            </a:pPr>
            <a:r>
              <a:rPr lang="de-DE" sz="1600" b="1" dirty="0">
                <a:solidFill>
                  <a:schemeClr val="tx1"/>
                </a:solidFill>
              </a:rPr>
              <a:t>Zeitgemäße Risikoeinschätzung</a:t>
            </a:r>
            <a:r>
              <a:rPr lang="de-DE" sz="1600" dirty="0">
                <a:solidFill>
                  <a:schemeClr val="tx1"/>
                </a:solidFill>
              </a:rPr>
              <a:t> durch Überprüfung und Aufnahme neuer Berufsbilder (z.B. </a:t>
            </a:r>
            <a:r>
              <a:rPr lang="de-DE" sz="1600" dirty="0" err="1">
                <a:solidFill>
                  <a:schemeClr val="tx1"/>
                </a:solidFill>
              </a:rPr>
              <a:t>Social</a:t>
            </a:r>
            <a:r>
              <a:rPr lang="de-DE" sz="1600" dirty="0">
                <a:solidFill>
                  <a:schemeClr val="tx1"/>
                </a:solidFill>
              </a:rPr>
              <a:t>-Media-Manager). </a:t>
            </a:r>
          </a:p>
          <a:p>
            <a:pPr marL="285750" indent="-285750">
              <a:lnSpc>
                <a:spcPct val="104000"/>
              </a:lnSpc>
              <a:spcBef>
                <a:spcPts val="600"/>
              </a:spcBef>
              <a:buBlip>
                <a:blip r:embed="rId2"/>
              </a:buBlip>
            </a:pPr>
            <a:r>
              <a:rPr lang="de-DE" sz="1600" b="1" dirty="0">
                <a:solidFill>
                  <a:schemeClr val="tx1"/>
                </a:solidFill>
              </a:rPr>
              <a:t>Projektverantwortung</a:t>
            </a:r>
            <a:r>
              <a:rPr lang="de-DE" sz="1600" dirty="0">
                <a:solidFill>
                  <a:schemeClr val="tx1"/>
                </a:solidFill>
              </a:rPr>
              <a:t> wird positiv im Beitrag berücksichtigt. Die Leitung eines Projekts</a:t>
            </a:r>
            <a:r>
              <a:rPr lang="de-DE" sz="1600" baseline="30000" dirty="0">
                <a:solidFill>
                  <a:schemeClr val="tx1"/>
                </a:solidFill>
              </a:rPr>
              <a:t>1)</a:t>
            </a:r>
            <a:r>
              <a:rPr lang="de-DE" sz="1600" dirty="0">
                <a:solidFill>
                  <a:schemeClr val="tx1"/>
                </a:solidFill>
              </a:rPr>
              <a:t> wird bei HDI mit Führungsverantwortung gleichgesetzt. Wir erkennen damit auch flache Hierarchien, agile Methoden und Projektarbeit an. </a:t>
            </a:r>
          </a:p>
          <a:p>
            <a:pPr marL="285750" indent="-285750">
              <a:lnSpc>
                <a:spcPct val="104000"/>
              </a:lnSpc>
              <a:spcBef>
                <a:spcPts val="600"/>
              </a:spcBef>
              <a:buBlip>
                <a:blip r:embed="rId2"/>
              </a:buBlip>
            </a:pPr>
            <a:r>
              <a:rPr lang="de-DE" sz="1600" b="1" dirty="0">
                <a:solidFill>
                  <a:schemeClr val="tx1"/>
                </a:solidFill>
              </a:rPr>
              <a:t>Sicherheit und Transparenz</a:t>
            </a:r>
            <a:r>
              <a:rPr lang="de-DE" sz="1600" dirty="0">
                <a:solidFill>
                  <a:schemeClr val="tx1"/>
                </a:solidFill>
              </a:rPr>
              <a:t> für Selbstständige bei Umorganisation. Bei HDI ist genau definiert, ab wann eine Umorganisation zumutbar ist und was diese kosten darf. </a:t>
            </a:r>
          </a:p>
          <a:p>
            <a:pPr marL="285750" indent="-285750">
              <a:lnSpc>
                <a:spcPct val="104000"/>
              </a:lnSpc>
              <a:spcBef>
                <a:spcPts val="600"/>
              </a:spcBef>
              <a:buBlip>
                <a:blip r:embed="rId2"/>
              </a:buBlip>
            </a:pPr>
            <a:r>
              <a:rPr lang="de-DE" sz="1600" b="1" dirty="0">
                <a:solidFill>
                  <a:schemeClr val="tx1"/>
                </a:solidFill>
              </a:rPr>
              <a:t>Vorteile für Akademiker und Kleinbetriebe</a:t>
            </a:r>
            <a:r>
              <a:rPr lang="de-DE" sz="1600" dirty="0">
                <a:solidFill>
                  <a:schemeClr val="tx1"/>
                </a:solidFill>
              </a:rPr>
              <a:t> mit unter fünf Mitarbeitern. Hier verzichtet HDI auf die Prüfung zur Umorganisation. </a:t>
            </a:r>
          </a:p>
        </p:txBody>
      </p:sp>
      <p:pic>
        <p:nvPicPr>
          <p:cNvPr id="8" name="Grafik 8">
            <a:extLst>
              <a:ext uri="{FF2B5EF4-FFF2-40B4-BE49-F238E27FC236}">
                <a16:creationId xmlns:a16="http://schemas.microsoft.com/office/drawing/2014/main" id="{8951DE4E-8D35-4CA7-8AD2-FDF3F90A5F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707" y="242341"/>
            <a:ext cx="743944" cy="557956"/>
          </a:xfrm>
          <a:prstGeom prst="rect">
            <a:avLst/>
          </a:prstGeom>
        </p:spPr>
      </p:pic>
      <p:sp>
        <p:nvSpPr>
          <p:cNvPr id="9" name="Text Placeholder 4">
            <a:extLst>
              <a:ext uri="{FF2B5EF4-FFF2-40B4-BE49-F238E27FC236}">
                <a16:creationId xmlns:a16="http://schemas.microsoft.com/office/drawing/2014/main" id="{964D9956-3CDA-4660-A466-FB87C47028F2}"/>
              </a:ext>
            </a:extLst>
          </p:cNvPr>
          <p:cNvSpPr txBox="1">
            <a:spLocks/>
          </p:cNvSpPr>
          <p:nvPr/>
        </p:nvSpPr>
        <p:spPr>
          <a:xfrm>
            <a:off x="335360" y="6000750"/>
            <a:ext cx="11520000" cy="200558"/>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1) Tätigkeit als Projektleiter von mindestens 6 Monaten, mindestens 60 % der regelmäßigen Arbeitszeit, Weiterbildung zum Projektleiter vorhanden.</a:t>
            </a:r>
          </a:p>
        </p:txBody>
      </p:sp>
      <p:pic>
        <p:nvPicPr>
          <p:cNvPr id="10" name="Grafik 7">
            <a:extLst>
              <a:ext uri="{FF2B5EF4-FFF2-40B4-BE49-F238E27FC236}">
                <a16:creationId xmlns:a16="http://schemas.microsoft.com/office/drawing/2014/main" id="{71C66F7A-765F-4D22-BC65-B5ED88A62D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79360" y="1277938"/>
            <a:ext cx="2376000" cy="4637087"/>
          </a:xfrm>
          <a:prstGeom prst="rect">
            <a:avLst/>
          </a:prstGeom>
        </p:spPr>
      </p:pic>
      <p:sp>
        <p:nvSpPr>
          <p:cNvPr id="3" name="Foliennummernplatzhalter 2">
            <a:extLst>
              <a:ext uri="{FF2B5EF4-FFF2-40B4-BE49-F238E27FC236}">
                <a16:creationId xmlns:a16="http://schemas.microsoft.com/office/drawing/2014/main" id="{36FBE6C5-4F73-4AFD-A892-F70EF76CF8C8}"/>
              </a:ext>
            </a:extLst>
          </p:cNvPr>
          <p:cNvSpPr>
            <a:spLocks noGrp="1"/>
          </p:cNvSpPr>
          <p:nvPr>
            <p:ph type="sldNum" sz="quarter" idx="12"/>
          </p:nvPr>
        </p:nvSpPr>
        <p:spPr/>
        <p:txBody>
          <a:bodyPr/>
          <a:lstStyle/>
          <a:p>
            <a:fld id="{7EC6429F-8EBA-4254-B9C8-295228AFE7F1}" type="slidenum">
              <a:rPr lang="de-DE" smtClean="0"/>
              <a:pPr/>
              <a:t>71</a:t>
            </a:fld>
            <a:endParaRPr lang="de-DE" dirty="0"/>
          </a:p>
        </p:txBody>
      </p:sp>
      <p:sp>
        <p:nvSpPr>
          <p:cNvPr id="11" name="Fußzeilenplatzhalter 2">
            <a:extLst>
              <a:ext uri="{FF2B5EF4-FFF2-40B4-BE49-F238E27FC236}">
                <a16:creationId xmlns:a16="http://schemas.microsoft.com/office/drawing/2014/main" id="{15FD3D06-281F-4AD2-955B-A01AF34DEF2B}"/>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956835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Kammerberufe: </a:t>
            </a:r>
            <a:br>
              <a:rPr lang="de-DE" dirty="0"/>
            </a:br>
            <a:r>
              <a:rPr lang="de-DE" dirty="0"/>
              <a:t>Unsere Zielgruppe auf einen </a:t>
            </a:r>
            <a:r>
              <a:rPr lang="de-DE"/>
              <a:t>Blick.</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4765"/>
          </a:xfrm>
        </p:spPr>
        <p:txBody>
          <a:bodyPr/>
          <a:lstStyle/>
          <a:p>
            <a:r>
              <a:rPr lang="de-DE" b="0" dirty="0"/>
              <a:t>Zu den </a:t>
            </a:r>
            <a:r>
              <a:rPr lang="de-DE" dirty="0">
                <a:solidFill>
                  <a:schemeClr val="accent1"/>
                </a:solidFill>
              </a:rPr>
              <a:t>„Kammerberufen“ </a:t>
            </a:r>
            <a:r>
              <a:rPr lang="de-DE" b="0" dirty="0"/>
              <a:t>zählen bei HDI die „beratenden Freien Berufe“. Dazu gehören unter anderen Steuerberater, Wirtschaftsprüfer, Notare, Rechtsanwälte oder Patentanwälte. </a:t>
            </a:r>
          </a:p>
        </p:txBody>
      </p:sp>
      <p:sp>
        <p:nvSpPr>
          <p:cNvPr id="4" name="Text Placeholder 4">
            <a:extLst>
              <a:ext uri="{FF2B5EF4-FFF2-40B4-BE49-F238E27FC236}">
                <a16:creationId xmlns:a16="http://schemas.microsoft.com/office/drawing/2014/main" id="{37227B65-23FD-40F5-9612-70BBB903DC77}"/>
              </a:ext>
            </a:extLst>
          </p:cNvPr>
          <p:cNvSpPr txBox="1">
            <a:spLocks/>
          </p:cNvSpPr>
          <p:nvPr/>
        </p:nvSpPr>
        <p:spPr>
          <a:xfrm>
            <a:off x="335360" y="5510213"/>
            <a:ext cx="11520000" cy="691095"/>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Quellen: </a:t>
            </a:r>
            <a:br>
              <a:rPr lang="de-DE" sz="900" b="0" dirty="0">
                <a:solidFill>
                  <a:schemeClr val="accent1"/>
                </a:solidFill>
              </a:rPr>
            </a:br>
            <a:r>
              <a:rPr lang="de-DE" sz="900" b="0" dirty="0">
                <a:solidFill>
                  <a:schemeClr val="accent1"/>
                </a:solidFill>
              </a:rPr>
              <a:t>1) Institut für freie Berufe Nürnberg, 01/2019. | 2) Bundessteuerberaterkammer, 2019.</a:t>
            </a:r>
          </a:p>
          <a:p>
            <a:pPr algn="r">
              <a:lnSpc>
                <a:spcPts val="1080"/>
              </a:lnSpc>
              <a:spcBef>
                <a:spcPts val="0"/>
              </a:spcBef>
            </a:pPr>
            <a:r>
              <a:rPr lang="de-DE" sz="900" b="0" dirty="0">
                <a:solidFill>
                  <a:schemeClr val="accent1"/>
                </a:solidFill>
              </a:rPr>
              <a:t>3) Durchschnittsgehalt von rechts-, wirtschafts- und steuerberatenden Freien Berufe in 35 Berufsjahren: 7.246.167 EUR, Datenbasis:</a:t>
            </a:r>
          </a:p>
          <a:p>
            <a:pPr algn="r">
              <a:lnSpc>
                <a:spcPts val="1080"/>
              </a:lnSpc>
              <a:spcBef>
                <a:spcPts val="0"/>
              </a:spcBef>
            </a:pPr>
            <a:r>
              <a:rPr lang="de-DE" sz="900" b="0" dirty="0">
                <a:solidFill>
                  <a:schemeClr val="accent1"/>
                </a:solidFill>
              </a:rPr>
              <a:t>Bundesamt für Statistik (Destatis), Stand: 08/2019. | 4) Eigene Datenbasis, BU-Leistungsprüfung HDI, 2019.</a:t>
            </a:r>
          </a:p>
        </p:txBody>
      </p:sp>
      <p:sp>
        <p:nvSpPr>
          <p:cNvPr id="41" name="Rechteck 63">
            <a:extLst>
              <a:ext uri="{FF2B5EF4-FFF2-40B4-BE49-F238E27FC236}">
                <a16:creationId xmlns:a16="http://schemas.microsoft.com/office/drawing/2014/main" id="{5B12EDED-0FC6-42C6-9EDE-65CBDFA15BA4}"/>
              </a:ext>
            </a:extLst>
          </p:cNvPr>
          <p:cNvSpPr/>
          <p:nvPr/>
        </p:nvSpPr>
        <p:spPr>
          <a:xfrm>
            <a:off x="335360" y="0"/>
            <a:ext cx="1042638" cy="1042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6" name="Rechteck 6">
            <a:extLst>
              <a:ext uri="{FF2B5EF4-FFF2-40B4-BE49-F238E27FC236}">
                <a16:creationId xmlns:a16="http://schemas.microsoft.com/office/drawing/2014/main" id="{EF271256-2D79-46E5-8EA8-EC18713E1453}"/>
              </a:ext>
            </a:extLst>
          </p:cNvPr>
          <p:cNvSpPr/>
          <p:nvPr/>
        </p:nvSpPr>
        <p:spPr>
          <a:xfrm>
            <a:off x="335359" y="1888818"/>
            <a:ext cx="11519999" cy="864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cxnSp>
        <p:nvCxnSpPr>
          <p:cNvPr id="43" name="Gerader Verbinder 16">
            <a:extLst>
              <a:ext uri="{FF2B5EF4-FFF2-40B4-BE49-F238E27FC236}">
                <a16:creationId xmlns:a16="http://schemas.microsoft.com/office/drawing/2014/main" id="{2744EA10-2AAE-455E-808A-55479B096F42}"/>
              </a:ext>
            </a:extLst>
          </p:cNvPr>
          <p:cNvCxnSpPr>
            <a:cxnSpLocks/>
          </p:cNvCxnSpPr>
          <p:nvPr/>
        </p:nvCxnSpPr>
        <p:spPr>
          <a:xfrm>
            <a:off x="2757266" y="1978818"/>
            <a:ext cx="0" cy="68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platzhalter 4">
            <a:extLst>
              <a:ext uri="{FF2B5EF4-FFF2-40B4-BE49-F238E27FC236}">
                <a16:creationId xmlns:a16="http://schemas.microsoft.com/office/drawing/2014/main" id="{4090250E-4F00-497D-9C4E-F0C28C9E619D}"/>
              </a:ext>
            </a:extLst>
          </p:cNvPr>
          <p:cNvSpPr txBox="1">
            <a:spLocks/>
          </p:cNvSpPr>
          <p:nvPr/>
        </p:nvSpPr>
        <p:spPr bwMode="gray">
          <a:xfrm>
            <a:off x="566627" y="2047850"/>
            <a:ext cx="1872000" cy="545937"/>
          </a:xfrm>
          <a:prstGeom prst="rect">
            <a:avLst/>
          </a:prstGeom>
          <a:no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dirty="0"/>
              <a:t>Unsere Zielgruppen</a:t>
            </a:r>
            <a:r>
              <a:rPr lang="de-DE" baseline="30000" dirty="0"/>
              <a:t>1)</a:t>
            </a:r>
            <a:r>
              <a:rPr lang="de-DE" dirty="0"/>
              <a:t> sind:</a:t>
            </a:r>
          </a:p>
        </p:txBody>
      </p:sp>
      <p:sp>
        <p:nvSpPr>
          <p:cNvPr id="45" name="Rechteck 93">
            <a:extLst>
              <a:ext uri="{FF2B5EF4-FFF2-40B4-BE49-F238E27FC236}">
                <a16:creationId xmlns:a16="http://schemas.microsoft.com/office/drawing/2014/main" id="{23BBA1C3-B985-4F41-82FB-48179E75D612}"/>
              </a:ext>
            </a:extLst>
          </p:cNvPr>
          <p:cNvSpPr/>
          <p:nvPr/>
        </p:nvSpPr>
        <p:spPr>
          <a:xfrm>
            <a:off x="5343525" y="2889017"/>
            <a:ext cx="6511835" cy="26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6" name="Rechteck 24">
            <a:extLst>
              <a:ext uri="{FF2B5EF4-FFF2-40B4-BE49-F238E27FC236}">
                <a16:creationId xmlns:a16="http://schemas.microsoft.com/office/drawing/2014/main" id="{C665FFC4-7983-494C-AF60-7B06F3F08AC2}"/>
              </a:ext>
            </a:extLst>
          </p:cNvPr>
          <p:cNvSpPr/>
          <p:nvPr/>
        </p:nvSpPr>
        <p:spPr>
          <a:xfrm>
            <a:off x="335360" y="2889017"/>
            <a:ext cx="4860000" cy="26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7" name="Rectangle 9">
            <a:extLst>
              <a:ext uri="{FF2B5EF4-FFF2-40B4-BE49-F238E27FC236}">
                <a16:creationId xmlns:a16="http://schemas.microsoft.com/office/drawing/2014/main" id="{F555A5F0-CBC6-4A9C-A656-FB9FD56DCB04}"/>
              </a:ext>
            </a:extLst>
          </p:cNvPr>
          <p:cNvSpPr>
            <a:spLocks noChangeArrowheads="1"/>
          </p:cNvSpPr>
          <p:nvPr/>
        </p:nvSpPr>
        <p:spPr bwMode="auto">
          <a:xfrm>
            <a:off x="956730" y="3350109"/>
            <a:ext cx="4053420" cy="215444"/>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69,2% </a:t>
            </a:r>
            <a:r>
              <a:rPr lang="de-DE" altLang="de-DE" sz="1400" b="0" dirty="0">
                <a:ea typeface="ＭＳ Ｐゴシック" pitchFamily="34" charset="-128"/>
              </a:rPr>
              <a:t>der Steuerberater arbeiten selbstständig.</a:t>
            </a:r>
            <a:r>
              <a:rPr lang="de-DE" altLang="de-DE" sz="1400" b="0" baseline="30000" dirty="0">
                <a:ea typeface="ＭＳ Ｐゴシック" pitchFamily="34" charset="-128"/>
              </a:rPr>
              <a:t>2) </a:t>
            </a:r>
          </a:p>
        </p:txBody>
      </p:sp>
      <p:grpSp>
        <p:nvGrpSpPr>
          <p:cNvPr id="48" name="Gruppieren 14">
            <a:extLst>
              <a:ext uri="{FF2B5EF4-FFF2-40B4-BE49-F238E27FC236}">
                <a16:creationId xmlns:a16="http://schemas.microsoft.com/office/drawing/2014/main" id="{6AE2E19E-DEAD-41DC-A6C4-00DECF231F96}"/>
              </a:ext>
            </a:extLst>
          </p:cNvPr>
          <p:cNvGrpSpPr/>
          <p:nvPr/>
        </p:nvGrpSpPr>
        <p:grpSpPr>
          <a:xfrm>
            <a:off x="478728" y="4092187"/>
            <a:ext cx="367936" cy="257658"/>
            <a:chOff x="440628" y="3586933"/>
            <a:chExt cx="367936" cy="257658"/>
          </a:xfrm>
        </p:grpSpPr>
        <p:pic>
          <p:nvPicPr>
            <p:cNvPr id="49" name="Grafik 10" descr="Ein Bild, das Objekt, Uhr, Schild, Monitor enthält.&#10;&#10;Automatisch generierte Beschreibung">
              <a:extLst>
                <a:ext uri="{FF2B5EF4-FFF2-40B4-BE49-F238E27FC236}">
                  <a16:creationId xmlns:a16="http://schemas.microsoft.com/office/drawing/2014/main" id="{F6347BDC-E693-42C0-9FE9-CC15055A4D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628" y="3586933"/>
              <a:ext cx="367936" cy="257658"/>
            </a:xfrm>
            <a:prstGeom prst="rect">
              <a:avLst/>
            </a:prstGeom>
          </p:spPr>
        </p:pic>
        <p:sp>
          <p:nvSpPr>
            <p:cNvPr id="50" name="Rechteck 13">
              <a:extLst>
                <a:ext uri="{FF2B5EF4-FFF2-40B4-BE49-F238E27FC236}">
                  <a16:creationId xmlns:a16="http://schemas.microsoft.com/office/drawing/2014/main" id="{E1123B72-F8C5-4740-A6F0-AE288FFFC93D}"/>
                </a:ext>
              </a:extLst>
            </p:cNvPr>
            <p:cNvSpPr/>
            <p:nvPr/>
          </p:nvSpPr>
          <p:spPr>
            <a:xfrm>
              <a:off x="479989" y="3643313"/>
              <a:ext cx="91372" cy="14763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51" name="Grafik 12" descr="Ein Bild, das Uhr, sitzend, Zeichnung, Schild enthält.&#10;&#10;Automatisch generierte Beschreibung">
              <a:extLst>
                <a:ext uri="{FF2B5EF4-FFF2-40B4-BE49-F238E27FC236}">
                  <a16:creationId xmlns:a16="http://schemas.microsoft.com/office/drawing/2014/main" id="{5FF04F1D-4598-491C-A205-F95F98892D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12" y="3666359"/>
              <a:ext cx="74964" cy="108668"/>
            </a:xfrm>
            <a:prstGeom prst="rect">
              <a:avLst/>
            </a:prstGeom>
          </p:spPr>
        </p:pic>
      </p:grpSp>
      <p:sp>
        <p:nvSpPr>
          <p:cNvPr id="52" name="Rectangle 9">
            <a:extLst>
              <a:ext uri="{FF2B5EF4-FFF2-40B4-BE49-F238E27FC236}">
                <a16:creationId xmlns:a16="http://schemas.microsoft.com/office/drawing/2014/main" id="{4DA08D98-1F4B-4584-9924-FB3CAA9D2DFA}"/>
              </a:ext>
            </a:extLst>
          </p:cNvPr>
          <p:cNvSpPr>
            <a:spLocks noChangeArrowheads="1"/>
          </p:cNvSpPr>
          <p:nvPr/>
        </p:nvSpPr>
        <p:spPr bwMode="auto">
          <a:xfrm>
            <a:off x="956730" y="3897851"/>
            <a:ext cx="4053419" cy="646331"/>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&gt; 7 Mio. EUR </a:t>
            </a:r>
            <a:r>
              <a:rPr lang="de-DE" altLang="de-DE" sz="1400" b="0" dirty="0">
                <a:ea typeface="ＭＳ Ｐゴシック" pitchFamily="34" charset="-128"/>
              </a:rPr>
              <a:t>beträgt das durchschnittliche Einkommen der beratenden Freien Berufe in</a:t>
            </a:r>
            <a:br>
              <a:rPr lang="de-DE" altLang="de-DE" sz="1400" b="0" dirty="0">
                <a:ea typeface="ＭＳ Ｐゴシック" pitchFamily="34" charset="-128"/>
              </a:rPr>
            </a:br>
            <a:r>
              <a:rPr lang="de-DE" altLang="de-DE" sz="1400" b="0" dirty="0">
                <a:ea typeface="ＭＳ Ｐゴシック" pitchFamily="34" charset="-128"/>
              </a:rPr>
              <a:t>35 Berufsjahren.</a:t>
            </a:r>
            <a:r>
              <a:rPr lang="de-DE" altLang="de-DE" sz="1400" b="0" baseline="30000" dirty="0">
                <a:ea typeface="ＭＳ Ｐゴシック" pitchFamily="34" charset="-128"/>
              </a:rPr>
              <a:t>3)</a:t>
            </a:r>
          </a:p>
        </p:txBody>
      </p:sp>
      <p:sp>
        <p:nvSpPr>
          <p:cNvPr id="53" name="Rectangle 9">
            <a:extLst>
              <a:ext uri="{FF2B5EF4-FFF2-40B4-BE49-F238E27FC236}">
                <a16:creationId xmlns:a16="http://schemas.microsoft.com/office/drawing/2014/main" id="{C01CEC60-4621-4EAE-BA11-B5CA0FF6778F}"/>
              </a:ext>
            </a:extLst>
          </p:cNvPr>
          <p:cNvSpPr>
            <a:spLocks noChangeArrowheads="1"/>
          </p:cNvSpPr>
          <p:nvPr/>
        </p:nvSpPr>
        <p:spPr bwMode="auto">
          <a:xfrm>
            <a:off x="956730" y="4768759"/>
            <a:ext cx="4053419" cy="430887"/>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30% </a:t>
            </a:r>
            <a:r>
              <a:rPr lang="de-DE" altLang="de-DE" sz="1400" b="0" dirty="0">
                <a:ea typeface="ＭＳ Ｐゴシック" pitchFamily="34" charset="-128"/>
              </a:rPr>
              <a:t>im Berufsstand Steuerberater sind als Angestellte tätig.</a:t>
            </a:r>
            <a:r>
              <a:rPr lang="de-DE" altLang="de-DE" sz="1400" b="0" baseline="30000" dirty="0">
                <a:ea typeface="ＭＳ Ｐゴシック" pitchFamily="34" charset="-128"/>
              </a:rPr>
              <a:t>2)</a:t>
            </a:r>
          </a:p>
        </p:txBody>
      </p:sp>
      <p:pic>
        <p:nvPicPr>
          <p:cNvPr id="54" name="Grafik 20">
            <a:extLst>
              <a:ext uri="{FF2B5EF4-FFF2-40B4-BE49-F238E27FC236}">
                <a16:creationId xmlns:a16="http://schemas.microsoft.com/office/drawing/2014/main" id="{DBA92A92-1186-46C8-932F-985FA48BA5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304" y="3316018"/>
            <a:ext cx="242784" cy="283626"/>
          </a:xfrm>
          <a:prstGeom prst="rect">
            <a:avLst/>
          </a:prstGeom>
        </p:spPr>
      </p:pic>
      <p:sp>
        <p:nvSpPr>
          <p:cNvPr id="55" name="Rectangle 9">
            <a:extLst>
              <a:ext uri="{FF2B5EF4-FFF2-40B4-BE49-F238E27FC236}">
                <a16:creationId xmlns:a16="http://schemas.microsoft.com/office/drawing/2014/main" id="{B97B508E-9E8C-44B0-838C-8D6EDDE10DCB}"/>
              </a:ext>
            </a:extLst>
          </p:cNvPr>
          <p:cNvSpPr>
            <a:spLocks noChangeArrowheads="1"/>
          </p:cNvSpPr>
          <p:nvPr/>
        </p:nvSpPr>
        <p:spPr bwMode="auto">
          <a:xfrm>
            <a:off x="5473287" y="3003211"/>
            <a:ext cx="6252310" cy="215444"/>
          </a:xfrm>
          <a:prstGeom prst="rect">
            <a:avLst/>
          </a:prstGeom>
          <a:noFill/>
          <a:ln>
            <a:noFill/>
          </a:ln>
          <a:effectLst/>
        </p:spPr>
        <p:txBody>
          <a:bodyPr wrap="square" lIns="90000" tIns="0" rIns="900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Top 3 Ursachen für eine Berufsunfähigkeit bei Kammerberufen</a:t>
            </a:r>
            <a:r>
              <a:rPr lang="de-DE" altLang="de-DE" sz="1400" baseline="30000" dirty="0">
                <a:ea typeface="ＭＳ Ｐゴシック" pitchFamily="34" charset="-128"/>
              </a:rPr>
              <a:t>4)</a:t>
            </a:r>
          </a:p>
        </p:txBody>
      </p:sp>
      <p:graphicFrame>
        <p:nvGraphicFramePr>
          <p:cNvPr id="56" name="Diagrammplatzhalter 11">
            <a:extLst>
              <a:ext uri="{FF2B5EF4-FFF2-40B4-BE49-F238E27FC236}">
                <a16:creationId xmlns:a16="http://schemas.microsoft.com/office/drawing/2014/main" id="{E982060D-AA95-44B6-9740-93913C352B20}"/>
              </a:ext>
            </a:extLst>
          </p:cNvPr>
          <p:cNvGraphicFramePr>
            <a:graphicFrameLocks/>
          </p:cNvGraphicFramePr>
          <p:nvPr>
            <p:extLst>
              <p:ext uri="{D42A27DB-BD31-4B8C-83A1-F6EECF244321}">
                <p14:modId xmlns:p14="http://schemas.microsoft.com/office/powerpoint/2010/main" val="1747209127"/>
              </p:ext>
            </p:extLst>
          </p:nvPr>
        </p:nvGraphicFramePr>
        <p:xfrm>
          <a:off x="5387562" y="3285118"/>
          <a:ext cx="3384000" cy="2153657"/>
        </p:xfrm>
        <a:graphic>
          <a:graphicData uri="http://schemas.openxmlformats.org/drawingml/2006/chart">
            <c:chart xmlns:c="http://schemas.openxmlformats.org/drawingml/2006/chart" xmlns:r="http://schemas.openxmlformats.org/officeDocument/2006/relationships" r:id="rId5"/>
          </a:graphicData>
        </a:graphic>
      </p:graphicFrame>
      <p:sp>
        <p:nvSpPr>
          <p:cNvPr id="57" name="Textplatzhalter 6">
            <a:extLst>
              <a:ext uri="{FF2B5EF4-FFF2-40B4-BE49-F238E27FC236}">
                <a16:creationId xmlns:a16="http://schemas.microsoft.com/office/drawing/2014/main" id="{52E43CF7-9A79-410E-9DF5-13B41EBA6271}"/>
              </a:ext>
            </a:extLst>
          </p:cNvPr>
          <p:cNvSpPr txBox="1">
            <a:spLocks/>
          </p:cNvSpPr>
          <p:nvPr/>
        </p:nvSpPr>
        <p:spPr bwMode="gray">
          <a:xfrm>
            <a:off x="6525808" y="4808071"/>
            <a:ext cx="4903222" cy="563231"/>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13%</a:t>
            </a:r>
          </a:p>
          <a:p>
            <a:r>
              <a:rPr lang="de-DE" sz="1200" b="0" dirty="0"/>
              <a:t>Sonstige Erkrankungen (u.a. Stoffwechselstörungen oder Erkrankungen der Sinnesorgane)</a:t>
            </a:r>
          </a:p>
        </p:txBody>
      </p:sp>
      <p:sp>
        <p:nvSpPr>
          <p:cNvPr id="58" name="Textplatzhalter 6">
            <a:extLst>
              <a:ext uri="{FF2B5EF4-FFF2-40B4-BE49-F238E27FC236}">
                <a16:creationId xmlns:a16="http://schemas.microsoft.com/office/drawing/2014/main" id="{BEBD5B4C-F7D9-49D8-93BF-DCE75F9CB6C4}"/>
              </a:ext>
            </a:extLst>
          </p:cNvPr>
          <p:cNvSpPr txBox="1">
            <a:spLocks/>
          </p:cNvSpPr>
          <p:nvPr/>
        </p:nvSpPr>
        <p:spPr bwMode="gray">
          <a:xfrm>
            <a:off x="7445280" y="4209791"/>
            <a:ext cx="2308324"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28%</a:t>
            </a:r>
          </a:p>
          <a:p>
            <a:r>
              <a:rPr lang="de-DE" sz="1200" b="0" dirty="0"/>
              <a:t>Krebs und ähnliche Erkrankungen</a:t>
            </a:r>
          </a:p>
        </p:txBody>
      </p:sp>
      <p:sp>
        <p:nvSpPr>
          <p:cNvPr id="59" name="Textplatzhalter 6">
            <a:extLst>
              <a:ext uri="{FF2B5EF4-FFF2-40B4-BE49-F238E27FC236}">
                <a16:creationId xmlns:a16="http://schemas.microsoft.com/office/drawing/2014/main" id="{319CAF99-C000-475C-B0ED-9CB17B152771}"/>
              </a:ext>
            </a:extLst>
          </p:cNvPr>
          <p:cNvSpPr txBox="1">
            <a:spLocks/>
          </p:cNvSpPr>
          <p:nvPr/>
        </p:nvSpPr>
        <p:spPr bwMode="gray">
          <a:xfrm>
            <a:off x="8313212" y="3520910"/>
            <a:ext cx="3382336"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42%</a:t>
            </a:r>
          </a:p>
          <a:p>
            <a:r>
              <a:rPr lang="de-DE" sz="1200" b="0" dirty="0"/>
              <a:t>Nervenkrankheiten und psychische Erkrankungen</a:t>
            </a:r>
          </a:p>
        </p:txBody>
      </p:sp>
      <p:pic>
        <p:nvPicPr>
          <p:cNvPr id="60" name="Grafik 38">
            <a:extLst>
              <a:ext uri="{FF2B5EF4-FFF2-40B4-BE49-F238E27FC236}">
                <a16:creationId xmlns:a16="http://schemas.microsoft.com/office/drawing/2014/main" id="{9C0F3C8E-0EC9-49BE-804B-5F4078E1C69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5660098" y="3585745"/>
            <a:ext cx="246632" cy="231996"/>
          </a:xfrm>
          <a:prstGeom prst="rect">
            <a:avLst/>
          </a:prstGeom>
        </p:spPr>
      </p:pic>
      <p:sp>
        <p:nvSpPr>
          <p:cNvPr id="65" name="Textplatzhalter 4 - 1">
            <a:extLst>
              <a:ext uri="{FF2B5EF4-FFF2-40B4-BE49-F238E27FC236}">
                <a16:creationId xmlns:a16="http://schemas.microsoft.com/office/drawing/2014/main" id="{0B76486E-02FA-46A8-BA0B-5F5A00C58C73}"/>
              </a:ext>
            </a:extLst>
          </p:cNvPr>
          <p:cNvSpPr txBox="1">
            <a:spLocks/>
          </p:cNvSpPr>
          <p:nvPr/>
        </p:nvSpPr>
        <p:spPr bwMode="gray">
          <a:xfrm>
            <a:off x="8058152" y="1888818"/>
            <a:ext cx="3797206" cy="864000"/>
          </a:xfrm>
          <a:prstGeom prst="rect">
            <a:avLst/>
          </a:prstGeom>
          <a:solidFill>
            <a:srgbClr val="B2D28B"/>
          </a:solidFill>
        </p:spPr>
        <p:txBody>
          <a:bodyPr vert="horz" wrap="square" lIns="180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b="0" dirty="0"/>
              <a:t>Jährlich gibt es </a:t>
            </a:r>
            <a:r>
              <a:rPr lang="de-DE" dirty="0"/>
              <a:t>16.500</a:t>
            </a:r>
            <a:r>
              <a:rPr lang="de-DE" b="0" dirty="0"/>
              <a:t> </a:t>
            </a:r>
            <a:r>
              <a:rPr lang="de-DE" dirty="0"/>
              <a:t>Studierende</a:t>
            </a:r>
            <a:r>
              <a:rPr lang="de-DE" b="0" dirty="0"/>
              <a:t> der </a:t>
            </a:r>
            <a:r>
              <a:rPr lang="de-DE" dirty="0"/>
              <a:t>Rechtswissenschaften.</a:t>
            </a:r>
            <a:endParaRPr lang="de-DE" baseline="30000" dirty="0"/>
          </a:p>
        </p:txBody>
      </p:sp>
      <p:sp>
        <p:nvSpPr>
          <p:cNvPr id="66" name="Rectangle 9">
            <a:extLst>
              <a:ext uri="{FF2B5EF4-FFF2-40B4-BE49-F238E27FC236}">
                <a16:creationId xmlns:a16="http://schemas.microsoft.com/office/drawing/2014/main" id="{A8C94176-5162-4D58-88E0-DC0CDB8B85B5}"/>
              </a:ext>
            </a:extLst>
          </p:cNvPr>
          <p:cNvSpPr>
            <a:spLocks noChangeArrowheads="1"/>
          </p:cNvSpPr>
          <p:nvPr/>
        </p:nvSpPr>
        <p:spPr bwMode="auto">
          <a:xfrm>
            <a:off x="3010371" y="1961918"/>
            <a:ext cx="2270785" cy="717800"/>
          </a:xfrm>
          <a:prstGeom prst="rect">
            <a:avLst/>
          </a:prstGeom>
          <a:noFill/>
          <a:ln>
            <a:noFill/>
          </a:ln>
          <a:effectLst/>
        </p:spPr>
        <p:txBody>
          <a:bodyPr wrap="square" lIns="0" tIns="0" rIns="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lvl="2" indent="-285750" eaLnBrk="1" hangingPunct="1">
              <a:lnSpc>
                <a:spcPct val="104000"/>
              </a:lnSpc>
              <a:spcBef>
                <a:spcPts val="600"/>
              </a:spcBef>
              <a:buClr>
                <a:schemeClr val="tx1"/>
              </a:buClr>
              <a:buSzPct val="110000"/>
              <a:buBlip>
                <a:blip r:embed="rId8"/>
              </a:buBlip>
            </a:pPr>
            <a:r>
              <a:rPr lang="de-DE" altLang="de-DE" sz="1400" b="1" dirty="0"/>
              <a:t>165.000 </a:t>
            </a:r>
            <a:r>
              <a:rPr lang="de-DE" altLang="de-DE" sz="1400" dirty="0"/>
              <a:t>Rechtsanwälte</a:t>
            </a:r>
          </a:p>
          <a:p>
            <a:pPr marL="285750" lvl="2" indent="-285750" eaLnBrk="1" hangingPunct="1">
              <a:lnSpc>
                <a:spcPct val="104000"/>
              </a:lnSpc>
              <a:spcBef>
                <a:spcPts val="600"/>
              </a:spcBef>
              <a:buClr>
                <a:schemeClr val="tx1"/>
              </a:buClr>
              <a:buSzPct val="110000"/>
              <a:buBlip>
                <a:blip r:embed="rId8"/>
              </a:buBlip>
            </a:pPr>
            <a:r>
              <a:rPr lang="de-DE" altLang="de-DE" sz="1400" b="1" dirty="0"/>
              <a:t>87.500 </a:t>
            </a:r>
            <a:r>
              <a:rPr lang="de-DE" altLang="de-DE" sz="1400" dirty="0"/>
              <a:t>Steuerberater</a:t>
            </a:r>
          </a:p>
        </p:txBody>
      </p:sp>
      <p:sp>
        <p:nvSpPr>
          <p:cNvPr id="67" name="Rectangle 9">
            <a:extLst>
              <a:ext uri="{FF2B5EF4-FFF2-40B4-BE49-F238E27FC236}">
                <a16:creationId xmlns:a16="http://schemas.microsoft.com/office/drawing/2014/main" id="{DF672A37-0058-49DE-94F5-B6E5AAEFC5B7}"/>
              </a:ext>
            </a:extLst>
          </p:cNvPr>
          <p:cNvSpPr>
            <a:spLocks noChangeArrowheads="1"/>
          </p:cNvSpPr>
          <p:nvPr/>
        </p:nvSpPr>
        <p:spPr bwMode="auto">
          <a:xfrm>
            <a:off x="5534261" y="1961918"/>
            <a:ext cx="2270785" cy="717800"/>
          </a:xfrm>
          <a:prstGeom prst="rect">
            <a:avLst/>
          </a:prstGeom>
          <a:noFill/>
          <a:ln>
            <a:noFill/>
          </a:ln>
          <a:effectLst/>
        </p:spPr>
        <p:txBody>
          <a:bodyPr wrap="square" lIns="0" tIns="0" rIns="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lvl="2" indent="-285750" eaLnBrk="1" hangingPunct="1">
              <a:lnSpc>
                <a:spcPct val="104000"/>
              </a:lnSpc>
              <a:spcBef>
                <a:spcPts val="600"/>
              </a:spcBef>
              <a:buClr>
                <a:schemeClr val="tx1"/>
              </a:buClr>
              <a:buSzPct val="110000"/>
              <a:buBlip>
                <a:blip r:embed="rId8"/>
              </a:buBlip>
            </a:pPr>
            <a:r>
              <a:rPr lang="de-DE" altLang="de-DE" sz="1400" b="1" dirty="0"/>
              <a:t>14.500 </a:t>
            </a:r>
            <a:r>
              <a:rPr lang="de-DE" altLang="de-DE" sz="1400" dirty="0"/>
              <a:t>Wirtschaftsprüfer</a:t>
            </a:r>
          </a:p>
          <a:p>
            <a:pPr marL="285750" lvl="2" indent="-285750" eaLnBrk="1" hangingPunct="1">
              <a:lnSpc>
                <a:spcPct val="104000"/>
              </a:lnSpc>
              <a:spcBef>
                <a:spcPts val="600"/>
              </a:spcBef>
              <a:buClr>
                <a:schemeClr val="tx1"/>
              </a:buClr>
              <a:buSzPct val="110000"/>
              <a:buBlip>
                <a:blip r:embed="rId8"/>
              </a:buBlip>
            </a:pPr>
            <a:r>
              <a:rPr lang="de-DE" altLang="de-DE" sz="1400" b="1" dirty="0"/>
              <a:t>7.000 </a:t>
            </a:r>
            <a:r>
              <a:rPr lang="de-DE" altLang="de-DE" sz="1400" dirty="0"/>
              <a:t>Notare</a:t>
            </a:r>
            <a:endParaRPr lang="de-DE" altLang="de-DE" sz="1400" dirty="0">
              <a:latin typeface="+mn-lt"/>
            </a:endParaRPr>
          </a:p>
        </p:txBody>
      </p:sp>
      <p:pic>
        <p:nvPicPr>
          <p:cNvPr id="68" name="Grafik 10" descr="Ein Bild, das Schild, Zeichnung, Straße, Essen enthält.&#10;&#10;Automatisch generierte Beschreibung">
            <a:extLst>
              <a:ext uri="{FF2B5EF4-FFF2-40B4-BE49-F238E27FC236}">
                <a16:creationId xmlns:a16="http://schemas.microsoft.com/office/drawing/2014/main" id="{A92177D5-8314-4A55-88B5-B27A253237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0628" y="4819483"/>
            <a:ext cx="410069" cy="329438"/>
          </a:xfrm>
          <a:prstGeom prst="rect">
            <a:avLst/>
          </a:prstGeom>
        </p:spPr>
      </p:pic>
      <p:pic>
        <p:nvPicPr>
          <p:cNvPr id="69" name="Grafik 8">
            <a:extLst>
              <a:ext uri="{FF2B5EF4-FFF2-40B4-BE49-F238E27FC236}">
                <a16:creationId xmlns:a16="http://schemas.microsoft.com/office/drawing/2014/main" id="{B5AA9697-B857-4972-8352-4B6900E782B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9806" y="206432"/>
            <a:ext cx="713746" cy="629774"/>
          </a:xfrm>
          <a:prstGeom prst="rect">
            <a:avLst/>
          </a:prstGeom>
        </p:spPr>
      </p:pic>
      <p:sp>
        <p:nvSpPr>
          <p:cNvPr id="3" name="Foliennummernplatzhalter 2">
            <a:extLst>
              <a:ext uri="{FF2B5EF4-FFF2-40B4-BE49-F238E27FC236}">
                <a16:creationId xmlns:a16="http://schemas.microsoft.com/office/drawing/2014/main" id="{DB5C95CA-2207-416B-917F-B131DC1BFE2F}"/>
              </a:ext>
            </a:extLst>
          </p:cNvPr>
          <p:cNvSpPr>
            <a:spLocks noGrp="1"/>
          </p:cNvSpPr>
          <p:nvPr>
            <p:ph type="sldNum" sz="quarter" idx="12"/>
          </p:nvPr>
        </p:nvSpPr>
        <p:spPr/>
        <p:txBody>
          <a:bodyPr/>
          <a:lstStyle/>
          <a:p>
            <a:fld id="{7EC6429F-8EBA-4254-B9C8-295228AFE7F1}" type="slidenum">
              <a:rPr lang="de-DE" smtClean="0"/>
              <a:pPr/>
              <a:t>72</a:t>
            </a:fld>
            <a:endParaRPr lang="de-DE" dirty="0"/>
          </a:p>
        </p:txBody>
      </p:sp>
      <p:sp>
        <p:nvSpPr>
          <p:cNvPr id="37" name="Fußzeilenplatzhalter 2">
            <a:extLst>
              <a:ext uri="{FF2B5EF4-FFF2-40B4-BE49-F238E27FC236}">
                <a16:creationId xmlns:a16="http://schemas.microsoft.com/office/drawing/2014/main" id="{74B3A377-B497-4C8B-9EC2-D0BD859426CF}"/>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pic>
        <p:nvPicPr>
          <p:cNvPr id="38" name="Grafik 36">
            <a:extLst>
              <a:ext uri="{FF2B5EF4-FFF2-40B4-BE49-F238E27FC236}">
                <a16:creationId xmlns:a16="http://schemas.microsoft.com/office/drawing/2014/main" id="{095954C2-26B2-4D3D-841A-4D72C8E1FDED}"/>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a:ext>
            </a:extLst>
          </a:blip>
          <a:stretch>
            <a:fillRect/>
          </a:stretch>
        </p:blipFill>
        <p:spPr>
          <a:xfrm>
            <a:off x="5673130" y="4290920"/>
            <a:ext cx="220569" cy="220569"/>
          </a:xfrm>
          <a:prstGeom prst="rect">
            <a:avLst/>
          </a:prstGeom>
        </p:spPr>
      </p:pic>
      <p:pic>
        <p:nvPicPr>
          <p:cNvPr id="39" name="Grafik 41">
            <a:extLst>
              <a:ext uri="{FF2B5EF4-FFF2-40B4-BE49-F238E27FC236}">
                <a16:creationId xmlns:a16="http://schemas.microsoft.com/office/drawing/2014/main" id="{EDD4795F-B0CB-40A1-B217-F4A35C85339E}"/>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tretch>
            <a:fillRect/>
          </a:stretch>
        </p:blipFill>
        <p:spPr>
          <a:xfrm>
            <a:off x="5673130" y="4979204"/>
            <a:ext cx="220569" cy="220569"/>
          </a:xfrm>
          <a:prstGeom prst="rect">
            <a:avLst/>
          </a:prstGeom>
        </p:spPr>
      </p:pic>
    </p:spTree>
    <p:extLst>
      <p:ext uri="{BB962C8B-B14F-4D97-AF65-F5344CB8AC3E}">
        <p14:creationId xmlns:p14="http://schemas.microsoft.com/office/powerpoint/2010/main" val="1990834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Unser guter Rat, um Berufsunfähigkeit abzusichern</a:t>
            </a:r>
            <a:r>
              <a:rPr lang="de-DE"/>
              <a:t>. </a:t>
            </a:r>
            <a:endParaRPr lang="de-DE" dirty="0"/>
          </a:p>
        </p:txBody>
      </p:sp>
      <p:sp>
        <p:nvSpPr>
          <p:cNvPr id="41" name="Rechteck 63">
            <a:extLst>
              <a:ext uri="{FF2B5EF4-FFF2-40B4-BE49-F238E27FC236}">
                <a16:creationId xmlns:a16="http://schemas.microsoft.com/office/drawing/2014/main" id="{5B12EDED-0FC6-42C6-9EDE-65CBDFA15BA4}"/>
              </a:ext>
            </a:extLst>
          </p:cNvPr>
          <p:cNvSpPr/>
          <p:nvPr/>
        </p:nvSpPr>
        <p:spPr>
          <a:xfrm>
            <a:off x="335360" y="0"/>
            <a:ext cx="1042638" cy="1042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7" name="Rechteck 12">
            <a:extLst>
              <a:ext uri="{FF2B5EF4-FFF2-40B4-BE49-F238E27FC236}">
                <a16:creationId xmlns:a16="http://schemas.microsoft.com/office/drawing/2014/main" id="{B7152EB0-DE9D-411A-83F2-685A31097EF5}"/>
              </a:ext>
            </a:extLst>
          </p:cNvPr>
          <p:cNvSpPr/>
          <p:nvPr/>
        </p:nvSpPr>
        <p:spPr>
          <a:xfrm>
            <a:off x="342899" y="1277938"/>
            <a:ext cx="9000000" cy="49248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nSpc>
                <a:spcPct val="104000"/>
              </a:lnSpc>
              <a:spcBef>
                <a:spcPts val="600"/>
              </a:spcBef>
            </a:pPr>
            <a:r>
              <a:rPr lang="de-DE" sz="1600" b="1" dirty="0">
                <a:solidFill>
                  <a:schemeClr val="accent1"/>
                </a:solidFill>
              </a:rPr>
              <a:t>Einfach machen! </a:t>
            </a:r>
            <a:br>
              <a:rPr lang="de-DE" sz="1600" b="1" dirty="0">
                <a:solidFill>
                  <a:schemeClr val="accent1"/>
                </a:solidFill>
              </a:rPr>
            </a:br>
            <a:r>
              <a:rPr lang="de-DE" sz="1600" b="1" dirty="0">
                <a:solidFill>
                  <a:schemeClr val="accent1"/>
                </a:solidFill>
              </a:rPr>
              <a:t>EGO Top bietet optimalen BU-Schutz für die Bedürfnisse von Kammerberufen. </a:t>
            </a:r>
            <a:endParaRPr lang="de-DE" sz="1600" b="1" baseline="30000" dirty="0">
              <a:solidFill>
                <a:schemeClr val="accent1"/>
              </a:solidFill>
              <a:highlight>
                <a:srgbClr val="FFFF00"/>
              </a:highlight>
            </a:endParaRPr>
          </a:p>
          <a:p>
            <a:pPr>
              <a:lnSpc>
                <a:spcPct val="104000"/>
              </a:lnSpc>
              <a:spcBef>
                <a:spcPts val="600"/>
              </a:spcBef>
            </a:pPr>
            <a:r>
              <a:rPr lang="de-DE" sz="1600" b="1" dirty="0">
                <a:solidFill>
                  <a:schemeClr val="tx1"/>
                </a:solidFill>
              </a:rPr>
              <a:t>Besonderheiten beim BU-Schutz für Kammerberufe:</a:t>
            </a:r>
          </a:p>
          <a:p>
            <a:pPr marL="285750" indent="-285750">
              <a:lnSpc>
                <a:spcPct val="104000"/>
              </a:lnSpc>
              <a:spcBef>
                <a:spcPts val="600"/>
              </a:spcBef>
              <a:buBlip>
                <a:blip r:embed="rId2"/>
              </a:buBlip>
            </a:pPr>
            <a:r>
              <a:rPr lang="de-DE" sz="1600" b="1" dirty="0">
                <a:solidFill>
                  <a:schemeClr val="tx1"/>
                </a:solidFill>
              </a:rPr>
              <a:t>Optimale Ergänzung</a:t>
            </a:r>
            <a:r>
              <a:rPr lang="de-DE" sz="1600" dirty="0">
                <a:solidFill>
                  <a:schemeClr val="tx1"/>
                </a:solidFill>
              </a:rPr>
              <a:t> zur Absicherung der berufsständischen Versorgungswerke.</a:t>
            </a:r>
          </a:p>
          <a:p>
            <a:pPr marL="285750" indent="-285750">
              <a:lnSpc>
                <a:spcPct val="104000"/>
              </a:lnSpc>
              <a:spcBef>
                <a:spcPts val="600"/>
              </a:spcBef>
              <a:buBlip>
                <a:blip r:embed="rId2"/>
              </a:buBlip>
            </a:pPr>
            <a:r>
              <a:rPr lang="de-DE" sz="1600" b="1" dirty="0">
                <a:solidFill>
                  <a:schemeClr val="tx1"/>
                </a:solidFill>
              </a:rPr>
              <a:t>Nachversicherungsgarantie</a:t>
            </a:r>
            <a:r>
              <a:rPr lang="de-DE" sz="1600" dirty="0">
                <a:solidFill>
                  <a:schemeClr val="tx1"/>
                </a:solidFill>
              </a:rPr>
              <a:t> bei Wegfall oder Kürzung der berufsständischen Versorgung.</a:t>
            </a:r>
          </a:p>
          <a:p>
            <a:pPr marL="285750" indent="-285750">
              <a:lnSpc>
                <a:spcPct val="104000"/>
              </a:lnSpc>
              <a:spcBef>
                <a:spcPts val="600"/>
              </a:spcBef>
              <a:buBlip>
                <a:blip r:embed="rId2"/>
              </a:buBlip>
            </a:pPr>
            <a:r>
              <a:rPr lang="de-DE" sz="1600" b="1" dirty="0">
                <a:solidFill>
                  <a:schemeClr val="tx1"/>
                </a:solidFill>
              </a:rPr>
              <a:t>Partnerschaft mit Berufsverbänden</a:t>
            </a:r>
            <a:r>
              <a:rPr lang="de-DE" sz="1600" dirty="0">
                <a:solidFill>
                  <a:schemeClr val="tx1"/>
                </a:solidFill>
              </a:rPr>
              <a:t> zur Absicherung von Kammerberufen, deren Angestellten und Angehörigen über BU 2 Go („Duales Modell“). </a:t>
            </a:r>
          </a:p>
          <a:p>
            <a:pPr marL="285750" indent="-285750">
              <a:lnSpc>
                <a:spcPct val="104000"/>
              </a:lnSpc>
              <a:spcBef>
                <a:spcPts val="600"/>
              </a:spcBef>
              <a:buBlip>
                <a:blip r:embed="rId2"/>
              </a:buBlip>
            </a:pPr>
            <a:r>
              <a:rPr lang="de-DE" sz="1600" b="1" dirty="0">
                <a:solidFill>
                  <a:schemeClr val="tx1"/>
                </a:solidFill>
              </a:rPr>
              <a:t>Sicherheit und Transparenz</a:t>
            </a:r>
            <a:r>
              <a:rPr lang="de-DE" sz="1600" dirty="0">
                <a:solidFill>
                  <a:schemeClr val="tx1"/>
                </a:solidFill>
              </a:rPr>
              <a:t> für Freiberufler bei Umorganisation. </a:t>
            </a:r>
            <a:br>
              <a:rPr lang="de-DE" sz="1600" dirty="0">
                <a:solidFill>
                  <a:schemeClr val="tx1"/>
                </a:solidFill>
              </a:rPr>
            </a:br>
            <a:r>
              <a:rPr lang="de-DE" sz="1600" dirty="0">
                <a:solidFill>
                  <a:schemeClr val="tx1"/>
                </a:solidFill>
              </a:rPr>
              <a:t>Bei HDI ist genau definiert, ab wann eine Umorganisation zumutbar ist und was diese -#kosten darf. </a:t>
            </a:r>
          </a:p>
          <a:p>
            <a:pPr marL="285750" indent="-285750">
              <a:lnSpc>
                <a:spcPct val="104000"/>
              </a:lnSpc>
              <a:spcBef>
                <a:spcPts val="600"/>
              </a:spcBef>
              <a:buBlip>
                <a:blip r:embed="rId2"/>
              </a:buBlip>
            </a:pPr>
            <a:r>
              <a:rPr lang="de-DE" sz="1600" b="1" dirty="0">
                <a:solidFill>
                  <a:schemeClr val="tx1"/>
                </a:solidFill>
              </a:rPr>
              <a:t>Vorteile für Akademiker und Kanzleien</a:t>
            </a:r>
            <a:r>
              <a:rPr lang="de-DE" sz="1600" dirty="0">
                <a:solidFill>
                  <a:schemeClr val="tx1"/>
                </a:solidFill>
              </a:rPr>
              <a:t> mit unter fünf Mitarbeitern. </a:t>
            </a:r>
            <a:br>
              <a:rPr lang="de-DE" sz="1600" dirty="0">
                <a:solidFill>
                  <a:schemeClr val="tx1"/>
                </a:solidFill>
              </a:rPr>
            </a:br>
            <a:r>
              <a:rPr lang="de-DE" sz="1600" dirty="0">
                <a:solidFill>
                  <a:schemeClr val="tx1"/>
                </a:solidFill>
              </a:rPr>
              <a:t>Hier verzichtet HDI auf die Prüfung zur Umorganisation.</a:t>
            </a:r>
          </a:p>
        </p:txBody>
      </p:sp>
      <p:pic>
        <p:nvPicPr>
          <p:cNvPr id="9" name="Grafik 8">
            <a:extLst>
              <a:ext uri="{FF2B5EF4-FFF2-40B4-BE49-F238E27FC236}">
                <a16:creationId xmlns:a16="http://schemas.microsoft.com/office/drawing/2014/main" id="{9DB62A2F-E4AF-40D9-A084-E6A769C47F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06" y="206432"/>
            <a:ext cx="713746" cy="629774"/>
          </a:xfrm>
          <a:prstGeom prst="rect">
            <a:avLst/>
          </a:prstGeom>
        </p:spPr>
      </p:pic>
      <p:pic>
        <p:nvPicPr>
          <p:cNvPr id="11" name="Grafik 9">
            <a:extLst>
              <a:ext uri="{FF2B5EF4-FFF2-40B4-BE49-F238E27FC236}">
                <a16:creationId xmlns:a16="http://schemas.microsoft.com/office/drawing/2014/main" id="{D374CBAB-9181-4255-975E-24D4CFA7C742}"/>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9479360" y="1277938"/>
            <a:ext cx="2376000" cy="4921248"/>
          </a:xfrm>
          <a:prstGeom prst="rect">
            <a:avLst/>
          </a:prstGeom>
        </p:spPr>
      </p:pic>
      <p:sp>
        <p:nvSpPr>
          <p:cNvPr id="3" name="Foliennummernplatzhalter 2">
            <a:extLst>
              <a:ext uri="{FF2B5EF4-FFF2-40B4-BE49-F238E27FC236}">
                <a16:creationId xmlns:a16="http://schemas.microsoft.com/office/drawing/2014/main" id="{AADEB5A9-7E65-4182-A3D5-35317D0E3AA7}"/>
              </a:ext>
            </a:extLst>
          </p:cNvPr>
          <p:cNvSpPr>
            <a:spLocks noGrp="1"/>
          </p:cNvSpPr>
          <p:nvPr>
            <p:ph type="sldNum" sz="quarter" idx="12"/>
          </p:nvPr>
        </p:nvSpPr>
        <p:spPr/>
        <p:txBody>
          <a:bodyPr/>
          <a:lstStyle/>
          <a:p>
            <a:fld id="{7EC6429F-8EBA-4254-B9C8-295228AFE7F1}" type="slidenum">
              <a:rPr lang="de-DE" smtClean="0"/>
              <a:pPr/>
              <a:t>73</a:t>
            </a:fld>
            <a:endParaRPr lang="de-DE" dirty="0"/>
          </a:p>
        </p:txBody>
      </p:sp>
      <p:sp>
        <p:nvSpPr>
          <p:cNvPr id="10" name="Fußzeilenplatzhalter 2">
            <a:extLst>
              <a:ext uri="{FF2B5EF4-FFF2-40B4-BE49-F238E27FC236}">
                <a16:creationId xmlns:a16="http://schemas.microsoft.com/office/drawing/2014/main" id="{E8897889-7E52-44A2-844E-97FDA9F494EB}"/>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80218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Selbständige: </a:t>
            </a:r>
            <a:br>
              <a:rPr lang="de-DE" dirty="0"/>
            </a:br>
            <a:r>
              <a:rPr lang="de-DE" dirty="0"/>
              <a:t>Unsere Zielgruppe auf einen </a:t>
            </a:r>
            <a:r>
              <a:rPr lang="de-DE"/>
              <a:t>Blick.</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4765"/>
          </a:xfrm>
        </p:spPr>
        <p:txBody>
          <a:bodyPr/>
          <a:lstStyle/>
          <a:p>
            <a:r>
              <a:rPr lang="de-DE" sz="1400" b="0" dirty="0"/>
              <a:t>Zu den </a:t>
            </a:r>
            <a:r>
              <a:rPr lang="de-DE" sz="1400" dirty="0">
                <a:solidFill>
                  <a:schemeClr val="accent1"/>
                </a:solidFill>
              </a:rPr>
              <a:t>Selbständigen</a:t>
            </a:r>
            <a:r>
              <a:rPr lang="de-DE" sz="1400" b="0" dirty="0"/>
              <a:t> gehören für HDI alle Erwerbstätigen, die einer gewerblichen, freiberuflichen oder sonstigen selbständigen Tätigkeit nachgehen. Dies können Solo-Selbständige, aber auch Inhaber kleiner oder mittlerer Betriebe und Unternehmen sein. </a:t>
            </a:r>
          </a:p>
        </p:txBody>
      </p:sp>
      <p:sp>
        <p:nvSpPr>
          <p:cNvPr id="4" name="Text Placeholder 4">
            <a:extLst>
              <a:ext uri="{FF2B5EF4-FFF2-40B4-BE49-F238E27FC236}">
                <a16:creationId xmlns:a16="http://schemas.microsoft.com/office/drawing/2014/main" id="{37227B65-23FD-40F5-9612-70BBB903DC77}"/>
              </a:ext>
            </a:extLst>
          </p:cNvPr>
          <p:cNvSpPr txBox="1">
            <a:spLocks/>
          </p:cNvSpPr>
          <p:nvPr/>
        </p:nvSpPr>
        <p:spPr>
          <a:xfrm>
            <a:off x="335360" y="5510213"/>
            <a:ext cx="11520000" cy="691095"/>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Quellen: </a:t>
            </a:r>
            <a:br>
              <a:rPr lang="de-DE" sz="900" b="0" dirty="0">
                <a:solidFill>
                  <a:schemeClr val="accent1"/>
                </a:solidFill>
              </a:rPr>
            </a:br>
            <a:r>
              <a:rPr lang="de-DE" sz="900" b="0" dirty="0">
                <a:solidFill>
                  <a:schemeClr val="accent1"/>
                </a:solidFill>
              </a:rPr>
              <a:t>1) Statistik der Bundesagentur für Arbeit, Blickpunkt Arbeitsmarkt – IT-Fachleute, Nürnberg, April 2019.</a:t>
            </a:r>
          </a:p>
          <a:p>
            <a:pPr algn="r">
              <a:lnSpc>
                <a:spcPts val="1080"/>
              </a:lnSpc>
              <a:spcBef>
                <a:spcPts val="0"/>
              </a:spcBef>
            </a:pPr>
            <a:r>
              <a:rPr lang="de-DE" sz="900" b="0" dirty="0">
                <a:solidFill>
                  <a:schemeClr val="accent1"/>
                </a:solidFill>
              </a:rPr>
              <a:t>2) Statistisches Bundesamt (Destatis), Höhe des durchschnittlichen Bruttojahresverdienstes von Vollzeitbeschäftigten des Wirtschaftsbereichs Information und Kommunikation 2018, eigene Berechnung / gerundeter Wert. | 3) HDI Berufe-Studie, Stand: 2019. | 4) Eigene Datenbasis, BU-Leistungsprüfung HDI, 2019.</a:t>
            </a:r>
          </a:p>
        </p:txBody>
      </p:sp>
      <p:sp>
        <p:nvSpPr>
          <p:cNvPr id="6" name="Rechteck 6">
            <a:extLst>
              <a:ext uri="{FF2B5EF4-FFF2-40B4-BE49-F238E27FC236}">
                <a16:creationId xmlns:a16="http://schemas.microsoft.com/office/drawing/2014/main" id="{D89A0717-851F-4312-9732-D336A6443643}"/>
              </a:ext>
            </a:extLst>
          </p:cNvPr>
          <p:cNvSpPr/>
          <p:nvPr/>
        </p:nvSpPr>
        <p:spPr>
          <a:xfrm>
            <a:off x="335359" y="1888818"/>
            <a:ext cx="11519999" cy="864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8" name="Rectangle 9">
            <a:extLst>
              <a:ext uri="{FF2B5EF4-FFF2-40B4-BE49-F238E27FC236}">
                <a16:creationId xmlns:a16="http://schemas.microsoft.com/office/drawing/2014/main" id="{5A2AA43C-3ACA-4194-8422-1ABDDC9218E3}"/>
              </a:ext>
            </a:extLst>
          </p:cNvPr>
          <p:cNvSpPr>
            <a:spLocks noChangeArrowheads="1"/>
          </p:cNvSpPr>
          <p:nvPr/>
        </p:nvSpPr>
        <p:spPr bwMode="auto">
          <a:xfrm>
            <a:off x="3075905" y="1961918"/>
            <a:ext cx="2840708" cy="717800"/>
          </a:xfrm>
          <a:prstGeom prst="rect">
            <a:avLst/>
          </a:prstGeom>
          <a:noFill/>
          <a:ln>
            <a:noFill/>
          </a:ln>
          <a:effectLst/>
        </p:spPr>
        <p:txBody>
          <a:bodyPr wrap="square" lIns="0" tIns="0" rIns="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lvl="2" indent="-285750" eaLnBrk="1" hangingPunct="1">
              <a:lnSpc>
                <a:spcPct val="104000"/>
              </a:lnSpc>
              <a:spcBef>
                <a:spcPts val="600"/>
              </a:spcBef>
              <a:buClr>
                <a:schemeClr val="tx1"/>
              </a:buClr>
              <a:buSzPct val="110000"/>
              <a:buBlip>
                <a:blip r:embed="rId2"/>
              </a:buBlip>
            </a:pPr>
            <a:r>
              <a:rPr lang="de-DE" altLang="de-DE" sz="1400" dirty="0"/>
              <a:t>Die </a:t>
            </a:r>
            <a:r>
              <a:rPr lang="de-DE" altLang="de-DE" sz="1400" b="1" dirty="0"/>
              <a:t>meisten</a:t>
            </a:r>
            <a:r>
              <a:rPr lang="de-DE" altLang="de-DE" sz="1400" dirty="0"/>
              <a:t> Selbständigen gibt es in </a:t>
            </a:r>
            <a:r>
              <a:rPr lang="de-DE" altLang="de-DE" sz="1400" b="1" dirty="0"/>
              <a:t>Bayern (17%)</a:t>
            </a:r>
            <a:r>
              <a:rPr lang="de-DE" altLang="de-DE" sz="1400" dirty="0"/>
              <a:t>, die </a:t>
            </a:r>
            <a:r>
              <a:rPr lang="de-DE" altLang="de-DE" sz="1400" b="1" dirty="0"/>
              <a:t>wenigsten</a:t>
            </a:r>
            <a:r>
              <a:rPr lang="de-DE" altLang="de-DE" sz="1400" dirty="0"/>
              <a:t> in </a:t>
            </a:r>
            <a:r>
              <a:rPr lang="de-DE" altLang="de-DE" sz="1400" b="1" dirty="0"/>
              <a:t>Bremen (7%)</a:t>
            </a:r>
            <a:r>
              <a:rPr lang="de-DE" altLang="de-DE" sz="1400" dirty="0"/>
              <a:t>.</a:t>
            </a:r>
            <a:r>
              <a:rPr lang="de-DE" altLang="de-DE" sz="1400" baseline="30000" dirty="0"/>
              <a:t>1)</a:t>
            </a:r>
          </a:p>
        </p:txBody>
      </p:sp>
      <p:cxnSp>
        <p:nvCxnSpPr>
          <p:cNvPr id="10" name="Gerader Verbinder 16">
            <a:extLst>
              <a:ext uri="{FF2B5EF4-FFF2-40B4-BE49-F238E27FC236}">
                <a16:creationId xmlns:a16="http://schemas.microsoft.com/office/drawing/2014/main" id="{5B25E465-C0A4-45FA-A844-3B200D196558}"/>
              </a:ext>
            </a:extLst>
          </p:cNvPr>
          <p:cNvCxnSpPr>
            <a:cxnSpLocks/>
          </p:cNvCxnSpPr>
          <p:nvPr/>
        </p:nvCxnSpPr>
        <p:spPr>
          <a:xfrm>
            <a:off x="2757266" y="1978818"/>
            <a:ext cx="0" cy="68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platzhalter 4">
            <a:extLst>
              <a:ext uri="{FF2B5EF4-FFF2-40B4-BE49-F238E27FC236}">
                <a16:creationId xmlns:a16="http://schemas.microsoft.com/office/drawing/2014/main" id="{C83A4638-CA80-46E7-8E19-8F5EAA3C407A}"/>
              </a:ext>
            </a:extLst>
          </p:cNvPr>
          <p:cNvSpPr txBox="1">
            <a:spLocks/>
          </p:cNvSpPr>
          <p:nvPr/>
        </p:nvSpPr>
        <p:spPr bwMode="gray">
          <a:xfrm>
            <a:off x="566627" y="2047850"/>
            <a:ext cx="1872000" cy="545937"/>
          </a:xfrm>
          <a:prstGeom prst="rect">
            <a:avLst/>
          </a:prstGeom>
          <a:no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dirty="0"/>
              <a:t>Fakten über die Zielgruppe:</a:t>
            </a:r>
          </a:p>
        </p:txBody>
      </p:sp>
      <p:sp>
        <p:nvSpPr>
          <p:cNvPr id="12" name="Rechteck 93">
            <a:extLst>
              <a:ext uri="{FF2B5EF4-FFF2-40B4-BE49-F238E27FC236}">
                <a16:creationId xmlns:a16="http://schemas.microsoft.com/office/drawing/2014/main" id="{4CF04ECD-ECC8-43C6-97C7-FE6603431578}"/>
              </a:ext>
            </a:extLst>
          </p:cNvPr>
          <p:cNvSpPr/>
          <p:nvPr/>
        </p:nvSpPr>
        <p:spPr>
          <a:xfrm>
            <a:off x="5343525" y="2889017"/>
            <a:ext cx="6511835" cy="26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3" name="Rechteck 24">
            <a:extLst>
              <a:ext uri="{FF2B5EF4-FFF2-40B4-BE49-F238E27FC236}">
                <a16:creationId xmlns:a16="http://schemas.microsoft.com/office/drawing/2014/main" id="{E8AC72BC-4CD2-499B-A747-703F2F3979AF}"/>
              </a:ext>
            </a:extLst>
          </p:cNvPr>
          <p:cNvSpPr/>
          <p:nvPr/>
        </p:nvSpPr>
        <p:spPr>
          <a:xfrm>
            <a:off x="335360" y="2889017"/>
            <a:ext cx="4860000" cy="26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4" name="Rectangle 9">
            <a:extLst>
              <a:ext uri="{FF2B5EF4-FFF2-40B4-BE49-F238E27FC236}">
                <a16:creationId xmlns:a16="http://schemas.microsoft.com/office/drawing/2014/main" id="{3AF1C21D-8C5A-409B-990E-5361F158142A}"/>
              </a:ext>
            </a:extLst>
          </p:cNvPr>
          <p:cNvSpPr>
            <a:spLocks noChangeArrowheads="1"/>
          </p:cNvSpPr>
          <p:nvPr/>
        </p:nvSpPr>
        <p:spPr bwMode="auto">
          <a:xfrm>
            <a:off x="956730" y="3242388"/>
            <a:ext cx="4053420" cy="430887"/>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12% </a:t>
            </a:r>
            <a:r>
              <a:rPr lang="de-DE" altLang="de-DE" sz="1400" b="0" dirty="0">
                <a:ea typeface="ＭＳ Ｐゴシック" pitchFamily="34" charset="-128"/>
              </a:rPr>
              <a:t>der Selbständigen sind unter 24 oder über 65 Jahre alt.</a:t>
            </a:r>
            <a:r>
              <a:rPr lang="de-DE" altLang="de-DE" sz="1400" b="0" baseline="30000" dirty="0">
                <a:ea typeface="ＭＳ Ｐゴシック" pitchFamily="34" charset="-128"/>
              </a:rPr>
              <a:t>1)</a:t>
            </a:r>
          </a:p>
        </p:txBody>
      </p:sp>
      <p:grpSp>
        <p:nvGrpSpPr>
          <p:cNvPr id="18" name="Gruppieren 14">
            <a:extLst>
              <a:ext uri="{FF2B5EF4-FFF2-40B4-BE49-F238E27FC236}">
                <a16:creationId xmlns:a16="http://schemas.microsoft.com/office/drawing/2014/main" id="{5A1E1963-D191-4BD4-8959-2CCAC1C5D13C}"/>
              </a:ext>
            </a:extLst>
          </p:cNvPr>
          <p:cNvGrpSpPr/>
          <p:nvPr/>
        </p:nvGrpSpPr>
        <p:grpSpPr>
          <a:xfrm>
            <a:off x="478728" y="4092187"/>
            <a:ext cx="367936" cy="257658"/>
            <a:chOff x="440628" y="3586933"/>
            <a:chExt cx="367936" cy="257658"/>
          </a:xfrm>
        </p:grpSpPr>
        <p:pic>
          <p:nvPicPr>
            <p:cNvPr id="19" name="Grafik 10" descr="Ein Bild, das Objekt, Uhr, Schild, Monitor enthält.&#10;&#10;Automatisch generierte Beschreibung">
              <a:extLst>
                <a:ext uri="{FF2B5EF4-FFF2-40B4-BE49-F238E27FC236}">
                  <a16:creationId xmlns:a16="http://schemas.microsoft.com/office/drawing/2014/main" id="{D1C98943-0E68-4E96-97FE-0638656449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628" y="3586933"/>
              <a:ext cx="367936" cy="257658"/>
            </a:xfrm>
            <a:prstGeom prst="rect">
              <a:avLst/>
            </a:prstGeom>
          </p:spPr>
        </p:pic>
        <p:sp>
          <p:nvSpPr>
            <p:cNvPr id="20" name="Rechteck 13">
              <a:extLst>
                <a:ext uri="{FF2B5EF4-FFF2-40B4-BE49-F238E27FC236}">
                  <a16:creationId xmlns:a16="http://schemas.microsoft.com/office/drawing/2014/main" id="{34D7F7C5-01F7-4F9B-A193-3FB094F0193F}"/>
                </a:ext>
              </a:extLst>
            </p:cNvPr>
            <p:cNvSpPr/>
            <p:nvPr/>
          </p:nvSpPr>
          <p:spPr>
            <a:xfrm>
              <a:off x="479989" y="3643313"/>
              <a:ext cx="91372" cy="14763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21" name="Grafik 12" descr="Ein Bild, das Uhr, sitzend, Zeichnung, Schild enthält.&#10;&#10;Automatisch generierte Beschreibung">
              <a:extLst>
                <a:ext uri="{FF2B5EF4-FFF2-40B4-BE49-F238E27FC236}">
                  <a16:creationId xmlns:a16="http://schemas.microsoft.com/office/drawing/2014/main" id="{010BF9E8-7869-4D52-882E-2A0906B2D6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012" y="3666359"/>
              <a:ext cx="74964" cy="108668"/>
            </a:xfrm>
            <a:prstGeom prst="rect">
              <a:avLst/>
            </a:prstGeom>
          </p:spPr>
        </p:pic>
      </p:grpSp>
      <p:sp>
        <p:nvSpPr>
          <p:cNvPr id="15" name="Rectangle 9">
            <a:extLst>
              <a:ext uri="{FF2B5EF4-FFF2-40B4-BE49-F238E27FC236}">
                <a16:creationId xmlns:a16="http://schemas.microsoft.com/office/drawing/2014/main" id="{F19027AE-DA9E-4EFC-9D22-D4D6D68A66E5}"/>
              </a:ext>
            </a:extLst>
          </p:cNvPr>
          <p:cNvSpPr>
            <a:spLocks noChangeArrowheads="1"/>
          </p:cNvSpPr>
          <p:nvPr/>
        </p:nvSpPr>
        <p:spPr bwMode="auto">
          <a:xfrm>
            <a:off x="956730" y="4005573"/>
            <a:ext cx="4238630" cy="430887"/>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4,1 Millionen </a:t>
            </a:r>
            <a:r>
              <a:rPr lang="de-DE" altLang="de-DE" sz="1400" b="0" dirty="0">
                <a:ea typeface="ＭＳ Ｐゴシック" pitchFamily="34" charset="-128"/>
              </a:rPr>
              <a:t>Selbständige gibt es in Deutschland. 1,4 Millionen davon in freien Berufen.</a:t>
            </a:r>
            <a:r>
              <a:rPr lang="de-DE" altLang="de-DE" sz="1400" b="0" baseline="30000" dirty="0">
                <a:ea typeface="ＭＳ Ｐゴシック" pitchFamily="34" charset="-128"/>
              </a:rPr>
              <a:t>1)</a:t>
            </a:r>
          </a:p>
        </p:txBody>
      </p:sp>
      <p:sp>
        <p:nvSpPr>
          <p:cNvPr id="16" name="Rectangle 9">
            <a:extLst>
              <a:ext uri="{FF2B5EF4-FFF2-40B4-BE49-F238E27FC236}">
                <a16:creationId xmlns:a16="http://schemas.microsoft.com/office/drawing/2014/main" id="{FB53F33E-B75F-46AC-9A7F-58B533014A31}"/>
              </a:ext>
            </a:extLst>
          </p:cNvPr>
          <p:cNvSpPr>
            <a:spLocks noChangeArrowheads="1"/>
          </p:cNvSpPr>
          <p:nvPr/>
        </p:nvSpPr>
        <p:spPr bwMode="auto">
          <a:xfrm>
            <a:off x="956730" y="4768759"/>
            <a:ext cx="4053419" cy="430887"/>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10% </a:t>
            </a:r>
            <a:r>
              <a:rPr lang="de-DE" altLang="de-DE" sz="1400" b="0" dirty="0">
                <a:ea typeface="ＭＳ Ｐゴシック" pitchFamily="34" charset="-128"/>
              </a:rPr>
              <a:t>aller Erwerbstätigen in Deutschland sind selbständig.</a:t>
            </a:r>
            <a:r>
              <a:rPr lang="de-DE" altLang="de-DE" sz="1400" b="0" baseline="30000" dirty="0">
                <a:ea typeface="ＭＳ Ｐゴシック" pitchFamily="34" charset="-128"/>
              </a:rPr>
              <a:t>1)</a:t>
            </a:r>
          </a:p>
        </p:txBody>
      </p:sp>
      <p:pic>
        <p:nvPicPr>
          <p:cNvPr id="23" name="Grafik 20">
            <a:extLst>
              <a:ext uri="{FF2B5EF4-FFF2-40B4-BE49-F238E27FC236}">
                <a16:creationId xmlns:a16="http://schemas.microsoft.com/office/drawing/2014/main" id="{CBE65AD8-CCC6-4664-8AD4-22DCC63FCD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304" y="3316018"/>
            <a:ext cx="242784" cy="283626"/>
          </a:xfrm>
          <a:prstGeom prst="rect">
            <a:avLst/>
          </a:prstGeom>
        </p:spPr>
      </p:pic>
      <p:sp>
        <p:nvSpPr>
          <p:cNvPr id="28" name="Rectangle 9">
            <a:extLst>
              <a:ext uri="{FF2B5EF4-FFF2-40B4-BE49-F238E27FC236}">
                <a16:creationId xmlns:a16="http://schemas.microsoft.com/office/drawing/2014/main" id="{B7433171-B35B-49F9-9F2B-F5E81107C59D}"/>
              </a:ext>
            </a:extLst>
          </p:cNvPr>
          <p:cNvSpPr>
            <a:spLocks noChangeArrowheads="1"/>
          </p:cNvSpPr>
          <p:nvPr/>
        </p:nvSpPr>
        <p:spPr bwMode="auto">
          <a:xfrm>
            <a:off x="5473287" y="3003211"/>
            <a:ext cx="6252310" cy="215444"/>
          </a:xfrm>
          <a:prstGeom prst="rect">
            <a:avLst/>
          </a:prstGeom>
          <a:noFill/>
          <a:ln>
            <a:noFill/>
          </a:ln>
          <a:effectLst/>
        </p:spPr>
        <p:txBody>
          <a:bodyPr wrap="square" lIns="90000" tIns="0" rIns="900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Top 3 Ursachen für eine Berufsunfähigkeit bei </a:t>
            </a:r>
            <a:r>
              <a:rPr lang="de-DE" sz="1400" dirty="0"/>
              <a:t>Selbständigen.</a:t>
            </a:r>
            <a:r>
              <a:rPr lang="de-DE" sz="1400" baseline="30000" dirty="0"/>
              <a:t>3</a:t>
            </a:r>
            <a:r>
              <a:rPr lang="de-DE" altLang="de-DE" sz="1400" baseline="30000" dirty="0">
                <a:ea typeface="ＭＳ Ｐゴシック" pitchFamily="34" charset="-128"/>
              </a:rPr>
              <a:t>)</a:t>
            </a:r>
          </a:p>
        </p:txBody>
      </p:sp>
      <p:graphicFrame>
        <p:nvGraphicFramePr>
          <p:cNvPr id="30" name="Diagrammplatzhalter 11">
            <a:extLst>
              <a:ext uri="{FF2B5EF4-FFF2-40B4-BE49-F238E27FC236}">
                <a16:creationId xmlns:a16="http://schemas.microsoft.com/office/drawing/2014/main" id="{A49DDF09-E266-42F6-8A50-D666C0000D4D}"/>
              </a:ext>
            </a:extLst>
          </p:cNvPr>
          <p:cNvGraphicFramePr>
            <a:graphicFrameLocks/>
          </p:cNvGraphicFramePr>
          <p:nvPr>
            <p:extLst>
              <p:ext uri="{D42A27DB-BD31-4B8C-83A1-F6EECF244321}">
                <p14:modId xmlns:p14="http://schemas.microsoft.com/office/powerpoint/2010/main" val="4275632344"/>
              </p:ext>
            </p:extLst>
          </p:nvPr>
        </p:nvGraphicFramePr>
        <p:xfrm>
          <a:off x="5387562" y="3285118"/>
          <a:ext cx="3348000" cy="2153657"/>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platzhalter 6">
            <a:extLst>
              <a:ext uri="{FF2B5EF4-FFF2-40B4-BE49-F238E27FC236}">
                <a16:creationId xmlns:a16="http://schemas.microsoft.com/office/drawing/2014/main" id="{0302468B-335C-4C99-9270-2D03E066C5B3}"/>
              </a:ext>
            </a:extLst>
          </p:cNvPr>
          <p:cNvSpPr txBox="1">
            <a:spLocks/>
          </p:cNvSpPr>
          <p:nvPr/>
        </p:nvSpPr>
        <p:spPr bwMode="gray">
          <a:xfrm>
            <a:off x="6832975" y="4904090"/>
            <a:ext cx="2308324"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14%</a:t>
            </a:r>
          </a:p>
          <a:p>
            <a:r>
              <a:rPr lang="de-DE" sz="1200" b="0" dirty="0"/>
              <a:t>Krebs und ähnliche Erkrankungen</a:t>
            </a:r>
          </a:p>
        </p:txBody>
      </p:sp>
      <p:sp>
        <p:nvSpPr>
          <p:cNvPr id="32" name="Textplatzhalter 6">
            <a:extLst>
              <a:ext uri="{FF2B5EF4-FFF2-40B4-BE49-F238E27FC236}">
                <a16:creationId xmlns:a16="http://schemas.microsoft.com/office/drawing/2014/main" id="{34BCA628-180C-4803-B475-B1C84BB96304}"/>
              </a:ext>
            </a:extLst>
          </p:cNvPr>
          <p:cNvSpPr txBox="1">
            <a:spLocks/>
          </p:cNvSpPr>
          <p:nvPr/>
        </p:nvSpPr>
        <p:spPr bwMode="gray">
          <a:xfrm>
            <a:off x="6962641" y="4209791"/>
            <a:ext cx="3545842"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17%</a:t>
            </a:r>
          </a:p>
          <a:p>
            <a:r>
              <a:rPr lang="de-DE" sz="1200" b="0" dirty="0"/>
              <a:t>Erkrankungen des Skelett- und Bewegungsapparats</a:t>
            </a:r>
          </a:p>
        </p:txBody>
      </p:sp>
      <p:sp>
        <p:nvSpPr>
          <p:cNvPr id="33" name="Textplatzhalter 6">
            <a:extLst>
              <a:ext uri="{FF2B5EF4-FFF2-40B4-BE49-F238E27FC236}">
                <a16:creationId xmlns:a16="http://schemas.microsoft.com/office/drawing/2014/main" id="{21B7E0E9-0082-45F6-971F-1693DF5975A3}"/>
              </a:ext>
            </a:extLst>
          </p:cNvPr>
          <p:cNvSpPr txBox="1">
            <a:spLocks/>
          </p:cNvSpPr>
          <p:nvPr/>
        </p:nvSpPr>
        <p:spPr bwMode="gray">
          <a:xfrm>
            <a:off x="8313212" y="3520910"/>
            <a:ext cx="3382336"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35%</a:t>
            </a:r>
          </a:p>
          <a:p>
            <a:r>
              <a:rPr lang="de-DE" sz="1200" b="0" dirty="0"/>
              <a:t>Nervenkrankheiten und psychische Erkrankungen</a:t>
            </a:r>
          </a:p>
        </p:txBody>
      </p:sp>
      <p:pic>
        <p:nvPicPr>
          <p:cNvPr id="38" name="Grafik 38">
            <a:extLst>
              <a:ext uri="{FF2B5EF4-FFF2-40B4-BE49-F238E27FC236}">
                <a16:creationId xmlns:a16="http://schemas.microsoft.com/office/drawing/2014/main" id="{8DC9A7A8-E588-4E10-A4AB-4C479131CD20}"/>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5660098" y="3585745"/>
            <a:ext cx="246632" cy="231996"/>
          </a:xfrm>
          <a:prstGeom prst="rect">
            <a:avLst/>
          </a:prstGeom>
        </p:spPr>
      </p:pic>
      <p:sp>
        <p:nvSpPr>
          <p:cNvPr id="41" name="Rechteck 63">
            <a:extLst>
              <a:ext uri="{FF2B5EF4-FFF2-40B4-BE49-F238E27FC236}">
                <a16:creationId xmlns:a16="http://schemas.microsoft.com/office/drawing/2014/main" id="{5B12EDED-0FC6-42C6-9EDE-65CBDFA15BA4}"/>
              </a:ext>
            </a:extLst>
          </p:cNvPr>
          <p:cNvSpPr/>
          <p:nvPr/>
        </p:nvSpPr>
        <p:spPr>
          <a:xfrm>
            <a:off x="335360" y="0"/>
            <a:ext cx="1042638" cy="1042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7" name="Rectangle 9">
            <a:extLst>
              <a:ext uri="{FF2B5EF4-FFF2-40B4-BE49-F238E27FC236}">
                <a16:creationId xmlns:a16="http://schemas.microsoft.com/office/drawing/2014/main" id="{8574A09B-5782-4CA1-8527-A6588BDB4B44}"/>
              </a:ext>
            </a:extLst>
          </p:cNvPr>
          <p:cNvSpPr>
            <a:spLocks noChangeArrowheads="1"/>
          </p:cNvSpPr>
          <p:nvPr/>
        </p:nvSpPr>
        <p:spPr bwMode="auto">
          <a:xfrm>
            <a:off x="6419850" y="1961918"/>
            <a:ext cx="5305747" cy="717800"/>
          </a:xfrm>
          <a:prstGeom prst="rect">
            <a:avLst/>
          </a:prstGeom>
          <a:noFill/>
          <a:ln>
            <a:noFill/>
          </a:ln>
          <a:effectLst/>
        </p:spPr>
        <p:txBody>
          <a:bodyPr wrap="square" lIns="0" tIns="0" rIns="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lvl="2" indent="-285750" eaLnBrk="1" hangingPunct="1">
              <a:lnSpc>
                <a:spcPct val="104000"/>
              </a:lnSpc>
              <a:spcBef>
                <a:spcPts val="600"/>
              </a:spcBef>
              <a:buClr>
                <a:schemeClr val="tx1"/>
              </a:buClr>
              <a:buSzPct val="110000"/>
              <a:buBlip>
                <a:blip r:embed="rId2"/>
              </a:buBlip>
            </a:pPr>
            <a:r>
              <a:rPr lang="de-DE" altLang="de-DE" sz="1400" b="1" dirty="0"/>
              <a:t>49 % </a:t>
            </a:r>
            <a:r>
              <a:rPr lang="de-DE" altLang="de-DE" sz="1400" dirty="0"/>
              <a:t>der Selbständigen machen ihren Job aus </a:t>
            </a:r>
            <a:r>
              <a:rPr lang="de-DE" altLang="de-DE" sz="1400" b="1" dirty="0"/>
              <a:t>Leidenschaft</a:t>
            </a:r>
            <a:r>
              <a:rPr lang="de-DE" altLang="de-DE" sz="1400" dirty="0"/>
              <a:t>.</a:t>
            </a:r>
            <a:r>
              <a:rPr lang="de-DE" altLang="de-DE" sz="1400" baseline="30000" dirty="0"/>
              <a:t>2)</a:t>
            </a:r>
          </a:p>
          <a:p>
            <a:pPr marL="285750" lvl="2" indent="-285750" eaLnBrk="1" hangingPunct="1">
              <a:lnSpc>
                <a:spcPct val="104000"/>
              </a:lnSpc>
              <a:spcBef>
                <a:spcPts val="600"/>
              </a:spcBef>
              <a:buClr>
                <a:schemeClr val="tx1"/>
              </a:buClr>
              <a:buSzPct val="110000"/>
              <a:buBlip>
                <a:blip r:embed="rId2"/>
              </a:buBlip>
            </a:pPr>
            <a:r>
              <a:rPr lang="de-DE" altLang="de-DE" sz="1400" b="1" dirty="0"/>
              <a:t>53 % </a:t>
            </a:r>
            <a:r>
              <a:rPr lang="de-DE" altLang="de-DE" sz="1400" dirty="0"/>
              <a:t>der Selbständigen sind </a:t>
            </a:r>
            <a:r>
              <a:rPr lang="de-DE" altLang="de-DE" sz="1400" b="1" dirty="0"/>
              <a:t>zwischen 35 und 54 Jahre</a:t>
            </a:r>
            <a:r>
              <a:rPr lang="de-DE" altLang="de-DE" sz="1400" dirty="0"/>
              <a:t> alt.</a:t>
            </a:r>
            <a:r>
              <a:rPr lang="de-DE" altLang="de-DE" sz="1400" baseline="30000" dirty="0"/>
              <a:t>1)</a:t>
            </a:r>
          </a:p>
        </p:txBody>
      </p:sp>
      <p:pic>
        <p:nvPicPr>
          <p:cNvPr id="39" name="Grafik 7">
            <a:extLst>
              <a:ext uri="{FF2B5EF4-FFF2-40B4-BE49-F238E27FC236}">
                <a16:creationId xmlns:a16="http://schemas.microsoft.com/office/drawing/2014/main" id="{E52B9063-1151-40BA-B1EB-7CEB7F3529B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6329" y="210969"/>
            <a:ext cx="620701" cy="620701"/>
          </a:xfrm>
          <a:prstGeom prst="rect">
            <a:avLst/>
          </a:prstGeom>
        </p:spPr>
      </p:pic>
      <p:pic>
        <p:nvPicPr>
          <p:cNvPr id="42" name="Grafik 20">
            <a:extLst>
              <a:ext uri="{FF2B5EF4-FFF2-40B4-BE49-F238E27FC236}">
                <a16:creationId xmlns:a16="http://schemas.microsoft.com/office/drawing/2014/main" id="{8631B8BA-9971-4A94-BCA9-4A1163BEC1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304" y="4842389"/>
            <a:ext cx="242784" cy="283626"/>
          </a:xfrm>
          <a:prstGeom prst="rect">
            <a:avLst/>
          </a:prstGeom>
        </p:spPr>
      </p:pic>
      <p:pic>
        <p:nvPicPr>
          <p:cNvPr id="45" name="Grafik 22">
            <a:extLst>
              <a:ext uri="{FF2B5EF4-FFF2-40B4-BE49-F238E27FC236}">
                <a16:creationId xmlns:a16="http://schemas.microsoft.com/office/drawing/2014/main" id="{D51EC82B-06A8-48FE-9B1E-A023822C8E48}"/>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a:xfrm>
            <a:off x="5690667" y="4276651"/>
            <a:ext cx="185494" cy="246748"/>
          </a:xfrm>
          <a:prstGeom prst="rect">
            <a:avLst/>
          </a:prstGeom>
        </p:spPr>
      </p:pic>
      <p:sp>
        <p:nvSpPr>
          <p:cNvPr id="3" name="Foliennummernplatzhalter 2">
            <a:extLst>
              <a:ext uri="{FF2B5EF4-FFF2-40B4-BE49-F238E27FC236}">
                <a16:creationId xmlns:a16="http://schemas.microsoft.com/office/drawing/2014/main" id="{156A7214-1797-4E42-94AF-1EDED1CC3DF4}"/>
              </a:ext>
            </a:extLst>
          </p:cNvPr>
          <p:cNvSpPr>
            <a:spLocks noGrp="1"/>
          </p:cNvSpPr>
          <p:nvPr>
            <p:ph type="sldNum" sz="quarter" idx="12"/>
          </p:nvPr>
        </p:nvSpPr>
        <p:spPr/>
        <p:txBody>
          <a:bodyPr/>
          <a:lstStyle/>
          <a:p>
            <a:fld id="{7EC6429F-8EBA-4254-B9C8-295228AFE7F1}" type="slidenum">
              <a:rPr lang="de-DE" smtClean="0"/>
              <a:pPr/>
              <a:t>74</a:t>
            </a:fld>
            <a:endParaRPr lang="de-DE" dirty="0"/>
          </a:p>
        </p:txBody>
      </p:sp>
      <p:sp>
        <p:nvSpPr>
          <p:cNvPr id="36" name="Fußzeilenplatzhalter 2">
            <a:extLst>
              <a:ext uri="{FF2B5EF4-FFF2-40B4-BE49-F238E27FC236}">
                <a16:creationId xmlns:a16="http://schemas.microsoft.com/office/drawing/2014/main" id="{7D465C94-E0C8-4C8E-8E20-7AA8F93E0B14}"/>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pic>
        <p:nvPicPr>
          <p:cNvPr id="43" name="Grafik 36">
            <a:extLst>
              <a:ext uri="{FF2B5EF4-FFF2-40B4-BE49-F238E27FC236}">
                <a16:creationId xmlns:a16="http://schemas.microsoft.com/office/drawing/2014/main" id="{00970C53-470F-415B-8FB4-991291652368}"/>
              </a:ext>
            </a:extLst>
          </p:cNvPr>
          <p:cNvPicPr>
            <a:picLocks noChangeAspect="1"/>
          </p:cNvPicPr>
          <p:nvPr/>
        </p:nvPicPr>
        <p:blipFill>
          <a:blip r:embed="rId12" cstate="hq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a:xfrm>
            <a:off x="5673130" y="4977605"/>
            <a:ext cx="220569" cy="220569"/>
          </a:xfrm>
          <a:prstGeom prst="rect">
            <a:avLst/>
          </a:prstGeom>
        </p:spPr>
      </p:pic>
    </p:spTree>
    <p:extLst>
      <p:ext uri="{BB962C8B-B14F-4D97-AF65-F5344CB8AC3E}">
        <p14:creationId xmlns:p14="http://schemas.microsoft.com/office/powerpoint/2010/main" val="33510635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Unser Businessplan, um Berufsunfähigkeit abzusichern</a:t>
            </a:r>
            <a:r>
              <a:rPr lang="de-DE"/>
              <a:t>. </a:t>
            </a:r>
            <a:endParaRPr lang="de-DE" dirty="0"/>
          </a:p>
        </p:txBody>
      </p:sp>
      <p:sp>
        <p:nvSpPr>
          <p:cNvPr id="41" name="Rechteck 63">
            <a:extLst>
              <a:ext uri="{FF2B5EF4-FFF2-40B4-BE49-F238E27FC236}">
                <a16:creationId xmlns:a16="http://schemas.microsoft.com/office/drawing/2014/main" id="{5B12EDED-0FC6-42C6-9EDE-65CBDFA15BA4}"/>
              </a:ext>
            </a:extLst>
          </p:cNvPr>
          <p:cNvSpPr/>
          <p:nvPr/>
        </p:nvSpPr>
        <p:spPr>
          <a:xfrm>
            <a:off x="335360" y="0"/>
            <a:ext cx="1042638" cy="1042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7" name="Rechteck 12">
            <a:extLst>
              <a:ext uri="{FF2B5EF4-FFF2-40B4-BE49-F238E27FC236}">
                <a16:creationId xmlns:a16="http://schemas.microsoft.com/office/drawing/2014/main" id="{B7152EB0-DE9D-411A-83F2-685A31097EF5}"/>
              </a:ext>
            </a:extLst>
          </p:cNvPr>
          <p:cNvSpPr/>
          <p:nvPr/>
        </p:nvSpPr>
        <p:spPr>
          <a:xfrm>
            <a:off x="342899" y="1277938"/>
            <a:ext cx="9000000" cy="4637087"/>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nSpc>
                <a:spcPct val="104000"/>
              </a:lnSpc>
              <a:spcBef>
                <a:spcPts val="600"/>
              </a:spcBef>
            </a:pPr>
            <a:r>
              <a:rPr lang="de-DE" sz="1600" b="1" dirty="0">
                <a:solidFill>
                  <a:schemeClr val="accent1"/>
                </a:solidFill>
              </a:rPr>
              <a:t>Einfach machen! </a:t>
            </a:r>
            <a:br>
              <a:rPr lang="de-DE" sz="1600" b="1" dirty="0">
                <a:solidFill>
                  <a:schemeClr val="accent1"/>
                </a:solidFill>
              </a:rPr>
            </a:br>
            <a:r>
              <a:rPr lang="de-DE" sz="1600" b="1" dirty="0">
                <a:solidFill>
                  <a:schemeClr val="accent1"/>
                </a:solidFill>
              </a:rPr>
              <a:t>EGO Top bietet optimalen BU-Schutz für die Bedürfnisse von Selbständigen. </a:t>
            </a:r>
            <a:endParaRPr lang="de-DE" sz="1600" b="1" baseline="30000" dirty="0">
              <a:solidFill>
                <a:schemeClr val="accent1"/>
              </a:solidFill>
              <a:highlight>
                <a:srgbClr val="FFFF00"/>
              </a:highlight>
            </a:endParaRPr>
          </a:p>
          <a:p>
            <a:pPr>
              <a:lnSpc>
                <a:spcPct val="104000"/>
              </a:lnSpc>
              <a:spcBef>
                <a:spcPts val="600"/>
              </a:spcBef>
            </a:pPr>
            <a:r>
              <a:rPr lang="de-DE" sz="1600" b="1" dirty="0">
                <a:solidFill>
                  <a:schemeClr val="tx1"/>
                </a:solidFill>
              </a:rPr>
              <a:t>Besonderheiten beim BU-Schutz für Selbständige:</a:t>
            </a:r>
          </a:p>
          <a:p>
            <a:pPr marL="285750" indent="-285750">
              <a:lnSpc>
                <a:spcPct val="104000"/>
              </a:lnSpc>
              <a:spcBef>
                <a:spcPts val="600"/>
              </a:spcBef>
              <a:buBlip>
                <a:blip r:embed="rId2"/>
              </a:buBlip>
            </a:pPr>
            <a:r>
              <a:rPr lang="de-DE" sz="1600" b="1" dirty="0">
                <a:solidFill>
                  <a:schemeClr val="tx1"/>
                </a:solidFill>
              </a:rPr>
              <a:t>Elementare Absicherung</a:t>
            </a:r>
            <a:r>
              <a:rPr lang="de-DE" sz="1600" dirty="0">
                <a:solidFill>
                  <a:schemeClr val="tx1"/>
                </a:solidFill>
              </a:rPr>
              <a:t> für Selbständige, die im Ernstfall oft keinerlei staatliche Unterstützung erhalten. Fällt die eigene Arbeitskraft durch Krankheit oder Unfall aus, ist ein langfristiger Schutz unverzichtbar. </a:t>
            </a:r>
          </a:p>
          <a:p>
            <a:pPr marL="285750" indent="-285750">
              <a:lnSpc>
                <a:spcPct val="104000"/>
              </a:lnSpc>
              <a:spcBef>
                <a:spcPts val="600"/>
              </a:spcBef>
              <a:buBlip>
                <a:blip r:embed="rId2"/>
              </a:buBlip>
            </a:pPr>
            <a:r>
              <a:rPr lang="de-DE" sz="1600" b="1" dirty="0">
                <a:solidFill>
                  <a:schemeClr val="tx1"/>
                </a:solidFill>
              </a:rPr>
              <a:t>Sicherheit und Transparenz</a:t>
            </a:r>
            <a:r>
              <a:rPr lang="de-DE" sz="1600" dirty="0">
                <a:solidFill>
                  <a:schemeClr val="tx1"/>
                </a:solidFill>
              </a:rPr>
              <a:t> bei Umorganisation. Bei HDI ist genau definiert, ab wann eine Umorganisation zumutbar ist und was diese kosten darf. Die Investitionen dürfen maximal 25% aller jährlich versicherten BU-Leistungen betragen.</a:t>
            </a:r>
          </a:p>
          <a:p>
            <a:pPr marL="285750" indent="-285750">
              <a:lnSpc>
                <a:spcPct val="104000"/>
              </a:lnSpc>
              <a:spcBef>
                <a:spcPts val="600"/>
              </a:spcBef>
              <a:buBlip>
                <a:blip r:embed="rId2"/>
              </a:buBlip>
            </a:pPr>
            <a:r>
              <a:rPr lang="de-DE" sz="1600" b="1" dirty="0">
                <a:solidFill>
                  <a:schemeClr val="tx1"/>
                </a:solidFill>
              </a:rPr>
              <a:t>Vorteile für Akademiker und Kleinbetriebe</a:t>
            </a:r>
            <a:r>
              <a:rPr lang="de-DE" sz="1600" dirty="0">
                <a:solidFill>
                  <a:schemeClr val="tx1"/>
                </a:solidFill>
              </a:rPr>
              <a:t> mit unter fünf Mitarbeitern. Hier verzichtet HDI auf die Prüfung zur Umorganisation. </a:t>
            </a:r>
          </a:p>
          <a:p>
            <a:pPr marL="285750" indent="-285750">
              <a:lnSpc>
                <a:spcPct val="104000"/>
              </a:lnSpc>
              <a:spcBef>
                <a:spcPts val="600"/>
              </a:spcBef>
              <a:buBlip>
                <a:blip r:embed="rId2"/>
              </a:buBlip>
            </a:pPr>
            <a:r>
              <a:rPr lang="de-DE" sz="1600" b="1" dirty="0">
                <a:solidFill>
                  <a:schemeClr val="tx1"/>
                </a:solidFill>
              </a:rPr>
              <a:t>Umorganisationshilfe</a:t>
            </a:r>
            <a:r>
              <a:rPr lang="de-DE" sz="1600" dirty="0">
                <a:solidFill>
                  <a:schemeClr val="tx1"/>
                </a:solidFill>
              </a:rPr>
              <a:t> erhält der Kunde einmalig </a:t>
            </a:r>
            <a:r>
              <a:rPr lang="de-DE" sz="1600" dirty="0" err="1">
                <a:solidFill>
                  <a:schemeClr val="tx1"/>
                </a:solidFill>
              </a:rPr>
              <a:t>i.H.v</a:t>
            </a:r>
            <a:r>
              <a:rPr lang="de-DE" sz="1600" dirty="0">
                <a:solidFill>
                  <a:schemeClr val="tx1"/>
                </a:solidFill>
              </a:rPr>
              <a:t>. sechs Monatsrenten</a:t>
            </a:r>
            <a:r>
              <a:rPr lang="de-DE" sz="1600" baseline="30000" dirty="0">
                <a:solidFill>
                  <a:schemeClr val="tx1"/>
                </a:solidFill>
              </a:rPr>
              <a:t>1)</a:t>
            </a:r>
            <a:r>
              <a:rPr lang="de-DE" sz="1600" dirty="0">
                <a:solidFill>
                  <a:schemeClr val="tx1"/>
                </a:solidFill>
              </a:rPr>
              <a:t>, wenn eine Umorganisation erstmals möglich ist.</a:t>
            </a:r>
          </a:p>
          <a:p>
            <a:pPr marL="285750" indent="-285750">
              <a:lnSpc>
                <a:spcPct val="104000"/>
              </a:lnSpc>
              <a:spcBef>
                <a:spcPts val="600"/>
              </a:spcBef>
              <a:buBlip>
                <a:blip r:embed="rId2"/>
              </a:buBlip>
            </a:pPr>
            <a:r>
              <a:rPr lang="de-DE" sz="1600" b="1" dirty="0">
                <a:solidFill>
                  <a:schemeClr val="tx1"/>
                </a:solidFill>
              </a:rPr>
              <a:t>Vielfältiges Angebot</a:t>
            </a:r>
            <a:r>
              <a:rPr lang="de-DE" sz="1600" dirty="0">
                <a:solidFill>
                  <a:schemeClr val="tx1"/>
                </a:solidFill>
              </a:rPr>
              <a:t> beim BU-Schutz: Auch als Zusatzversicherung zu einer Altersrente oder für Betriebe mit Mitarbeitern über die </a:t>
            </a:r>
            <a:r>
              <a:rPr lang="de-DE" sz="1600" dirty="0" err="1">
                <a:solidFill>
                  <a:schemeClr val="tx1"/>
                </a:solidFill>
              </a:rPr>
              <a:t>bAV</a:t>
            </a:r>
            <a:r>
              <a:rPr lang="de-DE" sz="1600" dirty="0">
                <a:solidFill>
                  <a:schemeClr val="tx1"/>
                </a:solidFill>
              </a:rPr>
              <a:t>.</a:t>
            </a:r>
          </a:p>
        </p:txBody>
      </p:sp>
      <p:sp>
        <p:nvSpPr>
          <p:cNvPr id="9" name="Text Placeholder 4">
            <a:extLst>
              <a:ext uri="{FF2B5EF4-FFF2-40B4-BE49-F238E27FC236}">
                <a16:creationId xmlns:a16="http://schemas.microsoft.com/office/drawing/2014/main" id="{964D9956-3CDA-4660-A466-FB87C47028F2}"/>
              </a:ext>
            </a:extLst>
          </p:cNvPr>
          <p:cNvSpPr txBox="1">
            <a:spLocks/>
          </p:cNvSpPr>
          <p:nvPr/>
        </p:nvSpPr>
        <p:spPr>
          <a:xfrm>
            <a:off x="335360" y="6000750"/>
            <a:ext cx="11520000" cy="200558"/>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1) Bis max. 12.000 EUR</a:t>
            </a:r>
          </a:p>
        </p:txBody>
      </p:sp>
      <p:pic>
        <p:nvPicPr>
          <p:cNvPr id="11" name="Grafik 7">
            <a:extLst>
              <a:ext uri="{FF2B5EF4-FFF2-40B4-BE49-F238E27FC236}">
                <a16:creationId xmlns:a16="http://schemas.microsoft.com/office/drawing/2014/main" id="{CD71AB9B-93EA-4C07-8AFD-A7BD0D72DE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329" y="210969"/>
            <a:ext cx="620701" cy="620701"/>
          </a:xfrm>
          <a:prstGeom prst="rect">
            <a:avLst/>
          </a:prstGeom>
        </p:spPr>
      </p:pic>
      <p:pic>
        <p:nvPicPr>
          <p:cNvPr id="13" name="Grafik 8">
            <a:extLst>
              <a:ext uri="{FF2B5EF4-FFF2-40B4-BE49-F238E27FC236}">
                <a16:creationId xmlns:a16="http://schemas.microsoft.com/office/drawing/2014/main" id="{ED02363B-4F4E-4FD2-80D8-34C0930432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79360" y="1277938"/>
            <a:ext cx="2376000" cy="4637087"/>
          </a:xfrm>
          <a:prstGeom prst="rect">
            <a:avLst/>
          </a:prstGeom>
        </p:spPr>
      </p:pic>
      <p:sp>
        <p:nvSpPr>
          <p:cNvPr id="3" name="Foliennummernplatzhalter 2">
            <a:extLst>
              <a:ext uri="{FF2B5EF4-FFF2-40B4-BE49-F238E27FC236}">
                <a16:creationId xmlns:a16="http://schemas.microsoft.com/office/drawing/2014/main" id="{F09CA16F-ABD7-4BD2-AF71-90CA7B8F5806}"/>
              </a:ext>
            </a:extLst>
          </p:cNvPr>
          <p:cNvSpPr>
            <a:spLocks noGrp="1"/>
          </p:cNvSpPr>
          <p:nvPr>
            <p:ph type="sldNum" sz="quarter" idx="12"/>
          </p:nvPr>
        </p:nvSpPr>
        <p:spPr/>
        <p:txBody>
          <a:bodyPr/>
          <a:lstStyle/>
          <a:p>
            <a:fld id="{7EC6429F-8EBA-4254-B9C8-295228AFE7F1}" type="slidenum">
              <a:rPr lang="de-DE" smtClean="0"/>
              <a:pPr/>
              <a:t>75</a:t>
            </a:fld>
            <a:endParaRPr lang="de-DE" dirty="0"/>
          </a:p>
        </p:txBody>
      </p:sp>
      <p:sp>
        <p:nvSpPr>
          <p:cNvPr id="10" name="Fußzeilenplatzhalter 2">
            <a:extLst>
              <a:ext uri="{FF2B5EF4-FFF2-40B4-BE49-F238E27FC236}">
                <a16:creationId xmlns:a16="http://schemas.microsoft.com/office/drawing/2014/main" id="{8C8FE8AE-B2EC-4836-8EA9-3C9008C83C32}"/>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6046076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Medienberufe: </a:t>
            </a:r>
            <a:br>
              <a:rPr lang="de-DE" dirty="0"/>
            </a:br>
            <a:r>
              <a:rPr lang="de-DE" dirty="0"/>
              <a:t>Unsere Zielgruppe auf einen Blick.</a:t>
            </a:r>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4765"/>
          </a:xfrm>
        </p:spPr>
        <p:txBody>
          <a:bodyPr/>
          <a:lstStyle/>
          <a:p>
            <a:r>
              <a:rPr lang="de-DE" sz="1200" b="0" dirty="0"/>
              <a:t>Unter der Zielgruppe</a:t>
            </a:r>
            <a:r>
              <a:rPr lang="de-DE" sz="1200" b="0" dirty="0">
                <a:solidFill>
                  <a:schemeClr val="accent1"/>
                </a:solidFill>
              </a:rPr>
              <a:t> </a:t>
            </a:r>
            <a:r>
              <a:rPr lang="de-DE" sz="1200" dirty="0">
                <a:solidFill>
                  <a:schemeClr val="accent1"/>
                </a:solidFill>
              </a:rPr>
              <a:t>Medienberufe </a:t>
            </a:r>
            <a:r>
              <a:rPr lang="de-DE" sz="1200" b="0" dirty="0"/>
              <a:t>verstehen wir auf die Digitalisierung ausgerichtete Berufsbilder der Medienbranche wie Mediendesigner oder Kaufleute für audiovisuelle Medien. In unserer </a:t>
            </a:r>
            <a:r>
              <a:rPr lang="de-DE" sz="1200" b="0" dirty="0" err="1"/>
              <a:t>Berufeliste</a:t>
            </a:r>
            <a:r>
              <a:rPr lang="de-DE" sz="1200" b="0" dirty="0"/>
              <a:t> finden sich auch viele neue Berufsbilder wie SEO- / SEA-Manager, Content-Manager, Medienwissenschaftler </a:t>
            </a:r>
            <a:br>
              <a:rPr lang="de-DE" sz="1200" b="0" dirty="0"/>
            </a:br>
            <a:r>
              <a:rPr lang="de-DE" sz="1200" b="0" dirty="0"/>
              <a:t>oder Online-Marketing-Manager.</a:t>
            </a:r>
          </a:p>
        </p:txBody>
      </p:sp>
      <p:sp>
        <p:nvSpPr>
          <p:cNvPr id="4" name="Text Placeholder 4">
            <a:extLst>
              <a:ext uri="{FF2B5EF4-FFF2-40B4-BE49-F238E27FC236}">
                <a16:creationId xmlns:a16="http://schemas.microsoft.com/office/drawing/2014/main" id="{37227B65-23FD-40F5-9612-70BBB903DC77}"/>
              </a:ext>
            </a:extLst>
          </p:cNvPr>
          <p:cNvSpPr txBox="1">
            <a:spLocks/>
          </p:cNvSpPr>
          <p:nvPr/>
        </p:nvSpPr>
        <p:spPr>
          <a:xfrm>
            <a:off x="335360" y="5510213"/>
            <a:ext cx="11520000" cy="691095"/>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Quellen: </a:t>
            </a:r>
            <a:br>
              <a:rPr lang="de-DE" sz="900" b="0" dirty="0">
                <a:solidFill>
                  <a:schemeClr val="accent1"/>
                </a:solidFill>
              </a:rPr>
            </a:br>
            <a:r>
              <a:rPr lang="de-DE" sz="900" b="0" dirty="0">
                <a:solidFill>
                  <a:schemeClr val="accent1"/>
                </a:solidFill>
              </a:rPr>
              <a:t>1) Statistisches Bundesamt 2021.</a:t>
            </a:r>
          </a:p>
          <a:p>
            <a:pPr algn="r">
              <a:lnSpc>
                <a:spcPts val="1080"/>
              </a:lnSpc>
              <a:spcBef>
                <a:spcPts val="0"/>
              </a:spcBef>
            </a:pPr>
            <a:r>
              <a:rPr lang="de-DE" sz="900" b="0" dirty="0">
                <a:solidFill>
                  <a:schemeClr val="accent1"/>
                </a:solidFill>
              </a:rPr>
              <a:t>2) HDI Berufe-Studie, 2021.</a:t>
            </a:r>
          </a:p>
          <a:p>
            <a:pPr algn="r">
              <a:lnSpc>
                <a:spcPts val="1080"/>
              </a:lnSpc>
              <a:spcBef>
                <a:spcPts val="0"/>
              </a:spcBef>
            </a:pPr>
            <a:r>
              <a:rPr lang="de-DE" sz="900" b="0" dirty="0">
                <a:solidFill>
                  <a:schemeClr val="accent1"/>
                </a:solidFill>
              </a:rPr>
              <a:t>3) Eigene Datenbasis, BU-Leistungsprüfung HDI, 2021.</a:t>
            </a:r>
          </a:p>
        </p:txBody>
      </p:sp>
      <p:sp>
        <p:nvSpPr>
          <p:cNvPr id="6" name="Rechteck 6">
            <a:extLst>
              <a:ext uri="{FF2B5EF4-FFF2-40B4-BE49-F238E27FC236}">
                <a16:creationId xmlns:a16="http://schemas.microsoft.com/office/drawing/2014/main" id="{D89A0717-851F-4312-9732-D336A6443643}"/>
              </a:ext>
            </a:extLst>
          </p:cNvPr>
          <p:cNvSpPr/>
          <p:nvPr/>
        </p:nvSpPr>
        <p:spPr>
          <a:xfrm>
            <a:off x="335359" y="1888818"/>
            <a:ext cx="11519999" cy="864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8" name="Rectangle 9">
            <a:extLst>
              <a:ext uri="{FF2B5EF4-FFF2-40B4-BE49-F238E27FC236}">
                <a16:creationId xmlns:a16="http://schemas.microsoft.com/office/drawing/2014/main" id="{5A2AA43C-3ACA-4194-8422-1ABDDC9218E3}"/>
              </a:ext>
            </a:extLst>
          </p:cNvPr>
          <p:cNvSpPr>
            <a:spLocks noChangeArrowheads="1"/>
          </p:cNvSpPr>
          <p:nvPr/>
        </p:nvSpPr>
        <p:spPr bwMode="auto">
          <a:xfrm>
            <a:off x="3075905" y="1961918"/>
            <a:ext cx="2840708" cy="717800"/>
          </a:xfrm>
          <a:prstGeom prst="rect">
            <a:avLst/>
          </a:prstGeom>
          <a:noFill/>
          <a:ln>
            <a:noFill/>
          </a:ln>
          <a:effectLst/>
        </p:spPr>
        <p:txBody>
          <a:bodyPr wrap="square" lIns="0" tIns="0" rIns="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lvl="2" indent="-285750" eaLnBrk="1" hangingPunct="1">
              <a:lnSpc>
                <a:spcPct val="104000"/>
              </a:lnSpc>
              <a:spcBef>
                <a:spcPts val="600"/>
              </a:spcBef>
              <a:buClr>
                <a:schemeClr val="tx1"/>
              </a:buClr>
              <a:buSzPct val="110000"/>
              <a:buBlip>
                <a:blip r:embed="rId2"/>
              </a:buBlip>
            </a:pPr>
            <a:r>
              <a:rPr lang="de-DE" altLang="de-DE" sz="1400" b="1" dirty="0"/>
              <a:t>1,43 Mio. </a:t>
            </a:r>
            <a:r>
              <a:rPr lang="de-DE" altLang="de-DE" sz="1400" dirty="0"/>
              <a:t>Menschen arbeiten in der Branche „Information und Kommunikation“.</a:t>
            </a:r>
            <a:r>
              <a:rPr lang="de-DE" altLang="de-DE" sz="1400" baseline="30000" dirty="0"/>
              <a:t>1)</a:t>
            </a:r>
          </a:p>
        </p:txBody>
      </p:sp>
      <p:cxnSp>
        <p:nvCxnSpPr>
          <p:cNvPr id="10" name="Gerader Verbinder 16">
            <a:extLst>
              <a:ext uri="{FF2B5EF4-FFF2-40B4-BE49-F238E27FC236}">
                <a16:creationId xmlns:a16="http://schemas.microsoft.com/office/drawing/2014/main" id="{5B25E465-C0A4-45FA-A844-3B200D196558}"/>
              </a:ext>
            </a:extLst>
          </p:cNvPr>
          <p:cNvCxnSpPr>
            <a:cxnSpLocks/>
          </p:cNvCxnSpPr>
          <p:nvPr/>
        </p:nvCxnSpPr>
        <p:spPr>
          <a:xfrm>
            <a:off x="2757266" y="1978818"/>
            <a:ext cx="0" cy="68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platzhalter 4">
            <a:extLst>
              <a:ext uri="{FF2B5EF4-FFF2-40B4-BE49-F238E27FC236}">
                <a16:creationId xmlns:a16="http://schemas.microsoft.com/office/drawing/2014/main" id="{C83A4638-CA80-46E7-8E19-8F5EAA3C407A}"/>
              </a:ext>
            </a:extLst>
          </p:cNvPr>
          <p:cNvSpPr txBox="1">
            <a:spLocks/>
          </p:cNvSpPr>
          <p:nvPr/>
        </p:nvSpPr>
        <p:spPr bwMode="gray">
          <a:xfrm>
            <a:off x="566627" y="2047850"/>
            <a:ext cx="1872000" cy="545937"/>
          </a:xfrm>
          <a:prstGeom prst="rect">
            <a:avLst/>
          </a:prstGeom>
          <a:no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dirty="0"/>
              <a:t>Fakten über die Zielgruppe:</a:t>
            </a:r>
          </a:p>
        </p:txBody>
      </p:sp>
      <p:sp>
        <p:nvSpPr>
          <p:cNvPr id="12" name="Rechteck 93">
            <a:extLst>
              <a:ext uri="{FF2B5EF4-FFF2-40B4-BE49-F238E27FC236}">
                <a16:creationId xmlns:a16="http://schemas.microsoft.com/office/drawing/2014/main" id="{4CF04ECD-ECC8-43C6-97C7-FE6603431578}"/>
              </a:ext>
            </a:extLst>
          </p:cNvPr>
          <p:cNvSpPr/>
          <p:nvPr/>
        </p:nvSpPr>
        <p:spPr>
          <a:xfrm>
            <a:off x="5343525" y="2889017"/>
            <a:ext cx="6511835" cy="26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3" name="Rechteck 24">
            <a:extLst>
              <a:ext uri="{FF2B5EF4-FFF2-40B4-BE49-F238E27FC236}">
                <a16:creationId xmlns:a16="http://schemas.microsoft.com/office/drawing/2014/main" id="{E8AC72BC-4CD2-499B-A747-703F2F3979AF}"/>
              </a:ext>
            </a:extLst>
          </p:cNvPr>
          <p:cNvSpPr/>
          <p:nvPr/>
        </p:nvSpPr>
        <p:spPr>
          <a:xfrm>
            <a:off x="335360" y="2889017"/>
            <a:ext cx="4860000" cy="26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nvGrpSpPr>
          <p:cNvPr id="2" name="Group 1">
            <a:extLst>
              <a:ext uri="{FF2B5EF4-FFF2-40B4-BE49-F238E27FC236}">
                <a16:creationId xmlns:a16="http://schemas.microsoft.com/office/drawing/2014/main" id="{F69CBE72-AE5B-4113-8AFE-2DA3CE069488}"/>
              </a:ext>
            </a:extLst>
          </p:cNvPr>
          <p:cNvGrpSpPr/>
          <p:nvPr/>
        </p:nvGrpSpPr>
        <p:grpSpPr>
          <a:xfrm>
            <a:off x="541304" y="3390382"/>
            <a:ext cx="4468846" cy="553998"/>
            <a:chOff x="541304" y="3180832"/>
            <a:chExt cx="4468846" cy="553998"/>
          </a:xfrm>
        </p:grpSpPr>
        <p:sp>
          <p:nvSpPr>
            <p:cNvPr id="14" name="Rectangle 9">
              <a:extLst>
                <a:ext uri="{FF2B5EF4-FFF2-40B4-BE49-F238E27FC236}">
                  <a16:creationId xmlns:a16="http://schemas.microsoft.com/office/drawing/2014/main" id="{3AF1C21D-8C5A-409B-990E-5361F158142A}"/>
                </a:ext>
              </a:extLst>
            </p:cNvPr>
            <p:cNvSpPr>
              <a:spLocks noChangeArrowheads="1"/>
            </p:cNvSpPr>
            <p:nvPr/>
          </p:nvSpPr>
          <p:spPr bwMode="auto">
            <a:xfrm>
              <a:off x="956730" y="3180832"/>
              <a:ext cx="4053420" cy="553998"/>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pPr>
              <a:r>
                <a:rPr lang="de-DE" altLang="de-DE" sz="1200" dirty="0">
                  <a:ea typeface="ＭＳ Ｐゴシック" pitchFamily="34" charset="-128"/>
                </a:rPr>
                <a:t>Zielstrebig: 33% </a:t>
              </a:r>
              <a:r>
                <a:rPr lang="de-DE" altLang="de-DE" sz="1200" b="0" dirty="0">
                  <a:ea typeface="ＭＳ Ｐゴシック" pitchFamily="34" charset="-128"/>
                </a:rPr>
                <a:t>der </a:t>
              </a:r>
              <a:r>
                <a:rPr lang="de-DE" sz="1200" b="0" dirty="0">
                  <a:cs typeface="Arial" pitchFamily="34" charset="0"/>
                </a:rPr>
                <a:t>Berufstätigen in Werbung und Medien streben einen innerhalb der nächsten 12 Monate beruflichen Aufstieg an.</a:t>
              </a:r>
              <a:endParaRPr lang="de-DE" altLang="de-DE" sz="1200" b="0" baseline="30000" dirty="0">
                <a:ea typeface="ＭＳ Ｐゴシック" pitchFamily="34" charset="-128"/>
              </a:endParaRPr>
            </a:p>
          </p:txBody>
        </p:sp>
        <p:pic>
          <p:nvPicPr>
            <p:cNvPr id="23" name="Grafik 20">
              <a:extLst>
                <a:ext uri="{FF2B5EF4-FFF2-40B4-BE49-F238E27FC236}">
                  <a16:creationId xmlns:a16="http://schemas.microsoft.com/office/drawing/2014/main" id="{CBE65AD8-CCC6-4664-8AD4-22DCC63FCD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304" y="3316018"/>
              <a:ext cx="242784" cy="283626"/>
            </a:xfrm>
            <a:prstGeom prst="rect">
              <a:avLst/>
            </a:prstGeom>
          </p:spPr>
        </p:pic>
      </p:grpSp>
      <p:sp>
        <p:nvSpPr>
          <p:cNvPr id="28" name="Rectangle 9">
            <a:extLst>
              <a:ext uri="{FF2B5EF4-FFF2-40B4-BE49-F238E27FC236}">
                <a16:creationId xmlns:a16="http://schemas.microsoft.com/office/drawing/2014/main" id="{B7433171-B35B-49F9-9F2B-F5E81107C59D}"/>
              </a:ext>
            </a:extLst>
          </p:cNvPr>
          <p:cNvSpPr>
            <a:spLocks noChangeArrowheads="1"/>
          </p:cNvSpPr>
          <p:nvPr/>
        </p:nvSpPr>
        <p:spPr bwMode="auto">
          <a:xfrm>
            <a:off x="5473287" y="3003211"/>
            <a:ext cx="6252310" cy="215444"/>
          </a:xfrm>
          <a:prstGeom prst="rect">
            <a:avLst/>
          </a:prstGeom>
          <a:noFill/>
          <a:ln>
            <a:noFill/>
          </a:ln>
          <a:effectLst/>
        </p:spPr>
        <p:txBody>
          <a:bodyPr wrap="square" lIns="90000" tIns="0" rIns="900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Top 3 Ursachen für eine Berufsunfähigkeit bei </a:t>
            </a:r>
            <a:r>
              <a:rPr lang="de-DE" sz="1400" dirty="0"/>
              <a:t>Medienberufen.</a:t>
            </a:r>
            <a:r>
              <a:rPr lang="de-DE" sz="1400" baseline="30000" dirty="0"/>
              <a:t>3</a:t>
            </a:r>
            <a:r>
              <a:rPr lang="de-DE" altLang="de-DE" sz="1400" baseline="30000" dirty="0">
                <a:ea typeface="ＭＳ Ｐゴシック" pitchFamily="34" charset="-128"/>
              </a:rPr>
              <a:t>)</a:t>
            </a:r>
          </a:p>
        </p:txBody>
      </p:sp>
      <p:graphicFrame>
        <p:nvGraphicFramePr>
          <p:cNvPr id="30" name="Diagrammplatzhalter 11">
            <a:extLst>
              <a:ext uri="{FF2B5EF4-FFF2-40B4-BE49-F238E27FC236}">
                <a16:creationId xmlns:a16="http://schemas.microsoft.com/office/drawing/2014/main" id="{A49DDF09-E266-42F6-8A50-D666C0000D4D}"/>
              </a:ext>
            </a:extLst>
          </p:cNvPr>
          <p:cNvGraphicFramePr>
            <a:graphicFrameLocks/>
          </p:cNvGraphicFramePr>
          <p:nvPr>
            <p:extLst>
              <p:ext uri="{D42A27DB-BD31-4B8C-83A1-F6EECF244321}">
                <p14:modId xmlns:p14="http://schemas.microsoft.com/office/powerpoint/2010/main" val="650229074"/>
              </p:ext>
            </p:extLst>
          </p:nvPr>
        </p:nvGraphicFramePr>
        <p:xfrm>
          <a:off x="5387562" y="3285118"/>
          <a:ext cx="3348000" cy="2153657"/>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platzhalter 6">
            <a:extLst>
              <a:ext uri="{FF2B5EF4-FFF2-40B4-BE49-F238E27FC236}">
                <a16:creationId xmlns:a16="http://schemas.microsoft.com/office/drawing/2014/main" id="{0302468B-335C-4C99-9270-2D03E066C5B3}"/>
              </a:ext>
            </a:extLst>
          </p:cNvPr>
          <p:cNvSpPr txBox="1">
            <a:spLocks/>
          </p:cNvSpPr>
          <p:nvPr/>
        </p:nvSpPr>
        <p:spPr bwMode="gray">
          <a:xfrm>
            <a:off x="6317353" y="4904090"/>
            <a:ext cx="2308324"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15%</a:t>
            </a:r>
          </a:p>
          <a:p>
            <a:r>
              <a:rPr lang="de-DE" sz="1200" b="0" dirty="0"/>
              <a:t>Krebs und ähnliche Erkrankungen</a:t>
            </a:r>
          </a:p>
        </p:txBody>
      </p:sp>
      <p:sp>
        <p:nvSpPr>
          <p:cNvPr id="32" name="Textplatzhalter 6">
            <a:extLst>
              <a:ext uri="{FF2B5EF4-FFF2-40B4-BE49-F238E27FC236}">
                <a16:creationId xmlns:a16="http://schemas.microsoft.com/office/drawing/2014/main" id="{34BCA628-180C-4803-B475-B1C84BB96304}"/>
              </a:ext>
            </a:extLst>
          </p:cNvPr>
          <p:cNvSpPr txBox="1">
            <a:spLocks/>
          </p:cNvSpPr>
          <p:nvPr/>
        </p:nvSpPr>
        <p:spPr bwMode="gray">
          <a:xfrm>
            <a:off x="6214216" y="4209791"/>
            <a:ext cx="3545842"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11%</a:t>
            </a:r>
          </a:p>
          <a:p>
            <a:r>
              <a:rPr lang="de-DE" sz="1200" b="0" dirty="0"/>
              <a:t>Erkrankungen des Skelett- und Bewegungsapparats</a:t>
            </a:r>
          </a:p>
        </p:txBody>
      </p:sp>
      <p:sp>
        <p:nvSpPr>
          <p:cNvPr id="33" name="Textplatzhalter 6">
            <a:extLst>
              <a:ext uri="{FF2B5EF4-FFF2-40B4-BE49-F238E27FC236}">
                <a16:creationId xmlns:a16="http://schemas.microsoft.com/office/drawing/2014/main" id="{21B7E0E9-0082-45F6-971F-1693DF5975A3}"/>
              </a:ext>
            </a:extLst>
          </p:cNvPr>
          <p:cNvSpPr txBox="1">
            <a:spLocks/>
          </p:cNvSpPr>
          <p:nvPr/>
        </p:nvSpPr>
        <p:spPr bwMode="gray">
          <a:xfrm>
            <a:off x="8313212" y="3520910"/>
            <a:ext cx="3382336" cy="371192"/>
          </a:xfrm>
          <a:prstGeom prst="rect">
            <a:avLst/>
          </a:prstGeom>
        </p:spPr>
        <p:txBody>
          <a:bodyPr vert="horz" wrap="non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53%</a:t>
            </a:r>
          </a:p>
          <a:p>
            <a:r>
              <a:rPr lang="de-DE" sz="1200" b="0" dirty="0"/>
              <a:t>Nervenkrankheiten und psychische Erkrankungen</a:t>
            </a:r>
          </a:p>
        </p:txBody>
      </p:sp>
      <p:pic>
        <p:nvPicPr>
          <p:cNvPr id="38" name="Grafik 38">
            <a:extLst>
              <a:ext uri="{FF2B5EF4-FFF2-40B4-BE49-F238E27FC236}">
                <a16:creationId xmlns:a16="http://schemas.microsoft.com/office/drawing/2014/main" id="{8DC9A7A8-E588-4E10-A4AB-4C479131CD20}"/>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5660098" y="3585745"/>
            <a:ext cx="246632" cy="231996"/>
          </a:xfrm>
          <a:prstGeom prst="rect">
            <a:avLst/>
          </a:prstGeom>
        </p:spPr>
      </p:pic>
      <p:sp>
        <p:nvSpPr>
          <p:cNvPr id="41" name="Rechteck 63">
            <a:extLst>
              <a:ext uri="{FF2B5EF4-FFF2-40B4-BE49-F238E27FC236}">
                <a16:creationId xmlns:a16="http://schemas.microsoft.com/office/drawing/2014/main" id="{5B12EDED-0FC6-42C6-9EDE-65CBDFA15BA4}"/>
              </a:ext>
            </a:extLst>
          </p:cNvPr>
          <p:cNvSpPr/>
          <p:nvPr/>
        </p:nvSpPr>
        <p:spPr>
          <a:xfrm>
            <a:off x="335360" y="0"/>
            <a:ext cx="1042638" cy="1042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7" name="Rectangle 9">
            <a:extLst>
              <a:ext uri="{FF2B5EF4-FFF2-40B4-BE49-F238E27FC236}">
                <a16:creationId xmlns:a16="http://schemas.microsoft.com/office/drawing/2014/main" id="{8574A09B-5782-4CA1-8527-A6588BDB4B44}"/>
              </a:ext>
            </a:extLst>
          </p:cNvPr>
          <p:cNvSpPr>
            <a:spLocks noChangeArrowheads="1"/>
          </p:cNvSpPr>
          <p:nvPr/>
        </p:nvSpPr>
        <p:spPr bwMode="auto">
          <a:xfrm>
            <a:off x="6419850" y="1961918"/>
            <a:ext cx="5305747" cy="717800"/>
          </a:xfrm>
          <a:prstGeom prst="rect">
            <a:avLst/>
          </a:prstGeom>
          <a:noFill/>
          <a:ln>
            <a:noFill/>
          </a:ln>
          <a:effectLst/>
        </p:spPr>
        <p:txBody>
          <a:bodyPr wrap="square" lIns="0" tIns="0" rIns="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285750" lvl="2" indent="-285750" eaLnBrk="1" hangingPunct="1">
              <a:lnSpc>
                <a:spcPct val="104000"/>
              </a:lnSpc>
              <a:spcBef>
                <a:spcPts val="600"/>
              </a:spcBef>
              <a:buClr>
                <a:schemeClr val="tx1"/>
              </a:buClr>
              <a:buSzPct val="110000"/>
              <a:buBlip>
                <a:blip r:embed="rId2"/>
              </a:buBlip>
            </a:pPr>
            <a:r>
              <a:rPr lang="de-DE" altLang="de-DE" sz="1400" dirty="0"/>
              <a:t>Seit 2011 </a:t>
            </a:r>
            <a:r>
              <a:rPr lang="de-DE" altLang="de-DE" sz="1400" b="1" dirty="0"/>
              <a:t>stieg</a:t>
            </a:r>
            <a:r>
              <a:rPr lang="de-DE" altLang="de-DE" sz="1400" dirty="0"/>
              <a:t> der Anteil der Erwerbstätigen in diesem Sektor </a:t>
            </a:r>
            <a:r>
              <a:rPr lang="de-DE" altLang="de-DE" sz="1400" b="1" dirty="0"/>
              <a:t>um 24,8%. </a:t>
            </a:r>
            <a:r>
              <a:rPr lang="de-DE" altLang="de-DE" sz="1400" dirty="0"/>
              <a:t>Ursächlich sind hauptsächlich die sogenannten</a:t>
            </a:r>
            <a:r>
              <a:rPr lang="de-DE" altLang="de-DE" sz="1400" b="1" dirty="0"/>
              <a:t> </a:t>
            </a:r>
            <a:br>
              <a:rPr lang="de-DE" altLang="de-DE" sz="1400" b="1" dirty="0"/>
            </a:br>
            <a:r>
              <a:rPr lang="de-DE" altLang="de-DE" sz="1400" b="1" dirty="0"/>
              <a:t>„neuen Medien“</a:t>
            </a:r>
            <a:r>
              <a:rPr lang="de-DE" altLang="de-DE" sz="1400" dirty="0"/>
              <a:t>.</a:t>
            </a:r>
            <a:r>
              <a:rPr lang="de-DE" altLang="de-DE" sz="1400" baseline="30000" dirty="0"/>
              <a:t>1)</a:t>
            </a:r>
          </a:p>
        </p:txBody>
      </p:sp>
      <p:grpSp>
        <p:nvGrpSpPr>
          <p:cNvPr id="3" name="Group 2">
            <a:extLst>
              <a:ext uri="{FF2B5EF4-FFF2-40B4-BE49-F238E27FC236}">
                <a16:creationId xmlns:a16="http://schemas.microsoft.com/office/drawing/2014/main" id="{82C75D33-2FE4-4C8B-82F7-E9CE5E4F611B}"/>
              </a:ext>
            </a:extLst>
          </p:cNvPr>
          <p:cNvGrpSpPr/>
          <p:nvPr/>
        </p:nvGrpSpPr>
        <p:grpSpPr>
          <a:xfrm>
            <a:off x="541304" y="4153567"/>
            <a:ext cx="4654056" cy="553998"/>
            <a:chOff x="541304" y="3944018"/>
            <a:chExt cx="4654056" cy="553998"/>
          </a:xfrm>
        </p:grpSpPr>
        <p:sp>
          <p:nvSpPr>
            <p:cNvPr id="15" name="Rectangle 9">
              <a:extLst>
                <a:ext uri="{FF2B5EF4-FFF2-40B4-BE49-F238E27FC236}">
                  <a16:creationId xmlns:a16="http://schemas.microsoft.com/office/drawing/2014/main" id="{F19027AE-DA9E-4EFC-9D22-D4D6D68A66E5}"/>
                </a:ext>
              </a:extLst>
            </p:cNvPr>
            <p:cNvSpPr>
              <a:spLocks noChangeArrowheads="1"/>
            </p:cNvSpPr>
            <p:nvPr/>
          </p:nvSpPr>
          <p:spPr bwMode="auto">
            <a:xfrm>
              <a:off x="956730" y="3944018"/>
              <a:ext cx="4238630" cy="553998"/>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200" dirty="0">
                  <a:ea typeface="ＭＳ Ｐゴシック" pitchFamily="34" charset="-128"/>
                </a:rPr>
                <a:t>Attraktiv: 79% </a:t>
              </a:r>
              <a:r>
                <a:rPr lang="de-DE" sz="1200" b="0" dirty="0">
                  <a:cs typeface="Arial" pitchFamily="34" charset="0"/>
                </a:rPr>
                <a:t>würden ihre Jobs in Werbung und Medien jungen Leuten weiterempfehlen. Dies ist überdurch-schnittlich im Vergleich zu anderen Branchen. </a:t>
              </a:r>
              <a:endParaRPr lang="de-DE" altLang="de-DE" sz="1200" b="0" baseline="30000" dirty="0">
                <a:ea typeface="ＭＳ Ｐゴシック" pitchFamily="34" charset="-128"/>
              </a:endParaRPr>
            </a:p>
          </p:txBody>
        </p:sp>
        <p:pic>
          <p:nvPicPr>
            <p:cNvPr id="42" name="Grafik 20">
              <a:extLst>
                <a:ext uri="{FF2B5EF4-FFF2-40B4-BE49-F238E27FC236}">
                  <a16:creationId xmlns:a16="http://schemas.microsoft.com/office/drawing/2014/main" id="{8631B8BA-9971-4A94-BCA9-4A1163BEC1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304" y="4079204"/>
              <a:ext cx="242784" cy="283626"/>
            </a:xfrm>
            <a:prstGeom prst="rect">
              <a:avLst/>
            </a:prstGeom>
          </p:spPr>
        </p:pic>
      </p:grpSp>
      <p:pic>
        <p:nvPicPr>
          <p:cNvPr id="45" name="Grafik 22">
            <a:extLst>
              <a:ext uri="{FF2B5EF4-FFF2-40B4-BE49-F238E27FC236}">
                <a16:creationId xmlns:a16="http://schemas.microsoft.com/office/drawing/2014/main" id="{D51EC82B-06A8-48FE-9B1E-A023822C8E48}"/>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5690667" y="4276651"/>
            <a:ext cx="185494" cy="246748"/>
          </a:xfrm>
          <a:prstGeom prst="rect">
            <a:avLst/>
          </a:prstGeom>
        </p:spPr>
      </p:pic>
      <p:grpSp>
        <p:nvGrpSpPr>
          <p:cNvPr id="5" name="Group 4">
            <a:extLst>
              <a:ext uri="{FF2B5EF4-FFF2-40B4-BE49-F238E27FC236}">
                <a16:creationId xmlns:a16="http://schemas.microsoft.com/office/drawing/2014/main" id="{948063E3-B367-4338-92D3-65D49F4E676A}"/>
              </a:ext>
            </a:extLst>
          </p:cNvPr>
          <p:cNvGrpSpPr/>
          <p:nvPr/>
        </p:nvGrpSpPr>
        <p:grpSpPr>
          <a:xfrm>
            <a:off x="500588" y="4916753"/>
            <a:ext cx="4509561" cy="553998"/>
            <a:chOff x="500588" y="4707203"/>
            <a:chExt cx="4509561" cy="553998"/>
          </a:xfrm>
        </p:grpSpPr>
        <p:sp>
          <p:nvSpPr>
            <p:cNvPr id="16" name="Rectangle 9">
              <a:extLst>
                <a:ext uri="{FF2B5EF4-FFF2-40B4-BE49-F238E27FC236}">
                  <a16:creationId xmlns:a16="http://schemas.microsoft.com/office/drawing/2014/main" id="{FB53F33E-B75F-46AC-9A7F-58B533014A31}"/>
                </a:ext>
              </a:extLst>
            </p:cNvPr>
            <p:cNvSpPr>
              <a:spLocks noChangeArrowheads="1"/>
            </p:cNvSpPr>
            <p:nvPr/>
          </p:nvSpPr>
          <p:spPr bwMode="auto">
            <a:xfrm>
              <a:off x="956730" y="4707203"/>
              <a:ext cx="4053419" cy="553998"/>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pPr>
              <a:r>
                <a:rPr lang="de-DE" sz="1200" dirty="0">
                  <a:cs typeface="Arial" pitchFamily="34" charset="0"/>
                </a:rPr>
                <a:t>Belastung im Beruf: </a:t>
              </a:r>
              <a:r>
                <a:rPr lang="de-DE" sz="1200" b="0" dirty="0">
                  <a:cs typeface="Arial" pitchFamily="34" charset="0"/>
                </a:rPr>
                <a:t>Beschäftigte in Werbung und Medien leiden am stärksten unter ständiger Erreichbarkeit – auch nach Feierabend. </a:t>
              </a:r>
              <a:endParaRPr lang="de-DE" sz="1200" b="0" dirty="0"/>
            </a:p>
          </p:txBody>
        </p:sp>
        <p:pic>
          <p:nvPicPr>
            <p:cNvPr id="36" name="Grafik 30">
              <a:extLst>
                <a:ext uri="{FF2B5EF4-FFF2-40B4-BE49-F238E27FC236}">
                  <a16:creationId xmlns:a16="http://schemas.microsoft.com/office/drawing/2014/main" id="{CDFF59BF-72A3-428F-97ED-C5E68208511E}"/>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500588" y="4822202"/>
              <a:ext cx="283500" cy="324000"/>
            </a:xfrm>
            <a:prstGeom prst="rect">
              <a:avLst/>
            </a:prstGeom>
          </p:spPr>
        </p:pic>
      </p:grpSp>
      <p:sp>
        <p:nvSpPr>
          <p:cNvPr id="43" name="Rectangle 9">
            <a:extLst>
              <a:ext uri="{FF2B5EF4-FFF2-40B4-BE49-F238E27FC236}">
                <a16:creationId xmlns:a16="http://schemas.microsoft.com/office/drawing/2014/main" id="{A0045816-A06B-4C55-AEFE-4698F8833FC0}"/>
              </a:ext>
            </a:extLst>
          </p:cNvPr>
          <p:cNvSpPr>
            <a:spLocks noChangeArrowheads="1"/>
          </p:cNvSpPr>
          <p:nvPr/>
        </p:nvSpPr>
        <p:spPr bwMode="auto">
          <a:xfrm>
            <a:off x="439416" y="3003211"/>
            <a:ext cx="3611884" cy="215444"/>
          </a:xfrm>
          <a:prstGeom prst="rect">
            <a:avLst/>
          </a:prstGeom>
          <a:noFill/>
          <a:ln>
            <a:noFill/>
          </a:ln>
          <a:effectLst/>
        </p:spPr>
        <p:txBody>
          <a:bodyPr wrap="square" lIns="90000" tIns="0" rIns="900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err="1">
                <a:ea typeface="ＭＳ Ｐゴシック" pitchFamily="34" charset="-128"/>
              </a:rPr>
              <a:t>Insights</a:t>
            </a:r>
            <a:r>
              <a:rPr lang="de-DE" altLang="de-DE" sz="1400" dirty="0">
                <a:ea typeface="ＭＳ Ｐゴシック" pitchFamily="34" charset="-128"/>
              </a:rPr>
              <a:t> aus der HDI Berufe-Studie.</a:t>
            </a:r>
            <a:r>
              <a:rPr lang="de-DE" altLang="de-DE" sz="1400" b="0" baseline="30000" dirty="0">
                <a:ea typeface="ＭＳ Ｐゴシック" pitchFamily="34" charset="-128"/>
              </a:rPr>
              <a:t>2)</a:t>
            </a:r>
            <a:endParaRPr lang="de-DE" altLang="de-DE" sz="1400" baseline="30000" dirty="0">
              <a:ea typeface="ＭＳ Ｐゴシック" pitchFamily="34" charset="-128"/>
            </a:endParaRPr>
          </a:p>
        </p:txBody>
      </p:sp>
      <p:pic>
        <p:nvPicPr>
          <p:cNvPr id="44" name="Grafik 46">
            <a:extLst>
              <a:ext uri="{FF2B5EF4-FFF2-40B4-BE49-F238E27FC236}">
                <a16:creationId xmlns:a16="http://schemas.microsoft.com/office/drawing/2014/main" id="{338CF1AF-6A83-43E8-B818-98CDC145163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5692" y="256529"/>
            <a:ext cx="661975" cy="529580"/>
          </a:xfrm>
          <a:prstGeom prst="rect">
            <a:avLst/>
          </a:prstGeom>
        </p:spPr>
      </p:pic>
      <p:sp>
        <p:nvSpPr>
          <p:cNvPr id="9" name="Foliennummernplatzhalter 8">
            <a:extLst>
              <a:ext uri="{FF2B5EF4-FFF2-40B4-BE49-F238E27FC236}">
                <a16:creationId xmlns:a16="http://schemas.microsoft.com/office/drawing/2014/main" id="{6FF180E5-08DB-4850-9B7E-B7B1C6183B5D}"/>
              </a:ext>
            </a:extLst>
          </p:cNvPr>
          <p:cNvSpPr>
            <a:spLocks noGrp="1"/>
          </p:cNvSpPr>
          <p:nvPr>
            <p:ph type="sldNum" sz="quarter" idx="12"/>
          </p:nvPr>
        </p:nvSpPr>
        <p:spPr/>
        <p:txBody>
          <a:bodyPr/>
          <a:lstStyle/>
          <a:p>
            <a:fld id="{7EC6429F-8EBA-4254-B9C8-295228AFE7F1}" type="slidenum">
              <a:rPr lang="de-DE" smtClean="0"/>
              <a:pPr/>
              <a:t>76</a:t>
            </a:fld>
            <a:endParaRPr lang="de-DE" dirty="0"/>
          </a:p>
        </p:txBody>
      </p:sp>
      <p:sp>
        <p:nvSpPr>
          <p:cNvPr id="39" name="Fußzeilenplatzhalter 2">
            <a:extLst>
              <a:ext uri="{FF2B5EF4-FFF2-40B4-BE49-F238E27FC236}">
                <a16:creationId xmlns:a16="http://schemas.microsoft.com/office/drawing/2014/main" id="{769CA4D3-41EC-41B1-BE3A-C7FA4083D9F9}"/>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pic>
        <p:nvPicPr>
          <p:cNvPr id="46" name="Grafik 36">
            <a:extLst>
              <a:ext uri="{FF2B5EF4-FFF2-40B4-BE49-F238E27FC236}">
                <a16:creationId xmlns:a16="http://schemas.microsoft.com/office/drawing/2014/main" id="{950396ED-EE43-46D4-A5AD-7FB50D958DFB}"/>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a:ext>
            </a:extLst>
          </a:blip>
          <a:stretch>
            <a:fillRect/>
          </a:stretch>
        </p:blipFill>
        <p:spPr>
          <a:xfrm>
            <a:off x="5673130" y="4977605"/>
            <a:ext cx="220569" cy="220569"/>
          </a:xfrm>
          <a:prstGeom prst="rect">
            <a:avLst/>
          </a:prstGeom>
        </p:spPr>
      </p:pic>
    </p:spTree>
    <p:extLst>
      <p:ext uri="{BB962C8B-B14F-4D97-AF65-F5344CB8AC3E}">
        <p14:creationId xmlns:p14="http://schemas.microsoft.com/office/powerpoint/2010/main" val="23170521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Unser Konzept, um Berufsunfähigkeit abzusichern. </a:t>
            </a:r>
            <a:endParaRPr lang="de-DE" baseline="30000" dirty="0"/>
          </a:p>
        </p:txBody>
      </p:sp>
      <p:sp>
        <p:nvSpPr>
          <p:cNvPr id="41" name="Rechteck 63">
            <a:extLst>
              <a:ext uri="{FF2B5EF4-FFF2-40B4-BE49-F238E27FC236}">
                <a16:creationId xmlns:a16="http://schemas.microsoft.com/office/drawing/2014/main" id="{5B12EDED-0FC6-42C6-9EDE-65CBDFA15BA4}"/>
              </a:ext>
            </a:extLst>
          </p:cNvPr>
          <p:cNvSpPr/>
          <p:nvPr/>
        </p:nvSpPr>
        <p:spPr>
          <a:xfrm>
            <a:off x="335360" y="0"/>
            <a:ext cx="1042638" cy="1042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7" name="Rechteck 12">
            <a:extLst>
              <a:ext uri="{FF2B5EF4-FFF2-40B4-BE49-F238E27FC236}">
                <a16:creationId xmlns:a16="http://schemas.microsoft.com/office/drawing/2014/main" id="{B7152EB0-DE9D-411A-83F2-685A31097EF5}"/>
              </a:ext>
            </a:extLst>
          </p:cNvPr>
          <p:cNvSpPr/>
          <p:nvPr/>
        </p:nvSpPr>
        <p:spPr>
          <a:xfrm>
            <a:off x="342899" y="1277938"/>
            <a:ext cx="9000000" cy="49248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nSpc>
                <a:spcPct val="104000"/>
              </a:lnSpc>
              <a:spcBef>
                <a:spcPts val="600"/>
              </a:spcBef>
            </a:pPr>
            <a:r>
              <a:rPr lang="de-DE" sz="1600" b="1" dirty="0">
                <a:solidFill>
                  <a:schemeClr val="accent1"/>
                </a:solidFill>
              </a:rPr>
              <a:t>Einfach machen! </a:t>
            </a:r>
            <a:br>
              <a:rPr lang="de-DE" sz="1600" b="1" dirty="0">
                <a:solidFill>
                  <a:schemeClr val="accent1"/>
                </a:solidFill>
              </a:rPr>
            </a:br>
            <a:r>
              <a:rPr lang="de-DE" sz="1600" b="1" dirty="0">
                <a:solidFill>
                  <a:schemeClr val="accent1"/>
                </a:solidFill>
              </a:rPr>
              <a:t>EGO Top ist so vielseitig wie die Medienbranche und bietet maßgeschneiderten Schutz für flexible Karrierewege. </a:t>
            </a:r>
            <a:endParaRPr lang="de-DE" sz="1600" b="1" baseline="30000" dirty="0">
              <a:solidFill>
                <a:schemeClr val="accent1"/>
              </a:solidFill>
              <a:highlight>
                <a:srgbClr val="FFFF00"/>
              </a:highlight>
            </a:endParaRPr>
          </a:p>
          <a:p>
            <a:pPr>
              <a:lnSpc>
                <a:spcPct val="104000"/>
              </a:lnSpc>
              <a:spcBef>
                <a:spcPts val="600"/>
              </a:spcBef>
            </a:pPr>
            <a:r>
              <a:rPr lang="de-DE" sz="1600" b="1" dirty="0">
                <a:solidFill>
                  <a:schemeClr val="tx1"/>
                </a:solidFill>
              </a:rPr>
              <a:t>Highlights beim BU-Schutz für Medienberufe:</a:t>
            </a:r>
          </a:p>
          <a:p>
            <a:pPr marL="285750" indent="-285750">
              <a:lnSpc>
                <a:spcPct val="104000"/>
              </a:lnSpc>
              <a:spcBef>
                <a:spcPts val="600"/>
              </a:spcBef>
              <a:buBlip>
                <a:blip r:embed="rId2"/>
              </a:buBlip>
            </a:pPr>
            <a:r>
              <a:rPr lang="de-DE" sz="1600" b="1" dirty="0">
                <a:solidFill>
                  <a:schemeClr val="tx1"/>
                </a:solidFill>
              </a:rPr>
              <a:t>Flexible Nachversicherungsgarantie – NVG Top</a:t>
            </a:r>
            <a:br>
              <a:rPr lang="de-DE" sz="1600" dirty="0">
                <a:solidFill>
                  <a:schemeClr val="tx1"/>
                </a:solidFill>
              </a:rPr>
            </a:br>
            <a:r>
              <a:rPr lang="de-DE" sz="1600" dirty="0">
                <a:solidFill>
                  <a:schemeClr val="tx1"/>
                </a:solidFill>
              </a:rPr>
              <a:t>Vielfältige Werdegänge sind mit HDI kein Problem. Die Nachversicherungsgarantie gilt auch für private Anlässe wie Heirat, Hauskauf und Nachwuchs. </a:t>
            </a:r>
          </a:p>
          <a:p>
            <a:pPr marL="285750" indent="-285750">
              <a:lnSpc>
                <a:spcPct val="104000"/>
              </a:lnSpc>
              <a:spcBef>
                <a:spcPts val="600"/>
              </a:spcBef>
              <a:buBlip>
                <a:blip r:embed="rId2"/>
              </a:buBlip>
            </a:pPr>
            <a:r>
              <a:rPr lang="de-DE" sz="1600" b="1" dirty="0">
                <a:solidFill>
                  <a:schemeClr val="tx1"/>
                </a:solidFill>
              </a:rPr>
              <a:t>Situative Karriereabsicherung</a:t>
            </a:r>
            <a:br>
              <a:rPr lang="de-DE" sz="1600" dirty="0">
                <a:solidFill>
                  <a:schemeClr val="tx1"/>
                </a:solidFill>
              </a:rPr>
            </a:br>
            <a:r>
              <a:rPr lang="de-DE" sz="1600" dirty="0">
                <a:solidFill>
                  <a:schemeClr val="tx1"/>
                </a:solidFill>
              </a:rPr>
              <a:t>Bei HDI ist die Berufsunfähigkeit immer im jeweils aktuell ausgeübten Beruf Ihrer Kunden versichert – unabhängig davon, was sie früher einmal gelernt haben oder wo sie tätig waren. </a:t>
            </a:r>
          </a:p>
          <a:p>
            <a:pPr marL="285750" indent="-285750">
              <a:lnSpc>
                <a:spcPct val="104000"/>
              </a:lnSpc>
              <a:spcBef>
                <a:spcPts val="600"/>
              </a:spcBef>
              <a:buBlip>
                <a:blip r:embed="rId2"/>
              </a:buBlip>
            </a:pPr>
            <a:r>
              <a:rPr lang="de-DE" sz="1600" b="1" dirty="0">
                <a:solidFill>
                  <a:schemeClr val="tx1"/>
                </a:solidFill>
              </a:rPr>
              <a:t>Wichtige Sofortleistungen</a:t>
            </a:r>
            <a:br>
              <a:rPr lang="de-DE" sz="1600" dirty="0">
                <a:solidFill>
                  <a:schemeClr val="tx1"/>
                </a:solidFill>
              </a:rPr>
            </a:br>
            <a:r>
              <a:rPr lang="de-DE" sz="1600" dirty="0">
                <a:solidFill>
                  <a:schemeClr val="tx1"/>
                </a:solidFill>
              </a:rPr>
              <a:t>Wir leisten wir bei vollständiger Blindheit oder Taubheit zeitnah für garantiert 15 Monate – </a:t>
            </a:r>
            <a:br>
              <a:rPr lang="de-DE" sz="1600" dirty="0">
                <a:solidFill>
                  <a:schemeClr val="tx1"/>
                </a:solidFill>
              </a:rPr>
            </a:br>
            <a:r>
              <a:rPr lang="de-DE" sz="1600" dirty="0">
                <a:solidFill>
                  <a:schemeClr val="tx1"/>
                </a:solidFill>
              </a:rPr>
              <a:t>mit vereinfachtem Nachweis. So können sich Ihre Kunden voll und ganz auf ihre Heilung konzentrieren.</a:t>
            </a:r>
          </a:p>
        </p:txBody>
      </p:sp>
      <p:pic>
        <p:nvPicPr>
          <p:cNvPr id="7" name="Grafik 46">
            <a:extLst>
              <a:ext uri="{FF2B5EF4-FFF2-40B4-BE49-F238E27FC236}">
                <a16:creationId xmlns:a16="http://schemas.microsoft.com/office/drawing/2014/main" id="{7D6639B2-233E-426C-A1F6-52C2B7393B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692" y="256529"/>
            <a:ext cx="661975" cy="529580"/>
          </a:xfrm>
          <a:prstGeom prst="rect">
            <a:avLst/>
          </a:prstGeom>
        </p:spPr>
      </p:pic>
      <p:pic>
        <p:nvPicPr>
          <p:cNvPr id="10" name="Grafik 15">
            <a:extLst>
              <a:ext uri="{FF2B5EF4-FFF2-40B4-BE49-F238E27FC236}">
                <a16:creationId xmlns:a16="http://schemas.microsoft.com/office/drawing/2014/main" id="{6451C51C-90AF-4131-B277-D5BC702F77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79360" y="1277938"/>
            <a:ext cx="2376000" cy="4922837"/>
          </a:xfrm>
          <a:prstGeom prst="rect">
            <a:avLst/>
          </a:prstGeom>
        </p:spPr>
      </p:pic>
      <p:sp>
        <p:nvSpPr>
          <p:cNvPr id="3" name="Foliennummernplatzhalter 2">
            <a:extLst>
              <a:ext uri="{FF2B5EF4-FFF2-40B4-BE49-F238E27FC236}">
                <a16:creationId xmlns:a16="http://schemas.microsoft.com/office/drawing/2014/main" id="{B7D59253-F6F2-4DA9-A516-AFF6FD7BAE5B}"/>
              </a:ext>
            </a:extLst>
          </p:cNvPr>
          <p:cNvSpPr>
            <a:spLocks noGrp="1"/>
          </p:cNvSpPr>
          <p:nvPr>
            <p:ph type="sldNum" sz="quarter" idx="12"/>
          </p:nvPr>
        </p:nvSpPr>
        <p:spPr/>
        <p:txBody>
          <a:bodyPr/>
          <a:lstStyle/>
          <a:p>
            <a:fld id="{7EC6429F-8EBA-4254-B9C8-295228AFE7F1}" type="slidenum">
              <a:rPr lang="de-DE" smtClean="0"/>
              <a:pPr/>
              <a:t>77</a:t>
            </a:fld>
            <a:endParaRPr lang="de-DE" dirty="0"/>
          </a:p>
        </p:txBody>
      </p:sp>
      <p:sp>
        <p:nvSpPr>
          <p:cNvPr id="9" name="Fußzeilenplatzhalter 2">
            <a:extLst>
              <a:ext uri="{FF2B5EF4-FFF2-40B4-BE49-F238E27FC236}">
                <a16:creationId xmlns:a16="http://schemas.microsoft.com/office/drawing/2014/main" id="{E04162BA-A49E-499B-9930-B587169A0E7F}"/>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942414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Studierende: </a:t>
            </a:r>
            <a:br>
              <a:rPr lang="de-DE" dirty="0"/>
            </a:br>
            <a:r>
              <a:rPr lang="de-DE" dirty="0"/>
              <a:t>Unsere Zielgruppe auf einen Blick.</a:t>
            </a:r>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4765"/>
          </a:xfrm>
        </p:spPr>
        <p:txBody>
          <a:bodyPr/>
          <a:lstStyle/>
          <a:p>
            <a:r>
              <a:rPr lang="de-DE" b="0" dirty="0"/>
              <a:t>Immer mehr junge Menschen beginnen nach der Schule ein Studium. Oft ziehen sie dafür in eine andere Stadt – weit weg von ihrem Elternhaus. Um sich Studium und Studentenbude finanzieren zu können, sind </a:t>
            </a:r>
            <a:r>
              <a:rPr lang="de-DE" dirty="0">
                <a:solidFill>
                  <a:srgbClr val="016629"/>
                </a:solidFill>
              </a:rPr>
              <a:t>viele auf einen Nebenjob angewiesen</a:t>
            </a:r>
            <a:r>
              <a:rPr lang="de-DE" b="0" dirty="0"/>
              <a:t>. </a:t>
            </a:r>
          </a:p>
        </p:txBody>
      </p:sp>
      <p:sp>
        <p:nvSpPr>
          <p:cNvPr id="4" name="Text Placeholder 4">
            <a:extLst>
              <a:ext uri="{FF2B5EF4-FFF2-40B4-BE49-F238E27FC236}">
                <a16:creationId xmlns:a16="http://schemas.microsoft.com/office/drawing/2014/main" id="{37227B65-23FD-40F5-9612-70BBB903DC77}"/>
              </a:ext>
            </a:extLst>
          </p:cNvPr>
          <p:cNvSpPr txBox="1">
            <a:spLocks/>
          </p:cNvSpPr>
          <p:nvPr/>
        </p:nvSpPr>
        <p:spPr>
          <a:xfrm>
            <a:off x="335360" y="5510213"/>
            <a:ext cx="11520000" cy="691095"/>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Quellen: </a:t>
            </a:r>
            <a:br>
              <a:rPr lang="de-DE" sz="900" b="0" dirty="0">
                <a:solidFill>
                  <a:schemeClr val="accent1"/>
                </a:solidFill>
              </a:rPr>
            </a:br>
            <a:r>
              <a:rPr lang="de-DE" sz="900" b="0" dirty="0">
                <a:solidFill>
                  <a:schemeClr val="accent1"/>
                </a:solidFill>
              </a:rPr>
              <a:t>1) Deutsches Zentrum für Hochschul- und Wissenschaftsforschung, 11/2019.</a:t>
            </a:r>
          </a:p>
          <a:p>
            <a:pPr algn="r">
              <a:lnSpc>
                <a:spcPts val="1080"/>
              </a:lnSpc>
              <a:spcBef>
                <a:spcPts val="0"/>
              </a:spcBef>
            </a:pPr>
            <a:r>
              <a:rPr lang="de-DE" sz="900" b="0" dirty="0">
                <a:solidFill>
                  <a:schemeClr val="accent1"/>
                </a:solidFill>
              </a:rPr>
              <a:t>2) Statistisches Bundesamt (Destatis), Pressemitteilung 06/2020.</a:t>
            </a:r>
          </a:p>
          <a:p>
            <a:pPr algn="r">
              <a:lnSpc>
                <a:spcPts val="1080"/>
              </a:lnSpc>
              <a:spcBef>
                <a:spcPts val="0"/>
              </a:spcBef>
            </a:pPr>
            <a:r>
              <a:rPr lang="de-DE" sz="900" b="0" dirty="0">
                <a:solidFill>
                  <a:schemeClr val="accent1"/>
                </a:solidFill>
              </a:rPr>
              <a:t>3) Quelle: best4planning.</a:t>
            </a:r>
          </a:p>
        </p:txBody>
      </p:sp>
      <p:sp>
        <p:nvSpPr>
          <p:cNvPr id="6" name="Rechteck 6">
            <a:extLst>
              <a:ext uri="{FF2B5EF4-FFF2-40B4-BE49-F238E27FC236}">
                <a16:creationId xmlns:a16="http://schemas.microsoft.com/office/drawing/2014/main" id="{D89A0717-851F-4312-9732-D336A6443643}"/>
              </a:ext>
            </a:extLst>
          </p:cNvPr>
          <p:cNvSpPr/>
          <p:nvPr/>
        </p:nvSpPr>
        <p:spPr>
          <a:xfrm>
            <a:off x="335359" y="1888818"/>
            <a:ext cx="11519999" cy="864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8" name="Rectangle 9">
            <a:extLst>
              <a:ext uri="{FF2B5EF4-FFF2-40B4-BE49-F238E27FC236}">
                <a16:creationId xmlns:a16="http://schemas.microsoft.com/office/drawing/2014/main" id="{5A2AA43C-3ACA-4194-8422-1ABDDC9218E3}"/>
              </a:ext>
            </a:extLst>
          </p:cNvPr>
          <p:cNvSpPr>
            <a:spLocks noChangeArrowheads="1"/>
          </p:cNvSpPr>
          <p:nvPr/>
        </p:nvSpPr>
        <p:spPr bwMode="auto">
          <a:xfrm>
            <a:off x="3075905" y="1961918"/>
            <a:ext cx="2840708" cy="717800"/>
          </a:xfrm>
          <a:prstGeom prst="rect">
            <a:avLst/>
          </a:prstGeom>
          <a:noFill/>
          <a:ln>
            <a:noFill/>
          </a:ln>
          <a:effectLst/>
        </p:spPr>
        <p:txBody>
          <a:bodyPr wrap="square" lIns="0" tIns="0" rIns="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0" lvl="2" indent="0" eaLnBrk="1" hangingPunct="1">
              <a:lnSpc>
                <a:spcPct val="104000"/>
              </a:lnSpc>
              <a:spcBef>
                <a:spcPts val="300"/>
              </a:spcBef>
              <a:buClr>
                <a:schemeClr val="tx1"/>
              </a:buClr>
              <a:buSzPct val="110000"/>
            </a:pPr>
            <a:r>
              <a:rPr lang="de-DE" altLang="de-DE" sz="1400" dirty="0"/>
              <a:t>Durchschnittsalter</a:t>
            </a:r>
            <a:r>
              <a:rPr lang="de-DE" altLang="de-DE" sz="1400" baseline="30000" dirty="0"/>
              <a:t>1)</a:t>
            </a:r>
          </a:p>
          <a:p>
            <a:pPr marL="285750" lvl="2" indent="-285750" eaLnBrk="1" hangingPunct="1">
              <a:lnSpc>
                <a:spcPct val="104000"/>
              </a:lnSpc>
              <a:spcBef>
                <a:spcPts val="300"/>
              </a:spcBef>
              <a:buClr>
                <a:schemeClr val="tx1"/>
              </a:buClr>
              <a:buSzPct val="110000"/>
              <a:buBlip>
                <a:blip r:embed="rId2"/>
              </a:buBlip>
            </a:pPr>
            <a:r>
              <a:rPr lang="de-DE" altLang="de-DE" sz="1400" dirty="0"/>
              <a:t>Alle Studierenden: </a:t>
            </a:r>
            <a:r>
              <a:rPr lang="de-DE" altLang="de-DE" sz="1400" b="1" dirty="0"/>
              <a:t>23,2 Jahre</a:t>
            </a:r>
          </a:p>
          <a:p>
            <a:pPr marL="285750" lvl="2" indent="-285750" eaLnBrk="1" hangingPunct="1">
              <a:lnSpc>
                <a:spcPct val="104000"/>
              </a:lnSpc>
              <a:spcBef>
                <a:spcPts val="300"/>
              </a:spcBef>
              <a:buClr>
                <a:schemeClr val="tx1"/>
              </a:buClr>
              <a:buSzPct val="110000"/>
              <a:buBlip>
                <a:blip r:embed="rId2"/>
              </a:buBlip>
            </a:pPr>
            <a:r>
              <a:rPr lang="de-DE" altLang="de-DE" sz="1400" dirty="0"/>
              <a:t>Studienanfänger: </a:t>
            </a:r>
            <a:r>
              <a:rPr lang="de-DE" altLang="de-DE" sz="1400" b="1" dirty="0"/>
              <a:t>19 Jahre</a:t>
            </a:r>
          </a:p>
        </p:txBody>
      </p:sp>
      <p:cxnSp>
        <p:nvCxnSpPr>
          <p:cNvPr id="10" name="Gerader Verbinder 16">
            <a:extLst>
              <a:ext uri="{FF2B5EF4-FFF2-40B4-BE49-F238E27FC236}">
                <a16:creationId xmlns:a16="http://schemas.microsoft.com/office/drawing/2014/main" id="{5B25E465-C0A4-45FA-A844-3B200D196558}"/>
              </a:ext>
            </a:extLst>
          </p:cNvPr>
          <p:cNvCxnSpPr>
            <a:cxnSpLocks/>
          </p:cNvCxnSpPr>
          <p:nvPr/>
        </p:nvCxnSpPr>
        <p:spPr>
          <a:xfrm>
            <a:off x="2757266" y="1978818"/>
            <a:ext cx="0" cy="68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platzhalter 4">
            <a:extLst>
              <a:ext uri="{FF2B5EF4-FFF2-40B4-BE49-F238E27FC236}">
                <a16:creationId xmlns:a16="http://schemas.microsoft.com/office/drawing/2014/main" id="{C83A4638-CA80-46E7-8E19-8F5EAA3C407A}"/>
              </a:ext>
            </a:extLst>
          </p:cNvPr>
          <p:cNvSpPr txBox="1">
            <a:spLocks/>
          </p:cNvSpPr>
          <p:nvPr/>
        </p:nvSpPr>
        <p:spPr bwMode="gray">
          <a:xfrm>
            <a:off x="566627" y="2047850"/>
            <a:ext cx="1872000" cy="545937"/>
          </a:xfrm>
          <a:prstGeom prst="rect">
            <a:avLst/>
          </a:prstGeom>
          <a:no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Fakten über die Zielgruppe:</a:t>
            </a:r>
          </a:p>
        </p:txBody>
      </p:sp>
      <p:sp>
        <p:nvSpPr>
          <p:cNvPr id="13" name="Rechteck 24">
            <a:extLst>
              <a:ext uri="{FF2B5EF4-FFF2-40B4-BE49-F238E27FC236}">
                <a16:creationId xmlns:a16="http://schemas.microsoft.com/office/drawing/2014/main" id="{E8AC72BC-4CD2-499B-A747-703F2F3979AF}"/>
              </a:ext>
            </a:extLst>
          </p:cNvPr>
          <p:cNvSpPr/>
          <p:nvPr/>
        </p:nvSpPr>
        <p:spPr>
          <a:xfrm>
            <a:off x="335360" y="2889017"/>
            <a:ext cx="11519998" cy="26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1" name="Rechteck 63">
            <a:extLst>
              <a:ext uri="{FF2B5EF4-FFF2-40B4-BE49-F238E27FC236}">
                <a16:creationId xmlns:a16="http://schemas.microsoft.com/office/drawing/2014/main" id="{5B12EDED-0FC6-42C6-9EDE-65CBDFA15BA4}"/>
              </a:ext>
            </a:extLst>
          </p:cNvPr>
          <p:cNvSpPr/>
          <p:nvPr/>
        </p:nvSpPr>
        <p:spPr>
          <a:xfrm>
            <a:off x="335360"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39" name="Grafik 22" descr="Ein Bild, das Schild, Zeichnung, Uhr, Licht enthält.&#10;&#10;Automatisch generierte Beschreibung">
            <a:extLst>
              <a:ext uri="{FF2B5EF4-FFF2-40B4-BE49-F238E27FC236}">
                <a16:creationId xmlns:a16="http://schemas.microsoft.com/office/drawing/2014/main" id="{A92EE901-BBF8-480C-9FDE-9F35FF594998}"/>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93332" y="302903"/>
            <a:ext cx="726694" cy="436832"/>
          </a:xfrm>
          <a:prstGeom prst="rect">
            <a:avLst/>
          </a:prstGeom>
        </p:spPr>
      </p:pic>
      <p:sp>
        <p:nvSpPr>
          <p:cNvPr id="46" name="Textplatzhalter 4 - 1">
            <a:extLst>
              <a:ext uri="{FF2B5EF4-FFF2-40B4-BE49-F238E27FC236}">
                <a16:creationId xmlns:a16="http://schemas.microsoft.com/office/drawing/2014/main" id="{DB30183F-CCEF-421B-BDA5-923F3F4CB872}"/>
              </a:ext>
            </a:extLst>
          </p:cNvPr>
          <p:cNvSpPr txBox="1">
            <a:spLocks/>
          </p:cNvSpPr>
          <p:nvPr/>
        </p:nvSpPr>
        <p:spPr bwMode="gray">
          <a:xfrm>
            <a:off x="8058152" y="1888818"/>
            <a:ext cx="3797206" cy="864000"/>
          </a:xfrm>
          <a:prstGeom prst="rect">
            <a:avLst/>
          </a:prstGeom>
          <a:solidFill>
            <a:srgbClr val="B2D28B"/>
          </a:solidFill>
        </p:spPr>
        <p:txBody>
          <a:bodyPr vert="horz" wrap="square" lIns="180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b="0" dirty="0"/>
              <a:t>2018/19 gab es in Deutschland </a:t>
            </a:r>
            <a:br>
              <a:rPr lang="de-DE" b="0" dirty="0"/>
            </a:br>
            <a:r>
              <a:rPr lang="de-DE" dirty="0"/>
              <a:t>2,81 Mio. </a:t>
            </a:r>
            <a:r>
              <a:rPr lang="de-DE" b="0" dirty="0"/>
              <a:t>Studierende, davon </a:t>
            </a:r>
            <a:br>
              <a:rPr lang="de-DE" b="0" dirty="0"/>
            </a:br>
            <a:r>
              <a:rPr lang="de-DE" dirty="0"/>
              <a:t>344 Tsd. Studienanfänger.</a:t>
            </a:r>
            <a:r>
              <a:rPr lang="de-DE" b="0" baseline="30000" dirty="0"/>
              <a:t>1)</a:t>
            </a:r>
          </a:p>
        </p:txBody>
      </p:sp>
      <p:sp>
        <p:nvSpPr>
          <p:cNvPr id="48" name="Rectangle 9">
            <a:extLst>
              <a:ext uri="{FF2B5EF4-FFF2-40B4-BE49-F238E27FC236}">
                <a16:creationId xmlns:a16="http://schemas.microsoft.com/office/drawing/2014/main" id="{FAA76664-9E07-4EAD-9715-47914AC08F70}"/>
              </a:ext>
            </a:extLst>
          </p:cNvPr>
          <p:cNvSpPr>
            <a:spLocks noChangeArrowheads="1"/>
          </p:cNvSpPr>
          <p:nvPr/>
        </p:nvSpPr>
        <p:spPr bwMode="auto">
          <a:xfrm>
            <a:off x="1428974" y="3247217"/>
            <a:ext cx="4152676" cy="1947600"/>
          </a:xfrm>
          <a:prstGeom prst="rect">
            <a:avLst/>
          </a:prstGeom>
          <a:noFill/>
          <a:ln>
            <a:noFill/>
          </a:ln>
          <a:effectLst/>
        </p:spPr>
        <p:txBody>
          <a:bodyPr wrap="square" lIns="90000" tIns="0" rIns="9000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b="0" dirty="0">
                <a:ea typeface="ＭＳ Ｐゴシック" pitchFamily="34" charset="-128"/>
              </a:rPr>
              <a:t>So wohnen Studierende:</a:t>
            </a:r>
            <a:r>
              <a:rPr lang="de-DE" altLang="de-DE" b="0" baseline="30000" dirty="0">
                <a:ea typeface="ＭＳ Ｐゴシック" pitchFamily="34" charset="-128"/>
              </a:rPr>
              <a:t>2)</a:t>
            </a:r>
            <a:endParaRPr lang="de-DE" altLang="de-DE" b="0" dirty="0">
              <a:ea typeface="ＭＳ Ｐゴシック" pitchFamily="34" charset="-128"/>
            </a:endParaRPr>
          </a:p>
          <a:p>
            <a:pPr marL="216000" lvl="2" indent="-216000" eaLnBrk="1" hangingPunct="1">
              <a:lnSpc>
                <a:spcPct val="104000"/>
              </a:lnSpc>
              <a:spcBef>
                <a:spcPts val="300"/>
              </a:spcBef>
              <a:buClr>
                <a:schemeClr val="tx1"/>
              </a:buClr>
              <a:buSzPct val="110000"/>
              <a:buFont typeface="Wingdings" panose="05000000000000000000" pitchFamily="2" charset="2"/>
              <a:buChar char="§"/>
            </a:pPr>
            <a:r>
              <a:rPr lang="de-DE" altLang="de-DE" dirty="0">
                <a:latin typeface="+mn-lt"/>
              </a:rPr>
              <a:t>Alleine</a:t>
            </a:r>
            <a:r>
              <a:rPr lang="de-DE" altLang="de-DE" b="1" dirty="0">
                <a:latin typeface="+mn-lt"/>
              </a:rPr>
              <a:t> 24%</a:t>
            </a:r>
            <a:br>
              <a:rPr lang="de-DE" altLang="de-DE" b="1" dirty="0">
                <a:latin typeface="+mn-lt"/>
              </a:rPr>
            </a:br>
            <a:r>
              <a:rPr lang="de-DE" altLang="de-DE" sz="1200" dirty="0">
                <a:solidFill>
                  <a:schemeClr val="tx2"/>
                </a:solidFill>
                <a:latin typeface="+mn-lt"/>
              </a:rPr>
              <a:t>(Alleinwohnende Studierende hatten 2018 durchschnittlich monatlich 1.060 EUR zur Verfügung.</a:t>
            </a:r>
            <a:r>
              <a:rPr lang="de-DE" altLang="de-DE" sz="1200" baseline="30000" dirty="0">
                <a:solidFill>
                  <a:schemeClr val="tx2"/>
                </a:solidFill>
                <a:latin typeface="+mn-lt"/>
              </a:rPr>
              <a:t>2)</a:t>
            </a:r>
            <a:r>
              <a:rPr lang="de-DE" altLang="de-DE" sz="1200" dirty="0">
                <a:solidFill>
                  <a:schemeClr val="tx2"/>
                </a:solidFill>
                <a:latin typeface="+mn-lt"/>
              </a:rPr>
              <a:t>)</a:t>
            </a:r>
            <a:endParaRPr lang="de-DE" altLang="de-DE" sz="1200" baseline="30000" dirty="0">
              <a:solidFill>
                <a:schemeClr val="tx2"/>
              </a:solidFill>
              <a:latin typeface="+mn-lt"/>
            </a:endParaRPr>
          </a:p>
          <a:p>
            <a:pPr marL="216000" lvl="2" indent="-216000" eaLnBrk="1" hangingPunct="1">
              <a:lnSpc>
                <a:spcPct val="104000"/>
              </a:lnSpc>
              <a:spcBef>
                <a:spcPts val="300"/>
              </a:spcBef>
              <a:buClr>
                <a:schemeClr val="tx1"/>
              </a:buClr>
              <a:buSzPct val="110000"/>
              <a:buFont typeface="Wingdings" panose="05000000000000000000" pitchFamily="2" charset="2"/>
              <a:buChar char="§"/>
            </a:pPr>
            <a:r>
              <a:rPr lang="de-DE" altLang="de-DE" dirty="0">
                <a:latin typeface="+mn-lt"/>
              </a:rPr>
              <a:t>Wohngemeinschaft</a:t>
            </a:r>
            <a:r>
              <a:rPr lang="de-DE" altLang="de-DE" b="1" dirty="0">
                <a:latin typeface="+mn-lt"/>
              </a:rPr>
              <a:t> 21%</a:t>
            </a:r>
          </a:p>
          <a:p>
            <a:pPr marL="216000" lvl="2" indent="-216000" eaLnBrk="1" hangingPunct="1">
              <a:lnSpc>
                <a:spcPct val="104000"/>
              </a:lnSpc>
              <a:spcBef>
                <a:spcPts val="300"/>
              </a:spcBef>
              <a:buClr>
                <a:schemeClr val="tx1"/>
              </a:buClr>
              <a:buSzPct val="110000"/>
              <a:buFont typeface="Wingdings" panose="05000000000000000000" pitchFamily="2" charset="2"/>
              <a:buChar char="§"/>
            </a:pPr>
            <a:r>
              <a:rPr lang="de-DE" altLang="de-DE" dirty="0">
                <a:latin typeface="+mn-lt"/>
              </a:rPr>
              <a:t>Mit Partner/in </a:t>
            </a:r>
            <a:r>
              <a:rPr lang="de-DE" altLang="de-DE" b="1" dirty="0">
                <a:latin typeface="+mn-lt"/>
              </a:rPr>
              <a:t>17%</a:t>
            </a:r>
          </a:p>
          <a:p>
            <a:pPr marL="216000" lvl="2" indent="-216000" eaLnBrk="1" hangingPunct="1">
              <a:lnSpc>
                <a:spcPct val="104000"/>
              </a:lnSpc>
              <a:spcBef>
                <a:spcPts val="300"/>
              </a:spcBef>
              <a:buClr>
                <a:schemeClr val="tx1"/>
              </a:buClr>
              <a:buSzPct val="110000"/>
              <a:buFont typeface="Wingdings" panose="05000000000000000000" pitchFamily="2" charset="2"/>
              <a:buChar char="§"/>
            </a:pPr>
            <a:r>
              <a:rPr lang="de-DE" altLang="de-DE" dirty="0">
                <a:latin typeface="+mn-lt"/>
              </a:rPr>
              <a:t>Eltern</a:t>
            </a:r>
            <a:r>
              <a:rPr lang="de-DE" altLang="de-DE" b="1" dirty="0">
                <a:latin typeface="+mn-lt"/>
              </a:rPr>
              <a:t> 38%</a:t>
            </a:r>
          </a:p>
        </p:txBody>
      </p:sp>
      <p:cxnSp>
        <p:nvCxnSpPr>
          <p:cNvPr id="49" name="Gerader Verbinder 73">
            <a:extLst>
              <a:ext uri="{FF2B5EF4-FFF2-40B4-BE49-F238E27FC236}">
                <a16:creationId xmlns:a16="http://schemas.microsoft.com/office/drawing/2014/main" id="{058C9237-89FC-45AD-9B94-749BB263B81F}"/>
              </a:ext>
            </a:extLst>
          </p:cNvPr>
          <p:cNvCxnSpPr>
            <a:cxnSpLocks/>
          </p:cNvCxnSpPr>
          <p:nvPr/>
        </p:nvCxnSpPr>
        <p:spPr>
          <a:xfrm>
            <a:off x="1400399" y="3247217"/>
            <a:ext cx="0" cy="19476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Rectangle 9">
            <a:extLst>
              <a:ext uri="{FF2B5EF4-FFF2-40B4-BE49-F238E27FC236}">
                <a16:creationId xmlns:a16="http://schemas.microsoft.com/office/drawing/2014/main" id="{FF254618-7F26-49B1-90B5-8FC57E3F6565}"/>
              </a:ext>
            </a:extLst>
          </p:cNvPr>
          <p:cNvSpPr>
            <a:spLocks noChangeArrowheads="1"/>
          </p:cNvSpPr>
          <p:nvPr/>
        </p:nvSpPr>
        <p:spPr bwMode="auto">
          <a:xfrm>
            <a:off x="7618413" y="3247033"/>
            <a:ext cx="3021012" cy="1947969"/>
          </a:xfrm>
          <a:prstGeom prst="rect">
            <a:avLst/>
          </a:prstGeom>
          <a:noFill/>
          <a:ln>
            <a:noFill/>
          </a:ln>
          <a:effectLst/>
        </p:spPr>
        <p:txBody>
          <a:bodyPr wrap="square" lIns="90000" tIns="0" rIns="9000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300"/>
              </a:spcBef>
              <a:buClr>
                <a:srgbClr val="D50018"/>
              </a:buClr>
              <a:buSzPct val="120000"/>
              <a:buFont typeface="Wingdings" pitchFamily="2" charset="2"/>
              <a:buNone/>
            </a:pPr>
            <a:r>
              <a:rPr lang="de-DE" altLang="de-DE" b="0" dirty="0">
                <a:ea typeface="ＭＳ Ｐゴシック" pitchFamily="34" charset="-128"/>
              </a:rPr>
              <a:t>Freizeitaktivitäten junger Leute (18–25) – Top 5</a:t>
            </a:r>
            <a:r>
              <a:rPr lang="de-DE" altLang="de-DE" b="0" baseline="30000" dirty="0">
                <a:ea typeface="ＭＳ Ｐゴシック" pitchFamily="34" charset="-128"/>
              </a:rPr>
              <a:t>3)</a:t>
            </a:r>
          </a:p>
          <a:p>
            <a:pPr marL="216000" lvl="2" indent="-216000" eaLnBrk="1" hangingPunct="1">
              <a:lnSpc>
                <a:spcPct val="104000"/>
              </a:lnSpc>
              <a:spcBef>
                <a:spcPts val="300"/>
              </a:spcBef>
              <a:buClr>
                <a:schemeClr val="tx1"/>
              </a:buClr>
              <a:buSzPct val="110000"/>
              <a:buFont typeface="Wingdings" panose="05000000000000000000" pitchFamily="2" charset="2"/>
              <a:buChar char="§"/>
            </a:pPr>
            <a:r>
              <a:rPr lang="de-DE" altLang="de-DE" b="1" dirty="0">
                <a:latin typeface="+mn-lt"/>
              </a:rPr>
              <a:t>96% </a:t>
            </a:r>
            <a:r>
              <a:rPr lang="de-DE" altLang="de-DE" dirty="0">
                <a:latin typeface="+mn-lt"/>
              </a:rPr>
              <a:t>im Internet surfen</a:t>
            </a:r>
          </a:p>
          <a:p>
            <a:pPr marL="216000" lvl="2" indent="-216000" eaLnBrk="1" hangingPunct="1">
              <a:lnSpc>
                <a:spcPct val="104000"/>
              </a:lnSpc>
              <a:spcBef>
                <a:spcPts val="300"/>
              </a:spcBef>
              <a:buClr>
                <a:schemeClr val="tx1"/>
              </a:buClr>
              <a:buSzPct val="110000"/>
              <a:buFont typeface="Wingdings" panose="05000000000000000000" pitchFamily="2" charset="2"/>
              <a:buChar char="§"/>
            </a:pPr>
            <a:r>
              <a:rPr lang="de-DE" altLang="de-DE" b="1" dirty="0">
                <a:latin typeface="+mn-lt"/>
              </a:rPr>
              <a:t>95% </a:t>
            </a:r>
            <a:r>
              <a:rPr lang="de-DE" altLang="de-DE" dirty="0">
                <a:latin typeface="+mn-lt"/>
              </a:rPr>
              <a:t>fernsehen</a:t>
            </a:r>
          </a:p>
          <a:p>
            <a:pPr marL="216000" lvl="2" indent="-216000" eaLnBrk="1" hangingPunct="1">
              <a:lnSpc>
                <a:spcPct val="104000"/>
              </a:lnSpc>
              <a:spcBef>
                <a:spcPts val="300"/>
              </a:spcBef>
              <a:buClr>
                <a:schemeClr val="tx1"/>
              </a:buClr>
              <a:buSzPct val="110000"/>
              <a:buFont typeface="Wingdings" panose="05000000000000000000" pitchFamily="2" charset="2"/>
              <a:buChar char="§"/>
            </a:pPr>
            <a:r>
              <a:rPr lang="de-DE" altLang="de-DE" b="1" dirty="0">
                <a:latin typeface="+mn-lt"/>
              </a:rPr>
              <a:t>91% </a:t>
            </a:r>
            <a:r>
              <a:rPr lang="de-DE" altLang="de-DE" dirty="0">
                <a:latin typeface="+mn-lt"/>
              </a:rPr>
              <a:t>zu Hause chillen</a:t>
            </a:r>
          </a:p>
          <a:p>
            <a:pPr marL="216000" lvl="2" indent="-216000" eaLnBrk="1" hangingPunct="1">
              <a:lnSpc>
                <a:spcPct val="104000"/>
              </a:lnSpc>
              <a:spcBef>
                <a:spcPts val="300"/>
              </a:spcBef>
              <a:buClr>
                <a:schemeClr val="tx1"/>
              </a:buClr>
              <a:buSzPct val="110000"/>
              <a:buFont typeface="Wingdings" panose="05000000000000000000" pitchFamily="2" charset="2"/>
              <a:buChar char="§"/>
            </a:pPr>
            <a:r>
              <a:rPr lang="de-DE" altLang="de-DE" b="1" dirty="0">
                <a:latin typeface="+mn-lt"/>
              </a:rPr>
              <a:t>89% </a:t>
            </a:r>
            <a:r>
              <a:rPr lang="de-DE" altLang="de-DE" dirty="0">
                <a:latin typeface="+mn-lt"/>
              </a:rPr>
              <a:t>Freunde treffen</a:t>
            </a:r>
          </a:p>
          <a:p>
            <a:pPr marL="216000" lvl="2" indent="-216000" eaLnBrk="1" hangingPunct="1">
              <a:lnSpc>
                <a:spcPct val="104000"/>
              </a:lnSpc>
              <a:spcBef>
                <a:spcPts val="300"/>
              </a:spcBef>
              <a:buClr>
                <a:schemeClr val="tx1"/>
              </a:buClr>
              <a:buSzPct val="110000"/>
              <a:buFont typeface="Wingdings" panose="05000000000000000000" pitchFamily="2" charset="2"/>
              <a:buChar char="§"/>
            </a:pPr>
            <a:r>
              <a:rPr lang="de-DE" altLang="de-DE" b="1" dirty="0">
                <a:latin typeface="+mn-lt"/>
              </a:rPr>
              <a:t>89% </a:t>
            </a:r>
            <a:r>
              <a:rPr lang="de-DE" altLang="de-DE" dirty="0" err="1">
                <a:latin typeface="+mn-lt"/>
              </a:rPr>
              <a:t>Social</a:t>
            </a:r>
            <a:r>
              <a:rPr lang="de-DE" altLang="de-DE" dirty="0">
                <a:latin typeface="+mn-lt"/>
              </a:rPr>
              <a:t> Media nutzen</a:t>
            </a:r>
          </a:p>
        </p:txBody>
      </p:sp>
      <p:cxnSp>
        <p:nvCxnSpPr>
          <p:cNvPr id="52" name="Gerader Verbinder 76">
            <a:extLst>
              <a:ext uri="{FF2B5EF4-FFF2-40B4-BE49-F238E27FC236}">
                <a16:creationId xmlns:a16="http://schemas.microsoft.com/office/drawing/2014/main" id="{7AC9DA39-2782-45B7-8922-8F0C547E6148}"/>
              </a:ext>
            </a:extLst>
          </p:cNvPr>
          <p:cNvCxnSpPr>
            <a:cxnSpLocks/>
          </p:cNvCxnSpPr>
          <p:nvPr/>
        </p:nvCxnSpPr>
        <p:spPr>
          <a:xfrm>
            <a:off x="7589838" y="3247217"/>
            <a:ext cx="0" cy="19476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liennummernplatzhalter 2">
            <a:extLst>
              <a:ext uri="{FF2B5EF4-FFF2-40B4-BE49-F238E27FC236}">
                <a16:creationId xmlns:a16="http://schemas.microsoft.com/office/drawing/2014/main" id="{87475386-B091-4947-88AD-EF61D884A9F4}"/>
              </a:ext>
            </a:extLst>
          </p:cNvPr>
          <p:cNvSpPr>
            <a:spLocks noGrp="1"/>
          </p:cNvSpPr>
          <p:nvPr>
            <p:ph type="sldNum" sz="quarter" idx="12"/>
          </p:nvPr>
        </p:nvSpPr>
        <p:spPr/>
        <p:txBody>
          <a:bodyPr/>
          <a:lstStyle/>
          <a:p>
            <a:fld id="{7EC6429F-8EBA-4254-B9C8-295228AFE7F1}" type="slidenum">
              <a:rPr lang="de-DE" smtClean="0"/>
              <a:pPr/>
              <a:t>78</a:t>
            </a:fld>
            <a:endParaRPr lang="de-DE" dirty="0"/>
          </a:p>
        </p:txBody>
      </p:sp>
      <p:sp>
        <p:nvSpPr>
          <p:cNvPr id="19" name="Fußzeilenplatzhalter 2">
            <a:extLst>
              <a:ext uri="{FF2B5EF4-FFF2-40B4-BE49-F238E27FC236}">
                <a16:creationId xmlns:a16="http://schemas.microsoft.com/office/drawing/2014/main" id="{CC3E0022-FD91-4414-918B-599CEA2BA4AF}"/>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5337981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Studierende: </a:t>
            </a:r>
            <a:br>
              <a:rPr lang="de-DE" dirty="0"/>
            </a:br>
            <a:r>
              <a:rPr lang="de-DE" dirty="0"/>
              <a:t>Unsere Zielgruppe auf einen Blick.</a:t>
            </a:r>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4765"/>
          </a:xfrm>
        </p:spPr>
        <p:txBody>
          <a:bodyPr/>
          <a:lstStyle/>
          <a:p>
            <a:r>
              <a:rPr lang="de-DE" b="0" dirty="0"/>
              <a:t>Immer </a:t>
            </a:r>
            <a:r>
              <a:rPr lang="de-DE" dirty="0">
                <a:solidFill>
                  <a:srgbClr val="016629"/>
                </a:solidFill>
              </a:rPr>
              <a:t>mehr junge Menschen beginnen nach der Schule ein Studium. </a:t>
            </a:r>
            <a:r>
              <a:rPr lang="de-DE" b="0" dirty="0"/>
              <a:t>Oft ziehen sie dafür in eine andere Stadt – weit weg von ihrem Elternhaus. Um sich Studium und Studentenbude finanzieren zu können, sind viele auf einen Nebenjob angewiesen. </a:t>
            </a:r>
          </a:p>
        </p:txBody>
      </p:sp>
      <p:sp>
        <p:nvSpPr>
          <p:cNvPr id="4" name="Text Placeholder 4">
            <a:extLst>
              <a:ext uri="{FF2B5EF4-FFF2-40B4-BE49-F238E27FC236}">
                <a16:creationId xmlns:a16="http://schemas.microsoft.com/office/drawing/2014/main" id="{37227B65-23FD-40F5-9612-70BBB903DC77}"/>
              </a:ext>
            </a:extLst>
          </p:cNvPr>
          <p:cNvSpPr txBox="1">
            <a:spLocks/>
          </p:cNvSpPr>
          <p:nvPr/>
        </p:nvSpPr>
        <p:spPr>
          <a:xfrm>
            <a:off x="335360" y="5718433"/>
            <a:ext cx="11520000" cy="482875"/>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Quellen: </a:t>
            </a:r>
            <a:br>
              <a:rPr lang="de-DE" sz="900" b="0" dirty="0">
                <a:solidFill>
                  <a:schemeClr val="accent1"/>
                </a:solidFill>
              </a:rPr>
            </a:br>
            <a:r>
              <a:rPr lang="de-DE" sz="900" b="0" dirty="0">
                <a:solidFill>
                  <a:schemeClr val="accent1"/>
                </a:solidFill>
              </a:rPr>
              <a:t>1) Deutsches Zentrum für Hochschul- und Wissenschaftsforschung, 11/2019.</a:t>
            </a:r>
          </a:p>
          <a:p>
            <a:pPr algn="r">
              <a:lnSpc>
                <a:spcPts val="1080"/>
              </a:lnSpc>
              <a:spcBef>
                <a:spcPts val="0"/>
              </a:spcBef>
            </a:pPr>
            <a:r>
              <a:rPr lang="de-DE" sz="900" b="0" dirty="0">
                <a:solidFill>
                  <a:schemeClr val="accent1"/>
                </a:solidFill>
              </a:rPr>
              <a:t>2) Statista 10/2019.</a:t>
            </a:r>
          </a:p>
        </p:txBody>
      </p:sp>
      <p:sp>
        <p:nvSpPr>
          <p:cNvPr id="6" name="Rechteck 6">
            <a:extLst>
              <a:ext uri="{FF2B5EF4-FFF2-40B4-BE49-F238E27FC236}">
                <a16:creationId xmlns:a16="http://schemas.microsoft.com/office/drawing/2014/main" id="{D89A0717-851F-4312-9732-D336A6443643}"/>
              </a:ext>
            </a:extLst>
          </p:cNvPr>
          <p:cNvSpPr/>
          <p:nvPr/>
        </p:nvSpPr>
        <p:spPr>
          <a:xfrm>
            <a:off x="335359" y="1888818"/>
            <a:ext cx="11519999" cy="864000"/>
          </a:xfrm>
          <a:prstGeom prst="rect">
            <a:avLst/>
          </a:prstGeom>
          <a:solidFill>
            <a:srgbClr val="DDEA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8" name="Rectangle 9">
            <a:extLst>
              <a:ext uri="{FF2B5EF4-FFF2-40B4-BE49-F238E27FC236}">
                <a16:creationId xmlns:a16="http://schemas.microsoft.com/office/drawing/2014/main" id="{5A2AA43C-3ACA-4194-8422-1ABDDC9218E3}"/>
              </a:ext>
            </a:extLst>
          </p:cNvPr>
          <p:cNvSpPr>
            <a:spLocks noChangeArrowheads="1"/>
          </p:cNvSpPr>
          <p:nvPr/>
        </p:nvSpPr>
        <p:spPr bwMode="auto">
          <a:xfrm>
            <a:off x="3075905" y="1961918"/>
            <a:ext cx="2840708" cy="717800"/>
          </a:xfrm>
          <a:prstGeom prst="rect">
            <a:avLst/>
          </a:prstGeom>
          <a:noFill/>
          <a:ln>
            <a:noFill/>
          </a:ln>
          <a:effectLst/>
        </p:spPr>
        <p:txBody>
          <a:bodyPr wrap="square" lIns="0" tIns="0" rIns="0" bIns="0" anchor="ctr">
            <a:no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0" lvl="2" indent="0" eaLnBrk="1" hangingPunct="1">
              <a:lnSpc>
                <a:spcPct val="104000"/>
              </a:lnSpc>
              <a:spcBef>
                <a:spcPts val="300"/>
              </a:spcBef>
              <a:buClr>
                <a:schemeClr val="tx1"/>
              </a:buClr>
              <a:buSzPct val="110000"/>
            </a:pPr>
            <a:r>
              <a:rPr lang="de-DE" altLang="de-DE" sz="1400" dirty="0"/>
              <a:t>Durchschnittsalter</a:t>
            </a:r>
            <a:r>
              <a:rPr lang="de-DE" altLang="de-DE" sz="1400" baseline="30000" dirty="0"/>
              <a:t>1)</a:t>
            </a:r>
          </a:p>
          <a:p>
            <a:pPr marL="285750" lvl="2" indent="-285750" eaLnBrk="1" hangingPunct="1">
              <a:lnSpc>
                <a:spcPct val="104000"/>
              </a:lnSpc>
              <a:spcBef>
                <a:spcPts val="300"/>
              </a:spcBef>
              <a:buClr>
                <a:schemeClr val="tx1"/>
              </a:buClr>
              <a:buSzPct val="110000"/>
              <a:buBlip>
                <a:blip r:embed="rId2"/>
              </a:buBlip>
            </a:pPr>
            <a:r>
              <a:rPr lang="de-DE" altLang="de-DE" sz="1400" dirty="0"/>
              <a:t>Alle Studierenden: </a:t>
            </a:r>
            <a:r>
              <a:rPr lang="de-DE" altLang="de-DE" sz="1400" b="1" dirty="0"/>
              <a:t>23,2 Jahre</a:t>
            </a:r>
          </a:p>
          <a:p>
            <a:pPr marL="285750" lvl="2" indent="-285750" eaLnBrk="1" hangingPunct="1">
              <a:lnSpc>
                <a:spcPct val="104000"/>
              </a:lnSpc>
              <a:spcBef>
                <a:spcPts val="300"/>
              </a:spcBef>
              <a:buClr>
                <a:schemeClr val="tx1"/>
              </a:buClr>
              <a:buSzPct val="110000"/>
              <a:buBlip>
                <a:blip r:embed="rId2"/>
              </a:buBlip>
            </a:pPr>
            <a:r>
              <a:rPr lang="de-DE" altLang="de-DE" sz="1400" dirty="0"/>
              <a:t>Studienanfänger: </a:t>
            </a:r>
            <a:r>
              <a:rPr lang="de-DE" altLang="de-DE" sz="1400" b="1" dirty="0"/>
              <a:t>19 Jahre</a:t>
            </a:r>
          </a:p>
        </p:txBody>
      </p:sp>
      <p:cxnSp>
        <p:nvCxnSpPr>
          <p:cNvPr id="10" name="Gerader Verbinder 16">
            <a:extLst>
              <a:ext uri="{FF2B5EF4-FFF2-40B4-BE49-F238E27FC236}">
                <a16:creationId xmlns:a16="http://schemas.microsoft.com/office/drawing/2014/main" id="{5B25E465-C0A4-45FA-A844-3B200D196558}"/>
              </a:ext>
            </a:extLst>
          </p:cNvPr>
          <p:cNvCxnSpPr>
            <a:cxnSpLocks/>
          </p:cNvCxnSpPr>
          <p:nvPr/>
        </p:nvCxnSpPr>
        <p:spPr>
          <a:xfrm>
            <a:off x="2757266" y="1978818"/>
            <a:ext cx="0" cy="68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platzhalter 4">
            <a:extLst>
              <a:ext uri="{FF2B5EF4-FFF2-40B4-BE49-F238E27FC236}">
                <a16:creationId xmlns:a16="http://schemas.microsoft.com/office/drawing/2014/main" id="{C83A4638-CA80-46E7-8E19-8F5EAA3C407A}"/>
              </a:ext>
            </a:extLst>
          </p:cNvPr>
          <p:cNvSpPr txBox="1">
            <a:spLocks/>
          </p:cNvSpPr>
          <p:nvPr/>
        </p:nvSpPr>
        <p:spPr bwMode="gray">
          <a:xfrm>
            <a:off x="566627" y="2047850"/>
            <a:ext cx="1872000" cy="545937"/>
          </a:xfrm>
          <a:prstGeom prst="rect">
            <a:avLst/>
          </a:prstGeom>
          <a:noFill/>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Fakten über die Zielgruppe:</a:t>
            </a:r>
          </a:p>
        </p:txBody>
      </p:sp>
      <p:sp>
        <p:nvSpPr>
          <p:cNvPr id="13" name="Rechteck 24">
            <a:extLst>
              <a:ext uri="{FF2B5EF4-FFF2-40B4-BE49-F238E27FC236}">
                <a16:creationId xmlns:a16="http://schemas.microsoft.com/office/drawing/2014/main" id="{E8AC72BC-4CD2-499B-A747-703F2F3979AF}"/>
              </a:ext>
            </a:extLst>
          </p:cNvPr>
          <p:cNvSpPr/>
          <p:nvPr/>
        </p:nvSpPr>
        <p:spPr>
          <a:xfrm>
            <a:off x="335360" y="2889017"/>
            <a:ext cx="11519998" cy="26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1" name="Rechteck 63">
            <a:extLst>
              <a:ext uri="{FF2B5EF4-FFF2-40B4-BE49-F238E27FC236}">
                <a16:creationId xmlns:a16="http://schemas.microsoft.com/office/drawing/2014/main" id="{5B12EDED-0FC6-42C6-9EDE-65CBDFA15BA4}"/>
              </a:ext>
            </a:extLst>
          </p:cNvPr>
          <p:cNvSpPr/>
          <p:nvPr/>
        </p:nvSpPr>
        <p:spPr>
          <a:xfrm>
            <a:off x="335360"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39" name="Grafik 22" descr="Ein Bild, das Schild, Zeichnung, Uhr, Licht enthält.&#10;&#10;Automatisch generierte Beschreibung">
            <a:extLst>
              <a:ext uri="{FF2B5EF4-FFF2-40B4-BE49-F238E27FC236}">
                <a16:creationId xmlns:a16="http://schemas.microsoft.com/office/drawing/2014/main" id="{A92EE901-BBF8-480C-9FDE-9F35FF594998}"/>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93332" y="302903"/>
            <a:ext cx="726694" cy="436832"/>
          </a:xfrm>
          <a:prstGeom prst="rect">
            <a:avLst/>
          </a:prstGeom>
        </p:spPr>
      </p:pic>
      <p:sp>
        <p:nvSpPr>
          <p:cNvPr id="46" name="Textplatzhalter 4 - 1">
            <a:extLst>
              <a:ext uri="{FF2B5EF4-FFF2-40B4-BE49-F238E27FC236}">
                <a16:creationId xmlns:a16="http://schemas.microsoft.com/office/drawing/2014/main" id="{DB30183F-CCEF-421B-BDA5-923F3F4CB872}"/>
              </a:ext>
            </a:extLst>
          </p:cNvPr>
          <p:cNvSpPr txBox="1">
            <a:spLocks/>
          </p:cNvSpPr>
          <p:nvPr/>
        </p:nvSpPr>
        <p:spPr bwMode="gray">
          <a:xfrm>
            <a:off x="8058152" y="1888818"/>
            <a:ext cx="3797206" cy="864000"/>
          </a:xfrm>
          <a:prstGeom prst="rect">
            <a:avLst/>
          </a:prstGeom>
          <a:solidFill>
            <a:srgbClr val="B7D389"/>
          </a:solidFill>
        </p:spPr>
        <p:txBody>
          <a:bodyPr vert="horz" wrap="square" lIns="180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b="0" dirty="0"/>
              <a:t>2018/19 gab es in Deutschland </a:t>
            </a:r>
            <a:br>
              <a:rPr lang="de-DE" b="0" dirty="0"/>
            </a:br>
            <a:r>
              <a:rPr lang="de-DE" dirty="0"/>
              <a:t>2,81 Mio. </a:t>
            </a:r>
            <a:r>
              <a:rPr lang="de-DE" b="0" dirty="0"/>
              <a:t>Studierende, davon </a:t>
            </a:r>
            <a:br>
              <a:rPr lang="de-DE" b="0" dirty="0"/>
            </a:br>
            <a:r>
              <a:rPr lang="de-DE" dirty="0"/>
              <a:t>344 Tsd. Studienanfänger.</a:t>
            </a:r>
            <a:r>
              <a:rPr lang="de-DE" b="0" baseline="30000" dirty="0"/>
              <a:t>1)</a:t>
            </a:r>
          </a:p>
        </p:txBody>
      </p:sp>
      <p:sp>
        <p:nvSpPr>
          <p:cNvPr id="17" name="Rectangle 9">
            <a:extLst>
              <a:ext uri="{FF2B5EF4-FFF2-40B4-BE49-F238E27FC236}">
                <a16:creationId xmlns:a16="http://schemas.microsoft.com/office/drawing/2014/main" id="{05DEFF9F-86E4-42E8-BE93-DD33C2BC626A}"/>
              </a:ext>
            </a:extLst>
          </p:cNvPr>
          <p:cNvSpPr>
            <a:spLocks noChangeArrowheads="1"/>
          </p:cNvSpPr>
          <p:nvPr/>
        </p:nvSpPr>
        <p:spPr bwMode="auto">
          <a:xfrm>
            <a:off x="401638" y="2969538"/>
            <a:ext cx="3614509" cy="430887"/>
          </a:xfrm>
          <a:prstGeom prst="rect">
            <a:avLst/>
          </a:prstGeom>
          <a:noFill/>
          <a:ln>
            <a:noFill/>
          </a:ln>
          <a:effectLst/>
        </p:spPr>
        <p:txBody>
          <a:bodyPr wrap="square" lIns="90000" tIns="0" rIns="900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buFont typeface="Wingdings" pitchFamily="2" charset="2"/>
              <a:buNone/>
            </a:pPr>
            <a:r>
              <a:rPr lang="de-DE" altLang="de-DE" sz="1400" dirty="0">
                <a:ea typeface="ＭＳ Ｐゴシック" pitchFamily="34" charset="-128"/>
              </a:rPr>
              <a:t>Beliebteste Studienfächer –</a:t>
            </a:r>
            <a:br>
              <a:rPr lang="de-DE" altLang="de-DE" sz="1400" dirty="0">
                <a:ea typeface="ＭＳ Ｐゴシック" pitchFamily="34" charset="-128"/>
              </a:rPr>
            </a:br>
            <a:r>
              <a:rPr lang="de-DE" altLang="de-DE" sz="1400" dirty="0">
                <a:ea typeface="ＭＳ Ｐゴシック" pitchFamily="34" charset="-128"/>
              </a:rPr>
              <a:t>Top 5 (WS 2018/2019)</a:t>
            </a:r>
            <a:r>
              <a:rPr lang="de-DE" altLang="de-DE" sz="1400" baseline="30000" dirty="0">
                <a:ea typeface="ＭＳ Ｐゴシック" pitchFamily="34" charset="-128"/>
              </a:rPr>
              <a:t>2)</a:t>
            </a:r>
          </a:p>
        </p:txBody>
      </p:sp>
      <p:graphicFrame>
        <p:nvGraphicFramePr>
          <p:cNvPr id="18" name="Diagrammplatzhalter 11">
            <a:extLst>
              <a:ext uri="{FF2B5EF4-FFF2-40B4-BE49-F238E27FC236}">
                <a16:creationId xmlns:a16="http://schemas.microsoft.com/office/drawing/2014/main" id="{AC8992DB-6E10-4D04-A604-0E6D1E743F26}"/>
              </a:ext>
            </a:extLst>
          </p:cNvPr>
          <p:cNvGraphicFramePr>
            <a:graphicFrameLocks/>
          </p:cNvGraphicFramePr>
          <p:nvPr>
            <p:extLst>
              <p:ext uri="{D42A27DB-BD31-4B8C-83A1-F6EECF244321}">
                <p14:modId xmlns:p14="http://schemas.microsoft.com/office/powerpoint/2010/main" val="1149166635"/>
              </p:ext>
            </p:extLst>
          </p:nvPr>
        </p:nvGraphicFramePr>
        <p:xfrm>
          <a:off x="3141443" y="2943017"/>
          <a:ext cx="5220000" cy="2556000"/>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platzhalter 6">
            <a:extLst>
              <a:ext uri="{FF2B5EF4-FFF2-40B4-BE49-F238E27FC236}">
                <a16:creationId xmlns:a16="http://schemas.microsoft.com/office/drawing/2014/main" id="{42E2F2BC-8E4A-4009-8B05-BD1A58D9E62D}"/>
              </a:ext>
            </a:extLst>
          </p:cNvPr>
          <p:cNvSpPr txBox="1">
            <a:spLocks/>
          </p:cNvSpPr>
          <p:nvPr/>
        </p:nvSpPr>
        <p:spPr bwMode="gray">
          <a:xfrm>
            <a:off x="7919663" y="3188954"/>
            <a:ext cx="1740592" cy="179152"/>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b="0" dirty="0"/>
              <a:t>Betriebswirtschaftslehre</a:t>
            </a:r>
          </a:p>
        </p:txBody>
      </p:sp>
      <p:sp>
        <p:nvSpPr>
          <p:cNvPr id="21" name="Textplatzhalter 6">
            <a:extLst>
              <a:ext uri="{FF2B5EF4-FFF2-40B4-BE49-F238E27FC236}">
                <a16:creationId xmlns:a16="http://schemas.microsoft.com/office/drawing/2014/main" id="{42DD5BC1-9C72-4824-A7F7-C5CB2A8D0C23}"/>
              </a:ext>
            </a:extLst>
          </p:cNvPr>
          <p:cNvSpPr txBox="1">
            <a:spLocks/>
          </p:cNvSpPr>
          <p:nvPr/>
        </p:nvSpPr>
        <p:spPr bwMode="gray">
          <a:xfrm>
            <a:off x="3516857" y="3188954"/>
            <a:ext cx="564567" cy="179152"/>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solidFill>
                  <a:schemeClr val="bg1"/>
                </a:solidFill>
              </a:rPr>
              <a:t>235.286</a:t>
            </a:r>
          </a:p>
        </p:txBody>
      </p:sp>
      <p:sp>
        <p:nvSpPr>
          <p:cNvPr id="23" name="Textplatzhalter 6">
            <a:extLst>
              <a:ext uri="{FF2B5EF4-FFF2-40B4-BE49-F238E27FC236}">
                <a16:creationId xmlns:a16="http://schemas.microsoft.com/office/drawing/2014/main" id="{B1AE34B3-3067-4E89-99B7-0693EDD275D3}"/>
              </a:ext>
            </a:extLst>
          </p:cNvPr>
          <p:cNvSpPr txBox="1">
            <a:spLocks/>
          </p:cNvSpPr>
          <p:nvPr/>
        </p:nvSpPr>
        <p:spPr bwMode="gray">
          <a:xfrm>
            <a:off x="5831303" y="3683130"/>
            <a:ext cx="1550721" cy="179152"/>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b="0" dirty="0"/>
              <a:t>Informatik</a:t>
            </a:r>
          </a:p>
        </p:txBody>
      </p:sp>
      <p:sp>
        <p:nvSpPr>
          <p:cNvPr id="24" name="Textplatzhalter 6">
            <a:extLst>
              <a:ext uri="{FF2B5EF4-FFF2-40B4-BE49-F238E27FC236}">
                <a16:creationId xmlns:a16="http://schemas.microsoft.com/office/drawing/2014/main" id="{698D5125-E14B-4D59-A362-2DEC2FDD4149}"/>
              </a:ext>
            </a:extLst>
          </p:cNvPr>
          <p:cNvSpPr txBox="1">
            <a:spLocks/>
          </p:cNvSpPr>
          <p:nvPr/>
        </p:nvSpPr>
        <p:spPr bwMode="gray">
          <a:xfrm>
            <a:off x="3483558" y="3683857"/>
            <a:ext cx="564567" cy="179152"/>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solidFill>
                  <a:schemeClr val="bg1"/>
                </a:solidFill>
              </a:rPr>
              <a:t>121.200</a:t>
            </a:r>
          </a:p>
        </p:txBody>
      </p:sp>
      <p:sp>
        <p:nvSpPr>
          <p:cNvPr id="26" name="Textplatzhalter 6">
            <a:extLst>
              <a:ext uri="{FF2B5EF4-FFF2-40B4-BE49-F238E27FC236}">
                <a16:creationId xmlns:a16="http://schemas.microsoft.com/office/drawing/2014/main" id="{D9ADACA6-E6A5-425F-B61B-43BBE193F7F3}"/>
              </a:ext>
            </a:extLst>
          </p:cNvPr>
          <p:cNvSpPr txBox="1">
            <a:spLocks/>
          </p:cNvSpPr>
          <p:nvPr/>
        </p:nvSpPr>
        <p:spPr bwMode="gray">
          <a:xfrm>
            <a:off x="5753715" y="4177306"/>
            <a:ext cx="2004931" cy="179152"/>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b="0" dirty="0"/>
              <a:t>Rechtswissenschaft</a:t>
            </a:r>
          </a:p>
        </p:txBody>
      </p:sp>
      <p:sp>
        <p:nvSpPr>
          <p:cNvPr id="27" name="Textplatzhalter 6">
            <a:extLst>
              <a:ext uri="{FF2B5EF4-FFF2-40B4-BE49-F238E27FC236}">
                <a16:creationId xmlns:a16="http://schemas.microsoft.com/office/drawing/2014/main" id="{1899803A-7A0F-483A-8E88-77FCB7A65F53}"/>
              </a:ext>
            </a:extLst>
          </p:cNvPr>
          <p:cNvSpPr txBox="1">
            <a:spLocks/>
          </p:cNvSpPr>
          <p:nvPr/>
        </p:nvSpPr>
        <p:spPr bwMode="gray">
          <a:xfrm>
            <a:off x="3483558" y="4178760"/>
            <a:ext cx="564567" cy="179152"/>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solidFill>
                  <a:schemeClr val="bg1"/>
                </a:solidFill>
              </a:rPr>
              <a:t>116.843</a:t>
            </a:r>
          </a:p>
        </p:txBody>
      </p:sp>
      <p:sp>
        <p:nvSpPr>
          <p:cNvPr id="29" name="Textplatzhalter 6">
            <a:extLst>
              <a:ext uri="{FF2B5EF4-FFF2-40B4-BE49-F238E27FC236}">
                <a16:creationId xmlns:a16="http://schemas.microsoft.com/office/drawing/2014/main" id="{048B44B9-5FDB-428F-A5CD-F154E8B7ED83}"/>
              </a:ext>
            </a:extLst>
          </p:cNvPr>
          <p:cNvSpPr txBox="1">
            <a:spLocks/>
          </p:cNvSpPr>
          <p:nvPr/>
        </p:nvSpPr>
        <p:spPr bwMode="gray">
          <a:xfrm>
            <a:off x="5629019" y="4671482"/>
            <a:ext cx="2071606" cy="179152"/>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b="0" dirty="0"/>
              <a:t>Maschinenbau(-wesen)</a:t>
            </a:r>
          </a:p>
        </p:txBody>
      </p:sp>
      <p:sp>
        <p:nvSpPr>
          <p:cNvPr id="30" name="Textplatzhalter 6">
            <a:extLst>
              <a:ext uri="{FF2B5EF4-FFF2-40B4-BE49-F238E27FC236}">
                <a16:creationId xmlns:a16="http://schemas.microsoft.com/office/drawing/2014/main" id="{31E21086-63B5-4E5D-9623-EDAFE58260B7}"/>
              </a:ext>
            </a:extLst>
          </p:cNvPr>
          <p:cNvSpPr txBox="1">
            <a:spLocks/>
          </p:cNvSpPr>
          <p:nvPr/>
        </p:nvSpPr>
        <p:spPr bwMode="gray">
          <a:xfrm>
            <a:off x="3483558" y="4673663"/>
            <a:ext cx="564567" cy="179152"/>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solidFill>
                  <a:schemeClr val="bg1"/>
                </a:solidFill>
              </a:rPr>
              <a:t>109.445</a:t>
            </a:r>
          </a:p>
        </p:txBody>
      </p:sp>
      <p:sp>
        <p:nvSpPr>
          <p:cNvPr id="32" name="Textplatzhalter 6">
            <a:extLst>
              <a:ext uri="{FF2B5EF4-FFF2-40B4-BE49-F238E27FC236}">
                <a16:creationId xmlns:a16="http://schemas.microsoft.com/office/drawing/2014/main" id="{5AB48607-0025-4980-AC88-D7240BA626DA}"/>
              </a:ext>
            </a:extLst>
          </p:cNvPr>
          <p:cNvSpPr txBox="1">
            <a:spLocks/>
          </p:cNvSpPr>
          <p:nvPr/>
        </p:nvSpPr>
        <p:spPr bwMode="gray">
          <a:xfrm>
            <a:off x="5385164" y="5165658"/>
            <a:ext cx="2240526" cy="179152"/>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b="0" dirty="0"/>
              <a:t>Medizin (Allgemein-Medizin)</a:t>
            </a:r>
          </a:p>
        </p:txBody>
      </p:sp>
      <p:sp>
        <p:nvSpPr>
          <p:cNvPr id="33" name="Textplatzhalter 6">
            <a:extLst>
              <a:ext uri="{FF2B5EF4-FFF2-40B4-BE49-F238E27FC236}">
                <a16:creationId xmlns:a16="http://schemas.microsoft.com/office/drawing/2014/main" id="{1B4DEAF3-250B-4DCE-921B-5BF4E8332CB7}"/>
              </a:ext>
            </a:extLst>
          </p:cNvPr>
          <p:cNvSpPr txBox="1">
            <a:spLocks/>
          </p:cNvSpPr>
          <p:nvPr/>
        </p:nvSpPr>
        <p:spPr bwMode="gray">
          <a:xfrm>
            <a:off x="3483558" y="5168566"/>
            <a:ext cx="564567" cy="179152"/>
          </a:xfrm>
          <a:prstGeom prst="rect">
            <a:avLst/>
          </a:prstGeom>
        </p:spPr>
        <p:txBody>
          <a:bodyPr vert="horz" wrap="square" lIns="0" tIns="0" rIns="0" bIns="0" rtlCol="0" anchor="ctr">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solidFill>
                  <a:schemeClr val="bg1"/>
                </a:solidFill>
              </a:rPr>
              <a:t>96.115</a:t>
            </a:r>
          </a:p>
        </p:txBody>
      </p:sp>
      <p:sp>
        <p:nvSpPr>
          <p:cNvPr id="3" name="Foliennummernplatzhalter 2">
            <a:extLst>
              <a:ext uri="{FF2B5EF4-FFF2-40B4-BE49-F238E27FC236}">
                <a16:creationId xmlns:a16="http://schemas.microsoft.com/office/drawing/2014/main" id="{738AF5A5-1620-499B-8B86-2C3AC54B8B80}"/>
              </a:ext>
            </a:extLst>
          </p:cNvPr>
          <p:cNvSpPr>
            <a:spLocks noGrp="1"/>
          </p:cNvSpPr>
          <p:nvPr>
            <p:ph type="sldNum" sz="quarter" idx="12"/>
          </p:nvPr>
        </p:nvSpPr>
        <p:spPr/>
        <p:txBody>
          <a:bodyPr/>
          <a:lstStyle/>
          <a:p>
            <a:fld id="{7EC6429F-8EBA-4254-B9C8-295228AFE7F1}" type="slidenum">
              <a:rPr lang="de-DE" smtClean="0"/>
              <a:pPr/>
              <a:t>79</a:t>
            </a:fld>
            <a:endParaRPr lang="de-DE" dirty="0"/>
          </a:p>
        </p:txBody>
      </p:sp>
      <p:sp>
        <p:nvSpPr>
          <p:cNvPr id="28" name="Fußzeilenplatzhalter 2">
            <a:extLst>
              <a:ext uri="{FF2B5EF4-FFF2-40B4-BE49-F238E27FC236}">
                <a16:creationId xmlns:a16="http://schemas.microsoft.com/office/drawing/2014/main" id="{2C73121A-3AD9-40AE-B27B-1E3977BD9BED}"/>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44711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Sechs Fakten zum Thema </a:t>
            </a:r>
            <a:r>
              <a:rPr lang="de-DE"/>
              <a:t>Berufsunfähigkeit.</a:t>
            </a:r>
            <a:endParaRPr lang="de-DE" dirty="0"/>
          </a:p>
        </p:txBody>
      </p:sp>
      <p:sp>
        <p:nvSpPr>
          <p:cNvPr id="4" name="Text Placeholder 4">
            <a:extLst>
              <a:ext uri="{FF2B5EF4-FFF2-40B4-BE49-F238E27FC236}">
                <a16:creationId xmlns:a16="http://schemas.microsoft.com/office/drawing/2014/main" id="{A4D98697-B047-4EC7-AE8B-F4825567F813}"/>
              </a:ext>
            </a:extLst>
          </p:cNvPr>
          <p:cNvSpPr txBox="1">
            <a:spLocks/>
          </p:cNvSpPr>
          <p:nvPr/>
        </p:nvSpPr>
        <p:spPr>
          <a:xfrm>
            <a:off x="335360" y="5949280"/>
            <a:ext cx="11520000" cy="252028"/>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1) Franke &amp; Bornberg, Stand 09/2019.</a:t>
            </a:r>
          </a:p>
          <a:p>
            <a:pPr algn="r">
              <a:lnSpc>
                <a:spcPts val="1080"/>
              </a:lnSpc>
              <a:spcBef>
                <a:spcPts val="0"/>
              </a:spcBef>
            </a:pPr>
            <a:r>
              <a:rPr lang="de-DE" sz="900" b="0" dirty="0">
                <a:solidFill>
                  <a:schemeClr val="accent1"/>
                </a:solidFill>
              </a:rPr>
              <a:t>2) Morgen &amp; Morgen, Stand 04/2023.</a:t>
            </a:r>
          </a:p>
        </p:txBody>
      </p:sp>
      <p:sp>
        <p:nvSpPr>
          <p:cNvPr id="5" name="Rechteck 37">
            <a:extLst>
              <a:ext uri="{FF2B5EF4-FFF2-40B4-BE49-F238E27FC236}">
                <a16:creationId xmlns:a16="http://schemas.microsoft.com/office/drawing/2014/main" id="{BAA95510-7CC0-44B7-AFC3-BFF15BAF013D}"/>
              </a:ext>
            </a:extLst>
          </p:cNvPr>
          <p:cNvSpPr/>
          <p:nvPr/>
        </p:nvSpPr>
        <p:spPr>
          <a:xfrm>
            <a:off x="335360" y="1484984"/>
            <a:ext cx="3600000" cy="1836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56000" rIns="72000" bIns="72000" numCol="1" spcCol="0" rtlCol="0" fromWordArt="0" anchor="t" anchorCtr="0" forceAA="0" compatLnSpc="1">
            <a:prstTxWarp prst="textNoShape">
              <a:avLst/>
            </a:prstTxWarp>
            <a:noAutofit/>
          </a:bodyPr>
          <a:lstStyle/>
          <a:p>
            <a:pPr>
              <a:spcBef>
                <a:spcPts val="600"/>
              </a:spcBef>
            </a:pPr>
            <a:r>
              <a:rPr lang="de-DE" sz="2000" b="1" dirty="0">
                <a:solidFill>
                  <a:schemeClr val="tx1"/>
                </a:solidFill>
              </a:rPr>
              <a:t>30 Jahre </a:t>
            </a:r>
            <a:br>
              <a:rPr lang="de-DE" sz="1800" dirty="0">
                <a:solidFill>
                  <a:schemeClr val="tx1"/>
                </a:solidFill>
              </a:rPr>
            </a:br>
            <a:r>
              <a:rPr lang="de-DE" sz="1600" b="0" dirty="0">
                <a:solidFill>
                  <a:schemeClr val="tx1"/>
                </a:solidFill>
              </a:rPr>
              <a:t>alt sind Menschen im Schnitt, wenn </a:t>
            </a:r>
            <a:br>
              <a:rPr lang="de-DE" sz="1600" b="0" dirty="0">
                <a:solidFill>
                  <a:schemeClr val="tx1"/>
                </a:solidFill>
              </a:rPr>
            </a:br>
            <a:r>
              <a:rPr lang="de-DE" sz="1600" b="0" dirty="0">
                <a:solidFill>
                  <a:schemeClr val="tx1"/>
                </a:solidFill>
              </a:rPr>
              <a:t>sie eine BU abschließen.</a:t>
            </a:r>
            <a:r>
              <a:rPr lang="de-DE" sz="1600" b="0" baseline="30000" dirty="0">
                <a:solidFill>
                  <a:schemeClr val="tx1"/>
                </a:solidFill>
              </a:rPr>
              <a:t>1)</a:t>
            </a:r>
          </a:p>
        </p:txBody>
      </p:sp>
      <p:sp>
        <p:nvSpPr>
          <p:cNvPr id="6" name="Rechteck 39">
            <a:extLst>
              <a:ext uri="{FF2B5EF4-FFF2-40B4-BE49-F238E27FC236}">
                <a16:creationId xmlns:a16="http://schemas.microsoft.com/office/drawing/2014/main" id="{2E3FA96E-3522-40AD-A2FD-257B8AB05987}"/>
              </a:ext>
            </a:extLst>
          </p:cNvPr>
          <p:cNvSpPr/>
          <p:nvPr/>
        </p:nvSpPr>
        <p:spPr>
          <a:xfrm>
            <a:off x="4295360" y="1484984"/>
            <a:ext cx="3600000" cy="1836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56000" rIns="72000" bIns="72000" numCol="1" spcCol="0" rtlCol="0" fromWordArt="0" anchor="t" anchorCtr="0" forceAA="0" compatLnSpc="1">
            <a:prstTxWarp prst="textNoShape">
              <a:avLst/>
            </a:prstTxWarp>
            <a:noAutofit/>
          </a:bodyPr>
          <a:lstStyle/>
          <a:p>
            <a:pPr>
              <a:spcBef>
                <a:spcPts val="600"/>
              </a:spcBef>
            </a:pPr>
            <a:r>
              <a:rPr lang="de-DE" sz="2000" b="1" dirty="0">
                <a:solidFill>
                  <a:schemeClr val="tx1"/>
                </a:solidFill>
              </a:rPr>
              <a:t>10,58%</a:t>
            </a:r>
            <a:r>
              <a:rPr lang="de-DE" sz="1600" b="0" dirty="0">
                <a:solidFill>
                  <a:schemeClr val="tx1"/>
                </a:solidFill>
              </a:rPr>
              <a:t> aller </a:t>
            </a:r>
            <a:br>
              <a:rPr lang="de-DE" sz="1600" b="0" dirty="0">
                <a:solidFill>
                  <a:schemeClr val="tx1"/>
                </a:solidFill>
              </a:rPr>
            </a:br>
            <a:r>
              <a:rPr lang="de-DE" sz="1600" b="0" dirty="0">
                <a:solidFill>
                  <a:schemeClr val="tx1"/>
                </a:solidFill>
              </a:rPr>
              <a:t>BU-Leistungsbezieher sind jünger</a:t>
            </a:r>
            <a:br>
              <a:rPr lang="de-DE" sz="1600" b="0" dirty="0">
                <a:solidFill>
                  <a:schemeClr val="tx1"/>
                </a:solidFill>
              </a:rPr>
            </a:br>
            <a:r>
              <a:rPr lang="de-DE" sz="1600" b="0" dirty="0">
                <a:solidFill>
                  <a:schemeClr val="tx1"/>
                </a:solidFill>
              </a:rPr>
              <a:t>als 30 Jahre.</a:t>
            </a:r>
            <a:r>
              <a:rPr lang="de-DE" sz="1600" b="0" baseline="30000" dirty="0">
                <a:solidFill>
                  <a:schemeClr val="tx1"/>
                </a:solidFill>
              </a:rPr>
              <a:t>1)</a:t>
            </a:r>
          </a:p>
        </p:txBody>
      </p:sp>
      <p:sp>
        <p:nvSpPr>
          <p:cNvPr id="7" name="Rechteck 29">
            <a:extLst>
              <a:ext uri="{FF2B5EF4-FFF2-40B4-BE49-F238E27FC236}">
                <a16:creationId xmlns:a16="http://schemas.microsoft.com/office/drawing/2014/main" id="{8BE92732-701B-4194-B414-A36B9B9509A9}"/>
              </a:ext>
            </a:extLst>
          </p:cNvPr>
          <p:cNvSpPr/>
          <p:nvPr/>
        </p:nvSpPr>
        <p:spPr>
          <a:xfrm>
            <a:off x="8255360" y="1484984"/>
            <a:ext cx="3600000" cy="1836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56000" rIns="72000" bIns="72000" numCol="1" spcCol="0" rtlCol="0" fromWordArt="0" anchor="t" anchorCtr="0" forceAA="0" compatLnSpc="1">
            <a:prstTxWarp prst="textNoShape">
              <a:avLst/>
            </a:prstTxWarp>
            <a:noAutofit/>
          </a:bodyPr>
          <a:lstStyle/>
          <a:p>
            <a:pPr>
              <a:spcBef>
                <a:spcPts val="600"/>
              </a:spcBef>
            </a:pPr>
            <a:r>
              <a:rPr lang="de-DE" sz="1600" b="0" dirty="0">
                <a:solidFill>
                  <a:schemeClr val="tx1"/>
                </a:solidFill>
              </a:rPr>
              <a:t>Aktuell erhalten circa 260.000 Menschen eine BU. Das entspricht </a:t>
            </a:r>
            <a:br>
              <a:rPr lang="de-DE" sz="1600" b="0" dirty="0">
                <a:solidFill>
                  <a:schemeClr val="tx1"/>
                </a:solidFill>
              </a:rPr>
            </a:br>
            <a:r>
              <a:rPr lang="de-DE" sz="1600" b="0" dirty="0">
                <a:solidFill>
                  <a:schemeClr val="tx1"/>
                </a:solidFill>
              </a:rPr>
              <a:t>rund </a:t>
            </a:r>
            <a:r>
              <a:rPr lang="de-DE" sz="2000" b="1" dirty="0">
                <a:solidFill>
                  <a:schemeClr val="tx1"/>
                </a:solidFill>
              </a:rPr>
              <a:t>2 Milliarden EUR</a:t>
            </a:r>
            <a:r>
              <a:rPr lang="de-DE" sz="1600" b="0" dirty="0">
                <a:solidFill>
                  <a:schemeClr val="tx1"/>
                </a:solidFill>
              </a:rPr>
              <a:t>.</a:t>
            </a:r>
            <a:r>
              <a:rPr lang="de-DE" sz="1600" b="0" baseline="30000" dirty="0">
                <a:solidFill>
                  <a:schemeClr val="tx1"/>
                </a:solidFill>
              </a:rPr>
              <a:t>1)</a:t>
            </a:r>
          </a:p>
        </p:txBody>
      </p:sp>
      <p:sp>
        <p:nvSpPr>
          <p:cNvPr id="14" name="Rechteck 15">
            <a:extLst>
              <a:ext uri="{FF2B5EF4-FFF2-40B4-BE49-F238E27FC236}">
                <a16:creationId xmlns:a16="http://schemas.microsoft.com/office/drawing/2014/main" id="{19B8177C-FBCD-4B85-A6EC-FD68FC69D867}"/>
              </a:ext>
            </a:extLst>
          </p:cNvPr>
          <p:cNvSpPr/>
          <p:nvPr/>
        </p:nvSpPr>
        <p:spPr>
          <a:xfrm>
            <a:off x="1813646" y="1268760"/>
            <a:ext cx="735858" cy="735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400" dirty="0" err="1"/>
          </a:p>
        </p:txBody>
      </p:sp>
      <p:sp>
        <p:nvSpPr>
          <p:cNvPr id="16" name="Rechteck 37">
            <a:extLst>
              <a:ext uri="{FF2B5EF4-FFF2-40B4-BE49-F238E27FC236}">
                <a16:creationId xmlns:a16="http://schemas.microsoft.com/office/drawing/2014/main" id="{4CABC66B-5283-4E54-8B03-D115659D5732}"/>
              </a:ext>
            </a:extLst>
          </p:cNvPr>
          <p:cNvSpPr/>
          <p:nvPr/>
        </p:nvSpPr>
        <p:spPr>
          <a:xfrm>
            <a:off x="335360" y="3861248"/>
            <a:ext cx="3600000" cy="1836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56000" rIns="72000" bIns="72000" numCol="1" spcCol="0" rtlCol="0" fromWordArt="0" anchor="t" anchorCtr="0" forceAA="0" compatLnSpc="1">
            <a:prstTxWarp prst="textNoShape">
              <a:avLst/>
            </a:prstTxWarp>
            <a:noAutofit/>
          </a:bodyPr>
          <a:lstStyle/>
          <a:p>
            <a:pPr>
              <a:spcBef>
                <a:spcPts val="600"/>
              </a:spcBef>
            </a:pPr>
            <a:r>
              <a:rPr lang="de-DE" sz="1600" b="0" dirty="0">
                <a:solidFill>
                  <a:schemeClr val="tx1"/>
                </a:solidFill>
              </a:rPr>
              <a:t>Mit</a:t>
            </a:r>
            <a:r>
              <a:rPr lang="de-DE" sz="1400" b="0" dirty="0">
                <a:solidFill>
                  <a:schemeClr val="tx1"/>
                </a:solidFill>
              </a:rPr>
              <a:t> </a:t>
            </a:r>
            <a:r>
              <a:rPr lang="de-DE" sz="2000" b="1" dirty="0">
                <a:solidFill>
                  <a:schemeClr val="tx1"/>
                </a:solidFill>
              </a:rPr>
              <a:t>34,50%</a:t>
            </a:r>
            <a:r>
              <a:rPr lang="de-DE" sz="1400" b="0" dirty="0">
                <a:solidFill>
                  <a:schemeClr val="tx1"/>
                </a:solidFill>
              </a:rPr>
              <a:t> </a:t>
            </a:r>
            <a:r>
              <a:rPr lang="de-DE" sz="1600" b="0" dirty="0">
                <a:solidFill>
                  <a:schemeClr val="tx1"/>
                </a:solidFill>
              </a:rPr>
              <a:t>sind psychische Erkrankungen der größte Auslöser für Berufsunfähigkeit.</a:t>
            </a:r>
            <a:r>
              <a:rPr lang="de-DE" sz="1600" b="0" baseline="30000" dirty="0">
                <a:solidFill>
                  <a:schemeClr val="tx1"/>
                </a:solidFill>
              </a:rPr>
              <a:t>2)</a:t>
            </a:r>
            <a:r>
              <a:rPr lang="de-DE" sz="1600" b="0" dirty="0">
                <a:solidFill>
                  <a:schemeClr val="tx1"/>
                </a:solidFill>
              </a:rPr>
              <a:t> </a:t>
            </a:r>
            <a:endParaRPr lang="de-DE" sz="1400" b="0" dirty="0">
              <a:solidFill>
                <a:schemeClr val="tx1"/>
              </a:solidFill>
            </a:endParaRPr>
          </a:p>
        </p:txBody>
      </p:sp>
      <p:sp>
        <p:nvSpPr>
          <p:cNvPr id="17" name="Rechteck 39">
            <a:extLst>
              <a:ext uri="{FF2B5EF4-FFF2-40B4-BE49-F238E27FC236}">
                <a16:creationId xmlns:a16="http://schemas.microsoft.com/office/drawing/2014/main" id="{6958AC04-658D-4135-85C4-A5123A05D2ED}"/>
              </a:ext>
            </a:extLst>
          </p:cNvPr>
          <p:cNvSpPr/>
          <p:nvPr/>
        </p:nvSpPr>
        <p:spPr>
          <a:xfrm>
            <a:off x="4295360" y="3861248"/>
            <a:ext cx="3600000" cy="1836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56000" rIns="72000" bIns="72000" numCol="1" spcCol="0" rtlCol="0" fromWordArt="0" anchor="t" anchorCtr="0" forceAA="0" compatLnSpc="1">
            <a:prstTxWarp prst="textNoShape">
              <a:avLst/>
            </a:prstTxWarp>
            <a:noAutofit/>
          </a:bodyPr>
          <a:lstStyle/>
          <a:p>
            <a:pPr>
              <a:spcBef>
                <a:spcPts val="600"/>
              </a:spcBef>
            </a:pPr>
            <a:r>
              <a:rPr lang="de-DE" sz="2000" b="1" dirty="0">
                <a:solidFill>
                  <a:schemeClr val="tx1"/>
                </a:solidFill>
              </a:rPr>
              <a:t>44 Jahre</a:t>
            </a:r>
            <a:r>
              <a:rPr lang="de-DE" sz="1600" b="0" dirty="0">
                <a:solidFill>
                  <a:schemeClr val="tx1"/>
                </a:solidFill>
              </a:rPr>
              <a:t> ist das Durchschnitts-alter beim Auftreten einer Berufsunfähigkeit.</a:t>
            </a:r>
            <a:r>
              <a:rPr lang="de-DE" sz="1600" b="0" baseline="30000" dirty="0">
                <a:solidFill>
                  <a:schemeClr val="tx1"/>
                </a:solidFill>
              </a:rPr>
              <a:t>1)</a:t>
            </a:r>
          </a:p>
        </p:txBody>
      </p:sp>
      <p:sp>
        <p:nvSpPr>
          <p:cNvPr id="18" name="Rechteck 29">
            <a:extLst>
              <a:ext uri="{FF2B5EF4-FFF2-40B4-BE49-F238E27FC236}">
                <a16:creationId xmlns:a16="http://schemas.microsoft.com/office/drawing/2014/main" id="{22239E4B-A417-4D4E-933F-54011EEC4626}"/>
              </a:ext>
            </a:extLst>
          </p:cNvPr>
          <p:cNvSpPr/>
          <p:nvPr/>
        </p:nvSpPr>
        <p:spPr>
          <a:xfrm>
            <a:off x="8255360" y="3861248"/>
            <a:ext cx="3600000" cy="1836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56000" rIns="72000" bIns="72000" numCol="1" spcCol="0" rtlCol="0" fromWordArt="0" anchor="t" anchorCtr="0" forceAA="0" compatLnSpc="1">
            <a:prstTxWarp prst="textNoShape">
              <a:avLst/>
            </a:prstTxWarp>
            <a:noAutofit/>
          </a:bodyPr>
          <a:lstStyle/>
          <a:p>
            <a:pPr>
              <a:spcBef>
                <a:spcPts val="600"/>
              </a:spcBef>
            </a:pPr>
            <a:r>
              <a:rPr lang="de-DE" sz="2000" b="1" dirty="0">
                <a:solidFill>
                  <a:schemeClr val="tx1"/>
                </a:solidFill>
              </a:rPr>
              <a:t>7 Jahre</a:t>
            </a:r>
            <a:r>
              <a:rPr lang="de-DE" sz="1600" b="0" dirty="0">
                <a:solidFill>
                  <a:schemeClr val="tx1"/>
                </a:solidFill>
              </a:rPr>
              <a:t> dauert es im Schnitt, </a:t>
            </a:r>
            <a:br>
              <a:rPr lang="de-DE" sz="1600" b="0" dirty="0">
                <a:solidFill>
                  <a:schemeClr val="tx1"/>
                </a:solidFill>
              </a:rPr>
            </a:br>
            <a:r>
              <a:rPr lang="de-DE" sz="1600" b="0" dirty="0">
                <a:solidFill>
                  <a:schemeClr val="tx1"/>
                </a:solidFill>
              </a:rPr>
              <a:t>bis die Arbeitskraft wiederhergestellt ist.</a:t>
            </a:r>
            <a:r>
              <a:rPr lang="de-DE" sz="1600" b="0" baseline="30000" dirty="0">
                <a:solidFill>
                  <a:schemeClr val="tx1"/>
                </a:solidFill>
              </a:rPr>
              <a:t>1)</a:t>
            </a:r>
            <a:endParaRPr lang="de-DE" sz="1600" b="0" dirty="0">
              <a:solidFill>
                <a:schemeClr val="tx1"/>
              </a:solidFill>
            </a:endParaRPr>
          </a:p>
        </p:txBody>
      </p:sp>
      <p:sp>
        <p:nvSpPr>
          <p:cNvPr id="19" name="Rechteck 15">
            <a:extLst>
              <a:ext uri="{FF2B5EF4-FFF2-40B4-BE49-F238E27FC236}">
                <a16:creationId xmlns:a16="http://schemas.microsoft.com/office/drawing/2014/main" id="{3643ED6C-5841-4215-836F-88A729642151}"/>
              </a:ext>
            </a:extLst>
          </p:cNvPr>
          <p:cNvSpPr/>
          <p:nvPr/>
        </p:nvSpPr>
        <p:spPr>
          <a:xfrm>
            <a:off x="1813646" y="3645024"/>
            <a:ext cx="735858" cy="735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400" dirty="0" err="1"/>
          </a:p>
        </p:txBody>
      </p:sp>
      <p:sp>
        <p:nvSpPr>
          <p:cNvPr id="20" name="Rechteck 15">
            <a:extLst>
              <a:ext uri="{FF2B5EF4-FFF2-40B4-BE49-F238E27FC236}">
                <a16:creationId xmlns:a16="http://schemas.microsoft.com/office/drawing/2014/main" id="{50E3E50B-039B-4939-A4A0-AB087B1CB817}"/>
              </a:ext>
            </a:extLst>
          </p:cNvPr>
          <p:cNvSpPr/>
          <p:nvPr/>
        </p:nvSpPr>
        <p:spPr>
          <a:xfrm>
            <a:off x="5727431" y="1268760"/>
            <a:ext cx="735858" cy="735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400" dirty="0" err="1"/>
          </a:p>
        </p:txBody>
      </p:sp>
      <p:sp>
        <p:nvSpPr>
          <p:cNvPr id="21" name="Rechteck 15">
            <a:extLst>
              <a:ext uri="{FF2B5EF4-FFF2-40B4-BE49-F238E27FC236}">
                <a16:creationId xmlns:a16="http://schemas.microsoft.com/office/drawing/2014/main" id="{CA335640-D9DE-4F59-9A13-2DACE129F95D}"/>
              </a:ext>
            </a:extLst>
          </p:cNvPr>
          <p:cNvSpPr/>
          <p:nvPr/>
        </p:nvSpPr>
        <p:spPr>
          <a:xfrm>
            <a:off x="5727431" y="3645024"/>
            <a:ext cx="735858" cy="735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400" dirty="0" err="1"/>
          </a:p>
        </p:txBody>
      </p:sp>
      <p:sp>
        <p:nvSpPr>
          <p:cNvPr id="22" name="Rechteck 15">
            <a:extLst>
              <a:ext uri="{FF2B5EF4-FFF2-40B4-BE49-F238E27FC236}">
                <a16:creationId xmlns:a16="http://schemas.microsoft.com/office/drawing/2014/main" id="{C1166DF1-8504-493A-9013-8F0715805748}"/>
              </a:ext>
            </a:extLst>
          </p:cNvPr>
          <p:cNvSpPr/>
          <p:nvPr/>
        </p:nvSpPr>
        <p:spPr>
          <a:xfrm>
            <a:off x="9687431" y="1268760"/>
            <a:ext cx="735858" cy="735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400" dirty="0" err="1"/>
          </a:p>
        </p:txBody>
      </p:sp>
      <p:sp>
        <p:nvSpPr>
          <p:cNvPr id="23" name="Rechteck 15">
            <a:extLst>
              <a:ext uri="{FF2B5EF4-FFF2-40B4-BE49-F238E27FC236}">
                <a16:creationId xmlns:a16="http://schemas.microsoft.com/office/drawing/2014/main" id="{A192DAE5-4E2B-42D3-9E41-C84288260BB5}"/>
              </a:ext>
            </a:extLst>
          </p:cNvPr>
          <p:cNvSpPr/>
          <p:nvPr/>
        </p:nvSpPr>
        <p:spPr>
          <a:xfrm>
            <a:off x="9687431" y="3645024"/>
            <a:ext cx="735858" cy="735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400" dirty="0" err="1"/>
          </a:p>
        </p:txBody>
      </p:sp>
      <p:pic>
        <p:nvPicPr>
          <p:cNvPr id="24" name="Grafik 26">
            <a:extLst>
              <a:ext uri="{FF2B5EF4-FFF2-40B4-BE49-F238E27FC236}">
                <a16:creationId xmlns:a16="http://schemas.microsoft.com/office/drawing/2014/main" id="{0E69B7E1-1049-410A-BD62-92FF6BCBEE6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915641" y="1400119"/>
            <a:ext cx="531868" cy="473141"/>
          </a:xfrm>
          <a:prstGeom prst="rect">
            <a:avLst/>
          </a:prstGeom>
        </p:spPr>
      </p:pic>
      <p:pic>
        <p:nvPicPr>
          <p:cNvPr id="25" name="Grafik 30">
            <a:extLst>
              <a:ext uri="{FF2B5EF4-FFF2-40B4-BE49-F238E27FC236}">
                <a16:creationId xmlns:a16="http://schemas.microsoft.com/office/drawing/2014/main" id="{6B22B7EE-A0E7-48F4-8B1D-F5C3C1EBB80A}"/>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5878798" y="1389438"/>
            <a:ext cx="433124" cy="494503"/>
          </a:xfrm>
          <a:prstGeom prst="rect">
            <a:avLst/>
          </a:prstGeom>
        </p:spPr>
      </p:pic>
      <p:grpSp>
        <p:nvGrpSpPr>
          <p:cNvPr id="26" name="Gruppieren 34">
            <a:extLst>
              <a:ext uri="{FF2B5EF4-FFF2-40B4-BE49-F238E27FC236}">
                <a16:creationId xmlns:a16="http://schemas.microsoft.com/office/drawing/2014/main" id="{FC903588-CC07-46A7-8861-3000C69B072E}"/>
              </a:ext>
            </a:extLst>
          </p:cNvPr>
          <p:cNvGrpSpPr/>
          <p:nvPr/>
        </p:nvGrpSpPr>
        <p:grpSpPr>
          <a:xfrm>
            <a:off x="9805368" y="1387281"/>
            <a:ext cx="499984" cy="498816"/>
            <a:chOff x="5790090" y="1346783"/>
            <a:chExt cx="499984" cy="498816"/>
          </a:xfrm>
        </p:grpSpPr>
        <p:pic>
          <p:nvPicPr>
            <p:cNvPr id="27" name="Grafik 35">
              <a:extLst>
                <a:ext uri="{FF2B5EF4-FFF2-40B4-BE49-F238E27FC236}">
                  <a16:creationId xmlns:a16="http://schemas.microsoft.com/office/drawing/2014/main" id="{61755A2C-5A9D-41C0-92AE-0857B3894516}"/>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5790090" y="1346783"/>
              <a:ext cx="499984" cy="498816"/>
            </a:xfrm>
            <a:prstGeom prst="rect">
              <a:avLst/>
            </a:prstGeom>
          </p:spPr>
        </p:pic>
        <p:sp>
          <p:nvSpPr>
            <p:cNvPr id="28" name="Rechteck 36">
              <a:extLst>
                <a:ext uri="{FF2B5EF4-FFF2-40B4-BE49-F238E27FC236}">
                  <a16:creationId xmlns:a16="http://schemas.microsoft.com/office/drawing/2014/main" id="{516FE2CD-DF63-4C6E-AD33-06E95337F158}"/>
                </a:ext>
              </a:extLst>
            </p:cNvPr>
            <p:cNvSpPr/>
            <p:nvPr/>
          </p:nvSpPr>
          <p:spPr>
            <a:xfrm>
              <a:off x="5945981" y="1533499"/>
              <a:ext cx="188600" cy="252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pic>
        <p:nvPicPr>
          <p:cNvPr id="30" name="Grafik 85" descr="Ein Bild, das Zeichnung enthält.&#10;&#10;Automatisch generierte Beschreibung">
            <a:extLst>
              <a:ext uri="{FF2B5EF4-FFF2-40B4-BE49-F238E27FC236}">
                <a16:creationId xmlns:a16="http://schemas.microsoft.com/office/drawing/2014/main" id="{2BCFEBC7-4ECA-4D4F-ACCC-158994830F5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28842" y="3775234"/>
            <a:ext cx="505466" cy="475438"/>
          </a:xfrm>
          <a:prstGeom prst="rect">
            <a:avLst/>
          </a:prstGeom>
        </p:spPr>
      </p:pic>
      <p:pic>
        <p:nvPicPr>
          <p:cNvPr id="31" name="Grafik 43">
            <a:extLst>
              <a:ext uri="{FF2B5EF4-FFF2-40B4-BE49-F238E27FC236}">
                <a16:creationId xmlns:a16="http://schemas.microsoft.com/office/drawing/2014/main" id="{AFEEC144-FA59-44B6-9995-0DAFCE72C7B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5881097" y="3768326"/>
            <a:ext cx="428527" cy="489254"/>
          </a:xfrm>
          <a:prstGeom prst="rect">
            <a:avLst/>
          </a:prstGeom>
        </p:spPr>
      </p:pic>
      <p:pic>
        <p:nvPicPr>
          <p:cNvPr id="32" name="Grafik 81" descr="Ein Bild, das Zeichnung enthält.&#10;&#10;Automatisch generierte Beschreibung">
            <a:extLst>
              <a:ext uri="{FF2B5EF4-FFF2-40B4-BE49-F238E27FC236}">
                <a16:creationId xmlns:a16="http://schemas.microsoft.com/office/drawing/2014/main" id="{6308D345-A643-4AB9-9751-C1AE90E83D0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858333" y="3787554"/>
            <a:ext cx="394054" cy="450798"/>
          </a:xfrm>
          <a:prstGeom prst="rect">
            <a:avLst/>
          </a:prstGeom>
        </p:spPr>
      </p:pic>
      <p:sp>
        <p:nvSpPr>
          <p:cNvPr id="3" name="Foliennummernplatzhalter 2">
            <a:extLst>
              <a:ext uri="{FF2B5EF4-FFF2-40B4-BE49-F238E27FC236}">
                <a16:creationId xmlns:a16="http://schemas.microsoft.com/office/drawing/2014/main" id="{6049EE27-D48C-447B-B40E-4C12FD1CF436}"/>
              </a:ext>
            </a:extLst>
          </p:cNvPr>
          <p:cNvSpPr>
            <a:spLocks noGrp="1"/>
          </p:cNvSpPr>
          <p:nvPr>
            <p:ph type="sldNum" sz="quarter" idx="12"/>
          </p:nvPr>
        </p:nvSpPr>
        <p:spPr/>
        <p:txBody>
          <a:bodyPr/>
          <a:lstStyle/>
          <a:p>
            <a:fld id="{7EC6429F-8EBA-4254-B9C8-295228AFE7F1}" type="slidenum">
              <a:rPr lang="de-DE" smtClean="0"/>
              <a:pPr/>
              <a:t>8</a:t>
            </a:fld>
            <a:endParaRPr lang="de-DE" dirty="0"/>
          </a:p>
        </p:txBody>
      </p:sp>
      <p:sp>
        <p:nvSpPr>
          <p:cNvPr id="33" name="Fußzeilenplatzhalter 2">
            <a:extLst>
              <a:ext uri="{FF2B5EF4-FFF2-40B4-BE49-F238E27FC236}">
                <a16:creationId xmlns:a16="http://schemas.microsoft.com/office/drawing/2014/main" id="{B2D1E192-60F4-4555-ADC9-E4EA258B7ACA}"/>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4021780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Schon vor dem Abschluss günstig absichern? </a:t>
            </a:r>
            <a:br>
              <a:rPr lang="de-DE" dirty="0"/>
            </a:br>
            <a:r>
              <a:rPr lang="de-DE" dirty="0"/>
              <a:t>Einfach machen!</a:t>
            </a:r>
            <a:endParaRPr lang="de-DE" baseline="30000" dirty="0"/>
          </a:p>
        </p:txBody>
      </p:sp>
      <p:sp>
        <p:nvSpPr>
          <p:cNvPr id="37" name="Rechteck 12">
            <a:extLst>
              <a:ext uri="{FF2B5EF4-FFF2-40B4-BE49-F238E27FC236}">
                <a16:creationId xmlns:a16="http://schemas.microsoft.com/office/drawing/2014/main" id="{B7152EB0-DE9D-411A-83F2-685A31097EF5}"/>
              </a:ext>
            </a:extLst>
          </p:cNvPr>
          <p:cNvSpPr/>
          <p:nvPr/>
        </p:nvSpPr>
        <p:spPr>
          <a:xfrm>
            <a:off x="342899" y="1277938"/>
            <a:ext cx="9000000" cy="49248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nSpc>
                <a:spcPct val="104000"/>
              </a:lnSpc>
              <a:spcBef>
                <a:spcPts val="600"/>
              </a:spcBef>
            </a:pPr>
            <a:r>
              <a:rPr lang="de-DE" sz="1600" b="1" dirty="0">
                <a:solidFill>
                  <a:schemeClr val="tx1"/>
                </a:solidFill>
              </a:rPr>
              <a:t>Besondere Vorteile beim BU-Schutz für Studierende:</a:t>
            </a:r>
          </a:p>
          <a:p>
            <a:pPr marL="252000" indent="-252000">
              <a:lnSpc>
                <a:spcPct val="104000"/>
              </a:lnSpc>
              <a:spcBef>
                <a:spcPts val="600"/>
              </a:spcBef>
              <a:buBlip>
                <a:blip r:embed="rId2"/>
              </a:buBlip>
            </a:pPr>
            <a:r>
              <a:rPr lang="de-DE" sz="1600" b="1" dirty="0">
                <a:solidFill>
                  <a:schemeClr val="tx1"/>
                </a:solidFill>
              </a:rPr>
              <a:t>Absicherung bis 2.000 EUR</a:t>
            </a:r>
            <a:r>
              <a:rPr lang="de-DE" sz="1600" dirty="0">
                <a:solidFill>
                  <a:schemeClr val="tx1"/>
                </a:solidFill>
              </a:rPr>
              <a:t> </a:t>
            </a:r>
            <a:r>
              <a:rPr lang="de-DE" sz="1600" b="0" dirty="0">
                <a:solidFill>
                  <a:schemeClr val="tx1"/>
                </a:solidFill>
              </a:rPr>
              <a:t>ohne Angemessenheitsprüfung</a:t>
            </a:r>
          </a:p>
          <a:p>
            <a:pPr marL="252000" indent="-252000">
              <a:lnSpc>
                <a:spcPct val="104000"/>
              </a:lnSpc>
              <a:spcBef>
                <a:spcPts val="600"/>
              </a:spcBef>
              <a:buBlip>
                <a:blip r:embed="rId2"/>
              </a:buBlip>
            </a:pPr>
            <a:r>
              <a:rPr lang="de-DE" sz="1600" b="1" dirty="0">
                <a:solidFill>
                  <a:schemeClr val="tx1"/>
                </a:solidFill>
              </a:rPr>
              <a:t>Eingruppierung der Studierenden</a:t>
            </a:r>
            <a:r>
              <a:rPr lang="de-DE" sz="1600" dirty="0">
                <a:solidFill>
                  <a:schemeClr val="tx1"/>
                </a:solidFill>
              </a:rPr>
              <a:t> </a:t>
            </a:r>
            <a:r>
              <a:rPr lang="de-DE" sz="1600" b="0" dirty="0">
                <a:solidFill>
                  <a:schemeClr val="tx1"/>
                </a:solidFill>
              </a:rPr>
              <a:t>in den Zielberuf von Anfang an:</a:t>
            </a:r>
          </a:p>
          <a:p>
            <a:pPr marL="537750" indent="-285750">
              <a:lnSpc>
                <a:spcPct val="104000"/>
              </a:lnSpc>
              <a:buFont typeface="Wingdings" panose="05000000000000000000" pitchFamily="2" charset="2"/>
              <a:buChar char="§"/>
            </a:pPr>
            <a:r>
              <a:rPr lang="de-DE" sz="1600" b="0" dirty="0">
                <a:solidFill>
                  <a:schemeClr val="tx1"/>
                </a:solidFill>
              </a:rPr>
              <a:t>Gilt ab dem Tag der Immatrikulation</a:t>
            </a:r>
          </a:p>
          <a:p>
            <a:pPr marL="252000" indent="-252000">
              <a:lnSpc>
                <a:spcPct val="104000"/>
              </a:lnSpc>
              <a:spcBef>
                <a:spcPts val="600"/>
              </a:spcBef>
              <a:buBlip>
                <a:blip r:embed="rId2"/>
              </a:buBlip>
            </a:pPr>
            <a:r>
              <a:rPr lang="de-DE" sz="1600" b="1" dirty="0">
                <a:solidFill>
                  <a:schemeClr val="tx1"/>
                </a:solidFill>
              </a:rPr>
              <a:t>Nachversicherungsgarantie</a:t>
            </a:r>
            <a:endParaRPr lang="de-DE" sz="1600" b="0" dirty="0">
              <a:solidFill>
                <a:schemeClr val="tx1"/>
              </a:solidFill>
            </a:endParaRPr>
          </a:p>
          <a:p>
            <a:pPr marL="537750" indent="-285750">
              <a:lnSpc>
                <a:spcPct val="104000"/>
              </a:lnSpc>
              <a:buFont typeface="Wingdings" panose="05000000000000000000" pitchFamily="2" charset="2"/>
              <a:buChar char="§"/>
            </a:pPr>
            <a:r>
              <a:rPr lang="de-DE" sz="1600" b="0" dirty="0">
                <a:solidFill>
                  <a:schemeClr val="tx1"/>
                </a:solidFill>
              </a:rPr>
              <a:t>Einschlussmöglichkeit Leistungen wegen Krankschreibung in der freien Phase</a:t>
            </a:r>
          </a:p>
          <a:p>
            <a:pPr marL="537750" indent="-285750">
              <a:lnSpc>
                <a:spcPct val="104000"/>
              </a:lnSpc>
              <a:buFont typeface="Wingdings" panose="05000000000000000000" pitchFamily="2" charset="2"/>
              <a:buChar char="§"/>
            </a:pPr>
            <a:r>
              <a:rPr lang="de-DE" sz="1600" b="0" dirty="0">
                <a:solidFill>
                  <a:schemeClr val="tx1"/>
                </a:solidFill>
              </a:rPr>
              <a:t>Bei Aufnahme der ersten beruflichen Tätigkeit nach dem Studium:</a:t>
            </a:r>
            <a:br>
              <a:rPr lang="de-DE" sz="1600" b="0" dirty="0">
                <a:solidFill>
                  <a:schemeClr val="tx1"/>
                </a:solidFill>
              </a:rPr>
            </a:br>
            <a:r>
              <a:rPr lang="de-DE" sz="1600" b="0" dirty="0">
                <a:solidFill>
                  <a:schemeClr val="tx1"/>
                </a:solidFill>
              </a:rPr>
              <a:t>Erhöhung bis auf 3.000 EUR Monatsrente </a:t>
            </a:r>
            <a:br>
              <a:rPr lang="de-DE" sz="1600" b="0" dirty="0">
                <a:solidFill>
                  <a:schemeClr val="tx1"/>
                </a:solidFill>
              </a:rPr>
            </a:br>
            <a:r>
              <a:rPr lang="de-DE" sz="1600" b="0" dirty="0">
                <a:solidFill>
                  <a:schemeClr val="tx1"/>
                </a:solidFill>
              </a:rPr>
              <a:t>Voraussetzung: monatlichen Anfangsrenten ab 500 EUR und Alter 30</a:t>
            </a:r>
          </a:p>
          <a:p>
            <a:pPr marL="252000" indent="-252000">
              <a:lnSpc>
                <a:spcPct val="104000"/>
              </a:lnSpc>
              <a:spcBef>
                <a:spcPts val="600"/>
              </a:spcBef>
              <a:buBlip>
                <a:blip r:embed="rId2"/>
              </a:buBlip>
            </a:pPr>
            <a:r>
              <a:rPr lang="de-DE" sz="1600" b="1" dirty="0">
                <a:solidFill>
                  <a:schemeClr val="tx1"/>
                </a:solidFill>
              </a:rPr>
              <a:t>Berufswechseloption</a:t>
            </a:r>
          </a:p>
          <a:p>
            <a:pPr marL="537750" indent="-285750">
              <a:lnSpc>
                <a:spcPct val="104000"/>
              </a:lnSpc>
              <a:buFont typeface="Wingdings" panose="05000000000000000000" pitchFamily="2" charset="2"/>
              <a:buChar char="§"/>
            </a:pPr>
            <a:r>
              <a:rPr lang="de-DE" sz="1600" b="0" dirty="0">
                <a:solidFill>
                  <a:schemeClr val="tx1"/>
                </a:solidFill>
              </a:rPr>
              <a:t>Besserstellung der Berufsgruppe mit vereinfachter Gesundheitsprüfung, wenn durch Berufswechsel ein besser eingestufter Beruf ausgeübt wird. Eine Verschlechterung ist nicht möglich.</a:t>
            </a:r>
          </a:p>
          <a:p>
            <a:pPr marL="252000" indent="-252000">
              <a:lnSpc>
                <a:spcPct val="104000"/>
              </a:lnSpc>
              <a:spcBef>
                <a:spcPts val="600"/>
              </a:spcBef>
              <a:buBlip>
                <a:blip r:embed="rId2"/>
              </a:buBlip>
            </a:pPr>
            <a:r>
              <a:rPr lang="de-DE" sz="1600" b="1" dirty="0">
                <a:solidFill>
                  <a:schemeClr val="tx1"/>
                </a:solidFill>
              </a:rPr>
              <a:t>BU-Definition</a:t>
            </a:r>
            <a:r>
              <a:rPr lang="de-DE" sz="1600" dirty="0">
                <a:solidFill>
                  <a:schemeClr val="tx1"/>
                </a:solidFill>
              </a:rPr>
              <a:t> </a:t>
            </a:r>
            <a:r>
              <a:rPr lang="de-DE" sz="1600" b="0" dirty="0">
                <a:solidFill>
                  <a:schemeClr val="tx1"/>
                </a:solidFill>
              </a:rPr>
              <a:t>für Studierende im Leistungsfall.</a:t>
            </a:r>
          </a:p>
        </p:txBody>
      </p:sp>
      <p:sp>
        <p:nvSpPr>
          <p:cNvPr id="8" name="Rechteck 63">
            <a:extLst>
              <a:ext uri="{FF2B5EF4-FFF2-40B4-BE49-F238E27FC236}">
                <a16:creationId xmlns:a16="http://schemas.microsoft.com/office/drawing/2014/main" id="{32A691E8-08A9-4CE4-B501-D0738C311842}"/>
              </a:ext>
            </a:extLst>
          </p:cNvPr>
          <p:cNvSpPr/>
          <p:nvPr/>
        </p:nvSpPr>
        <p:spPr>
          <a:xfrm>
            <a:off x="335360"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9" name="Grafik 22" descr="Ein Bild, das Schild, Zeichnung, Uhr, Licht enthält.&#10;&#10;Automatisch generierte Beschreibung">
            <a:extLst>
              <a:ext uri="{FF2B5EF4-FFF2-40B4-BE49-F238E27FC236}">
                <a16:creationId xmlns:a16="http://schemas.microsoft.com/office/drawing/2014/main" id="{639236B5-F211-4960-9C1A-7F21B4A85606}"/>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93332" y="302903"/>
            <a:ext cx="726694" cy="436832"/>
          </a:xfrm>
          <a:prstGeom prst="rect">
            <a:avLst/>
          </a:prstGeom>
        </p:spPr>
      </p:pic>
      <p:pic>
        <p:nvPicPr>
          <p:cNvPr id="12" name="Grafik 9">
            <a:extLst>
              <a:ext uri="{FF2B5EF4-FFF2-40B4-BE49-F238E27FC236}">
                <a16:creationId xmlns:a16="http://schemas.microsoft.com/office/drawing/2014/main" id="{EF597493-E420-4F69-B702-5526BCC4289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79360" y="1277938"/>
            <a:ext cx="2376000" cy="4922837"/>
          </a:xfrm>
          <a:prstGeom prst="rect">
            <a:avLst/>
          </a:prstGeom>
        </p:spPr>
      </p:pic>
      <p:sp>
        <p:nvSpPr>
          <p:cNvPr id="3" name="Foliennummernplatzhalter 2">
            <a:extLst>
              <a:ext uri="{FF2B5EF4-FFF2-40B4-BE49-F238E27FC236}">
                <a16:creationId xmlns:a16="http://schemas.microsoft.com/office/drawing/2014/main" id="{141821C4-CC96-44A2-BF02-4C059CCBC455}"/>
              </a:ext>
            </a:extLst>
          </p:cNvPr>
          <p:cNvSpPr>
            <a:spLocks noGrp="1"/>
          </p:cNvSpPr>
          <p:nvPr>
            <p:ph type="sldNum" sz="quarter" idx="12"/>
          </p:nvPr>
        </p:nvSpPr>
        <p:spPr/>
        <p:txBody>
          <a:bodyPr/>
          <a:lstStyle/>
          <a:p>
            <a:fld id="{7EC6429F-8EBA-4254-B9C8-295228AFE7F1}" type="slidenum">
              <a:rPr lang="de-DE" smtClean="0"/>
              <a:pPr/>
              <a:t>80</a:t>
            </a:fld>
            <a:endParaRPr lang="de-DE" dirty="0"/>
          </a:p>
        </p:txBody>
      </p:sp>
      <p:sp>
        <p:nvSpPr>
          <p:cNvPr id="10" name="Fußzeilenplatzhalter 2">
            <a:extLst>
              <a:ext uri="{FF2B5EF4-FFF2-40B4-BE49-F238E27FC236}">
                <a16:creationId xmlns:a16="http://schemas.microsoft.com/office/drawing/2014/main" id="{B7C9260E-DB76-4231-9862-61AC69C983D6}"/>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41192384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Schüler-BU: </a:t>
            </a:r>
            <a:br>
              <a:rPr lang="de-DE" dirty="0"/>
            </a:br>
            <a:r>
              <a:rPr lang="de-DE" dirty="0"/>
              <a:t>Darum schon zur Schulzeit absichern. </a:t>
            </a:r>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512415"/>
          </a:xfrm>
        </p:spPr>
        <p:txBody>
          <a:bodyPr/>
          <a:lstStyle/>
          <a:p>
            <a:r>
              <a:rPr lang="de-DE" b="0" dirty="0"/>
              <a:t>Eine unserer Zielgruppen sind </a:t>
            </a:r>
            <a:r>
              <a:rPr lang="de-DE" dirty="0">
                <a:solidFill>
                  <a:schemeClr val="accent1"/>
                </a:solidFill>
              </a:rPr>
              <a:t>Schüler</a:t>
            </a:r>
            <a:r>
              <a:rPr lang="de-DE" b="0" dirty="0"/>
              <a:t>. Natürlich haben sie noch keinen „richtigen“ Beruf. </a:t>
            </a:r>
            <a:br>
              <a:rPr lang="de-DE" b="0" dirty="0"/>
            </a:br>
            <a:r>
              <a:rPr lang="de-DE" b="0" dirty="0"/>
              <a:t>Aber das ist kein Grund, den Schutz durch eine Berufsunfähigkeitsversicherung auf später zu verschieben. </a:t>
            </a:r>
          </a:p>
        </p:txBody>
      </p:sp>
      <p:sp>
        <p:nvSpPr>
          <p:cNvPr id="41" name="Rechteck 63">
            <a:extLst>
              <a:ext uri="{FF2B5EF4-FFF2-40B4-BE49-F238E27FC236}">
                <a16:creationId xmlns:a16="http://schemas.microsoft.com/office/drawing/2014/main" id="{5B12EDED-0FC6-42C6-9EDE-65CBDFA15BA4}"/>
              </a:ext>
            </a:extLst>
          </p:cNvPr>
          <p:cNvSpPr/>
          <p:nvPr/>
        </p:nvSpPr>
        <p:spPr>
          <a:xfrm>
            <a:off x="335360"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25" name="Grafik 8">
            <a:extLst>
              <a:ext uri="{FF2B5EF4-FFF2-40B4-BE49-F238E27FC236}">
                <a16:creationId xmlns:a16="http://schemas.microsoft.com/office/drawing/2014/main" id="{69BFE6FA-5C49-4C85-85DD-483B19BE0F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012" y="202161"/>
            <a:ext cx="797335" cy="638316"/>
          </a:xfrm>
          <a:prstGeom prst="rect">
            <a:avLst/>
          </a:prstGeom>
        </p:spPr>
      </p:pic>
      <p:sp>
        <p:nvSpPr>
          <p:cNvPr id="28" name="Rechteck 8">
            <a:extLst>
              <a:ext uri="{FF2B5EF4-FFF2-40B4-BE49-F238E27FC236}">
                <a16:creationId xmlns:a16="http://schemas.microsoft.com/office/drawing/2014/main" id="{ED2582DD-885D-4BEE-AC21-EE7F6FBD4F54}"/>
              </a:ext>
            </a:extLst>
          </p:cNvPr>
          <p:cNvSpPr/>
          <p:nvPr/>
        </p:nvSpPr>
        <p:spPr>
          <a:xfrm>
            <a:off x="335360" y="2149426"/>
            <a:ext cx="3492000" cy="405135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1" name="Rechteck 8">
            <a:extLst>
              <a:ext uri="{FF2B5EF4-FFF2-40B4-BE49-F238E27FC236}">
                <a16:creationId xmlns:a16="http://schemas.microsoft.com/office/drawing/2014/main" id="{7C6E1646-91DB-4262-A9C3-B6B2BE39B939}"/>
              </a:ext>
            </a:extLst>
          </p:cNvPr>
          <p:cNvSpPr/>
          <p:nvPr/>
        </p:nvSpPr>
        <p:spPr>
          <a:xfrm>
            <a:off x="4354154" y="2149426"/>
            <a:ext cx="3492000" cy="405135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6" name="Rechteck 8">
            <a:extLst>
              <a:ext uri="{FF2B5EF4-FFF2-40B4-BE49-F238E27FC236}">
                <a16:creationId xmlns:a16="http://schemas.microsoft.com/office/drawing/2014/main" id="{BE6D1998-1D98-4150-96C4-804C9E9E238D}"/>
              </a:ext>
            </a:extLst>
          </p:cNvPr>
          <p:cNvSpPr/>
          <p:nvPr/>
        </p:nvSpPr>
        <p:spPr>
          <a:xfrm>
            <a:off x="8366370" y="2149426"/>
            <a:ext cx="3492000" cy="405135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a:p>
        </p:txBody>
      </p:sp>
      <p:sp>
        <p:nvSpPr>
          <p:cNvPr id="37" name="Rechteck 30">
            <a:extLst>
              <a:ext uri="{FF2B5EF4-FFF2-40B4-BE49-F238E27FC236}">
                <a16:creationId xmlns:a16="http://schemas.microsoft.com/office/drawing/2014/main" id="{17C09D60-EBBE-4BD1-B9E7-7AD7D36F015E}"/>
              </a:ext>
            </a:extLst>
          </p:cNvPr>
          <p:cNvSpPr/>
          <p:nvPr/>
        </p:nvSpPr>
        <p:spPr>
          <a:xfrm>
            <a:off x="3221953" y="1914509"/>
            <a:ext cx="714219" cy="714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8" name="Rechteck 30">
            <a:extLst>
              <a:ext uri="{FF2B5EF4-FFF2-40B4-BE49-F238E27FC236}">
                <a16:creationId xmlns:a16="http://schemas.microsoft.com/office/drawing/2014/main" id="{3B4472B5-DA29-472C-81CE-306EEC3DA799}"/>
              </a:ext>
            </a:extLst>
          </p:cNvPr>
          <p:cNvSpPr/>
          <p:nvPr/>
        </p:nvSpPr>
        <p:spPr>
          <a:xfrm>
            <a:off x="7240747" y="1914509"/>
            <a:ext cx="714219" cy="714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0" name="Rechteck 30">
            <a:extLst>
              <a:ext uri="{FF2B5EF4-FFF2-40B4-BE49-F238E27FC236}">
                <a16:creationId xmlns:a16="http://schemas.microsoft.com/office/drawing/2014/main" id="{60260E03-C3D2-48E4-AA19-4A4FB5F00EEB}"/>
              </a:ext>
            </a:extLst>
          </p:cNvPr>
          <p:cNvSpPr/>
          <p:nvPr/>
        </p:nvSpPr>
        <p:spPr>
          <a:xfrm>
            <a:off x="11252963" y="1914509"/>
            <a:ext cx="714219" cy="714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2" name="Textplatzhalter 4">
            <a:extLst>
              <a:ext uri="{FF2B5EF4-FFF2-40B4-BE49-F238E27FC236}">
                <a16:creationId xmlns:a16="http://schemas.microsoft.com/office/drawing/2014/main" id="{49EE8CEF-3D1F-4876-8A21-91494A457800}"/>
              </a:ext>
            </a:extLst>
          </p:cNvPr>
          <p:cNvSpPr txBox="1">
            <a:spLocks/>
          </p:cNvSpPr>
          <p:nvPr/>
        </p:nvSpPr>
        <p:spPr bwMode="gray">
          <a:xfrm>
            <a:off x="468710" y="2642592"/>
            <a:ext cx="3096000" cy="1996083"/>
          </a:xfrm>
          <a:prstGeom prst="rect">
            <a:avLst/>
          </a:prstGeom>
        </p:spPr>
        <p:txBody>
          <a:bodyPr vert="horz" wrap="square"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b="1" dirty="0"/>
              <a:t>Einfacher Zugang.</a:t>
            </a:r>
          </a:p>
          <a:p>
            <a:pPr marL="285750" lvl="2" indent="-285750">
              <a:spcBef>
                <a:spcPts val="300"/>
              </a:spcBef>
              <a:buBlip>
                <a:blip r:embed="rId3"/>
              </a:buBlip>
            </a:pPr>
            <a:r>
              <a:rPr lang="de-DE" sz="1400" dirty="0"/>
              <a:t>„Einfrieren“ des in der Regel guten Gesundheitszustands.</a:t>
            </a:r>
          </a:p>
          <a:p>
            <a:pPr marL="285750" lvl="2" indent="-285750">
              <a:spcBef>
                <a:spcPts val="300"/>
              </a:spcBef>
              <a:buBlip>
                <a:blip r:embed="rId3"/>
              </a:buBlip>
            </a:pPr>
            <a:r>
              <a:rPr lang="de-DE" sz="1400" dirty="0"/>
              <a:t>Kaum Vorerkrankungen und risikorelevante Freizeitaktivitäten.</a:t>
            </a:r>
          </a:p>
          <a:p>
            <a:pPr marL="285750" lvl="2" indent="-285750">
              <a:spcBef>
                <a:spcPts val="300"/>
              </a:spcBef>
              <a:buBlip>
                <a:blip r:embed="rId3"/>
              </a:buBlip>
            </a:pPr>
            <a:r>
              <a:rPr lang="de-DE" sz="1400" dirty="0"/>
              <a:t>Versicherbarkeit unabhängig vom späteren Beruf.</a:t>
            </a:r>
          </a:p>
        </p:txBody>
      </p:sp>
      <p:sp>
        <p:nvSpPr>
          <p:cNvPr id="43" name="Textplatzhalter 4">
            <a:extLst>
              <a:ext uri="{FF2B5EF4-FFF2-40B4-BE49-F238E27FC236}">
                <a16:creationId xmlns:a16="http://schemas.microsoft.com/office/drawing/2014/main" id="{2DF3EC5F-DC32-44A6-9796-0AB061D35E67}"/>
              </a:ext>
            </a:extLst>
          </p:cNvPr>
          <p:cNvSpPr txBox="1">
            <a:spLocks/>
          </p:cNvSpPr>
          <p:nvPr/>
        </p:nvSpPr>
        <p:spPr bwMode="gray">
          <a:xfrm>
            <a:off x="4487504" y="2642592"/>
            <a:ext cx="3096000" cy="1996083"/>
          </a:xfrm>
          <a:prstGeom prst="rect">
            <a:avLst/>
          </a:prstGeom>
        </p:spPr>
        <p:txBody>
          <a:bodyPr vert="horz" wrap="square"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b="1" dirty="0"/>
              <a:t>Preiswert.</a:t>
            </a:r>
            <a:endParaRPr lang="de-DE" dirty="0"/>
          </a:p>
          <a:p>
            <a:pPr marL="285750" lvl="2" indent="-285750">
              <a:spcBef>
                <a:spcPts val="300"/>
              </a:spcBef>
              <a:buBlip>
                <a:blip r:embed="rId3"/>
              </a:buBlip>
            </a:pPr>
            <a:r>
              <a:rPr lang="de-DE" sz="1400" dirty="0"/>
              <a:t>Durch das niedrigere Eintrittsalter sind die Beiträge grundsätzlich günstiger.</a:t>
            </a:r>
          </a:p>
          <a:p>
            <a:pPr marL="285750" lvl="2" indent="-285750">
              <a:spcBef>
                <a:spcPts val="300"/>
              </a:spcBef>
              <a:buBlip>
                <a:blip r:embed="rId3"/>
              </a:buBlip>
            </a:pPr>
            <a:r>
              <a:rPr lang="de-DE" sz="1400" dirty="0"/>
              <a:t>In jungen Jahren kann man mit weniger Risikozuschlägen / Ausschlüssen rechnen. </a:t>
            </a:r>
          </a:p>
        </p:txBody>
      </p:sp>
      <p:sp>
        <p:nvSpPr>
          <p:cNvPr id="44" name="Textplatzhalter 4">
            <a:extLst>
              <a:ext uri="{FF2B5EF4-FFF2-40B4-BE49-F238E27FC236}">
                <a16:creationId xmlns:a16="http://schemas.microsoft.com/office/drawing/2014/main" id="{23B83A87-A841-4691-A2AA-B4D2F794BC15}"/>
              </a:ext>
            </a:extLst>
          </p:cNvPr>
          <p:cNvSpPr txBox="1">
            <a:spLocks/>
          </p:cNvSpPr>
          <p:nvPr/>
        </p:nvSpPr>
        <p:spPr bwMode="gray">
          <a:xfrm>
            <a:off x="8499720" y="2642592"/>
            <a:ext cx="3096000" cy="1996083"/>
          </a:xfrm>
          <a:prstGeom prst="rect">
            <a:avLst/>
          </a:prstGeom>
        </p:spPr>
        <p:txBody>
          <a:bodyPr vert="horz" wrap="square"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b="1" dirty="0"/>
              <a:t>Lückenloser Schutz. </a:t>
            </a:r>
          </a:p>
          <a:p>
            <a:pPr marL="285750" lvl="2" indent="-285750">
              <a:spcBef>
                <a:spcPts val="300"/>
              </a:spcBef>
              <a:buBlip>
                <a:blip r:embed="rId3"/>
              </a:buBlip>
            </a:pPr>
            <a:r>
              <a:rPr lang="de-DE" sz="1400" dirty="0"/>
              <a:t>Egal ob Schule, Ausbildung, Studium oder Beruf: Der BU-Versicherungsschutz bleibt bestehen.</a:t>
            </a:r>
          </a:p>
          <a:p>
            <a:pPr marL="285750" lvl="2" indent="-285750">
              <a:spcBef>
                <a:spcPts val="300"/>
              </a:spcBef>
              <a:buBlip>
                <a:blip r:embed="rId3"/>
              </a:buBlip>
            </a:pPr>
            <a:r>
              <a:rPr lang="de-DE" sz="1400" dirty="0"/>
              <a:t>Möglichkeit, den Beitrag mit der Berufswechseloption überprüfen </a:t>
            </a:r>
            <a:br>
              <a:rPr lang="de-DE" sz="1400" dirty="0"/>
            </a:br>
            <a:r>
              <a:rPr lang="de-DE" sz="1400" dirty="0"/>
              <a:t>zu lassen.</a:t>
            </a:r>
          </a:p>
        </p:txBody>
      </p:sp>
      <p:grpSp>
        <p:nvGrpSpPr>
          <p:cNvPr id="2" name="Group 1">
            <a:extLst>
              <a:ext uri="{FF2B5EF4-FFF2-40B4-BE49-F238E27FC236}">
                <a16:creationId xmlns:a16="http://schemas.microsoft.com/office/drawing/2014/main" id="{2E6FEDDA-B614-4F3B-9415-40FA4F1A9774}"/>
              </a:ext>
            </a:extLst>
          </p:cNvPr>
          <p:cNvGrpSpPr/>
          <p:nvPr/>
        </p:nvGrpSpPr>
        <p:grpSpPr>
          <a:xfrm>
            <a:off x="335359" y="5050654"/>
            <a:ext cx="3491999" cy="1145719"/>
            <a:chOff x="335359" y="5050654"/>
            <a:chExt cx="3491999" cy="1145719"/>
          </a:xfrm>
        </p:grpSpPr>
        <p:sp>
          <p:nvSpPr>
            <p:cNvPr id="52" name="Textplatzhalter 4 - 1">
              <a:extLst>
                <a:ext uri="{FF2B5EF4-FFF2-40B4-BE49-F238E27FC236}">
                  <a16:creationId xmlns:a16="http://schemas.microsoft.com/office/drawing/2014/main" id="{A364D67B-A384-4FB7-9980-1042B539D547}"/>
                </a:ext>
              </a:extLst>
            </p:cNvPr>
            <p:cNvSpPr txBox="1">
              <a:spLocks/>
            </p:cNvSpPr>
            <p:nvPr/>
          </p:nvSpPr>
          <p:spPr bwMode="gray">
            <a:xfrm>
              <a:off x="335359" y="5050654"/>
              <a:ext cx="3491999" cy="1145719"/>
            </a:xfrm>
            <a:prstGeom prst="rect">
              <a:avLst/>
            </a:prstGeom>
            <a:solidFill>
              <a:schemeClr val="accent1"/>
            </a:solidFill>
          </p:spPr>
          <p:txBody>
            <a:bodyPr vert="horz" wrap="square" lIns="576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dirty="0">
                  <a:solidFill>
                    <a:schemeClr val="bg1"/>
                  </a:solidFill>
                </a:rPr>
                <a:t>Der Abschluss einer Berufsunfähigkeits-versicherung ist </a:t>
              </a:r>
              <a:br>
                <a:rPr lang="de-DE" dirty="0">
                  <a:solidFill>
                    <a:schemeClr val="bg1"/>
                  </a:solidFill>
                </a:rPr>
              </a:br>
              <a:r>
                <a:rPr lang="de-DE" dirty="0">
                  <a:solidFill>
                    <a:schemeClr val="bg1"/>
                  </a:solidFill>
                </a:rPr>
                <a:t>meist reibungslos!</a:t>
              </a:r>
            </a:p>
          </p:txBody>
        </p:sp>
        <p:sp>
          <p:nvSpPr>
            <p:cNvPr id="53" name="Freihandform 16">
              <a:extLst>
                <a:ext uri="{FF2B5EF4-FFF2-40B4-BE49-F238E27FC236}">
                  <a16:creationId xmlns:a16="http://schemas.microsoft.com/office/drawing/2014/main" id="{EC7C925A-FA7D-43F6-9376-9BA6016980AB}"/>
                </a:ext>
              </a:extLst>
            </p:cNvPr>
            <p:cNvSpPr>
              <a:spLocks noChangeAspect="1"/>
            </p:cNvSpPr>
            <p:nvPr/>
          </p:nvSpPr>
          <p:spPr>
            <a:xfrm>
              <a:off x="500122" y="5426342"/>
              <a:ext cx="243373" cy="394341"/>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bg1"/>
                </a:solidFill>
              </a:endParaRPr>
            </a:p>
          </p:txBody>
        </p:sp>
      </p:grpSp>
      <p:grpSp>
        <p:nvGrpSpPr>
          <p:cNvPr id="54" name="Group 53">
            <a:extLst>
              <a:ext uri="{FF2B5EF4-FFF2-40B4-BE49-F238E27FC236}">
                <a16:creationId xmlns:a16="http://schemas.microsoft.com/office/drawing/2014/main" id="{A71D0650-4EA6-40DC-BD29-D73903F04CF6}"/>
              </a:ext>
            </a:extLst>
          </p:cNvPr>
          <p:cNvGrpSpPr/>
          <p:nvPr/>
        </p:nvGrpSpPr>
        <p:grpSpPr>
          <a:xfrm>
            <a:off x="4354154" y="5050654"/>
            <a:ext cx="3491999" cy="1145719"/>
            <a:chOff x="335359" y="5050654"/>
            <a:chExt cx="3491999" cy="1145719"/>
          </a:xfrm>
        </p:grpSpPr>
        <p:sp>
          <p:nvSpPr>
            <p:cNvPr id="55" name="Textplatzhalter 4 - 1">
              <a:extLst>
                <a:ext uri="{FF2B5EF4-FFF2-40B4-BE49-F238E27FC236}">
                  <a16:creationId xmlns:a16="http://schemas.microsoft.com/office/drawing/2014/main" id="{FB676375-164B-4B53-8514-98DC244AAF3D}"/>
                </a:ext>
              </a:extLst>
            </p:cNvPr>
            <p:cNvSpPr txBox="1">
              <a:spLocks/>
            </p:cNvSpPr>
            <p:nvPr/>
          </p:nvSpPr>
          <p:spPr bwMode="gray">
            <a:xfrm>
              <a:off x="335359" y="5050654"/>
              <a:ext cx="3491999" cy="1145719"/>
            </a:xfrm>
            <a:prstGeom prst="rect">
              <a:avLst/>
            </a:prstGeom>
            <a:solidFill>
              <a:schemeClr val="accent1"/>
            </a:solidFill>
          </p:spPr>
          <p:txBody>
            <a:bodyPr vert="horz" wrap="square" lIns="576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dirty="0">
                  <a:solidFill>
                    <a:schemeClr val="bg1"/>
                  </a:solidFill>
                </a:rPr>
                <a:t>Früh einsteigen bedeutet längerer Schutz für </a:t>
              </a:r>
              <a:br>
                <a:rPr lang="de-DE" dirty="0">
                  <a:solidFill>
                    <a:schemeClr val="bg1"/>
                  </a:solidFill>
                </a:rPr>
              </a:br>
              <a:r>
                <a:rPr lang="de-DE" dirty="0">
                  <a:solidFill>
                    <a:schemeClr val="bg1"/>
                  </a:solidFill>
                </a:rPr>
                <a:t>dauerhaft niedrige Beiträge!</a:t>
              </a:r>
            </a:p>
          </p:txBody>
        </p:sp>
        <p:sp>
          <p:nvSpPr>
            <p:cNvPr id="56" name="Freihandform 16">
              <a:extLst>
                <a:ext uri="{FF2B5EF4-FFF2-40B4-BE49-F238E27FC236}">
                  <a16:creationId xmlns:a16="http://schemas.microsoft.com/office/drawing/2014/main" id="{4DE0BF23-B07D-433E-9683-EF3BBB3D2668}"/>
                </a:ext>
              </a:extLst>
            </p:cNvPr>
            <p:cNvSpPr>
              <a:spLocks noChangeAspect="1"/>
            </p:cNvSpPr>
            <p:nvPr/>
          </p:nvSpPr>
          <p:spPr>
            <a:xfrm>
              <a:off x="500122" y="5426342"/>
              <a:ext cx="243373" cy="394341"/>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bg1"/>
                </a:solidFill>
              </a:endParaRPr>
            </a:p>
          </p:txBody>
        </p:sp>
      </p:grpSp>
      <p:grpSp>
        <p:nvGrpSpPr>
          <p:cNvPr id="57" name="Group 56">
            <a:extLst>
              <a:ext uri="{FF2B5EF4-FFF2-40B4-BE49-F238E27FC236}">
                <a16:creationId xmlns:a16="http://schemas.microsoft.com/office/drawing/2014/main" id="{8666587F-608A-4790-BB3C-C62171E2DFFB}"/>
              </a:ext>
            </a:extLst>
          </p:cNvPr>
          <p:cNvGrpSpPr/>
          <p:nvPr/>
        </p:nvGrpSpPr>
        <p:grpSpPr>
          <a:xfrm>
            <a:off x="8366370" y="5050654"/>
            <a:ext cx="3491999" cy="1145719"/>
            <a:chOff x="335359" y="5050654"/>
            <a:chExt cx="3491999" cy="1145719"/>
          </a:xfrm>
        </p:grpSpPr>
        <p:sp>
          <p:nvSpPr>
            <p:cNvPr id="58" name="Textplatzhalter 4 - 1">
              <a:extLst>
                <a:ext uri="{FF2B5EF4-FFF2-40B4-BE49-F238E27FC236}">
                  <a16:creationId xmlns:a16="http://schemas.microsoft.com/office/drawing/2014/main" id="{F4EE82EF-D225-4286-85D0-9C2FD4581D6D}"/>
                </a:ext>
              </a:extLst>
            </p:cNvPr>
            <p:cNvSpPr txBox="1">
              <a:spLocks/>
            </p:cNvSpPr>
            <p:nvPr/>
          </p:nvSpPr>
          <p:spPr bwMode="gray">
            <a:xfrm>
              <a:off x="335359" y="5050654"/>
              <a:ext cx="3491999" cy="1145719"/>
            </a:xfrm>
            <a:prstGeom prst="rect">
              <a:avLst/>
            </a:prstGeom>
            <a:solidFill>
              <a:schemeClr val="accent1"/>
            </a:solidFill>
          </p:spPr>
          <p:txBody>
            <a:bodyPr vert="horz" wrap="square" lIns="576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dirty="0">
                  <a:solidFill>
                    <a:schemeClr val="bg1"/>
                  </a:solidFill>
                </a:rPr>
                <a:t>Absicherung gegen Berufsunfähigkeit besteht</a:t>
              </a:r>
              <a:br>
                <a:rPr lang="de-DE" dirty="0">
                  <a:solidFill>
                    <a:schemeClr val="bg1"/>
                  </a:solidFill>
                </a:rPr>
              </a:br>
              <a:r>
                <a:rPr lang="de-DE" dirty="0">
                  <a:solidFill>
                    <a:schemeClr val="bg1"/>
                  </a:solidFill>
                </a:rPr>
                <a:t>ab sofort – ein Berufsleben lang!</a:t>
              </a:r>
            </a:p>
          </p:txBody>
        </p:sp>
        <p:sp>
          <p:nvSpPr>
            <p:cNvPr id="59" name="Freihandform 16">
              <a:extLst>
                <a:ext uri="{FF2B5EF4-FFF2-40B4-BE49-F238E27FC236}">
                  <a16:creationId xmlns:a16="http://schemas.microsoft.com/office/drawing/2014/main" id="{D75AE29A-5137-42C9-8F5B-15080C4ED4D6}"/>
                </a:ext>
              </a:extLst>
            </p:cNvPr>
            <p:cNvSpPr>
              <a:spLocks noChangeAspect="1"/>
            </p:cNvSpPr>
            <p:nvPr/>
          </p:nvSpPr>
          <p:spPr>
            <a:xfrm>
              <a:off x="500122" y="5426342"/>
              <a:ext cx="243373" cy="394341"/>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bg1"/>
                </a:solidFill>
              </a:endParaRPr>
            </a:p>
          </p:txBody>
        </p:sp>
      </p:grpSp>
      <p:pic>
        <p:nvPicPr>
          <p:cNvPr id="60" name="Grafik 31">
            <a:extLst>
              <a:ext uri="{FF2B5EF4-FFF2-40B4-BE49-F238E27FC236}">
                <a16:creationId xmlns:a16="http://schemas.microsoft.com/office/drawing/2014/main" id="{FBA3827B-6619-4C63-AC27-E4FB9C3866A1}"/>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3368481" y="2061037"/>
            <a:ext cx="421162" cy="421162"/>
          </a:xfrm>
          <a:prstGeom prst="rect">
            <a:avLst/>
          </a:prstGeom>
        </p:spPr>
      </p:pic>
      <p:pic>
        <p:nvPicPr>
          <p:cNvPr id="65" name="Grafik 32">
            <a:extLst>
              <a:ext uri="{FF2B5EF4-FFF2-40B4-BE49-F238E27FC236}">
                <a16:creationId xmlns:a16="http://schemas.microsoft.com/office/drawing/2014/main" id="{3D093683-7157-4A19-A145-AF6EF4726536}"/>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11397419" y="2045178"/>
            <a:ext cx="425306" cy="452880"/>
          </a:xfrm>
          <a:prstGeom prst="rect">
            <a:avLst/>
          </a:prstGeom>
        </p:spPr>
      </p:pic>
      <p:sp>
        <p:nvSpPr>
          <p:cNvPr id="4" name="Foliennummernplatzhalter 3">
            <a:extLst>
              <a:ext uri="{FF2B5EF4-FFF2-40B4-BE49-F238E27FC236}">
                <a16:creationId xmlns:a16="http://schemas.microsoft.com/office/drawing/2014/main" id="{369AADEE-6AA2-4EF7-BF92-A2D7A31AAA5F}"/>
              </a:ext>
            </a:extLst>
          </p:cNvPr>
          <p:cNvSpPr>
            <a:spLocks noGrp="1"/>
          </p:cNvSpPr>
          <p:nvPr>
            <p:ph type="sldNum" sz="quarter" idx="12"/>
          </p:nvPr>
        </p:nvSpPr>
        <p:spPr/>
        <p:txBody>
          <a:bodyPr/>
          <a:lstStyle/>
          <a:p>
            <a:fld id="{7EC6429F-8EBA-4254-B9C8-295228AFE7F1}" type="slidenum">
              <a:rPr lang="de-DE" smtClean="0"/>
              <a:pPr/>
              <a:t>81</a:t>
            </a:fld>
            <a:endParaRPr lang="de-DE" dirty="0"/>
          </a:p>
        </p:txBody>
      </p:sp>
      <p:sp>
        <p:nvSpPr>
          <p:cNvPr id="32" name="Fußzeilenplatzhalter 2">
            <a:extLst>
              <a:ext uri="{FF2B5EF4-FFF2-40B4-BE49-F238E27FC236}">
                <a16:creationId xmlns:a16="http://schemas.microsoft.com/office/drawing/2014/main" id="{4E06704E-3684-4007-A498-29F8E4DF5434}"/>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45" name="Rechteck 30">
            <a:extLst>
              <a:ext uri="{FF2B5EF4-FFF2-40B4-BE49-F238E27FC236}">
                <a16:creationId xmlns:a16="http://schemas.microsoft.com/office/drawing/2014/main" id="{420C939B-47EF-407D-B212-E3792CB4473C}"/>
              </a:ext>
            </a:extLst>
          </p:cNvPr>
          <p:cNvSpPr/>
          <p:nvPr/>
        </p:nvSpPr>
        <p:spPr>
          <a:xfrm>
            <a:off x="7240747" y="1914509"/>
            <a:ext cx="714219" cy="714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nvGrpSpPr>
          <p:cNvPr id="46" name="Group 60">
            <a:extLst>
              <a:ext uri="{FF2B5EF4-FFF2-40B4-BE49-F238E27FC236}">
                <a16:creationId xmlns:a16="http://schemas.microsoft.com/office/drawing/2014/main" id="{59C380B5-AEB4-4FB4-9DA9-06B69BD01D00}"/>
              </a:ext>
            </a:extLst>
          </p:cNvPr>
          <p:cNvGrpSpPr/>
          <p:nvPr/>
        </p:nvGrpSpPr>
        <p:grpSpPr>
          <a:xfrm>
            <a:off x="7352866" y="2100033"/>
            <a:ext cx="489980" cy="343170"/>
            <a:chOff x="5410793" y="2108027"/>
            <a:chExt cx="489980" cy="343170"/>
          </a:xfrm>
        </p:grpSpPr>
        <p:pic>
          <p:nvPicPr>
            <p:cNvPr id="47" name="Grafik 36">
              <a:extLst>
                <a:ext uri="{FF2B5EF4-FFF2-40B4-BE49-F238E27FC236}">
                  <a16:creationId xmlns:a16="http://schemas.microsoft.com/office/drawing/2014/main" id="{E0199514-CFF2-434D-9300-E8771E2FAF62}"/>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a:off x="5410793" y="2108027"/>
              <a:ext cx="489980" cy="343170"/>
            </a:xfrm>
            <a:prstGeom prst="rect">
              <a:avLst/>
            </a:prstGeom>
          </p:spPr>
        </p:pic>
        <p:sp>
          <p:nvSpPr>
            <p:cNvPr id="48" name="Rechteck 7">
              <a:extLst>
                <a:ext uri="{FF2B5EF4-FFF2-40B4-BE49-F238E27FC236}">
                  <a16:creationId xmlns:a16="http://schemas.microsoft.com/office/drawing/2014/main" id="{69D12233-794F-4041-8AC0-AA0185403A0B}"/>
                </a:ext>
              </a:extLst>
            </p:cNvPr>
            <p:cNvSpPr/>
            <p:nvPr/>
          </p:nvSpPr>
          <p:spPr>
            <a:xfrm>
              <a:off x="5474494" y="2188717"/>
              <a:ext cx="114300" cy="172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49" name="Grafik 6" descr="Ein Bild, das Zeichnung enthält.&#10;&#10;Automatisch generierte Beschreibung">
              <a:extLst>
                <a:ext uri="{FF2B5EF4-FFF2-40B4-BE49-F238E27FC236}">
                  <a16:creationId xmlns:a16="http://schemas.microsoft.com/office/drawing/2014/main" id="{C3223A69-3218-408C-B6CC-D566D5DB732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81635" y="2207529"/>
              <a:ext cx="95254" cy="138448"/>
            </a:xfrm>
            <a:prstGeom prst="rect">
              <a:avLst/>
            </a:prstGeom>
          </p:spPr>
        </p:pic>
      </p:grpSp>
    </p:spTree>
    <p:extLst>
      <p:ext uri="{BB962C8B-B14F-4D97-AF65-F5344CB8AC3E}">
        <p14:creationId xmlns:p14="http://schemas.microsoft.com/office/powerpoint/2010/main" val="25241598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Frühzeitiger Start in einen lebensbegleitenden </a:t>
            </a:r>
            <a:r>
              <a:rPr lang="de-DE"/>
              <a:t>Versicherungsschutz.</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531465"/>
          </a:xfrm>
        </p:spPr>
        <p:txBody>
          <a:bodyPr/>
          <a:lstStyle/>
          <a:p>
            <a:pPr lvl="1"/>
            <a:r>
              <a:rPr lang="de-DE" dirty="0"/>
              <a:t>Auch in jungen Jahren kann etwas passieren. Wer schon </a:t>
            </a:r>
            <a:r>
              <a:rPr lang="de-DE" b="1" dirty="0">
                <a:solidFill>
                  <a:srgbClr val="016629"/>
                </a:solidFill>
              </a:rPr>
              <a:t>in der Schulzeit eine BU </a:t>
            </a:r>
            <a:r>
              <a:rPr lang="de-DE" dirty="0"/>
              <a:t>abschließt, hat jedoch mehr als nur eine Absicherung während der Schul- und Ausbildungszeit.</a:t>
            </a:r>
          </a:p>
        </p:txBody>
      </p:sp>
      <p:sp>
        <p:nvSpPr>
          <p:cNvPr id="6" name="Rechteck 8">
            <a:extLst>
              <a:ext uri="{FF2B5EF4-FFF2-40B4-BE49-F238E27FC236}">
                <a16:creationId xmlns:a16="http://schemas.microsoft.com/office/drawing/2014/main" id="{2D9B4063-5CC1-4781-8BB9-73DDB214E7A6}"/>
              </a:ext>
            </a:extLst>
          </p:cNvPr>
          <p:cNvSpPr/>
          <p:nvPr/>
        </p:nvSpPr>
        <p:spPr>
          <a:xfrm>
            <a:off x="4191000" y="1914509"/>
            <a:ext cx="7664360" cy="4286267"/>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a:p>
        </p:txBody>
      </p:sp>
      <p:sp>
        <p:nvSpPr>
          <p:cNvPr id="8" name="Rechteck 98">
            <a:extLst>
              <a:ext uri="{FF2B5EF4-FFF2-40B4-BE49-F238E27FC236}">
                <a16:creationId xmlns:a16="http://schemas.microsoft.com/office/drawing/2014/main" id="{A65ECFB9-9E50-47CC-84D8-C72D079AB8D1}"/>
              </a:ext>
            </a:extLst>
          </p:cNvPr>
          <p:cNvSpPr/>
          <p:nvPr/>
        </p:nvSpPr>
        <p:spPr>
          <a:xfrm>
            <a:off x="335360" y="1914509"/>
            <a:ext cx="3528391" cy="4286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9" name="Textplatzhalter 4">
            <a:extLst>
              <a:ext uri="{FF2B5EF4-FFF2-40B4-BE49-F238E27FC236}">
                <a16:creationId xmlns:a16="http://schemas.microsoft.com/office/drawing/2014/main" id="{C536D9CD-52DF-4E85-ACA7-A1DE4898031C}"/>
              </a:ext>
            </a:extLst>
          </p:cNvPr>
          <p:cNvSpPr txBox="1">
            <a:spLocks/>
          </p:cNvSpPr>
          <p:nvPr/>
        </p:nvSpPr>
        <p:spPr bwMode="gray">
          <a:xfrm>
            <a:off x="565768" y="2054571"/>
            <a:ext cx="3067574" cy="552429"/>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600"/>
              </a:spcBef>
              <a:spcAft>
                <a:spcPts val="300"/>
              </a:spcAft>
            </a:pPr>
            <a:r>
              <a:rPr lang="de-DE" b="1" dirty="0">
                <a:solidFill>
                  <a:schemeClr val="accent6"/>
                </a:solidFill>
              </a:rPr>
              <a:t>Lebensbegleitender finanzieller Schutz bis zur Rente.</a:t>
            </a:r>
          </a:p>
        </p:txBody>
      </p:sp>
      <p:grpSp>
        <p:nvGrpSpPr>
          <p:cNvPr id="10" name="Gruppieren 16">
            <a:extLst>
              <a:ext uri="{FF2B5EF4-FFF2-40B4-BE49-F238E27FC236}">
                <a16:creationId xmlns:a16="http://schemas.microsoft.com/office/drawing/2014/main" id="{24DB2681-A358-4ECE-B688-EAF7D5D2504D}"/>
              </a:ext>
            </a:extLst>
          </p:cNvPr>
          <p:cNvGrpSpPr/>
          <p:nvPr/>
        </p:nvGrpSpPr>
        <p:grpSpPr>
          <a:xfrm>
            <a:off x="668055" y="2972919"/>
            <a:ext cx="2863000" cy="2866622"/>
            <a:chOff x="710839" y="2972919"/>
            <a:chExt cx="2863000" cy="2866622"/>
          </a:xfrm>
        </p:grpSpPr>
        <p:sp>
          <p:nvSpPr>
            <p:cNvPr id="11" name="Freihandform: Form 47">
              <a:extLst>
                <a:ext uri="{FF2B5EF4-FFF2-40B4-BE49-F238E27FC236}">
                  <a16:creationId xmlns:a16="http://schemas.microsoft.com/office/drawing/2014/main" id="{9CFB9EB2-CC46-450C-97C0-527BFB1DC008}"/>
                </a:ext>
              </a:extLst>
            </p:cNvPr>
            <p:cNvSpPr/>
            <p:nvPr/>
          </p:nvSpPr>
          <p:spPr>
            <a:xfrm>
              <a:off x="1057701" y="4406715"/>
              <a:ext cx="944930" cy="1085668"/>
            </a:xfrm>
            <a:custGeom>
              <a:avLst/>
              <a:gdLst>
                <a:gd name="connsiteX0" fmla="*/ 1553 w 944930"/>
                <a:gd name="connsiteY0" fmla="*/ 0 h 1085668"/>
                <a:gd name="connsiteX1" fmla="*/ 128697 w 944930"/>
                <a:gd name="connsiteY1" fmla="*/ 0 h 1085668"/>
                <a:gd name="connsiteX2" fmla="*/ 130680 w 944930"/>
                <a:gd name="connsiteY2" fmla="*/ 74314 h 1085668"/>
                <a:gd name="connsiteX3" fmla="*/ 610075 w 944930"/>
                <a:gd name="connsiteY3" fmla="*/ 836677 h 1085668"/>
                <a:gd name="connsiteX4" fmla="*/ 876117 w 944930"/>
                <a:gd name="connsiteY4" fmla="*/ 942831 h 1085668"/>
                <a:gd name="connsiteX5" fmla="*/ 944930 w 944930"/>
                <a:gd name="connsiteY5" fmla="*/ 955006 h 1085668"/>
                <a:gd name="connsiteX6" fmla="*/ 944930 w 944930"/>
                <a:gd name="connsiteY6" fmla="*/ 1085668 h 1085668"/>
                <a:gd name="connsiteX7" fmla="*/ 847829 w 944930"/>
                <a:gd name="connsiteY7" fmla="*/ 1068488 h 1085668"/>
                <a:gd name="connsiteX8" fmla="*/ 546024 w 944930"/>
                <a:gd name="connsiteY8" fmla="*/ 948064 h 1085668"/>
                <a:gd name="connsiteX9" fmla="*/ 2184 w 944930"/>
                <a:gd name="connsiteY9" fmla="*/ 83218 h 1085668"/>
                <a:gd name="connsiteX10" fmla="*/ 0 w 944930"/>
                <a:gd name="connsiteY10" fmla="*/ 1384 h 108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4930" h="1085668">
                  <a:moveTo>
                    <a:pt x="1553" y="0"/>
                  </a:moveTo>
                  <a:lnTo>
                    <a:pt x="128697" y="0"/>
                  </a:lnTo>
                  <a:lnTo>
                    <a:pt x="130680" y="74314"/>
                  </a:lnTo>
                  <a:cubicBezTo>
                    <a:pt x="153701" y="381423"/>
                    <a:pt x="323639" y="672445"/>
                    <a:pt x="610075" y="836677"/>
                  </a:cubicBezTo>
                  <a:cubicBezTo>
                    <a:pt x="695026" y="886782"/>
                    <a:pt x="784704" y="921886"/>
                    <a:pt x="876117" y="942831"/>
                  </a:cubicBezTo>
                  <a:lnTo>
                    <a:pt x="944930" y="955006"/>
                  </a:lnTo>
                  <a:lnTo>
                    <a:pt x="944930" y="1085668"/>
                  </a:lnTo>
                  <a:lnTo>
                    <a:pt x="847829" y="1068488"/>
                  </a:lnTo>
                  <a:cubicBezTo>
                    <a:pt x="744128" y="1044727"/>
                    <a:pt x="642394" y="1004905"/>
                    <a:pt x="546024" y="948064"/>
                  </a:cubicBezTo>
                  <a:cubicBezTo>
                    <a:pt x="221083" y="761755"/>
                    <a:pt x="28299" y="431611"/>
                    <a:pt x="2184" y="83218"/>
                  </a:cubicBezTo>
                  <a:lnTo>
                    <a:pt x="0" y="1384"/>
                  </a:lnTo>
                  <a:close/>
                </a:path>
              </a:pathLst>
            </a:custGeom>
            <a:solidFill>
              <a:schemeClr val="accent3"/>
            </a:solidFill>
            <a:ln w="9525" cap="flat">
              <a:noFill/>
              <a:prstDash val="solid"/>
              <a:miter/>
            </a:ln>
          </p:spPr>
          <p:txBody>
            <a:bodyPr wrap="square" rtlCol="0" anchor="ctr">
              <a:noAutofit/>
            </a:bodyPr>
            <a:lstStyle/>
            <a:p>
              <a:endParaRPr lang="de-DE" dirty="0"/>
            </a:p>
          </p:txBody>
        </p:sp>
        <p:sp>
          <p:nvSpPr>
            <p:cNvPr id="12" name="Freihandform: Form 46">
              <a:extLst>
                <a:ext uri="{FF2B5EF4-FFF2-40B4-BE49-F238E27FC236}">
                  <a16:creationId xmlns:a16="http://schemas.microsoft.com/office/drawing/2014/main" id="{14D776C9-FB49-43E2-9D4E-50BFED4F7AD2}"/>
                </a:ext>
              </a:extLst>
            </p:cNvPr>
            <p:cNvSpPr/>
            <p:nvPr/>
          </p:nvSpPr>
          <p:spPr>
            <a:xfrm>
              <a:off x="1065841" y="3328947"/>
              <a:ext cx="1087594" cy="942822"/>
            </a:xfrm>
            <a:custGeom>
              <a:avLst/>
              <a:gdLst>
                <a:gd name="connsiteX0" fmla="*/ 1086043 w 1087594"/>
                <a:gd name="connsiteY0" fmla="*/ 0 h 942822"/>
                <a:gd name="connsiteX1" fmla="*/ 1087594 w 1087594"/>
                <a:gd name="connsiteY1" fmla="*/ 1738 h 942822"/>
                <a:gd name="connsiteX2" fmla="*/ 1087594 w 1087594"/>
                <a:gd name="connsiteY2" fmla="*/ 128240 h 942822"/>
                <a:gd name="connsiteX3" fmla="*/ 1013566 w 1087594"/>
                <a:gd name="connsiteY3" fmla="*/ 129873 h 942822"/>
                <a:gd name="connsiteX4" fmla="*/ 246343 w 1087594"/>
                <a:gd name="connsiteY4" fmla="*/ 605825 h 942822"/>
                <a:gd name="connsiteX5" fmla="*/ 142309 w 1087594"/>
                <a:gd name="connsiteY5" fmla="*/ 874330 h 942822"/>
                <a:gd name="connsiteX6" fmla="*/ 130670 w 1087594"/>
                <a:gd name="connsiteY6" fmla="*/ 942822 h 942822"/>
                <a:gd name="connsiteX7" fmla="*/ 0 w 1087594"/>
                <a:gd name="connsiteY7" fmla="*/ 942822 h 942822"/>
                <a:gd name="connsiteX8" fmla="*/ 16471 w 1087594"/>
                <a:gd name="connsiteY8" fmla="*/ 845896 h 942822"/>
                <a:gd name="connsiteX9" fmla="*/ 134490 w 1087594"/>
                <a:gd name="connsiteY9" fmla="*/ 541297 h 942822"/>
                <a:gd name="connsiteX10" fmla="*/ 965677 w 1087594"/>
                <a:gd name="connsiteY10" fmla="*/ 4812 h 94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594" h="942822">
                  <a:moveTo>
                    <a:pt x="1086043" y="0"/>
                  </a:moveTo>
                  <a:lnTo>
                    <a:pt x="1087594" y="1738"/>
                  </a:lnTo>
                  <a:lnTo>
                    <a:pt x="1087594" y="128240"/>
                  </a:lnTo>
                  <a:lnTo>
                    <a:pt x="1013566" y="129873"/>
                  </a:lnTo>
                  <a:cubicBezTo>
                    <a:pt x="706004" y="151418"/>
                    <a:pt x="413723" y="319389"/>
                    <a:pt x="246343" y="605825"/>
                  </a:cubicBezTo>
                  <a:cubicBezTo>
                    <a:pt x="197074" y="691793"/>
                    <a:pt x="162669" y="782291"/>
                    <a:pt x="142309" y="874330"/>
                  </a:cubicBezTo>
                  <a:lnTo>
                    <a:pt x="130670" y="942822"/>
                  </a:lnTo>
                  <a:lnTo>
                    <a:pt x="0" y="942822"/>
                  </a:lnTo>
                  <a:lnTo>
                    <a:pt x="16471" y="845896"/>
                  </a:lnTo>
                  <a:cubicBezTo>
                    <a:pt x="39568" y="741484"/>
                    <a:pt x="78597" y="638821"/>
                    <a:pt x="134490" y="541297"/>
                  </a:cubicBezTo>
                  <a:cubicBezTo>
                    <a:pt x="317251" y="228541"/>
                    <a:pt x="631274" y="40285"/>
                    <a:pt x="965677" y="4812"/>
                  </a:cubicBezTo>
                  <a:close/>
                </a:path>
              </a:pathLst>
            </a:custGeom>
            <a:solidFill>
              <a:schemeClr val="accent4"/>
            </a:solidFill>
            <a:ln w="9525" cap="flat">
              <a:noFill/>
              <a:prstDash val="solid"/>
              <a:miter/>
            </a:ln>
          </p:spPr>
          <p:txBody>
            <a:bodyPr wrap="square" rtlCol="0" anchor="ctr">
              <a:noAutofit/>
            </a:bodyPr>
            <a:lstStyle/>
            <a:p>
              <a:endParaRPr lang="de-DE" dirty="0"/>
            </a:p>
          </p:txBody>
        </p:sp>
        <p:sp>
          <p:nvSpPr>
            <p:cNvPr id="13" name="Freihandform: Form 48">
              <a:extLst>
                <a:ext uri="{FF2B5EF4-FFF2-40B4-BE49-F238E27FC236}">
                  <a16:creationId xmlns:a16="http://schemas.microsoft.com/office/drawing/2014/main" id="{48A5248F-367B-4807-A828-F4D07BC6465C}"/>
                </a:ext>
              </a:extLst>
            </p:cNvPr>
            <p:cNvSpPr/>
            <p:nvPr/>
          </p:nvSpPr>
          <p:spPr>
            <a:xfrm>
              <a:off x="2137502" y="4556794"/>
              <a:ext cx="1084993" cy="944183"/>
            </a:xfrm>
            <a:custGeom>
              <a:avLst/>
              <a:gdLst>
                <a:gd name="connsiteX0" fmla="*/ 954350 w 1084993"/>
                <a:gd name="connsiteY0" fmla="*/ 0 h 944183"/>
                <a:gd name="connsiteX1" fmla="*/ 1084993 w 1084993"/>
                <a:gd name="connsiteY1" fmla="*/ 0 h 944183"/>
                <a:gd name="connsiteX2" fmla="*/ 1068574 w 1084993"/>
                <a:gd name="connsiteY2" fmla="*/ 96219 h 944183"/>
                <a:gd name="connsiteX3" fmla="*/ 950763 w 1084993"/>
                <a:gd name="connsiteY3" fmla="*/ 400309 h 944183"/>
                <a:gd name="connsiteX4" fmla="*/ 81643 w 1084993"/>
                <a:gd name="connsiteY4" fmla="*/ 942464 h 944183"/>
                <a:gd name="connsiteX5" fmla="*/ 4679 w 1084993"/>
                <a:gd name="connsiteY5" fmla="*/ 944183 h 944183"/>
                <a:gd name="connsiteX6" fmla="*/ 0 w 1084993"/>
                <a:gd name="connsiteY6" fmla="*/ 938974 h 944183"/>
                <a:gd name="connsiteX7" fmla="*/ 0 w 1084993"/>
                <a:gd name="connsiteY7" fmla="*/ 815582 h 944183"/>
                <a:gd name="connsiteX8" fmla="*/ 72768 w 1084993"/>
                <a:gd name="connsiteY8" fmla="*/ 813957 h 944183"/>
                <a:gd name="connsiteX9" fmla="*/ 838897 w 1084993"/>
                <a:gd name="connsiteY9" fmla="*/ 336046 h 944183"/>
                <a:gd name="connsiteX10" fmla="*/ 942748 w 1084993"/>
                <a:gd name="connsiteY10" fmla="*/ 67990 h 94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4993" h="944183">
                  <a:moveTo>
                    <a:pt x="954350" y="0"/>
                  </a:moveTo>
                  <a:lnTo>
                    <a:pt x="1084993" y="0"/>
                  </a:lnTo>
                  <a:lnTo>
                    <a:pt x="1068574" y="96219"/>
                  </a:lnTo>
                  <a:cubicBezTo>
                    <a:pt x="1045484" y="200331"/>
                    <a:pt x="1006532" y="302785"/>
                    <a:pt x="950763" y="400309"/>
                  </a:cubicBezTo>
                  <a:cubicBezTo>
                    <a:pt x="760744" y="725250"/>
                    <a:pt x="429121" y="917776"/>
                    <a:pt x="81643" y="942464"/>
                  </a:cubicBezTo>
                  <a:lnTo>
                    <a:pt x="4679" y="944183"/>
                  </a:lnTo>
                  <a:lnTo>
                    <a:pt x="0" y="938974"/>
                  </a:lnTo>
                  <a:lnTo>
                    <a:pt x="0" y="815582"/>
                  </a:lnTo>
                  <a:lnTo>
                    <a:pt x="72768" y="813957"/>
                  </a:lnTo>
                  <a:cubicBezTo>
                    <a:pt x="379069" y="792194"/>
                    <a:pt x="671395" y="622482"/>
                    <a:pt x="838897" y="336046"/>
                  </a:cubicBezTo>
                  <a:cubicBezTo>
                    <a:pt x="888058" y="250079"/>
                    <a:pt x="922394" y="159765"/>
                    <a:pt x="942748" y="67990"/>
                  </a:cubicBezTo>
                  <a:close/>
                </a:path>
              </a:pathLst>
            </a:custGeom>
            <a:solidFill>
              <a:schemeClr val="accent2"/>
            </a:solidFill>
            <a:ln w="9525" cap="flat">
              <a:noFill/>
              <a:prstDash val="solid"/>
              <a:miter/>
            </a:ln>
          </p:spPr>
          <p:txBody>
            <a:bodyPr wrap="square" rtlCol="0" anchor="ctr">
              <a:noAutofit/>
            </a:bodyPr>
            <a:lstStyle/>
            <a:p>
              <a:endParaRPr lang="de-DE" dirty="0"/>
            </a:p>
          </p:txBody>
        </p:sp>
        <p:sp>
          <p:nvSpPr>
            <p:cNvPr id="14" name="Freihandform: Form 45">
              <a:extLst>
                <a:ext uri="{FF2B5EF4-FFF2-40B4-BE49-F238E27FC236}">
                  <a16:creationId xmlns:a16="http://schemas.microsoft.com/office/drawing/2014/main" id="{1FACBCFF-F640-4BB6-A28A-98E9D92F0D28}"/>
                </a:ext>
              </a:extLst>
            </p:cNvPr>
            <p:cNvSpPr/>
            <p:nvPr/>
          </p:nvSpPr>
          <p:spPr>
            <a:xfrm>
              <a:off x="2288381" y="3337753"/>
              <a:ext cx="942427" cy="1084095"/>
            </a:xfrm>
            <a:custGeom>
              <a:avLst/>
              <a:gdLst>
                <a:gd name="connsiteX0" fmla="*/ 0 w 942427"/>
                <a:gd name="connsiteY0" fmla="*/ 0 h 1084095"/>
                <a:gd name="connsiteX1" fmla="*/ 19039 w 942427"/>
                <a:gd name="connsiteY1" fmla="*/ 1650 h 1084095"/>
                <a:gd name="connsiteX2" fmla="*/ 402206 w 942427"/>
                <a:gd name="connsiteY2" fmla="*/ 134813 h 1084095"/>
                <a:gd name="connsiteX3" fmla="*/ 940343 w 942427"/>
                <a:gd name="connsiteY3" fmla="*/ 1001227 h 1084095"/>
                <a:gd name="connsiteX4" fmla="*/ 942427 w 942427"/>
                <a:gd name="connsiteY4" fmla="*/ 1082842 h 1084095"/>
                <a:gd name="connsiteX5" fmla="*/ 941020 w 942427"/>
                <a:gd name="connsiteY5" fmla="*/ 1084095 h 1084095"/>
                <a:gd name="connsiteX6" fmla="*/ 813720 w 942427"/>
                <a:gd name="connsiteY6" fmla="*/ 1084095 h 1084095"/>
                <a:gd name="connsiteX7" fmla="*/ 811833 w 942427"/>
                <a:gd name="connsiteY7" fmla="*/ 1010211 h 1084095"/>
                <a:gd name="connsiteX8" fmla="*/ 337465 w 942427"/>
                <a:gd name="connsiteY8" fmla="*/ 246467 h 1084095"/>
                <a:gd name="connsiteX9" fmla="*/ 68999 w 942427"/>
                <a:gd name="connsiteY9" fmla="*/ 141968 h 1084095"/>
                <a:gd name="connsiteX10" fmla="*/ 0 w 942427"/>
                <a:gd name="connsiteY10" fmla="*/ 130007 h 108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2427" h="1084095">
                  <a:moveTo>
                    <a:pt x="0" y="0"/>
                  </a:moveTo>
                  <a:lnTo>
                    <a:pt x="19039" y="1650"/>
                  </a:lnTo>
                  <a:cubicBezTo>
                    <a:pt x="150444" y="21118"/>
                    <a:pt x="280352" y="64948"/>
                    <a:pt x="402206" y="134813"/>
                  </a:cubicBezTo>
                  <a:cubicBezTo>
                    <a:pt x="723574" y="324833"/>
                    <a:pt x="914761" y="654051"/>
                    <a:pt x="940343" y="1001227"/>
                  </a:cubicBezTo>
                  <a:lnTo>
                    <a:pt x="942427" y="1082842"/>
                  </a:lnTo>
                  <a:lnTo>
                    <a:pt x="941020" y="1084095"/>
                  </a:lnTo>
                  <a:lnTo>
                    <a:pt x="813720" y="1084095"/>
                  </a:lnTo>
                  <a:lnTo>
                    <a:pt x="811833" y="1010211"/>
                  </a:lnTo>
                  <a:cubicBezTo>
                    <a:pt x="789283" y="704175"/>
                    <a:pt x="620752" y="413969"/>
                    <a:pt x="337465" y="246467"/>
                  </a:cubicBezTo>
                  <a:cubicBezTo>
                    <a:pt x="251534" y="197198"/>
                    <a:pt x="161058" y="162616"/>
                    <a:pt x="68999" y="141968"/>
                  </a:cubicBezTo>
                  <a:lnTo>
                    <a:pt x="0" y="130007"/>
                  </a:lnTo>
                  <a:close/>
                </a:path>
              </a:pathLst>
            </a:custGeom>
            <a:solidFill>
              <a:schemeClr val="accent1"/>
            </a:solidFill>
            <a:ln w="9525" cap="flat">
              <a:noFill/>
              <a:prstDash val="solid"/>
              <a:miter/>
            </a:ln>
          </p:spPr>
          <p:txBody>
            <a:bodyPr wrap="square" rtlCol="0" anchor="ctr">
              <a:noAutofit/>
            </a:bodyPr>
            <a:lstStyle/>
            <a:p>
              <a:endParaRPr lang="de-DE" dirty="0"/>
            </a:p>
          </p:txBody>
        </p:sp>
        <p:grpSp>
          <p:nvGrpSpPr>
            <p:cNvPr id="15" name="Gruppieren 30">
              <a:extLst>
                <a:ext uri="{FF2B5EF4-FFF2-40B4-BE49-F238E27FC236}">
                  <a16:creationId xmlns:a16="http://schemas.microsoft.com/office/drawing/2014/main" id="{675C84E6-5DA3-4F74-A58F-D03D2D265B3E}"/>
                </a:ext>
              </a:extLst>
            </p:cNvPr>
            <p:cNvGrpSpPr/>
            <p:nvPr/>
          </p:nvGrpSpPr>
          <p:grpSpPr>
            <a:xfrm>
              <a:off x="710839" y="2972919"/>
              <a:ext cx="2863000" cy="2866622"/>
              <a:chOff x="3226283" y="2747306"/>
              <a:chExt cx="2694081" cy="2697490"/>
            </a:xfrm>
          </p:grpSpPr>
          <p:sp>
            <p:nvSpPr>
              <p:cNvPr id="20" name="Freihandform: Form 89">
                <a:extLst>
                  <a:ext uri="{FF2B5EF4-FFF2-40B4-BE49-F238E27FC236}">
                    <a16:creationId xmlns:a16="http://schemas.microsoft.com/office/drawing/2014/main" id="{0D0855FC-EDFF-4348-B4C4-B6321F93C6C9}"/>
                  </a:ext>
                </a:extLst>
              </p:cNvPr>
              <p:cNvSpPr/>
              <p:nvPr/>
            </p:nvSpPr>
            <p:spPr>
              <a:xfrm>
                <a:off x="3226283" y="2750719"/>
                <a:ext cx="2694081" cy="2694077"/>
              </a:xfrm>
              <a:custGeom>
                <a:avLst/>
                <a:gdLst>
                  <a:gd name="connsiteX0" fmla="*/ 1378341 w 2694081"/>
                  <a:gd name="connsiteY0" fmla="*/ 110535 h 2694077"/>
                  <a:gd name="connsiteX1" fmla="*/ 275052 w 2694081"/>
                  <a:gd name="connsiteY1" fmla="*/ 727697 h 2694077"/>
                  <a:gd name="connsiteX2" fmla="*/ 727696 w 2694081"/>
                  <a:gd name="connsiteY2" fmla="*/ 2416464 h 2694077"/>
                  <a:gd name="connsiteX3" fmla="*/ 2416467 w 2694081"/>
                  <a:gd name="connsiteY3" fmla="*/ 1963820 h 2694077"/>
                  <a:gd name="connsiteX4" fmla="*/ 1963823 w 2694081"/>
                  <a:gd name="connsiteY4" fmla="*/ 275053 h 2694077"/>
                  <a:gd name="connsiteX5" fmla="*/ 1378341 w 2694081"/>
                  <a:gd name="connsiteY5" fmla="*/ 110535 h 2694077"/>
                  <a:gd name="connsiteX6" fmla="*/ 1381127 w 2694081"/>
                  <a:gd name="connsiteY6" fmla="*/ 459 h 2694077"/>
                  <a:gd name="connsiteX7" fmla="*/ 2018729 w 2694081"/>
                  <a:gd name="connsiteY7" fmla="*/ 179623 h 2694077"/>
                  <a:gd name="connsiteX8" fmla="*/ 2511668 w 2694081"/>
                  <a:gd name="connsiteY8" fmla="*/ 2018726 h 2694077"/>
                  <a:gd name="connsiteX9" fmla="*/ 672562 w 2694081"/>
                  <a:gd name="connsiteY9" fmla="*/ 2511665 h 2694077"/>
                  <a:gd name="connsiteX10" fmla="*/ 179623 w 2694081"/>
                  <a:gd name="connsiteY10" fmla="*/ 672562 h 2694077"/>
                  <a:gd name="connsiteX11" fmla="*/ 1381127 w 2694081"/>
                  <a:gd name="connsiteY11" fmla="*/ 459 h 26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4081" h="2694077">
                    <a:moveTo>
                      <a:pt x="1378341" y="110535"/>
                    </a:moveTo>
                    <a:cubicBezTo>
                      <a:pt x="939396" y="99097"/>
                      <a:pt x="508188" y="320700"/>
                      <a:pt x="275052" y="727697"/>
                    </a:cubicBezTo>
                    <a:cubicBezTo>
                      <a:pt x="-64056" y="1319192"/>
                      <a:pt x="135700" y="2077358"/>
                      <a:pt x="727696" y="2416464"/>
                    </a:cubicBezTo>
                    <a:cubicBezTo>
                      <a:pt x="1318942" y="2761337"/>
                      <a:pt x="2077360" y="2555817"/>
                      <a:pt x="2416467" y="1963820"/>
                    </a:cubicBezTo>
                    <a:cubicBezTo>
                      <a:pt x="2761340" y="1372326"/>
                      <a:pt x="2555820" y="620676"/>
                      <a:pt x="1963823" y="275053"/>
                    </a:cubicBezTo>
                    <a:cubicBezTo>
                      <a:pt x="1778980" y="169082"/>
                      <a:pt x="1577861" y="115734"/>
                      <a:pt x="1378341" y="110535"/>
                    </a:cubicBezTo>
                    <a:close/>
                    <a:moveTo>
                      <a:pt x="1381127" y="459"/>
                    </a:moveTo>
                    <a:cubicBezTo>
                      <a:pt x="1598409" y="6121"/>
                      <a:pt x="1817432" y="64218"/>
                      <a:pt x="2018729" y="179623"/>
                    </a:cubicBezTo>
                    <a:cubicBezTo>
                      <a:pt x="2663426" y="556014"/>
                      <a:pt x="2887242" y="1374577"/>
                      <a:pt x="2511668" y="2018726"/>
                    </a:cubicBezTo>
                    <a:cubicBezTo>
                      <a:pt x="2142373" y="2663423"/>
                      <a:pt x="1316441" y="2887238"/>
                      <a:pt x="672562" y="2511665"/>
                    </a:cubicBezTo>
                    <a:cubicBezTo>
                      <a:pt x="27866" y="2142371"/>
                      <a:pt x="-189673" y="1316713"/>
                      <a:pt x="179623" y="672562"/>
                    </a:cubicBezTo>
                    <a:cubicBezTo>
                      <a:pt x="433513" y="229333"/>
                      <a:pt x="903107" y="-11997"/>
                      <a:pt x="1381127" y="459"/>
                    </a:cubicBezTo>
                    <a:close/>
                  </a:path>
                </a:pathLst>
              </a:custGeom>
              <a:solidFill>
                <a:schemeClr val="accent6"/>
              </a:solidFill>
              <a:ln w="24667" cap="flat">
                <a:noFill/>
                <a:prstDash val="solid"/>
                <a:miter/>
              </a:ln>
            </p:spPr>
            <p:txBody>
              <a:bodyPr wrap="square" rtlCol="0" anchor="ctr">
                <a:noAutofit/>
              </a:bodyPr>
              <a:lstStyle/>
              <a:p>
                <a:pPr algn="ctr"/>
                <a:endParaRPr lang="de-DE" sz="2400" b="1" dirty="0"/>
              </a:p>
            </p:txBody>
          </p:sp>
          <p:sp>
            <p:nvSpPr>
              <p:cNvPr id="21" name="Pfeil: Chevron 29">
                <a:extLst>
                  <a:ext uri="{FF2B5EF4-FFF2-40B4-BE49-F238E27FC236}">
                    <a16:creationId xmlns:a16="http://schemas.microsoft.com/office/drawing/2014/main" id="{74824EA1-29E5-4A8F-A2D6-ACBADF931E1E}"/>
                  </a:ext>
                </a:extLst>
              </p:cNvPr>
              <p:cNvSpPr/>
              <p:nvPr/>
            </p:nvSpPr>
            <p:spPr>
              <a:xfrm>
                <a:off x="4581524" y="2747306"/>
                <a:ext cx="119063" cy="114106"/>
              </a:xfrm>
              <a:prstGeom prst="chevron">
                <a:avLst>
                  <a:gd name="adj" fmla="val 45826"/>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solidFill>
                    <a:schemeClr val="tx1"/>
                  </a:solidFill>
                </a:endParaRPr>
              </a:p>
            </p:txBody>
          </p:sp>
        </p:grpSp>
        <p:sp>
          <p:nvSpPr>
            <p:cNvPr id="16" name="Textplatzhalter 4">
              <a:extLst>
                <a:ext uri="{FF2B5EF4-FFF2-40B4-BE49-F238E27FC236}">
                  <a16:creationId xmlns:a16="http://schemas.microsoft.com/office/drawing/2014/main" id="{D5612ABF-F644-4B5C-BA1A-055E646AC505}"/>
                </a:ext>
              </a:extLst>
            </p:cNvPr>
            <p:cNvSpPr txBox="1">
              <a:spLocks/>
            </p:cNvSpPr>
            <p:nvPr/>
          </p:nvSpPr>
          <p:spPr bwMode="gray">
            <a:xfrm>
              <a:off x="2100497" y="3990280"/>
              <a:ext cx="895804" cy="272982"/>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r">
                <a:spcBef>
                  <a:spcPts val="600"/>
                </a:spcBef>
                <a:spcAft>
                  <a:spcPts val="300"/>
                </a:spcAft>
              </a:pPr>
              <a:r>
                <a:rPr lang="de-DE" b="1" dirty="0">
                  <a:solidFill>
                    <a:schemeClr val="accent1"/>
                  </a:solidFill>
                </a:rPr>
                <a:t>Schulzeit</a:t>
              </a:r>
              <a:endParaRPr lang="de-DE" dirty="0">
                <a:solidFill>
                  <a:schemeClr val="accent1"/>
                </a:solidFill>
              </a:endParaRPr>
            </a:p>
          </p:txBody>
        </p:sp>
        <p:sp>
          <p:nvSpPr>
            <p:cNvPr id="17" name="Textplatzhalter 4">
              <a:extLst>
                <a:ext uri="{FF2B5EF4-FFF2-40B4-BE49-F238E27FC236}">
                  <a16:creationId xmlns:a16="http://schemas.microsoft.com/office/drawing/2014/main" id="{46DC1A56-85FE-48DD-BA35-4EED34897697}"/>
                </a:ext>
              </a:extLst>
            </p:cNvPr>
            <p:cNvSpPr txBox="1">
              <a:spLocks/>
            </p:cNvSpPr>
            <p:nvPr/>
          </p:nvSpPr>
          <p:spPr bwMode="gray">
            <a:xfrm>
              <a:off x="1667700" y="4836870"/>
              <a:ext cx="1151482" cy="272982"/>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r">
                <a:spcBef>
                  <a:spcPts val="600"/>
                </a:spcBef>
                <a:spcAft>
                  <a:spcPts val="300"/>
                </a:spcAft>
              </a:pPr>
              <a:r>
                <a:rPr lang="de-DE" b="1" dirty="0">
                  <a:solidFill>
                    <a:schemeClr val="accent2"/>
                  </a:solidFill>
                </a:rPr>
                <a:t>Ausbildung</a:t>
              </a:r>
              <a:endParaRPr lang="de-DE" dirty="0">
                <a:solidFill>
                  <a:schemeClr val="accent2"/>
                </a:solidFill>
              </a:endParaRPr>
            </a:p>
          </p:txBody>
        </p:sp>
        <p:sp>
          <p:nvSpPr>
            <p:cNvPr id="18" name="Textplatzhalter 4">
              <a:extLst>
                <a:ext uri="{FF2B5EF4-FFF2-40B4-BE49-F238E27FC236}">
                  <a16:creationId xmlns:a16="http://schemas.microsoft.com/office/drawing/2014/main" id="{CD0EF751-356E-4A06-9A51-930B6132EFAA}"/>
                </a:ext>
              </a:extLst>
            </p:cNvPr>
            <p:cNvSpPr txBox="1">
              <a:spLocks/>
            </p:cNvSpPr>
            <p:nvPr/>
          </p:nvSpPr>
          <p:spPr bwMode="gray">
            <a:xfrm>
              <a:off x="1567001" y="3666699"/>
              <a:ext cx="895804" cy="272982"/>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spcAft>
                  <a:spcPts val="300"/>
                </a:spcAft>
              </a:pPr>
              <a:r>
                <a:rPr lang="de-DE" b="1" dirty="0">
                  <a:solidFill>
                    <a:schemeClr val="accent4"/>
                  </a:solidFill>
                </a:rPr>
                <a:t>Beruf</a:t>
              </a:r>
              <a:endParaRPr lang="de-DE" dirty="0">
                <a:solidFill>
                  <a:schemeClr val="accent4"/>
                </a:solidFill>
              </a:endParaRPr>
            </a:p>
          </p:txBody>
        </p:sp>
        <p:sp>
          <p:nvSpPr>
            <p:cNvPr id="19" name="Textplatzhalter 4">
              <a:extLst>
                <a:ext uri="{FF2B5EF4-FFF2-40B4-BE49-F238E27FC236}">
                  <a16:creationId xmlns:a16="http://schemas.microsoft.com/office/drawing/2014/main" id="{E305B831-A635-4CD4-8BA7-C0B0B9A99939}"/>
                </a:ext>
              </a:extLst>
            </p:cNvPr>
            <p:cNvSpPr txBox="1">
              <a:spLocks/>
            </p:cNvSpPr>
            <p:nvPr/>
          </p:nvSpPr>
          <p:spPr bwMode="gray">
            <a:xfrm>
              <a:off x="1261190" y="4419303"/>
              <a:ext cx="895804" cy="272982"/>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spcAft>
                  <a:spcPts val="300"/>
                </a:spcAft>
              </a:pPr>
              <a:r>
                <a:rPr lang="de-DE" b="1" dirty="0">
                  <a:solidFill>
                    <a:schemeClr val="accent3"/>
                  </a:solidFill>
                </a:rPr>
                <a:t>Studium</a:t>
              </a:r>
              <a:endParaRPr lang="de-DE" dirty="0">
                <a:solidFill>
                  <a:schemeClr val="accent3"/>
                </a:solidFill>
              </a:endParaRPr>
            </a:p>
          </p:txBody>
        </p:sp>
      </p:grpSp>
      <p:sp>
        <p:nvSpPr>
          <p:cNvPr id="22" name="Textplatzhalter 4">
            <a:extLst>
              <a:ext uri="{FF2B5EF4-FFF2-40B4-BE49-F238E27FC236}">
                <a16:creationId xmlns:a16="http://schemas.microsoft.com/office/drawing/2014/main" id="{119E1EE1-A098-40D3-B3CF-52594A62AC2B}"/>
              </a:ext>
            </a:extLst>
          </p:cNvPr>
          <p:cNvSpPr txBox="1">
            <a:spLocks/>
          </p:cNvSpPr>
          <p:nvPr/>
        </p:nvSpPr>
        <p:spPr bwMode="gray">
          <a:xfrm>
            <a:off x="4430330" y="2054571"/>
            <a:ext cx="4258472" cy="241472"/>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b="1" dirty="0">
                <a:solidFill>
                  <a:schemeClr val="accent1"/>
                </a:solidFill>
              </a:rPr>
              <a:t>Während der Schulzeit.</a:t>
            </a:r>
          </a:p>
        </p:txBody>
      </p:sp>
      <p:sp>
        <p:nvSpPr>
          <p:cNvPr id="24" name="Textplatzhalter 4 - 1">
            <a:extLst>
              <a:ext uri="{FF2B5EF4-FFF2-40B4-BE49-F238E27FC236}">
                <a16:creationId xmlns:a16="http://schemas.microsoft.com/office/drawing/2014/main" id="{738122D1-BD55-47E4-8B10-BAE323E189A4}"/>
              </a:ext>
            </a:extLst>
          </p:cNvPr>
          <p:cNvSpPr txBox="1">
            <a:spLocks/>
          </p:cNvSpPr>
          <p:nvPr/>
        </p:nvSpPr>
        <p:spPr bwMode="gray">
          <a:xfrm>
            <a:off x="4191000" y="4648060"/>
            <a:ext cx="7664360" cy="1552716"/>
          </a:xfrm>
          <a:prstGeom prst="rect">
            <a:avLst/>
          </a:prstGeom>
          <a:solidFill>
            <a:schemeClr val="accent1"/>
          </a:solidFill>
        </p:spPr>
        <p:txBody>
          <a:bodyPr vert="horz" wrap="square" lIns="504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dirty="0">
                <a:solidFill>
                  <a:schemeClr val="bg1"/>
                </a:solidFill>
              </a:rPr>
              <a:t>Kann </a:t>
            </a:r>
            <a:r>
              <a:rPr lang="de-DE" b="1" dirty="0">
                <a:solidFill>
                  <a:schemeClr val="bg1"/>
                </a:solidFill>
              </a:rPr>
              <a:t>Einkommensausfall</a:t>
            </a:r>
            <a:r>
              <a:rPr lang="de-DE" dirty="0">
                <a:solidFill>
                  <a:schemeClr val="bg1"/>
                </a:solidFill>
              </a:rPr>
              <a:t> der Eltern abmildern, die sich um ihr Kind kümmern.</a:t>
            </a:r>
          </a:p>
          <a:p>
            <a:pPr lvl="1">
              <a:spcBef>
                <a:spcPts val="300"/>
              </a:spcBef>
            </a:pPr>
            <a:r>
              <a:rPr lang="de-DE" b="1" dirty="0">
                <a:solidFill>
                  <a:schemeClr val="bg1"/>
                </a:solidFill>
              </a:rPr>
              <a:t>Schutz des späteren Einkommens</a:t>
            </a:r>
            <a:r>
              <a:rPr lang="de-DE" dirty="0">
                <a:solidFill>
                  <a:schemeClr val="bg1"/>
                </a:solidFill>
              </a:rPr>
              <a:t>, falls der Schüler auch später keinen Beruf ergreifen kann. </a:t>
            </a:r>
          </a:p>
        </p:txBody>
      </p:sp>
      <p:sp>
        <p:nvSpPr>
          <p:cNvPr id="25" name="Freihandform 16">
            <a:extLst>
              <a:ext uri="{FF2B5EF4-FFF2-40B4-BE49-F238E27FC236}">
                <a16:creationId xmlns:a16="http://schemas.microsoft.com/office/drawing/2014/main" id="{D4A88BD4-CF8A-42CC-8A06-1C19B733464B}"/>
              </a:ext>
            </a:extLst>
          </p:cNvPr>
          <p:cNvSpPr>
            <a:spLocks noChangeAspect="1"/>
          </p:cNvSpPr>
          <p:nvPr/>
        </p:nvSpPr>
        <p:spPr>
          <a:xfrm>
            <a:off x="4393512" y="4940667"/>
            <a:ext cx="116326" cy="188482"/>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26" name="Freihandform 16">
            <a:extLst>
              <a:ext uri="{FF2B5EF4-FFF2-40B4-BE49-F238E27FC236}">
                <a16:creationId xmlns:a16="http://schemas.microsoft.com/office/drawing/2014/main" id="{03747942-ED11-4C16-A28A-9A9315F1AFE8}"/>
              </a:ext>
            </a:extLst>
          </p:cNvPr>
          <p:cNvSpPr>
            <a:spLocks noChangeAspect="1"/>
          </p:cNvSpPr>
          <p:nvPr/>
        </p:nvSpPr>
        <p:spPr>
          <a:xfrm>
            <a:off x="4393512" y="5483592"/>
            <a:ext cx="116326" cy="188482"/>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27" name="Textplatzhalter 4">
            <a:extLst>
              <a:ext uri="{FF2B5EF4-FFF2-40B4-BE49-F238E27FC236}">
                <a16:creationId xmlns:a16="http://schemas.microsoft.com/office/drawing/2014/main" id="{30D69362-E464-4755-A3E0-0AAB1A58B80F}"/>
              </a:ext>
            </a:extLst>
          </p:cNvPr>
          <p:cNvSpPr txBox="1">
            <a:spLocks/>
          </p:cNvSpPr>
          <p:nvPr/>
        </p:nvSpPr>
        <p:spPr bwMode="gray">
          <a:xfrm>
            <a:off x="4430330" y="3892056"/>
            <a:ext cx="7285420" cy="555597"/>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pPr>
            <a:r>
              <a:rPr lang="de-DE" dirty="0"/>
              <a:t>Eine finanzielle Absicherung hierfür hat der Schüler nicht. Der BU-Schutz bietet finanzielle Sicherheit, ggf. bis zum Alter von 67 Jahren.</a:t>
            </a:r>
          </a:p>
        </p:txBody>
      </p:sp>
      <p:sp>
        <p:nvSpPr>
          <p:cNvPr id="29" name="Textfeld 33">
            <a:extLst>
              <a:ext uri="{FF2B5EF4-FFF2-40B4-BE49-F238E27FC236}">
                <a16:creationId xmlns:a16="http://schemas.microsoft.com/office/drawing/2014/main" id="{334BDC33-AECE-406E-888F-F6361D76FBF2}"/>
              </a:ext>
            </a:extLst>
          </p:cNvPr>
          <p:cNvSpPr txBox="1"/>
          <p:nvPr/>
        </p:nvSpPr>
        <p:spPr>
          <a:xfrm>
            <a:off x="9678973" y="3434329"/>
            <a:ext cx="1376270" cy="238783"/>
          </a:xfrm>
          <a:prstGeom prst="rect">
            <a:avLst/>
          </a:prstGeom>
          <a:noFill/>
        </p:spPr>
        <p:txBody>
          <a:bodyPr wrap="square" lIns="0" tIns="0" rIns="0" bIns="0" rtlCol="0">
            <a:spAutoFit/>
          </a:bodyPr>
          <a:lstStyle/>
          <a:p>
            <a:pPr algn="ctr">
              <a:lnSpc>
                <a:spcPct val="104000"/>
              </a:lnSpc>
              <a:spcBef>
                <a:spcPts val="600"/>
              </a:spcBef>
            </a:pPr>
            <a:r>
              <a:rPr lang="de-DE" sz="1600" dirty="0"/>
              <a:t>Stress/Psyche</a:t>
            </a:r>
          </a:p>
        </p:txBody>
      </p:sp>
      <p:pic>
        <p:nvPicPr>
          <p:cNvPr id="30" name="Grafik 9">
            <a:extLst>
              <a:ext uri="{FF2B5EF4-FFF2-40B4-BE49-F238E27FC236}">
                <a16:creationId xmlns:a16="http://schemas.microsoft.com/office/drawing/2014/main" id="{B3FB82A4-CB7E-460D-9C0D-F54C7C50F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13993" y="2629489"/>
            <a:ext cx="706230" cy="664323"/>
          </a:xfrm>
          <a:prstGeom prst="rect">
            <a:avLst/>
          </a:prstGeom>
        </p:spPr>
      </p:pic>
      <p:sp>
        <p:nvSpPr>
          <p:cNvPr id="32" name="Textfeld 7">
            <a:extLst>
              <a:ext uri="{FF2B5EF4-FFF2-40B4-BE49-F238E27FC236}">
                <a16:creationId xmlns:a16="http://schemas.microsoft.com/office/drawing/2014/main" id="{335EA376-7C65-4670-91A6-97A4BC743281}"/>
              </a:ext>
            </a:extLst>
          </p:cNvPr>
          <p:cNvSpPr txBox="1"/>
          <p:nvPr/>
        </p:nvSpPr>
        <p:spPr>
          <a:xfrm>
            <a:off x="5012091" y="3434329"/>
            <a:ext cx="549658" cy="238783"/>
          </a:xfrm>
          <a:prstGeom prst="rect">
            <a:avLst/>
          </a:prstGeom>
          <a:noFill/>
        </p:spPr>
        <p:txBody>
          <a:bodyPr wrap="square" lIns="0" tIns="0" rIns="0" bIns="0" rtlCol="0">
            <a:spAutoFit/>
          </a:bodyPr>
          <a:lstStyle/>
          <a:p>
            <a:pPr algn="ctr">
              <a:lnSpc>
                <a:spcPct val="104000"/>
              </a:lnSpc>
              <a:spcBef>
                <a:spcPts val="600"/>
              </a:spcBef>
            </a:pPr>
            <a:r>
              <a:rPr lang="de-DE" sz="1600" dirty="0"/>
              <a:t>Unfall</a:t>
            </a:r>
          </a:p>
        </p:txBody>
      </p:sp>
      <p:pic>
        <p:nvPicPr>
          <p:cNvPr id="33" name="Grafik 10" descr="Ein Bild, das Schild, draußen, sitzend, Straße enthält.&#10;&#10;Automatisch generierte Beschreibung">
            <a:extLst>
              <a:ext uri="{FF2B5EF4-FFF2-40B4-BE49-F238E27FC236}">
                <a16:creationId xmlns:a16="http://schemas.microsoft.com/office/drawing/2014/main" id="{FBEA3F30-EB57-4B5E-ADC8-F169929CD2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1118" y="2623252"/>
            <a:ext cx="591605" cy="676797"/>
          </a:xfrm>
          <a:prstGeom prst="rect">
            <a:avLst/>
          </a:prstGeom>
        </p:spPr>
      </p:pic>
      <p:sp>
        <p:nvSpPr>
          <p:cNvPr id="37" name="Textfeld 32">
            <a:extLst>
              <a:ext uri="{FF2B5EF4-FFF2-40B4-BE49-F238E27FC236}">
                <a16:creationId xmlns:a16="http://schemas.microsoft.com/office/drawing/2014/main" id="{06175D4E-037D-4BF0-A4B8-EDDC3AD08037}"/>
              </a:ext>
            </a:extLst>
          </p:cNvPr>
          <p:cNvSpPr txBox="1"/>
          <p:nvPr/>
        </p:nvSpPr>
        <p:spPr>
          <a:xfrm>
            <a:off x="7461721" y="3434329"/>
            <a:ext cx="900973" cy="238783"/>
          </a:xfrm>
          <a:prstGeom prst="rect">
            <a:avLst/>
          </a:prstGeom>
          <a:noFill/>
        </p:spPr>
        <p:txBody>
          <a:bodyPr wrap="square" lIns="0" tIns="0" rIns="0" bIns="0" rtlCol="0">
            <a:spAutoFit/>
          </a:bodyPr>
          <a:lstStyle/>
          <a:p>
            <a:pPr algn="ctr">
              <a:lnSpc>
                <a:spcPct val="104000"/>
              </a:lnSpc>
              <a:spcBef>
                <a:spcPts val="600"/>
              </a:spcBef>
            </a:pPr>
            <a:r>
              <a:rPr lang="de-DE" sz="1600" dirty="0"/>
              <a:t>Krankheit</a:t>
            </a:r>
          </a:p>
        </p:txBody>
      </p:sp>
      <p:pic>
        <p:nvPicPr>
          <p:cNvPr id="38" name="Grafik 12" descr="Ein Bild, das Objekt, Schild, Uhr, Straße enthält.&#10;&#10;Automatisch generierte Beschreibung">
            <a:extLst>
              <a:ext uri="{FF2B5EF4-FFF2-40B4-BE49-F238E27FC236}">
                <a16:creationId xmlns:a16="http://schemas.microsoft.com/office/drawing/2014/main" id="{37F4BD44-EB2F-4BAC-85A0-289E6DD326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9092" y="2630864"/>
            <a:ext cx="706230" cy="661573"/>
          </a:xfrm>
          <a:prstGeom prst="rect">
            <a:avLst/>
          </a:prstGeom>
        </p:spPr>
      </p:pic>
      <p:sp>
        <p:nvSpPr>
          <p:cNvPr id="3" name="Foliennummernplatzhalter 2">
            <a:extLst>
              <a:ext uri="{FF2B5EF4-FFF2-40B4-BE49-F238E27FC236}">
                <a16:creationId xmlns:a16="http://schemas.microsoft.com/office/drawing/2014/main" id="{59A60D35-4C1A-434D-986D-D2AD588CDB53}"/>
              </a:ext>
            </a:extLst>
          </p:cNvPr>
          <p:cNvSpPr>
            <a:spLocks noGrp="1"/>
          </p:cNvSpPr>
          <p:nvPr>
            <p:ph type="sldNum" sz="quarter" idx="12"/>
          </p:nvPr>
        </p:nvSpPr>
        <p:spPr/>
        <p:txBody>
          <a:bodyPr/>
          <a:lstStyle/>
          <a:p>
            <a:fld id="{7EC6429F-8EBA-4254-B9C8-295228AFE7F1}" type="slidenum">
              <a:rPr lang="de-DE" smtClean="0"/>
              <a:pPr/>
              <a:t>82</a:t>
            </a:fld>
            <a:endParaRPr lang="de-DE" dirty="0"/>
          </a:p>
        </p:txBody>
      </p:sp>
      <p:sp>
        <p:nvSpPr>
          <p:cNvPr id="36" name="Fußzeilenplatzhalter 2">
            <a:extLst>
              <a:ext uri="{FF2B5EF4-FFF2-40B4-BE49-F238E27FC236}">
                <a16:creationId xmlns:a16="http://schemas.microsoft.com/office/drawing/2014/main" id="{5C29E1D3-6763-450C-9613-05D20928ED42}"/>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8433173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Frühzeitiger Start in einen lebensbegleitenden </a:t>
            </a:r>
            <a:r>
              <a:rPr lang="de-DE"/>
              <a:t>Versicherungsschutz.</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531465"/>
          </a:xfrm>
        </p:spPr>
        <p:txBody>
          <a:bodyPr/>
          <a:lstStyle/>
          <a:p>
            <a:pPr lvl="1"/>
            <a:r>
              <a:rPr lang="de-DE" dirty="0"/>
              <a:t>Auch in jungen Jahren kann etwas passieren. Wer schon in der Schulzeit eine BU abschließt, hat jedoch mehr als nur eine </a:t>
            </a:r>
            <a:r>
              <a:rPr lang="de-DE" b="1" dirty="0">
                <a:solidFill>
                  <a:srgbClr val="016629"/>
                </a:solidFill>
              </a:rPr>
              <a:t>Absicherung während der Schul- und Ausbildungszeit</a:t>
            </a:r>
            <a:r>
              <a:rPr lang="de-DE" dirty="0"/>
              <a:t>. </a:t>
            </a:r>
          </a:p>
        </p:txBody>
      </p:sp>
      <p:sp>
        <p:nvSpPr>
          <p:cNvPr id="6" name="Rechteck 8">
            <a:extLst>
              <a:ext uri="{FF2B5EF4-FFF2-40B4-BE49-F238E27FC236}">
                <a16:creationId xmlns:a16="http://schemas.microsoft.com/office/drawing/2014/main" id="{2D9B4063-5CC1-4781-8BB9-73DDB214E7A6}"/>
              </a:ext>
            </a:extLst>
          </p:cNvPr>
          <p:cNvSpPr/>
          <p:nvPr/>
        </p:nvSpPr>
        <p:spPr>
          <a:xfrm>
            <a:off x="4191000" y="1914509"/>
            <a:ext cx="7664360" cy="4286267"/>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a:p>
        </p:txBody>
      </p:sp>
      <p:sp>
        <p:nvSpPr>
          <p:cNvPr id="8" name="Rechteck 98">
            <a:extLst>
              <a:ext uri="{FF2B5EF4-FFF2-40B4-BE49-F238E27FC236}">
                <a16:creationId xmlns:a16="http://schemas.microsoft.com/office/drawing/2014/main" id="{A65ECFB9-9E50-47CC-84D8-C72D079AB8D1}"/>
              </a:ext>
            </a:extLst>
          </p:cNvPr>
          <p:cNvSpPr/>
          <p:nvPr/>
        </p:nvSpPr>
        <p:spPr>
          <a:xfrm>
            <a:off x="335360" y="1914509"/>
            <a:ext cx="3528391" cy="4286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9" name="Textplatzhalter 4">
            <a:extLst>
              <a:ext uri="{FF2B5EF4-FFF2-40B4-BE49-F238E27FC236}">
                <a16:creationId xmlns:a16="http://schemas.microsoft.com/office/drawing/2014/main" id="{C536D9CD-52DF-4E85-ACA7-A1DE4898031C}"/>
              </a:ext>
            </a:extLst>
          </p:cNvPr>
          <p:cNvSpPr txBox="1">
            <a:spLocks/>
          </p:cNvSpPr>
          <p:nvPr/>
        </p:nvSpPr>
        <p:spPr bwMode="gray">
          <a:xfrm>
            <a:off x="565768" y="2054571"/>
            <a:ext cx="3067574" cy="552429"/>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600"/>
              </a:spcBef>
              <a:spcAft>
                <a:spcPts val="300"/>
              </a:spcAft>
            </a:pPr>
            <a:r>
              <a:rPr lang="de-DE" b="1" dirty="0">
                <a:solidFill>
                  <a:schemeClr val="accent6"/>
                </a:solidFill>
              </a:rPr>
              <a:t>Lebensbegleitender finanzieller Schutz bis zur Rente.</a:t>
            </a:r>
          </a:p>
        </p:txBody>
      </p:sp>
      <p:grpSp>
        <p:nvGrpSpPr>
          <p:cNvPr id="10" name="Gruppieren 16">
            <a:extLst>
              <a:ext uri="{FF2B5EF4-FFF2-40B4-BE49-F238E27FC236}">
                <a16:creationId xmlns:a16="http://schemas.microsoft.com/office/drawing/2014/main" id="{24DB2681-A358-4ECE-B688-EAF7D5D2504D}"/>
              </a:ext>
            </a:extLst>
          </p:cNvPr>
          <p:cNvGrpSpPr/>
          <p:nvPr/>
        </p:nvGrpSpPr>
        <p:grpSpPr>
          <a:xfrm>
            <a:off x="668055" y="2972919"/>
            <a:ext cx="2863000" cy="2866622"/>
            <a:chOff x="710839" y="2972919"/>
            <a:chExt cx="2863000" cy="2866622"/>
          </a:xfrm>
        </p:grpSpPr>
        <p:sp>
          <p:nvSpPr>
            <p:cNvPr id="11" name="Freihandform: Form 47">
              <a:extLst>
                <a:ext uri="{FF2B5EF4-FFF2-40B4-BE49-F238E27FC236}">
                  <a16:creationId xmlns:a16="http://schemas.microsoft.com/office/drawing/2014/main" id="{9CFB9EB2-CC46-450C-97C0-527BFB1DC008}"/>
                </a:ext>
              </a:extLst>
            </p:cNvPr>
            <p:cNvSpPr/>
            <p:nvPr/>
          </p:nvSpPr>
          <p:spPr>
            <a:xfrm>
              <a:off x="1057701" y="4406715"/>
              <a:ext cx="944930" cy="1085668"/>
            </a:xfrm>
            <a:custGeom>
              <a:avLst/>
              <a:gdLst>
                <a:gd name="connsiteX0" fmla="*/ 1553 w 944930"/>
                <a:gd name="connsiteY0" fmla="*/ 0 h 1085668"/>
                <a:gd name="connsiteX1" fmla="*/ 128697 w 944930"/>
                <a:gd name="connsiteY1" fmla="*/ 0 h 1085668"/>
                <a:gd name="connsiteX2" fmla="*/ 130680 w 944930"/>
                <a:gd name="connsiteY2" fmla="*/ 74314 h 1085668"/>
                <a:gd name="connsiteX3" fmla="*/ 610075 w 944930"/>
                <a:gd name="connsiteY3" fmla="*/ 836677 h 1085668"/>
                <a:gd name="connsiteX4" fmla="*/ 876117 w 944930"/>
                <a:gd name="connsiteY4" fmla="*/ 942831 h 1085668"/>
                <a:gd name="connsiteX5" fmla="*/ 944930 w 944930"/>
                <a:gd name="connsiteY5" fmla="*/ 955006 h 1085668"/>
                <a:gd name="connsiteX6" fmla="*/ 944930 w 944930"/>
                <a:gd name="connsiteY6" fmla="*/ 1085668 h 1085668"/>
                <a:gd name="connsiteX7" fmla="*/ 847829 w 944930"/>
                <a:gd name="connsiteY7" fmla="*/ 1068488 h 1085668"/>
                <a:gd name="connsiteX8" fmla="*/ 546024 w 944930"/>
                <a:gd name="connsiteY8" fmla="*/ 948064 h 1085668"/>
                <a:gd name="connsiteX9" fmla="*/ 2184 w 944930"/>
                <a:gd name="connsiteY9" fmla="*/ 83218 h 1085668"/>
                <a:gd name="connsiteX10" fmla="*/ 0 w 944930"/>
                <a:gd name="connsiteY10" fmla="*/ 1384 h 108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4930" h="1085668">
                  <a:moveTo>
                    <a:pt x="1553" y="0"/>
                  </a:moveTo>
                  <a:lnTo>
                    <a:pt x="128697" y="0"/>
                  </a:lnTo>
                  <a:lnTo>
                    <a:pt x="130680" y="74314"/>
                  </a:lnTo>
                  <a:cubicBezTo>
                    <a:pt x="153701" y="381423"/>
                    <a:pt x="323639" y="672445"/>
                    <a:pt x="610075" y="836677"/>
                  </a:cubicBezTo>
                  <a:cubicBezTo>
                    <a:pt x="695026" y="886782"/>
                    <a:pt x="784704" y="921886"/>
                    <a:pt x="876117" y="942831"/>
                  </a:cubicBezTo>
                  <a:lnTo>
                    <a:pt x="944930" y="955006"/>
                  </a:lnTo>
                  <a:lnTo>
                    <a:pt x="944930" y="1085668"/>
                  </a:lnTo>
                  <a:lnTo>
                    <a:pt x="847829" y="1068488"/>
                  </a:lnTo>
                  <a:cubicBezTo>
                    <a:pt x="744128" y="1044727"/>
                    <a:pt x="642394" y="1004905"/>
                    <a:pt x="546024" y="948064"/>
                  </a:cubicBezTo>
                  <a:cubicBezTo>
                    <a:pt x="221083" y="761755"/>
                    <a:pt x="28299" y="431611"/>
                    <a:pt x="2184" y="83218"/>
                  </a:cubicBezTo>
                  <a:lnTo>
                    <a:pt x="0" y="1384"/>
                  </a:lnTo>
                  <a:close/>
                </a:path>
              </a:pathLst>
            </a:custGeom>
            <a:solidFill>
              <a:schemeClr val="accent3"/>
            </a:solidFill>
            <a:ln w="9525" cap="flat">
              <a:noFill/>
              <a:prstDash val="solid"/>
              <a:miter/>
            </a:ln>
          </p:spPr>
          <p:txBody>
            <a:bodyPr wrap="square" rtlCol="0" anchor="ctr">
              <a:noAutofit/>
            </a:bodyPr>
            <a:lstStyle/>
            <a:p>
              <a:endParaRPr lang="de-DE" dirty="0"/>
            </a:p>
          </p:txBody>
        </p:sp>
        <p:sp>
          <p:nvSpPr>
            <p:cNvPr id="12" name="Freihandform: Form 46">
              <a:extLst>
                <a:ext uri="{FF2B5EF4-FFF2-40B4-BE49-F238E27FC236}">
                  <a16:creationId xmlns:a16="http://schemas.microsoft.com/office/drawing/2014/main" id="{14D776C9-FB49-43E2-9D4E-50BFED4F7AD2}"/>
                </a:ext>
              </a:extLst>
            </p:cNvPr>
            <p:cNvSpPr/>
            <p:nvPr/>
          </p:nvSpPr>
          <p:spPr>
            <a:xfrm>
              <a:off x="1065841" y="3328947"/>
              <a:ext cx="1087594" cy="942822"/>
            </a:xfrm>
            <a:custGeom>
              <a:avLst/>
              <a:gdLst>
                <a:gd name="connsiteX0" fmla="*/ 1086043 w 1087594"/>
                <a:gd name="connsiteY0" fmla="*/ 0 h 942822"/>
                <a:gd name="connsiteX1" fmla="*/ 1087594 w 1087594"/>
                <a:gd name="connsiteY1" fmla="*/ 1738 h 942822"/>
                <a:gd name="connsiteX2" fmla="*/ 1087594 w 1087594"/>
                <a:gd name="connsiteY2" fmla="*/ 128240 h 942822"/>
                <a:gd name="connsiteX3" fmla="*/ 1013566 w 1087594"/>
                <a:gd name="connsiteY3" fmla="*/ 129873 h 942822"/>
                <a:gd name="connsiteX4" fmla="*/ 246343 w 1087594"/>
                <a:gd name="connsiteY4" fmla="*/ 605825 h 942822"/>
                <a:gd name="connsiteX5" fmla="*/ 142309 w 1087594"/>
                <a:gd name="connsiteY5" fmla="*/ 874330 h 942822"/>
                <a:gd name="connsiteX6" fmla="*/ 130670 w 1087594"/>
                <a:gd name="connsiteY6" fmla="*/ 942822 h 942822"/>
                <a:gd name="connsiteX7" fmla="*/ 0 w 1087594"/>
                <a:gd name="connsiteY7" fmla="*/ 942822 h 942822"/>
                <a:gd name="connsiteX8" fmla="*/ 16471 w 1087594"/>
                <a:gd name="connsiteY8" fmla="*/ 845896 h 942822"/>
                <a:gd name="connsiteX9" fmla="*/ 134490 w 1087594"/>
                <a:gd name="connsiteY9" fmla="*/ 541297 h 942822"/>
                <a:gd name="connsiteX10" fmla="*/ 965677 w 1087594"/>
                <a:gd name="connsiteY10" fmla="*/ 4812 h 94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594" h="942822">
                  <a:moveTo>
                    <a:pt x="1086043" y="0"/>
                  </a:moveTo>
                  <a:lnTo>
                    <a:pt x="1087594" y="1738"/>
                  </a:lnTo>
                  <a:lnTo>
                    <a:pt x="1087594" y="128240"/>
                  </a:lnTo>
                  <a:lnTo>
                    <a:pt x="1013566" y="129873"/>
                  </a:lnTo>
                  <a:cubicBezTo>
                    <a:pt x="706004" y="151418"/>
                    <a:pt x="413723" y="319389"/>
                    <a:pt x="246343" y="605825"/>
                  </a:cubicBezTo>
                  <a:cubicBezTo>
                    <a:pt x="197074" y="691793"/>
                    <a:pt x="162669" y="782291"/>
                    <a:pt x="142309" y="874330"/>
                  </a:cubicBezTo>
                  <a:lnTo>
                    <a:pt x="130670" y="942822"/>
                  </a:lnTo>
                  <a:lnTo>
                    <a:pt x="0" y="942822"/>
                  </a:lnTo>
                  <a:lnTo>
                    <a:pt x="16471" y="845896"/>
                  </a:lnTo>
                  <a:cubicBezTo>
                    <a:pt x="39568" y="741484"/>
                    <a:pt x="78597" y="638821"/>
                    <a:pt x="134490" y="541297"/>
                  </a:cubicBezTo>
                  <a:cubicBezTo>
                    <a:pt x="317251" y="228541"/>
                    <a:pt x="631274" y="40285"/>
                    <a:pt x="965677" y="4812"/>
                  </a:cubicBezTo>
                  <a:close/>
                </a:path>
              </a:pathLst>
            </a:custGeom>
            <a:solidFill>
              <a:schemeClr val="accent4"/>
            </a:solidFill>
            <a:ln w="9525" cap="flat">
              <a:noFill/>
              <a:prstDash val="solid"/>
              <a:miter/>
            </a:ln>
          </p:spPr>
          <p:txBody>
            <a:bodyPr wrap="square" rtlCol="0" anchor="ctr">
              <a:noAutofit/>
            </a:bodyPr>
            <a:lstStyle/>
            <a:p>
              <a:endParaRPr lang="de-DE" dirty="0"/>
            </a:p>
          </p:txBody>
        </p:sp>
        <p:sp>
          <p:nvSpPr>
            <p:cNvPr id="13" name="Freihandform: Form 48">
              <a:extLst>
                <a:ext uri="{FF2B5EF4-FFF2-40B4-BE49-F238E27FC236}">
                  <a16:creationId xmlns:a16="http://schemas.microsoft.com/office/drawing/2014/main" id="{48A5248F-367B-4807-A828-F4D07BC6465C}"/>
                </a:ext>
              </a:extLst>
            </p:cNvPr>
            <p:cNvSpPr/>
            <p:nvPr/>
          </p:nvSpPr>
          <p:spPr>
            <a:xfrm>
              <a:off x="2137502" y="4556794"/>
              <a:ext cx="1084993" cy="944183"/>
            </a:xfrm>
            <a:custGeom>
              <a:avLst/>
              <a:gdLst>
                <a:gd name="connsiteX0" fmla="*/ 954350 w 1084993"/>
                <a:gd name="connsiteY0" fmla="*/ 0 h 944183"/>
                <a:gd name="connsiteX1" fmla="*/ 1084993 w 1084993"/>
                <a:gd name="connsiteY1" fmla="*/ 0 h 944183"/>
                <a:gd name="connsiteX2" fmla="*/ 1068574 w 1084993"/>
                <a:gd name="connsiteY2" fmla="*/ 96219 h 944183"/>
                <a:gd name="connsiteX3" fmla="*/ 950763 w 1084993"/>
                <a:gd name="connsiteY3" fmla="*/ 400309 h 944183"/>
                <a:gd name="connsiteX4" fmla="*/ 81643 w 1084993"/>
                <a:gd name="connsiteY4" fmla="*/ 942464 h 944183"/>
                <a:gd name="connsiteX5" fmla="*/ 4679 w 1084993"/>
                <a:gd name="connsiteY5" fmla="*/ 944183 h 944183"/>
                <a:gd name="connsiteX6" fmla="*/ 0 w 1084993"/>
                <a:gd name="connsiteY6" fmla="*/ 938974 h 944183"/>
                <a:gd name="connsiteX7" fmla="*/ 0 w 1084993"/>
                <a:gd name="connsiteY7" fmla="*/ 815582 h 944183"/>
                <a:gd name="connsiteX8" fmla="*/ 72768 w 1084993"/>
                <a:gd name="connsiteY8" fmla="*/ 813957 h 944183"/>
                <a:gd name="connsiteX9" fmla="*/ 838897 w 1084993"/>
                <a:gd name="connsiteY9" fmla="*/ 336046 h 944183"/>
                <a:gd name="connsiteX10" fmla="*/ 942748 w 1084993"/>
                <a:gd name="connsiteY10" fmla="*/ 67990 h 94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4993" h="944183">
                  <a:moveTo>
                    <a:pt x="954350" y="0"/>
                  </a:moveTo>
                  <a:lnTo>
                    <a:pt x="1084993" y="0"/>
                  </a:lnTo>
                  <a:lnTo>
                    <a:pt x="1068574" y="96219"/>
                  </a:lnTo>
                  <a:cubicBezTo>
                    <a:pt x="1045484" y="200331"/>
                    <a:pt x="1006532" y="302785"/>
                    <a:pt x="950763" y="400309"/>
                  </a:cubicBezTo>
                  <a:cubicBezTo>
                    <a:pt x="760744" y="725250"/>
                    <a:pt x="429121" y="917776"/>
                    <a:pt x="81643" y="942464"/>
                  </a:cubicBezTo>
                  <a:lnTo>
                    <a:pt x="4679" y="944183"/>
                  </a:lnTo>
                  <a:lnTo>
                    <a:pt x="0" y="938974"/>
                  </a:lnTo>
                  <a:lnTo>
                    <a:pt x="0" y="815582"/>
                  </a:lnTo>
                  <a:lnTo>
                    <a:pt x="72768" y="813957"/>
                  </a:lnTo>
                  <a:cubicBezTo>
                    <a:pt x="379069" y="792194"/>
                    <a:pt x="671395" y="622482"/>
                    <a:pt x="838897" y="336046"/>
                  </a:cubicBezTo>
                  <a:cubicBezTo>
                    <a:pt x="888058" y="250079"/>
                    <a:pt x="922394" y="159765"/>
                    <a:pt x="942748" y="67990"/>
                  </a:cubicBezTo>
                  <a:close/>
                </a:path>
              </a:pathLst>
            </a:custGeom>
            <a:solidFill>
              <a:schemeClr val="accent2"/>
            </a:solidFill>
            <a:ln w="9525" cap="flat">
              <a:noFill/>
              <a:prstDash val="solid"/>
              <a:miter/>
            </a:ln>
          </p:spPr>
          <p:txBody>
            <a:bodyPr wrap="square" rtlCol="0" anchor="ctr">
              <a:noAutofit/>
            </a:bodyPr>
            <a:lstStyle/>
            <a:p>
              <a:endParaRPr lang="de-DE" dirty="0"/>
            </a:p>
          </p:txBody>
        </p:sp>
        <p:sp>
          <p:nvSpPr>
            <p:cNvPr id="14" name="Freihandform: Form 45">
              <a:extLst>
                <a:ext uri="{FF2B5EF4-FFF2-40B4-BE49-F238E27FC236}">
                  <a16:creationId xmlns:a16="http://schemas.microsoft.com/office/drawing/2014/main" id="{1FACBCFF-F640-4BB6-A28A-98E9D92F0D28}"/>
                </a:ext>
              </a:extLst>
            </p:cNvPr>
            <p:cNvSpPr/>
            <p:nvPr/>
          </p:nvSpPr>
          <p:spPr>
            <a:xfrm>
              <a:off x="2288381" y="3337753"/>
              <a:ext cx="942427" cy="1084095"/>
            </a:xfrm>
            <a:custGeom>
              <a:avLst/>
              <a:gdLst>
                <a:gd name="connsiteX0" fmla="*/ 0 w 942427"/>
                <a:gd name="connsiteY0" fmla="*/ 0 h 1084095"/>
                <a:gd name="connsiteX1" fmla="*/ 19039 w 942427"/>
                <a:gd name="connsiteY1" fmla="*/ 1650 h 1084095"/>
                <a:gd name="connsiteX2" fmla="*/ 402206 w 942427"/>
                <a:gd name="connsiteY2" fmla="*/ 134813 h 1084095"/>
                <a:gd name="connsiteX3" fmla="*/ 940343 w 942427"/>
                <a:gd name="connsiteY3" fmla="*/ 1001227 h 1084095"/>
                <a:gd name="connsiteX4" fmla="*/ 942427 w 942427"/>
                <a:gd name="connsiteY4" fmla="*/ 1082842 h 1084095"/>
                <a:gd name="connsiteX5" fmla="*/ 941020 w 942427"/>
                <a:gd name="connsiteY5" fmla="*/ 1084095 h 1084095"/>
                <a:gd name="connsiteX6" fmla="*/ 813720 w 942427"/>
                <a:gd name="connsiteY6" fmla="*/ 1084095 h 1084095"/>
                <a:gd name="connsiteX7" fmla="*/ 811833 w 942427"/>
                <a:gd name="connsiteY7" fmla="*/ 1010211 h 1084095"/>
                <a:gd name="connsiteX8" fmla="*/ 337465 w 942427"/>
                <a:gd name="connsiteY8" fmla="*/ 246467 h 1084095"/>
                <a:gd name="connsiteX9" fmla="*/ 68999 w 942427"/>
                <a:gd name="connsiteY9" fmla="*/ 141968 h 1084095"/>
                <a:gd name="connsiteX10" fmla="*/ 0 w 942427"/>
                <a:gd name="connsiteY10" fmla="*/ 130007 h 108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2427" h="1084095">
                  <a:moveTo>
                    <a:pt x="0" y="0"/>
                  </a:moveTo>
                  <a:lnTo>
                    <a:pt x="19039" y="1650"/>
                  </a:lnTo>
                  <a:cubicBezTo>
                    <a:pt x="150444" y="21118"/>
                    <a:pt x="280352" y="64948"/>
                    <a:pt x="402206" y="134813"/>
                  </a:cubicBezTo>
                  <a:cubicBezTo>
                    <a:pt x="723574" y="324833"/>
                    <a:pt x="914761" y="654051"/>
                    <a:pt x="940343" y="1001227"/>
                  </a:cubicBezTo>
                  <a:lnTo>
                    <a:pt x="942427" y="1082842"/>
                  </a:lnTo>
                  <a:lnTo>
                    <a:pt x="941020" y="1084095"/>
                  </a:lnTo>
                  <a:lnTo>
                    <a:pt x="813720" y="1084095"/>
                  </a:lnTo>
                  <a:lnTo>
                    <a:pt x="811833" y="1010211"/>
                  </a:lnTo>
                  <a:cubicBezTo>
                    <a:pt x="789283" y="704175"/>
                    <a:pt x="620752" y="413969"/>
                    <a:pt x="337465" y="246467"/>
                  </a:cubicBezTo>
                  <a:cubicBezTo>
                    <a:pt x="251534" y="197198"/>
                    <a:pt x="161058" y="162616"/>
                    <a:pt x="68999" y="141968"/>
                  </a:cubicBezTo>
                  <a:lnTo>
                    <a:pt x="0" y="130007"/>
                  </a:lnTo>
                  <a:close/>
                </a:path>
              </a:pathLst>
            </a:custGeom>
            <a:solidFill>
              <a:schemeClr val="accent1"/>
            </a:solidFill>
            <a:ln w="9525" cap="flat">
              <a:noFill/>
              <a:prstDash val="solid"/>
              <a:miter/>
            </a:ln>
          </p:spPr>
          <p:txBody>
            <a:bodyPr wrap="square" rtlCol="0" anchor="ctr">
              <a:noAutofit/>
            </a:bodyPr>
            <a:lstStyle/>
            <a:p>
              <a:endParaRPr lang="de-DE" dirty="0"/>
            </a:p>
          </p:txBody>
        </p:sp>
        <p:grpSp>
          <p:nvGrpSpPr>
            <p:cNvPr id="15" name="Gruppieren 30">
              <a:extLst>
                <a:ext uri="{FF2B5EF4-FFF2-40B4-BE49-F238E27FC236}">
                  <a16:creationId xmlns:a16="http://schemas.microsoft.com/office/drawing/2014/main" id="{675C84E6-5DA3-4F74-A58F-D03D2D265B3E}"/>
                </a:ext>
              </a:extLst>
            </p:cNvPr>
            <p:cNvGrpSpPr/>
            <p:nvPr/>
          </p:nvGrpSpPr>
          <p:grpSpPr>
            <a:xfrm>
              <a:off x="710839" y="2972919"/>
              <a:ext cx="2863000" cy="2866622"/>
              <a:chOff x="3226283" y="2747306"/>
              <a:chExt cx="2694081" cy="2697490"/>
            </a:xfrm>
          </p:grpSpPr>
          <p:sp>
            <p:nvSpPr>
              <p:cNvPr id="20" name="Freihandform: Form 89">
                <a:extLst>
                  <a:ext uri="{FF2B5EF4-FFF2-40B4-BE49-F238E27FC236}">
                    <a16:creationId xmlns:a16="http://schemas.microsoft.com/office/drawing/2014/main" id="{0D0855FC-EDFF-4348-B4C4-B6321F93C6C9}"/>
                  </a:ext>
                </a:extLst>
              </p:cNvPr>
              <p:cNvSpPr/>
              <p:nvPr/>
            </p:nvSpPr>
            <p:spPr>
              <a:xfrm>
                <a:off x="3226283" y="2750719"/>
                <a:ext cx="2694081" cy="2694077"/>
              </a:xfrm>
              <a:custGeom>
                <a:avLst/>
                <a:gdLst>
                  <a:gd name="connsiteX0" fmla="*/ 1378341 w 2694081"/>
                  <a:gd name="connsiteY0" fmla="*/ 110535 h 2694077"/>
                  <a:gd name="connsiteX1" fmla="*/ 275052 w 2694081"/>
                  <a:gd name="connsiteY1" fmla="*/ 727697 h 2694077"/>
                  <a:gd name="connsiteX2" fmla="*/ 727696 w 2694081"/>
                  <a:gd name="connsiteY2" fmla="*/ 2416464 h 2694077"/>
                  <a:gd name="connsiteX3" fmla="*/ 2416467 w 2694081"/>
                  <a:gd name="connsiteY3" fmla="*/ 1963820 h 2694077"/>
                  <a:gd name="connsiteX4" fmla="*/ 1963823 w 2694081"/>
                  <a:gd name="connsiteY4" fmla="*/ 275053 h 2694077"/>
                  <a:gd name="connsiteX5" fmla="*/ 1378341 w 2694081"/>
                  <a:gd name="connsiteY5" fmla="*/ 110535 h 2694077"/>
                  <a:gd name="connsiteX6" fmla="*/ 1381127 w 2694081"/>
                  <a:gd name="connsiteY6" fmla="*/ 459 h 2694077"/>
                  <a:gd name="connsiteX7" fmla="*/ 2018729 w 2694081"/>
                  <a:gd name="connsiteY7" fmla="*/ 179623 h 2694077"/>
                  <a:gd name="connsiteX8" fmla="*/ 2511668 w 2694081"/>
                  <a:gd name="connsiteY8" fmla="*/ 2018726 h 2694077"/>
                  <a:gd name="connsiteX9" fmla="*/ 672562 w 2694081"/>
                  <a:gd name="connsiteY9" fmla="*/ 2511665 h 2694077"/>
                  <a:gd name="connsiteX10" fmla="*/ 179623 w 2694081"/>
                  <a:gd name="connsiteY10" fmla="*/ 672562 h 2694077"/>
                  <a:gd name="connsiteX11" fmla="*/ 1381127 w 2694081"/>
                  <a:gd name="connsiteY11" fmla="*/ 459 h 26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4081" h="2694077">
                    <a:moveTo>
                      <a:pt x="1378341" y="110535"/>
                    </a:moveTo>
                    <a:cubicBezTo>
                      <a:pt x="939396" y="99097"/>
                      <a:pt x="508188" y="320700"/>
                      <a:pt x="275052" y="727697"/>
                    </a:cubicBezTo>
                    <a:cubicBezTo>
                      <a:pt x="-64056" y="1319192"/>
                      <a:pt x="135700" y="2077358"/>
                      <a:pt x="727696" y="2416464"/>
                    </a:cubicBezTo>
                    <a:cubicBezTo>
                      <a:pt x="1318942" y="2761337"/>
                      <a:pt x="2077360" y="2555817"/>
                      <a:pt x="2416467" y="1963820"/>
                    </a:cubicBezTo>
                    <a:cubicBezTo>
                      <a:pt x="2761340" y="1372326"/>
                      <a:pt x="2555820" y="620676"/>
                      <a:pt x="1963823" y="275053"/>
                    </a:cubicBezTo>
                    <a:cubicBezTo>
                      <a:pt x="1778980" y="169082"/>
                      <a:pt x="1577861" y="115734"/>
                      <a:pt x="1378341" y="110535"/>
                    </a:cubicBezTo>
                    <a:close/>
                    <a:moveTo>
                      <a:pt x="1381127" y="459"/>
                    </a:moveTo>
                    <a:cubicBezTo>
                      <a:pt x="1598409" y="6121"/>
                      <a:pt x="1817432" y="64218"/>
                      <a:pt x="2018729" y="179623"/>
                    </a:cubicBezTo>
                    <a:cubicBezTo>
                      <a:pt x="2663426" y="556014"/>
                      <a:pt x="2887242" y="1374577"/>
                      <a:pt x="2511668" y="2018726"/>
                    </a:cubicBezTo>
                    <a:cubicBezTo>
                      <a:pt x="2142373" y="2663423"/>
                      <a:pt x="1316441" y="2887238"/>
                      <a:pt x="672562" y="2511665"/>
                    </a:cubicBezTo>
                    <a:cubicBezTo>
                      <a:pt x="27866" y="2142371"/>
                      <a:pt x="-189673" y="1316713"/>
                      <a:pt x="179623" y="672562"/>
                    </a:cubicBezTo>
                    <a:cubicBezTo>
                      <a:pt x="433513" y="229333"/>
                      <a:pt x="903107" y="-11997"/>
                      <a:pt x="1381127" y="459"/>
                    </a:cubicBezTo>
                    <a:close/>
                  </a:path>
                </a:pathLst>
              </a:custGeom>
              <a:solidFill>
                <a:schemeClr val="accent6"/>
              </a:solidFill>
              <a:ln w="24667" cap="flat">
                <a:noFill/>
                <a:prstDash val="solid"/>
                <a:miter/>
              </a:ln>
            </p:spPr>
            <p:txBody>
              <a:bodyPr wrap="square" rtlCol="0" anchor="ctr">
                <a:noAutofit/>
              </a:bodyPr>
              <a:lstStyle/>
              <a:p>
                <a:pPr algn="ctr"/>
                <a:endParaRPr lang="de-DE" sz="2400" b="1" dirty="0"/>
              </a:p>
            </p:txBody>
          </p:sp>
          <p:sp>
            <p:nvSpPr>
              <p:cNvPr id="21" name="Pfeil: Chevron 29">
                <a:extLst>
                  <a:ext uri="{FF2B5EF4-FFF2-40B4-BE49-F238E27FC236}">
                    <a16:creationId xmlns:a16="http://schemas.microsoft.com/office/drawing/2014/main" id="{74824EA1-29E5-4A8F-A2D6-ACBADF931E1E}"/>
                  </a:ext>
                </a:extLst>
              </p:cNvPr>
              <p:cNvSpPr/>
              <p:nvPr/>
            </p:nvSpPr>
            <p:spPr>
              <a:xfrm>
                <a:off x="4581524" y="2747306"/>
                <a:ext cx="119063" cy="114106"/>
              </a:xfrm>
              <a:prstGeom prst="chevron">
                <a:avLst>
                  <a:gd name="adj" fmla="val 45826"/>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solidFill>
                    <a:schemeClr val="tx1"/>
                  </a:solidFill>
                </a:endParaRPr>
              </a:p>
            </p:txBody>
          </p:sp>
        </p:grpSp>
        <p:sp>
          <p:nvSpPr>
            <p:cNvPr id="16" name="Textplatzhalter 4">
              <a:extLst>
                <a:ext uri="{FF2B5EF4-FFF2-40B4-BE49-F238E27FC236}">
                  <a16:creationId xmlns:a16="http://schemas.microsoft.com/office/drawing/2014/main" id="{D5612ABF-F644-4B5C-BA1A-055E646AC505}"/>
                </a:ext>
              </a:extLst>
            </p:cNvPr>
            <p:cNvSpPr txBox="1">
              <a:spLocks/>
            </p:cNvSpPr>
            <p:nvPr/>
          </p:nvSpPr>
          <p:spPr bwMode="gray">
            <a:xfrm>
              <a:off x="2100497" y="3990280"/>
              <a:ext cx="895804" cy="272982"/>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r">
                <a:spcBef>
                  <a:spcPts val="600"/>
                </a:spcBef>
                <a:spcAft>
                  <a:spcPts val="300"/>
                </a:spcAft>
              </a:pPr>
              <a:r>
                <a:rPr lang="de-DE" b="1" dirty="0">
                  <a:solidFill>
                    <a:schemeClr val="accent1"/>
                  </a:solidFill>
                </a:rPr>
                <a:t>Schulzeit</a:t>
              </a:r>
              <a:endParaRPr lang="de-DE" dirty="0">
                <a:solidFill>
                  <a:schemeClr val="accent1"/>
                </a:solidFill>
              </a:endParaRPr>
            </a:p>
          </p:txBody>
        </p:sp>
        <p:sp>
          <p:nvSpPr>
            <p:cNvPr id="17" name="Textplatzhalter 4">
              <a:extLst>
                <a:ext uri="{FF2B5EF4-FFF2-40B4-BE49-F238E27FC236}">
                  <a16:creationId xmlns:a16="http://schemas.microsoft.com/office/drawing/2014/main" id="{46DC1A56-85FE-48DD-BA35-4EED34897697}"/>
                </a:ext>
              </a:extLst>
            </p:cNvPr>
            <p:cNvSpPr txBox="1">
              <a:spLocks/>
            </p:cNvSpPr>
            <p:nvPr/>
          </p:nvSpPr>
          <p:spPr bwMode="gray">
            <a:xfrm>
              <a:off x="1667700" y="4836870"/>
              <a:ext cx="1151482" cy="272982"/>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r">
                <a:spcBef>
                  <a:spcPts val="600"/>
                </a:spcBef>
                <a:spcAft>
                  <a:spcPts val="300"/>
                </a:spcAft>
              </a:pPr>
              <a:r>
                <a:rPr lang="de-DE" b="1" dirty="0">
                  <a:solidFill>
                    <a:schemeClr val="accent2"/>
                  </a:solidFill>
                </a:rPr>
                <a:t>Ausbildung</a:t>
              </a:r>
              <a:endParaRPr lang="de-DE" dirty="0">
                <a:solidFill>
                  <a:schemeClr val="accent2"/>
                </a:solidFill>
              </a:endParaRPr>
            </a:p>
          </p:txBody>
        </p:sp>
        <p:sp>
          <p:nvSpPr>
            <p:cNvPr id="18" name="Textplatzhalter 4">
              <a:extLst>
                <a:ext uri="{FF2B5EF4-FFF2-40B4-BE49-F238E27FC236}">
                  <a16:creationId xmlns:a16="http://schemas.microsoft.com/office/drawing/2014/main" id="{CD0EF751-356E-4A06-9A51-930B6132EFAA}"/>
                </a:ext>
              </a:extLst>
            </p:cNvPr>
            <p:cNvSpPr txBox="1">
              <a:spLocks/>
            </p:cNvSpPr>
            <p:nvPr/>
          </p:nvSpPr>
          <p:spPr bwMode="gray">
            <a:xfrm>
              <a:off x="1567001" y="3666699"/>
              <a:ext cx="895804" cy="272982"/>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spcAft>
                  <a:spcPts val="300"/>
                </a:spcAft>
              </a:pPr>
              <a:r>
                <a:rPr lang="de-DE" b="1" dirty="0">
                  <a:solidFill>
                    <a:schemeClr val="accent4"/>
                  </a:solidFill>
                </a:rPr>
                <a:t>Beruf</a:t>
              </a:r>
              <a:endParaRPr lang="de-DE" dirty="0">
                <a:solidFill>
                  <a:schemeClr val="accent4"/>
                </a:solidFill>
              </a:endParaRPr>
            </a:p>
          </p:txBody>
        </p:sp>
        <p:sp>
          <p:nvSpPr>
            <p:cNvPr id="19" name="Textplatzhalter 4">
              <a:extLst>
                <a:ext uri="{FF2B5EF4-FFF2-40B4-BE49-F238E27FC236}">
                  <a16:creationId xmlns:a16="http://schemas.microsoft.com/office/drawing/2014/main" id="{E305B831-A635-4CD4-8BA7-C0B0B9A99939}"/>
                </a:ext>
              </a:extLst>
            </p:cNvPr>
            <p:cNvSpPr txBox="1">
              <a:spLocks/>
            </p:cNvSpPr>
            <p:nvPr/>
          </p:nvSpPr>
          <p:spPr bwMode="gray">
            <a:xfrm>
              <a:off x="1261190" y="4419303"/>
              <a:ext cx="895804" cy="272982"/>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spcAft>
                  <a:spcPts val="300"/>
                </a:spcAft>
              </a:pPr>
              <a:r>
                <a:rPr lang="de-DE" b="1" dirty="0">
                  <a:solidFill>
                    <a:schemeClr val="accent3"/>
                  </a:solidFill>
                </a:rPr>
                <a:t>Studium</a:t>
              </a:r>
              <a:endParaRPr lang="de-DE" dirty="0">
                <a:solidFill>
                  <a:schemeClr val="accent3"/>
                </a:solidFill>
              </a:endParaRPr>
            </a:p>
          </p:txBody>
        </p:sp>
      </p:grpSp>
      <p:sp>
        <p:nvSpPr>
          <p:cNvPr id="22" name="Textplatzhalter 4">
            <a:extLst>
              <a:ext uri="{FF2B5EF4-FFF2-40B4-BE49-F238E27FC236}">
                <a16:creationId xmlns:a16="http://schemas.microsoft.com/office/drawing/2014/main" id="{119E1EE1-A098-40D3-B3CF-52594A62AC2B}"/>
              </a:ext>
            </a:extLst>
          </p:cNvPr>
          <p:cNvSpPr txBox="1">
            <a:spLocks/>
          </p:cNvSpPr>
          <p:nvPr/>
        </p:nvSpPr>
        <p:spPr bwMode="gray">
          <a:xfrm>
            <a:off x="4430330" y="2054571"/>
            <a:ext cx="7195902" cy="2352144"/>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b="1" dirty="0">
                <a:solidFill>
                  <a:schemeClr val="accent1"/>
                </a:solidFill>
              </a:rPr>
              <a:t>Flexibler Schutz in allen weiteren Lebensphasen.</a:t>
            </a:r>
          </a:p>
          <a:p>
            <a:pPr marL="285750" lvl="1" indent="-285750">
              <a:spcBef>
                <a:spcPts val="600"/>
              </a:spcBef>
              <a:buFont typeface="Wingdings" panose="05000000000000000000" pitchFamily="2" charset="2"/>
              <a:buChar char="§"/>
            </a:pPr>
            <a:r>
              <a:rPr lang="de-DE" dirty="0"/>
              <a:t>Zahlreiche Möglichkeiten zur Erhöhung der BU-Rente (Nachversicherung) über freie und ereignisgebundene Phase.</a:t>
            </a:r>
          </a:p>
          <a:p>
            <a:pPr marL="285750" lvl="1" indent="-285750">
              <a:spcBef>
                <a:spcPts val="600"/>
              </a:spcBef>
              <a:buFont typeface="Wingdings" panose="05000000000000000000" pitchFamily="2" charset="2"/>
              <a:buChar char="§"/>
            </a:pPr>
            <a:r>
              <a:rPr lang="de-DE" dirty="0"/>
              <a:t>Berufswechseloption ermöglicht auch später noch günstigere Beiträge, </a:t>
            </a:r>
            <a:br>
              <a:rPr lang="de-DE" dirty="0"/>
            </a:br>
            <a:r>
              <a:rPr lang="de-DE" dirty="0"/>
              <a:t>wenn ein Beruf mit geringem Risiko ergriffen wird. </a:t>
            </a:r>
          </a:p>
        </p:txBody>
      </p:sp>
      <p:sp>
        <p:nvSpPr>
          <p:cNvPr id="24" name="Textplatzhalter 4 - 1">
            <a:extLst>
              <a:ext uri="{FF2B5EF4-FFF2-40B4-BE49-F238E27FC236}">
                <a16:creationId xmlns:a16="http://schemas.microsoft.com/office/drawing/2014/main" id="{738122D1-BD55-47E4-8B10-BAE323E189A4}"/>
              </a:ext>
            </a:extLst>
          </p:cNvPr>
          <p:cNvSpPr txBox="1">
            <a:spLocks/>
          </p:cNvSpPr>
          <p:nvPr/>
        </p:nvSpPr>
        <p:spPr bwMode="gray">
          <a:xfrm>
            <a:off x="4191000" y="5194300"/>
            <a:ext cx="7664360" cy="1006475"/>
          </a:xfrm>
          <a:prstGeom prst="rect">
            <a:avLst/>
          </a:prstGeom>
          <a:solidFill>
            <a:schemeClr val="accent1"/>
          </a:solidFill>
        </p:spPr>
        <p:txBody>
          <a:bodyPr vert="horz" wrap="square" lIns="504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dirty="0">
                <a:solidFill>
                  <a:schemeClr val="bg1"/>
                </a:solidFill>
              </a:rPr>
              <a:t>Der BU-Schutz in der Schulzeit passt sich dynamisch an das spätere Leben </a:t>
            </a:r>
            <a:br>
              <a:rPr lang="de-DE" dirty="0">
                <a:solidFill>
                  <a:schemeClr val="bg1"/>
                </a:solidFill>
              </a:rPr>
            </a:br>
            <a:r>
              <a:rPr lang="de-DE" dirty="0">
                <a:solidFill>
                  <a:schemeClr val="bg1"/>
                </a:solidFill>
              </a:rPr>
              <a:t>des Schülers an.</a:t>
            </a:r>
          </a:p>
        </p:txBody>
      </p:sp>
      <p:sp>
        <p:nvSpPr>
          <p:cNvPr id="26" name="Freihandform 16">
            <a:extLst>
              <a:ext uri="{FF2B5EF4-FFF2-40B4-BE49-F238E27FC236}">
                <a16:creationId xmlns:a16="http://schemas.microsoft.com/office/drawing/2014/main" id="{03747942-ED11-4C16-A28A-9A9315F1AFE8}"/>
              </a:ext>
            </a:extLst>
          </p:cNvPr>
          <p:cNvSpPr>
            <a:spLocks noChangeAspect="1"/>
          </p:cNvSpPr>
          <p:nvPr/>
        </p:nvSpPr>
        <p:spPr>
          <a:xfrm>
            <a:off x="4393512" y="5483592"/>
            <a:ext cx="116326" cy="188482"/>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3" name="Foliennummernplatzhalter 2">
            <a:extLst>
              <a:ext uri="{FF2B5EF4-FFF2-40B4-BE49-F238E27FC236}">
                <a16:creationId xmlns:a16="http://schemas.microsoft.com/office/drawing/2014/main" id="{F90D2AAF-21D0-46E3-91E2-165CF85E7B25}"/>
              </a:ext>
            </a:extLst>
          </p:cNvPr>
          <p:cNvSpPr>
            <a:spLocks noGrp="1"/>
          </p:cNvSpPr>
          <p:nvPr>
            <p:ph type="sldNum" sz="quarter" idx="12"/>
          </p:nvPr>
        </p:nvSpPr>
        <p:spPr/>
        <p:txBody>
          <a:bodyPr/>
          <a:lstStyle/>
          <a:p>
            <a:fld id="{7EC6429F-8EBA-4254-B9C8-295228AFE7F1}" type="slidenum">
              <a:rPr lang="de-DE" smtClean="0"/>
              <a:pPr/>
              <a:t>83</a:t>
            </a:fld>
            <a:endParaRPr lang="de-DE" dirty="0"/>
          </a:p>
        </p:txBody>
      </p:sp>
      <p:sp>
        <p:nvSpPr>
          <p:cNvPr id="25" name="Fußzeilenplatzhalter 2">
            <a:extLst>
              <a:ext uri="{FF2B5EF4-FFF2-40B4-BE49-F238E27FC236}">
                <a16:creationId xmlns:a16="http://schemas.microsoft.com/office/drawing/2014/main" id="{9721C083-1C5E-49BB-B5F8-A4B775059714}"/>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0950655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Die Schüler BU von HDI – flexibel und leistungsstark.</a:t>
            </a:r>
            <a:endParaRPr lang="de-DE" baseline="30000" dirty="0"/>
          </a:p>
        </p:txBody>
      </p:sp>
      <p:sp>
        <p:nvSpPr>
          <p:cNvPr id="37" name="Rechteck 12">
            <a:extLst>
              <a:ext uri="{FF2B5EF4-FFF2-40B4-BE49-F238E27FC236}">
                <a16:creationId xmlns:a16="http://schemas.microsoft.com/office/drawing/2014/main" id="{B7152EB0-DE9D-411A-83F2-685A31097EF5}"/>
              </a:ext>
            </a:extLst>
          </p:cNvPr>
          <p:cNvSpPr/>
          <p:nvPr/>
        </p:nvSpPr>
        <p:spPr>
          <a:xfrm>
            <a:off x="3390900" y="1800224"/>
            <a:ext cx="8464460" cy="4402513"/>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80000" rIns="180000" bIns="180000" numCol="1" spcCol="0" rtlCol="0" fromWordArt="0" anchor="t" anchorCtr="0" forceAA="0" compatLnSpc="1">
            <a:prstTxWarp prst="textNoShape">
              <a:avLst/>
            </a:prstTxWarp>
            <a:noAutofit/>
          </a:bodyPr>
          <a:lstStyle/>
          <a:p>
            <a:pPr>
              <a:lnSpc>
                <a:spcPct val="104000"/>
              </a:lnSpc>
              <a:spcBef>
                <a:spcPts val="600"/>
              </a:spcBef>
            </a:pPr>
            <a:endParaRPr lang="de-DE" sz="1600" dirty="0">
              <a:solidFill>
                <a:schemeClr val="tx1"/>
              </a:solidFill>
            </a:endParaRPr>
          </a:p>
        </p:txBody>
      </p:sp>
      <p:sp>
        <p:nvSpPr>
          <p:cNvPr id="8" name="Rechteck 63">
            <a:extLst>
              <a:ext uri="{FF2B5EF4-FFF2-40B4-BE49-F238E27FC236}">
                <a16:creationId xmlns:a16="http://schemas.microsoft.com/office/drawing/2014/main" id="{32A691E8-08A9-4CE4-B501-D0738C311842}"/>
              </a:ext>
            </a:extLst>
          </p:cNvPr>
          <p:cNvSpPr/>
          <p:nvPr/>
        </p:nvSpPr>
        <p:spPr>
          <a:xfrm>
            <a:off x="335360"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7" name="Grafik 5">
            <a:extLst>
              <a:ext uri="{FF2B5EF4-FFF2-40B4-BE49-F238E27FC236}">
                <a16:creationId xmlns:a16="http://schemas.microsoft.com/office/drawing/2014/main" id="{8F867C9D-61D2-486E-A974-280EA3B1FB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012" y="202161"/>
            <a:ext cx="797335" cy="638316"/>
          </a:xfrm>
          <a:prstGeom prst="rect">
            <a:avLst/>
          </a:prstGeom>
        </p:spPr>
      </p:pic>
      <p:pic>
        <p:nvPicPr>
          <p:cNvPr id="10" name="Grafik 35">
            <a:extLst>
              <a:ext uri="{FF2B5EF4-FFF2-40B4-BE49-F238E27FC236}">
                <a16:creationId xmlns:a16="http://schemas.microsoft.com/office/drawing/2014/main" id="{EB4B088E-E720-4089-885B-34917BCDDFD6}"/>
              </a:ext>
            </a:extLst>
          </p:cNvPr>
          <p:cNvPicPr>
            <a:picLocks noChangeAspect="1"/>
          </p:cNvPicPr>
          <p:nvPr/>
        </p:nvPicPr>
        <p:blipFill rotWithShape="1">
          <a:blip r:embed="rId3" cstate="hqprint">
            <a:extLst>
              <a:ext uri="{28A0092B-C50C-407E-A947-70E740481C1C}">
                <a14:useLocalDpi xmlns:a14="http://schemas.microsoft.com/office/drawing/2010/main"/>
              </a:ext>
            </a:extLst>
          </a:blip>
          <a:stretch/>
        </p:blipFill>
        <p:spPr>
          <a:xfrm>
            <a:off x="342899" y="1277937"/>
            <a:ext cx="2371200" cy="4924800"/>
          </a:xfrm>
          <a:prstGeom prst="rect">
            <a:avLst/>
          </a:prstGeom>
        </p:spPr>
      </p:pic>
      <p:grpSp>
        <p:nvGrpSpPr>
          <p:cNvPr id="11" name="Gruppieren 40">
            <a:extLst>
              <a:ext uri="{FF2B5EF4-FFF2-40B4-BE49-F238E27FC236}">
                <a16:creationId xmlns:a16="http://schemas.microsoft.com/office/drawing/2014/main" id="{621F10E7-E924-468F-839E-E02FE7C4BE4D}"/>
              </a:ext>
            </a:extLst>
          </p:cNvPr>
          <p:cNvGrpSpPr/>
          <p:nvPr/>
        </p:nvGrpSpPr>
        <p:grpSpPr>
          <a:xfrm>
            <a:off x="2855360" y="1274036"/>
            <a:ext cx="1044000" cy="1044000"/>
            <a:chOff x="2886957" y="1274036"/>
            <a:chExt cx="1044000" cy="1044000"/>
          </a:xfrm>
        </p:grpSpPr>
        <p:sp>
          <p:nvSpPr>
            <p:cNvPr id="13" name="Rechteck 33">
              <a:extLst>
                <a:ext uri="{FF2B5EF4-FFF2-40B4-BE49-F238E27FC236}">
                  <a16:creationId xmlns:a16="http://schemas.microsoft.com/office/drawing/2014/main" id="{8693F5A4-ABC5-4637-93EB-F11360E4FAC5}"/>
                </a:ext>
              </a:extLst>
            </p:cNvPr>
            <p:cNvSpPr/>
            <p:nvPr/>
          </p:nvSpPr>
          <p:spPr>
            <a:xfrm>
              <a:off x="2886957" y="1274036"/>
              <a:ext cx="1044000" cy="10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14" name="Grafik 10">
              <a:extLst>
                <a:ext uri="{FF2B5EF4-FFF2-40B4-BE49-F238E27FC236}">
                  <a16:creationId xmlns:a16="http://schemas.microsoft.com/office/drawing/2014/main" id="{44CBAEF2-8CB2-4B0F-8C84-2A0394EDF0A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3131411" y="1425685"/>
              <a:ext cx="555092" cy="740702"/>
            </a:xfrm>
            <a:prstGeom prst="rect">
              <a:avLst/>
            </a:prstGeom>
          </p:spPr>
        </p:pic>
      </p:grpSp>
      <p:sp>
        <p:nvSpPr>
          <p:cNvPr id="15" name="Textplatzhalter 4">
            <a:extLst>
              <a:ext uri="{FF2B5EF4-FFF2-40B4-BE49-F238E27FC236}">
                <a16:creationId xmlns:a16="http://schemas.microsoft.com/office/drawing/2014/main" id="{10C768C0-8292-4F70-BFBD-C6726269A076}"/>
              </a:ext>
            </a:extLst>
          </p:cNvPr>
          <p:cNvSpPr>
            <a:spLocks noGrp="1"/>
          </p:cNvSpPr>
          <p:nvPr>
            <p:ph type="body" sz="quarter" idx="13"/>
          </p:nvPr>
        </p:nvSpPr>
        <p:spPr>
          <a:xfrm>
            <a:off x="3899360" y="2808067"/>
            <a:ext cx="7702090" cy="2630708"/>
          </a:xfrm>
          <a:noFill/>
        </p:spPr>
        <p:txBody>
          <a:bodyPr lIns="0" rIns="0"/>
          <a:lstStyle/>
          <a:p>
            <a:pPr>
              <a:spcBef>
                <a:spcPts val="600"/>
              </a:spcBef>
            </a:pPr>
            <a:r>
              <a:rPr lang="de-DE" dirty="0">
                <a:solidFill>
                  <a:schemeClr val="accent1"/>
                </a:solidFill>
              </a:rPr>
              <a:t>Das Produkt im Überblick. </a:t>
            </a:r>
          </a:p>
          <a:p>
            <a:pPr marL="285750" indent="-285750">
              <a:spcBef>
                <a:spcPts val="600"/>
              </a:spcBef>
              <a:buBlip>
                <a:blip r:embed="rId6"/>
              </a:buBlip>
            </a:pPr>
            <a:r>
              <a:rPr lang="de-DE" b="0" dirty="0"/>
              <a:t>Eintrittsalter </a:t>
            </a:r>
            <a:r>
              <a:rPr lang="de-DE" dirty="0"/>
              <a:t>ab 10 Jahren</a:t>
            </a:r>
          </a:p>
          <a:p>
            <a:pPr marL="285750" indent="-285750">
              <a:spcBef>
                <a:spcPts val="600"/>
              </a:spcBef>
              <a:buBlip>
                <a:blip r:embed="rId6"/>
              </a:buBlip>
            </a:pPr>
            <a:r>
              <a:rPr lang="de-DE" b="0" dirty="0"/>
              <a:t>Endalter </a:t>
            </a:r>
            <a:r>
              <a:rPr lang="de-DE" dirty="0"/>
              <a:t>bis 67 Jahre möglich</a:t>
            </a:r>
          </a:p>
          <a:p>
            <a:pPr marL="285750" indent="-285750">
              <a:spcBef>
                <a:spcPts val="600"/>
              </a:spcBef>
              <a:buBlip>
                <a:blip r:embed="rId6"/>
              </a:buBlip>
            </a:pPr>
            <a:r>
              <a:rPr lang="de-DE" b="0" dirty="0"/>
              <a:t>Rente bis </a:t>
            </a:r>
            <a:r>
              <a:rPr lang="de-DE" dirty="0"/>
              <a:t>maximal 1.500 EUR </a:t>
            </a:r>
            <a:r>
              <a:rPr lang="de-DE" b="0" dirty="0"/>
              <a:t>(inkl. Bonus) ohne Angemessenheitsprüfung</a:t>
            </a:r>
          </a:p>
          <a:p>
            <a:pPr marL="285750" indent="-285750">
              <a:spcBef>
                <a:spcPts val="600"/>
              </a:spcBef>
              <a:buBlip>
                <a:blip r:embed="rId6"/>
              </a:buBlip>
            </a:pPr>
            <a:r>
              <a:rPr lang="de-DE" b="0" dirty="0"/>
              <a:t>Prämiendynamik </a:t>
            </a:r>
            <a:r>
              <a:rPr lang="de-DE" dirty="0"/>
              <a:t>1–3%</a:t>
            </a:r>
          </a:p>
          <a:p>
            <a:pPr marL="285750" indent="-285750">
              <a:spcBef>
                <a:spcPts val="600"/>
              </a:spcBef>
              <a:buBlip>
                <a:blip r:embed="rId6"/>
              </a:buBlip>
            </a:pPr>
            <a:r>
              <a:rPr lang="de-DE" b="0" dirty="0"/>
              <a:t>Leistungsdynamik </a:t>
            </a:r>
            <a:r>
              <a:rPr lang="de-DE" dirty="0"/>
              <a:t>1–3%</a:t>
            </a:r>
          </a:p>
          <a:p>
            <a:pPr marL="285750" indent="-285750">
              <a:spcBef>
                <a:spcPts val="600"/>
              </a:spcBef>
              <a:buBlip>
                <a:blip r:embed="rId6"/>
              </a:buBlip>
            </a:pPr>
            <a:r>
              <a:rPr lang="de-DE" b="0" dirty="0"/>
              <a:t>Keine zusätzlichen Gesundheitsfragen (Standard-GE)</a:t>
            </a:r>
          </a:p>
          <a:p>
            <a:pPr marL="285750" indent="-285750">
              <a:spcBef>
                <a:spcPts val="600"/>
              </a:spcBef>
              <a:buBlip>
                <a:blip r:embed="rId6"/>
              </a:buBlip>
            </a:pPr>
            <a:r>
              <a:rPr lang="de-DE" b="0" dirty="0"/>
              <a:t>Abschließbar über EGO Top und EGO Young</a:t>
            </a:r>
          </a:p>
        </p:txBody>
      </p:sp>
      <p:sp>
        <p:nvSpPr>
          <p:cNvPr id="3" name="Foliennummernplatzhalter 2">
            <a:extLst>
              <a:ext uri="{FF2B5EF4-FFF2-40B4-BE49-F238E27FC236}">
                <a16:creationId xmlns:a16="http://schemas.microsoft.com/office/drawing/2014/main" id="{DB545C6A-3B37-4272-9AAD-388D7AD89ACA}"/>
              </a:ext>
            </a:extLst>
          </p:cNvPr>
          <p:cNvSpPr>
            <a:spLocks noGrp="1"/>
          </p:cNvSpPr>
          <p:nvPr>
            <p:ph type="sldNum" sz="quarter" idx="12"/>
          </p:nvPr>
        </p:nvSpPr>
        <p:spPr/>
        <p:txBody>
          <a:bodyPr/>
          <a:lstStyle/>
          <a:p>
            <a:fld id="{7EC6429F-8EBA-4254-B9C8-295228AFE7F1}" type="slidenum">
              <a:rPr lang="de-DE" smtClean="0"/>
              <a:pPr/>
              <a:t>84</a:t>
            </a:fld>
            <a:endParaRPr lang="de-DE" dirty="0"/>
          </a:p>
        </p:txBody>
      </p:sp>
      <p:sp>
        <p:nvSpPr>
          <p:cNvPr id="16" name="Fußzeilenplatzhalter 2">
            <a:extLst>
              <a:ext uri="{FF2B5EF4-FFF2-40B4-BE49-F238E27FC236}">
                <a16:creationId xmlns:a16="http://schemas.microsoft.com/office/drawing/2014/main" id="{EC54F94C-34BD-4219-B4DC-0481CD32EA7D}"/>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1229949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lIns="1224000"/>
          <a:lstStyle/>
          <a:p>
            <a:r>
              <a:rPr lang="de-DE" dirty="0"/>
              <a:t>Die Schüler BU von HDI – flexibel und leistungsstark.</a:t>
            </a:r>
            <a:endParaRPr lang="de-DE" baseline="30000" dirty="0"/>
          </a:p>
        </p:txBody>
      </p:sp>
      <p:sp>
        <p:nvSpPr>
          <p:cNvPr id="37" name="Rechteck 12">
            <a:extLst>
              <a:ext uri="{FF2B5EF4-FFF2-40B4-BE49-F238E27FC236}">
                <a16:creationId xmlns:a16="http://schemas.microsoft.com/office/drawing/2014/main" id="{B7152EB0-DE9D-411A-83F2-685A31097EF5}"/>
              </a:ext>
            </a:extLst>
          </p:cNvPr>
          <p:cNvSpPr/>
          <p:nvPr/>
        </p:nvSpPr>
        <p:spPr>
          <a:xfrm>
            <a:off x="342899" y="1277938"/>
            <a:ext cx="9000000" cy="49248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nSpc>
                <a:spcPct val="104000"/>
              </a:lnSpc>
              <a:spcBef>
                <a:spcPts val="600"/>
              </a:spcBef>
            </a:pPr>
            <a:r>
              <a:rPr lang="de-DE" sz="1600" b="1" dirty="0">
                <a:solidFill>
                  <a:schemeClr val="accent1"/>
                </a:solidFill>
              </a:rPr>
              <a:t>Die Highlights:</a:t>
            </a:r>
          </a:p>
          <a:p>
            <a:pPr marL="252000" indent="-252000">
              <a:lnSpc>
                <a:spcPct val="104000"/>
              </a:lnSpc>
              <a:spcBef>
                <a:spcPts val="600"/>
              </a:spcBef>
              <a:buBlip>
                <a:blip r:embed="rId2"/>
              </a:buBlip>
            </a:pPr>
            <a:r>
              <a:rPr lang="de-DE" sz="1600" b="1" dirty="0">
                <a:solidFill>
                  <a:schemeClr val="tx1"/>
                </a:solidFill>
              </a:rPr>
              <a:t>Individuelle</a:t>
            </a:r>
            <a:r>
              <a:rPr lang="de-DE" sz="1600" dirty="0">
                <a:solidFill>
                  <a:schemeClr val="tx1"/>
                </a:solidFill>
              </a:rPr>
              <a:t> Einstufung je nach Schulform, mit besonders günstigen Preisen für Schüler in weiterführenden Schulen.</a:t>
            </a:r>
          </a:p>
          <a:p>
            <a:pPr marL="252000" indent="-252000">
              <a:lnSpc>
                <a:spcPct val="104000"/>
              </a:lnSpc>
              <a:spcBef>
                <a:spcPts val="600"/>
              </a:spcBef>
              <a:buBlip>
                <a:blip r:embed="rId2"/>
              </a:buBlip>
            </a:pPr>
            <a:r>
              <a:rPr lang="de-DE" sz="1600" b="1">
                <a:solidFill>
                  <a:schemeClr val="tx1"/>
                </a:solidFill>
              </a:rPr>
              <a:t>Keine Meldepflicht</a:t>
            </a:r>
            <a:r>
              <a:rPr lang="de-DE" sz="1600">
                <a:solidFill>
                  <a:schemeClr val="tx1"/>
                </a:solidFill>
              </a:rPr>
              <a:t>, </a:t>
            </a:r>
            <a:r>
              <a:rPr lang="de-DE" sz="1600" dirty="0">
                <a:solidFill>
                  <a:schemeClr val="tx1"/>
                </a:solidFill>
              </a:rPr>
              <a:t>wenn der Schüler die Schulform wechselt, einen risikoreichen Beruf ergreift oder Risikosportarten betreibt.</a:t>
            </a:r>
          </a:p>
          <a:p>
            <a:pPr marL="252000" indent="-252000">
              <a:lnSpc>
                <a:spcPct val="104000"/>
              </a:lnSpc>
              <a:spcBef>
                <a:spcPts val="600"/>
              </a:spcBef>
              <a:buBlip>
                <a:blip r:embed="rId2"/>
              </a:buBlip>
            </a:pPr>
            <a:r>
              <a:rPr lang="de-DE" sz="1600" dirty="0">
                <a:solidFill>
                  <a:schemeClr val="tx1"/>
                </a:solidFill>
              </a:rPr>
              <a:t>Eine </a:t>
            </a:r>
            <a:r>
              <a:rPr lang="de-DE" sz="1600" b="1" dirty="0">
                <a:solidFill>
                  <a:schemeClr val="tx1"/>
                </a:solidFill>
              </a:rPr>
              <a:t>Berufswechseloption</a:t>
            </a:r>
            <a:r>
              <a:rPr lang="de-DE" sz="1600" dirty="0">
                <a:solidFill>
                  <a:schemeClr val="tx1"/>
                </a:solidFill>
              </a:rPr>
              <a:t> ermöglicht dem Schüler, in eine günstigere Risikogruppe zu wechseln. Dies gilt sogar schon bei einem Wechsel in eine weiterführende Schule und bei Beginn einer Ausbildung. Eine Verschlechterung ist nicht möglich.</a:t>
            </a:r>
          </a:p>
          <a:p>
            <a:pPr marL="252000" indent="-252000">
              <a:lnSpc>
                <a:spcPct val="104000"/>
              </a:lnSpc>
              <a:spcBef>
                <a:spcPts val="600"/>
              </a:spcBef>
              <a:buBlip>
                <a:blip r:embed="rId2"/>
              </a:buBlip>
            </a:pPr>
            <a:r>
              <a:rPr lang="de-DE" sz="1600" dirty="0">
                <a:solidFill>
                  <a:schemeClr val="tx1"/>
                </a:solidFill>
              </a:rPr>
              <a:t>Durch zahlreiche </a:t>
            </a:r>
            <a:r>
              <a:rPr lang="de-DE" sz="1600" b="1" dirty="0">
                <a:solidFill>
                  <a:schemeClr val="tx1"/>
                </a:solidFill>
              </a:rPr>
              <a:t>Nachversicherungsoptionen </a:t>
            </a:r>
            <a:r>
              <a:rPr lang="de-DE" sz="1600" dirty="0">
                <a:solidFill>
                  <a:schemeClr val="tx1"/>
                </a:solidFill>
              </a:rPr>
              <a:t>kann die BU-Rente im Laufe des Lebens erhöht werden und sich an den Lebenslauf des Versicherten anpassen.</a:t>
            </a:r>
          </a:p>
          <a:p>
            <a:pPr marL="252000" indent="-252000">
              <a:lnSpc>
                <a:spcPct val="104000"/>
              </a:lnSpc>
              <a:spcBef>
                <a:spcPts val="600"/>
              </a:spcBef>
              <a:buBlip>
                <a:blip r:embed="rId2"/>
              </a:buBlip>
            </a:pPr>
            <a:r>
              <a:rPr lang="de-DE" sz="1600" dirty="0">
                <a:solidFill>
                  <a:schemeClr val="tx1"/>
                </a:solidFill>
              </a:rPr>
              <a:t>Wir leisten nicht erst bei genereller Schul- bzw. Erwerbsunfähigkeit, sondern sobald der Schüler gesundheitsbedingt nicht mehr zu 50% in der Lage ist, seinem bisherigen Schulalltag nachzugehen.</a:t>
            </a:r>
          </a:p>
          <a:p>
            <a:pPr marL="252000" indent="-252000">
              <a:lnSpc>
                <a:spcPct val="104000"/>
              </a:lnSpc>
              <a:spcBef>
                <a:spcPts val="600"/>
              </a:spcBef>
              <a:buBlip>
                <a:blip r:embed="rId2"/>
              </a:buBlip>
            </a:pPr>
            <a:r>
              <a:rPr lang="de-DE" sz="1600" dirty="0">
                <a:solidFill>
                  <a:schemeClr val="tx1"/>
                </a:solidFill>
              </a:rPr>
              <a:t>Im Leistungsfall prüfen wir ausschließlich die Tätigkeit als Schüler an der zuletzt besuchten Schule. Eine abstrakte </a:t>
            </a:r>
            <a:r>
              <a:rPr lang="de-DE" sz="1600" b="1" dirty="0">
                <a:solidFill>
                  <a:schemeClr val="tx1"/>
                </a:solidFill>
              </a:rPr>
              <a:t>Verweisung</a:t>
            </a:r>
            <a:r>
              <a:rPr lang="de-DE" sz="1600" dirty="0">
                <a:solidFill>
                  <a:schemeClr val="tx1"/>
                </a:solidFill>
              </a:rPr>
              <a:t> auf eine andere Schulform ist </a:t>
            </a:r>
            <a:r>
              <a:rPr lang="de-DE" sz="1600" b="1" dirty="0">
                <a:solidFill>
                  <a:schemeClr val="tx1"/>
                </a:solidFill>
              </a:rPr>
              <a:t>nicht möglich</a:t>
            </a:r>
            <a:r>
              <a:rPr lang="de-DE" sz="1600" dirty="0">
                <a:solidFill>
                  <a:schemeClr val="tx1"/>
                </a:solidFill>
              </a:rPr>
              <a:t>.</a:t>
            </a:r>
          </a:p>
        </p:txBody>
      </p:sp>
      <p:sp>
        <p:nvSpPr>
          <p:cNvPr id="8" name="Rechteck 63">
            <a:extLst>
              <a:ext uri="{FF2B5EF4-FFF2-40B4-BE49-F238E27FC236}">
                <a16:creationId xmlns:a16="http://schemas.microsoft.com/office/drawing/2014/main" id="{32A691E8-08A9-4CE4-B501-D0738C311842}"/>
              </a:ext>
            </a:extLst>
          </p:cNvPr>
          <p:cNvSpPr/>
          <p:nvPr/>
        </p:nvSpPr>
        <p:spPr>
          <a:xfrm>
            <a:off x="335360"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7" name="Grafik 5">
            <a:extLst>
              <a:ext uri="{FF2B5EF4-FFF2-40B4-BE49-F238E27FC236}">
                <a16:creationId xmlns:a16="http://schemas.microsoft.com/office/drawing/2014/main" id="{8F867C9D-61D2-486E-A974-280EA3B1FB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012" y="202161"/>
            <a:ext cx="797335" cy="638316"/>
          </a:xfrm>
          <a:prstGeom prst="rect">
            <a:avLst/>
          </a:prstGeom>
        </p:spPr>
      </p:pic>
      <p:pic>
        <p:nvPicPr>
          <p:cNvPr id="10" name="Grafik 35">
            <a:extLst>
              <a:ext uri="{FF2B5EF4-FFF2-40B4-BE49-F238E27FC236}">
                <a16:creationId xmlns:a16="http://schemas.microsoft.com/office/drawing/2014/main" id="{83A7B310-EC54-4FC2-8C86-F827B9E348A3}"/>
              </a:ext>
            </a:extLst>
          </p:cNvPr>
          <p:cNvPicPr>
            <a:picLocks noChangeAspect="1"/>
          </p:cNvPicPr>
          <p:nvPr/>
        </p:nvPicPr>
        <p:blipFill rotWithShape="1">
          <a:blip r:embed="rId4" cstate="hqprint">
            <a:extLst>
              <a:ext uri="{28A0092B-C50C-407E-A947-70E740481C1C}">
                <a14:useLocalDpi xmlns:a14="http://schemas.microsoft.com/office/drawing/2010/main"/>
              </a:ext>
            </a:extLst>
          </a:blip>
          <a:stretch/>
        </p:blipFill>
        <p:spPr>
          <a:xfrm>
            <a:off x="9484160" y="1277937"/>
            <a:ext cx="2371200" cy="4924800"/>
          </a:xfrm>
          <a:prstGeom prst="rect">
            <a:avLst/>
          </a:prstGeom>
        </p:spPr>
      </p:pic>
      <p:sp>
        <p:nvSpPr>
          <p:cNvPr id="3" name="Foliennummernplatzhalter 2">
            <a:extLst>
              <a:ext uri="{FF2B5EF4-FFF2-40B4-BE49-F238E27FC236}">
                <a16:creationId xmlns:a16="http://schemas.microsoft.com/office/drawing/2014/main" id="{4A52266A-1C90-49F7-BBAA-2DDAB8D1F847}"/>
              </a:ext>
            </a:extLst>
          </p:cNvPr>
          <p:cNvSpPr>
            <a:spLocks noGrp="1"/>
          </p:cNvSpPr>
          <p:nvPr>
            <p:ph type="sldNum" sz="quarter" idx="12"/>
          </p:nvPr>
        </p:nvSpPr>
        <p:spPr/>
        <p:txBody>
          <a:bodyPr/>
          <a:lstStyle/>
          <a:p>
            <a:fld id="{7EC6429F-8EBA-4254-B9C8-295228AFE7F1}" type="slidenum">
              <a:rPr lang="de-DE" smtClean="0"/>
              <a:pPr/>
              <a:t>85</a:t>
            </a:fld>
            <a:endParaRPr lang="de-DE" dirty="0"/>
          </a:p>
        </p:txBody>
      </p:sp>
      <p:sp>
        <p:nvSpPr>
          <p:cNvPr id="9" name="Fußzeilenplatzhalter 2">
            <a:extLst>
              <a:ext uri="{FF2B5EF4-FFF2-40B4-BE49-F238E27FC236}">
                <a16:creationId xmlns:a16="http://schemas.microsoft.com/office/drawing/2014/main" id="{89FA2ED0-1054-47E3-B17D-6B899CF2A05A}"/>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18087545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82C90A-BF6F-4CC8-8C3F-B762794D8F82}"/>
              </a:ext>
            </a:extLst>
          </p:cNvPr>
          <p:cNvSpPr>
            <a:spLocks noGrp="1"/>
          </p:cNvSpPr>
          <p:nvPr>
            <p:ph type="body" sz="quarter" idx="13"/>
          </p:nvPr>
        </p:nvSpPr>
        <p:spPr>
          <a:xfrm>
            <a:off x="1415480" y="2341670"/>
            <a:ext cx="727763" cy="1436291"/>
          </a:xfrm>
        </p:spPr>
        <p:txBody>
          <a:bodyPr/>
          <a:lstStyle/>
          <a:p>
            <a:r>
              <a:rPr lang="de-DE"/>
              <a:t>4</a:t>
            </a:r>
            <a:endParaRPr lang="de-DE" dirty="0"/>
          </a:p>
        </p:txBody>
      </p:sp>
      <p:sp>
        <p:nvSpPr>
          <p:cNvPr id="2" name="Title 1">
            <a:extLst>
              <a:ext uri="{FF2B5EF4-FFF2-40B4-BE49-F238E27FC236}">
                <a16:creationId xmlns:a16="http://schemas.microsoft.com/office/drawing/2014/main" id="{81002E10-C8A7-4A70-AD4D-B30494C2E834}"/>
              </a:ext>
            </a:extLst>
          </p:cNvPr>
          <p:cNvSpPr>
            <a:spLocks noGrp="1"/>
          </p:cNvSpPr>
          <p:nvPr>
            <p:ph type="title"/>
          </p:nvPr>
        </p:nvSpPr>
        <p:spPr>
          <a:xfrm>
            <a:off x="1415480" y="3723517"/>
            <a:ext cx="9000000" cy="492443"/>
          </a:xfrm>
        </p:spPr>
        <p:txBody>
          <a:bodyPr/>
          <a:lstStyle/>
          <a:p>
            <a:r>
              <a:rPr lang="de-DE"/>
              <a:t>Die verschiedenen EGO-Produktlösungen</a:t>
            </a:r>
            <a:endParaRPr lang="de-DE" dirty="0"/>
          </a:p>
        </p:txBody>
      </p:sp>
    </p:spTree>
    <p:extLst>
      <p:ext uri="{BB962C8B-B14F-4D97-AF65-F5344CB8AC3E}">
        <p14:creationId xmlns:p14="http://schemas.microsoft.com/office/powerpoint/2010/main" val="32486057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F5DFA61C-B3E8-4E44-AF56-7AE286BB9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9260" y="2217015"/>
            <a:ext cx="2868888" cy="1736992"/>
          </a:xfrm>
          <a:prstGeom prst="rect">
            <a:avLst/>
          </a:prstGeom>
        </p:spPr>
      </p:pic>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Produktvarianten und Konzepte rund um</a:t>
            </a:r>
            <a:br>
              <a:rPr lang="de-DE" dirty="0"/>
            </a:br>
            <a:r>
              <a:rPr lang="de-DE" dirty="0"/>
              <a:t>EGO Top – vielseitig, flexibel und </a:t>
            </a:r>
            <a:r>
              <a:rPr lang="de-DE"/>
              <a:t>passgenau.</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483840"/>
          </a:xfrm>
        </p:spPr>
        <p:txBody>
          <a:bodyPr/>
          <a:lstStyle/>
          <a:p>
            <a:r>
              <a:rPr lang="de-DE" b="0" dirty="0"/>
              <a:t>Seit über 20 Jahren steht </a:t>
            </a:r>
            <a:r>
              <a:rPr lang="de-DE" dirty="0">
                <a:solidFill>
                  <a:srgbClr val="016629"/>
                </a:solidFill>
              </a:rPr>
              <a:t>EGO Top </a:t>
            </a:r>
            <a:r>
              <a:rPr lang="de-DE" b="0" dirty="0"/>
              <a:t>für Leistungsfähigkeit, Stabilität und ausgezeichnete Services. Mit den entsprechenden Produktvarianten lässt sich die BU </a:t>
            </a:r>
            <a:r>
              <a:rPr lang="de-DE" dirty="0">
                <a:solidFill>
                  <a:srgbClr val="016629"/>
                </a:solidFill>
              </a:rPr>
              <a:t>individuell auf die Bedürfnisse unserer Zielgruppen anpassen</a:t>
            </a:r>
            <a:r>
              <a:rPr lang="de-DE" b="0" dirty="0"/>
              <a:t>.</a:t>
            </a:r>
          </a:p>
        </p:txBody>
      </p:sp>
      <p:sp>
        <p:nvSpPr>
          <p:cNvPr id="4" name="Rechteck 1">
            <a:extLst>
              <a:ext uri="{FF2B5EF4-FFF2-40B4-BE49-F238E27FC236}">
                <a16:creationId xmlns:a16="http://schemas.microsoft.com/office/drawing/2014/main" id="{CB0042DE-96AA-435A-9E57-8F3CCEEBE226}"/>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EGO </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Top</a:t>
            </a:r>
          </a:p>
        </p:txBody>
      </p:sp>
      <p:sp>
        <p:nvSpPr>
          <p:cNvPr id="5" name="Textfeld 4">
            <a:extLst>
              <a:ext uri="{FF2B5EF4-FFF2-40B4-BE49-F238E27FC236}">
                <a16:creationId xmlns:a16="http://schemas.microsoft.com/office/drawing/2014/main" id="{4A96D8D3-F7B2-45AD-AF6A-D8519BF5BE30}"/>
              </a:ext>
            </a:extLst>
          </p:cNvPr>
          <p:cNvSpPr txBox="1"/>
          <p:nvPr/>
        </p:nvSpPr>
        <p:spPr>
          <a:xfrm>
            <a:off x="8453192" y="1890620"/>
            <a:ext cx="1984366" cy="238783"/>
          </a:xfrm>
          <a:prstGeom prst="rect">
            <a:avLst/>
          </a:prstGeom>
          <a:noFill/>
        </p:spPr>
        <p:txBody>
          <a:bodyPr wrap="square" lIns="0" tIns="0" rIns="0" bIns="0" rtlCol="0">
            <a:spAutoFit/>
          </a:bodyPr>
          <a:lstStyle/>
          <a:p>
            <a:pPr>
              <a:lnSpc>
                <a:spcPct val="104000"/>
              </a:lnSpc>
              <a:spcBef>
                <a:spcPts val="600"/>
              </a:spcBef>
            </a:pPr>
            <a:r>
              <a:rPr lang="de-DE" sz="1600" b="1" dirty="0">
                <a:solidFill>
                  <a:schemeClr val="accent1"/>
                </a:solidFill>
              </a:rPr>
              <a:t>Konzepte.</a:t>
            </a:r>
          </a:p>
        </p:txBody>
      </p:sp>
      <p:sp>
        <p:nvSpPr>
          <p:cNvPr id="6" name="Textfeld 39">
            <a:extLst>
              <a:ext uri="{FF2B5EF4-FFF2-40B4-BE49-F238E27FC236}">
                <a16:creationId xmlns:a16="http://schemas.microsoft.com/office/drawing/2014/main" id="{B8727673-A9D7-4313-AAD3-7E23C7BE6530}"/>
              </a:ext>
            </a:extLst>
          </p:cNvPr>
          <p:cNvSpPr txBox="1"/>
          <p:nvPr/>
        </p:nvSpPr>
        <p:spPr>
          <a:xfrm>
            <a:off x="335360" y="1890620"/>
            <a:ext cx="1967659" cy="238783"/>
          </a:xfrm>
          <a:prstGeom prst="rect">
            <a:avLst/>
          </a:prstGeom>
          <a:noFill/>
        </p:spPr>
        <p:txBody>
          <a:bodyPr wrap="square" lIns="0" tIns="0" rIns="0" bIns="0" rtlCol="0">
            <a:spAutoFit/>
          </a:bodyPr>
          <a:lstStyle/>
          <a:p>
            <a:pPr>
              <a:lnSpc>
                <a:spcPct val="104000"/>
              </a:lnSpc>
              <a:spcBef>
                <a:spcPts val="600"/>
              </a:spcBef>
            </a:pPr>
            <a:r>
              <a:rPr lang="de-DE" sz="1600" b="1" dirty="0">
                <a:solidFill>
                  <a:schemeClr val="accent1"/>
                </a:solidFill>
              </a:rPr>
              <a:t>Tarife.</a:t>
            </a:r>
          </a:p>
        </p:txBody>
      </p:sp>
      <p:sp>
        <p:nvSpPr>
          <p:cNvPr id="7" name="Rechteck 60">
            <a:extLst>
              <a:ext uri="{FF2B5EF4-FFF2-40B4-BE49-F238E27FC236}">
                <a16:creationId xmlns:a16="http://schemas.microsoft.com/office/drawing/2014/main" id="{E030AA58-B4E4-494A-B25D-36704C19D37E}"/>
              </a:ext>
            </a:extLst>
          </p:cNvPr>
          <p:cNvSpPr/>
          <p:nvPr/>
        </p:nvSpPr>
        <p:spPr>
          <a:xfrm>
            <a:off x="8453192" y="2217015"/>
            <a:ext cx="2952000" cy="1080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400" b="1" dirty="0" err="1">
                <a:solidFill>
                  <a:schemeClr val="accent1"/>
                </a:solidFill>
              </a:rPr>
              <a:t>bAV</a:t>
            </a:r>
            <a:r>
              <a:rPr lang="de-DE" sz="1400" b="1" dirty="0">
                <a:solidFill>
                  <a:schemeClr val="accent1"/>
                </a:solidFill>
              </a:rPr>
              <a:t> </a:t>
            </a:r>
            <a:r>
              <a:rPr lang="de-DE" sz="1400" b="1" dirty="0" err="1">
                <a:solidFill>
                  <a:schemeClr val="accent1"/>
                </a:solidFill>
              </a:rPr>
              <a:t>NettoJoker</a:t>
            </a:r>
            <a:r>
              <a:rPr lang="de-DE" sz="1400" b="1" dirty="0">
                <a:solidFill>
                  <a:schemeClr val="accent1"/>
                </a:solidFill>
              </a:rPr>
              <a:t>.</a:t>
            </a:r>
            <a:br>
              <a:rPr lang="de-DE" sz="1400" dirty="0">
                <a:solidFill>
                  <a:schemeClr val="tx1"/>
                </a:solidFill>
              </a:rPr>
            </a:br>
            <a:r>
              <a:rPr lang="de-DE" sz="1400" dirty="0">
                <a:solidFill>
                  <a:schemeClr val="tx1"/>
                </a:solidFill>
              </a:rPr>
              <a:t>Netto-BU-Renten-Vergleich zwischen privater und betrieblicher Vorsorge</a:t>
            </a:r>
          </a:p>
        </p:txBody>
      </p:sp>
      <p:sp>
        <p:nvSpPr>
          <p:cNvPr id="8" name="Rechteck 61">
            <a:extLst>
              <a:ext uri="{FF2B5EF4-FFF2-40B4-BE49-F238E27FC236}">
                <a16:creationId xmlns:a16="http://schemas.microsoft.com/office/drawing/2014/main" id="{31BEF307-643F-4E8B-9D23-115504C6CC4F}"/>
              </a:ext>
            </a:extLst>
          </p:cNvPr>
          <p:cNvSpPr/>
          <p:nvPr/>
        </p:nvSpPr>
        <p:spPr>
          <a:xfrm>
            <a:off x="8453192" y="3583774"/>
            <a:ext cx="2952000" cy="1080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400" b="1" dirty="0">
                <a:solidFill>
                  <a:schemeClr val="accent1"/>
                </a:solidFill>
              </a:rPr>
              <a:t>EGO </a:t>
            </a:r>
            <a:r>
              <a:rPr lang="de-DE" sz="1400" b="1" dirty="0" err="1">
                <a:solidFill>
                  <a:schemeClr val="accent1"/>
                </a:solidFill>
              </a:rPr>
              <a:t>WorldWide</a:t>
            </a:r>
            <a:r>
              <a:rPr lang="de-DE" sz="1400" b="1" dirty="0">
                <a:solidFill>
                  <a:schemeClr val="accent1"/>
                </a:solidFill>
              </a:rPr>
              <a:t> Business.</a:t>
            </a:r>
            <a:br>
              <a:rPr lang="de-DE" sz="1400" dirty="0">
                <a:solidFill>
                  <a:schemeClr val="tx1"/>
                </a:solidFill>
              </a:rPr>
            </a:br>
            <a:r>
              <a:rPr lang="de-DE" sz="1400" dirty="0">
                <a:solidFill>
                  <a:schemeClr val="tx1"/>
                </a:solidFill>
              </a:rPr>
              <a:t>Optional für Firmenkunden</a:t>
            </a:r>
          </a:p>
        </p:txBody>
      </p:sp>
      <p:sp>
        <p:nvSpPr>
          <p:cNvPr id="9" name="Rechteck 62">
            <a:extLst>
              <a:ext uri="{FF2B5EF4-FFF2-40B4-BE49-F238E27FC236}">
                <a16:creationId xmlns:a16="http://schemas.microsoft.com/office/drawing/2014/main" id="{2BEA8E2B-3142-4790-8ED4-1FA08507EE7F}"/>
              </a:ext>
            </a:extLst>
          </p:cNvPr>
          <p:cNvSpPr/>
          <p:nvPr/>
        </p:nvSpPr>
        <p:spPr>
          <a:xfrm>
            <a:off x="8453192" y="4950533"/>
            <a:ext cx="2952000" cy="1080000"/>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72000" bIns="72000" numCol="1" spcCol="0" rtlCol="0" fromWordArt="0" anchor="ctr" anchorCtr="0" forceAA="0" compatLnSpc="1">
            <a:prstTxWarp prst="textNoShape">
              <a:avLst/>
            </a:prstTxWarp>
            <a:noAutofit/>
          </a:bodyPr>
          <a:lstStyle/>
          <a:p>
            <a:pPr>
              <a:lnSpc>
                <a:spcPct val="104000"/>
              </a:lnSpc>
              <a:spcBef>
                <a:spcPts val="600"/>
              </a:spcBef>
            </a:pPr>
            <a:r>
              <a:rPr lang="de-DE" sz="1400" b="1" dirty="0">
                <a:solidFill>
                  <a:schemeClr val="accent1"/>
                </a:solidFill>
              </a:rPr>
              <a:t>Berufsunfähigkeitsschutz 2 Go.</a:t>
            </a:r>
            <a:br>
              <a:rPr lang="de-DE" sz="1400" dirty="0">
                <a:solidFill>
                  <a:schemeClr val="tx1"/>
                </a:solidFill>
              </a:rPr>
            </a:br>
            <a:r>
              <a:rPr lang="de-DE" sz="1400" dirty="0">
                <a:solidFill>
                  <a:schemeClr val="tx1"/>
                </a:solidFill>
              </a:rPr>
              <a:t>Optional für Firmen und Verbandsgruppen</a:t>
            </a:r>
          </a:p>
        </p:txBody>
      </p:sp>
      <p:pic>
        <p:nvPicPr>
          <p:cNvPr id="10" name="Grafik 23">
            <a:extLst>
              <a:ext uri="{FF2B5EF4-FFF2-40B4-BE49-F238E27FC236}">
                <a16:creationId xmlns:a16="http://schemas.microsoft.com/office/drawing/2014/main" id="{1C848FFD-EA07-4E68-AD34-AE0B21CD40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0324" y="2217015"/>
            <a:ext cx="2872800" cy="1727159"/>
          </a:xfrm>
          <a:prstGeom prst="rect">
            <a:avLst/>
          </a:prstGeom>
        </p:spPr>
      </p:pic>
      <p:sp>
        <p:nvSpPr>
          <p:cNvPr id="12" name="Textplatzhalter 4">
            <a:extLst>
              <a:ext uri="{FF2B5EF4-FFF2-40B4-BE49-F238E27FC236}">
                <a16:creationId xmlns:a16="http://schemas.microsoft.com/office/drawing/2014/main" id="{E2E5F120-0DFD-446C-B52A-EFA19AD54F96}"/>
              </a:ext>
            </a:extLst>
          </p:cNvPr>
          <p:cNvSpPr txBox="1">
            <a:spLocks/>
          </p:cNvSpPr>
          <p:nvPr/>
        </p:nvSpPr>
        <p:spPr bwMode="gray">
          <a:xfrm flipH="1">
            <a:off x="335375" y="5380965"/>
            <a:ext cx="2872771" cy="779160"/>
          </a:xfrm>
          <a:prstGeom prst="rect">
            <a:avLst/>
          </a:prstGeom>
          <a:solidFill>
            <a:schemeClr val="bg1"/>
          </a:solidFill>
        </p:spPr>
        <p:txBody>
          <a:bodyPr vert="horz" lIns="72000" tIns="0" rIns="0" bIns="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100000"/>
              </a:lnSpc>
              <a:spcBef>
                <a:spcPts val="300"/>
              </a:spcBef>
            </a:pPr>
            <a:r>
              <a:rPr lang="de-DE" sz="1400" b="1" dirty="0">
                <a:solidFill>
                  <a:schemeClr val="accent1"/>
                </a:solidFill>
              </a:rPr>
              <a:t>+ SBU-Tarifvariante BVZ in der 3. Schicht inkl. Leistungen wegen Krankschreibung (AU)</a:t>
            </a:r>
            <a:br>
              <a:rPr lang="de-DE" sz="1400" b="1" dirty="0">
                <a:solidFill>
                  <a:schemeClr val="accent1"/>
                </a:solidFill>
              </a:rPr>
            </a:br>
            <a:r>
              <a:rPr lang="de-DE" sz="1400" dirty="0"/>
              <a:t>(optional)</a:t>
            </a:r>
          </a:p>
        </p:txBody>
      </p:sp>
      <p:sp>
        <p:nvSpPr>
          <p:cNvPr id="13" name="Textplatzhalter 4">
            <a:extLst>
              <a:ext uri="{FF2B5EF4-FFF2-40B4-BE49-F238E27FC236}">
                <a16:creationId xmlns:a16="http://schemas.microsoft.com/office/drawing/2014/main" id="{6C0491E4-A1D2-4976-89B1-2C4F5A287BAE}"/>
              </a:ext>
            </a:extLst>
          </p:cNvPr>
          <p:cNvSpPr txBox="1">
            <a:spLocks/>
          </p:cNvSpPr>
          <p:nvPr/>
        </p:nvSpPr>
        <p:spPr bwMode="gray">
          <a:xfrm>
            <a:off x="338094" y="3376592"/>
            <a:ext cx="2872800" cy="567582"/>
          </a:xfrm>
          <a:prstGeom prst="rect">
            <a:avLst/>
          </a:prstGeom>
          <a:solidFill>
            <a:schemeClr val="accent1">
              <a:alpha val="80000"/>
            </a:schemeClr>
          </a:solidFill>
        </p:spPr>
        <p:txBody>
          <a:bodyPr vert="horz" wrap="square" lIns="72000" tIns="36000" rIns="72000" bIns="36000" rtlCol="0" anchor="b">
            <a:spAutoFit/>
          </a:bodyPr>
          <a:lstStyle>
            <a:defPPr>
              <a:defRPr lang="de-DE"/>
            </a:defPPr>
            <a:lvl1pPr indent="0">
              <a:lnSpc>
                <a:spcPct val="104000"/>
              </a:lnSpc>
              <a:spcBef>
                <a:spcPts val="1200"/>
              </a:spcBef>
              <a:buSzPct val="110000"/>
              <a:buFont typeface="Wingdings" panose="05000000000000000000" pitchFamily="2" charset="2"/>
              <a:buNone/>
              <a:defRPr sz="1600" b="1"/>
            </a:lvl1pPr>
            <a:lvl2pPr marL="0" lvl="1" indent="0">
              <a:lnSpc>
                <a:spcPct val="104000"/>
              </a:lnSpc>
              <a:spcBef>
                <a:spcPts val="800"/>
              </a:spcBef>
              <a:buSzPct val="110000"/>
              <a:buFont typeface="Wingdings" panose="05000000000000000000" pitchFamily="2" charset="2"/>
              <a:buNone/>
              <a:defRPr sz="1000">
                <a:solidFill>
                  <a:schemeClr val="bg1"/>
                </a:solidFill>
              </a:defRPr>
            </a:lvl2pPr>
            <a:lvl3pPr marL="234000" indent="-234000">
              <a:lnSpc>
                <a:spcPct val="104000"/>
              </a:lnSpc>
              <a:spcBef>
                <a:spcPts val="600"/>
              </a:spcBef>
              <a:buSzPct val="110000"/>
              <a:buFont typeface="Wingdings" panose="05000000000000000000" pitchFamily="2" charset="2"/>
              <a:buChar char="§"/>
              <a:defRPr sz="1600"/>
            </a:lvl3pPr>
            <a:lvl4pPr marL="468000" indent="-234000">
              <a:lnSpc>
                <a:spcPct val="104000"/>
              </a:lnSpc>
              <a:spcBef>
                <a:spcPts val="300"/>
              </a:spcBef>
              <a:buSzPct val="110000"/>
              <a:buFont typeface="Wingdings" panose="05000000000000000000" pitchFamily="2" charset="2"/>
              <a:buChar char="§"/>
              <a:defRPr sz="1600"/>
            </a:lvl4pPr>
            <a:lvl5pPr marL="702000" indent="-234000">
              <a:lnSpc>
                <a:spcPct val="104000"/>
              </a:lnSpc>
              <a:spcBef>
                <a:spcPts val="300"/>
              </a:spcBef>
              <a:buSzPct val="110000"/>
              <a:buFont typeface="Wingdings" panose="05000000000000000000" pitchFamily="2" charset="2"/>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de-DE" sz="1600" b="1" dirty="0"/>
              <a:t>EGO Top</a:t>
            </a:r>
            <a:br>
              <a:rPr lang="de-DE" sz="1600" b="1" dirty="0"/>
            </a:br>
            <a:r>
              <a:rPr lang="de-DE" sz="1600" dirty="0"/>
              <a:t>Premium-Tarif</a:t>
            </a:r>
          </a:p>
        </p:txBody>
      </p:sp>
      <p:sp>
        <p:nvSpPr>
          <p:cNvPr id="14" name="Textplatzhalter 4">
            <a:extLst>
              <a:ext uri="{FF2B5EF4-FFF2-40B4-BE49-F238E27FC236}">
                <a16:creationId xmlns:a16="http://schemas.microsoft.com/office/drawing/2014/main" id="{026A1294-E25D-4753-A3BC-5F647CE60066}"/>
              </a:ext>
            </a:extLst>
          </p:cNvPr>
          <p:cNvSpPr txBox="1">
            <a:spLocks/>
          </p:cNvSpPr>
          <p:nvPr/>
        </p:nvSpPr>
        <p:spPr bwMode="gray">
          <a:xfrm>
            <a:off x="3980324" y="3359279"/>
            <a:ext cx="2872800" cy="584895"/>
          </a:xfrm>
          <a:prstGeom prst="rect">
            <a:avLst/>
          </a:prstGeom>
          <a:solidFill>
            <a:schemeClr val="accent2">
              <a:alpha val="80000"/>
            </a:schemeClr>
          </a:solidFill>
        </p:spPr>
        <p:txBody>
          <a:bodyPr vert="horz" wrap="square" lIns="72000" tIns="36000" rIns="72000" bIns="36000" rtlCol="0" anchor="b">
            <a:spAutoFit/>
          </a:bodyPr>
          <a:lstStyle>
            <a:defPPr>
              <a:defRPr lang="de-DE"/>
            </a:defPPr>
            <a:lvl1pPr indent="0">
              <a:lnSpc>
                <a:spcPct val="104000"/>
              </a:lnSpc>
              <a:spcBef>
                <a:spcPts val="1200"/>
              </a:spcBef>
              <a:buSzPct val="110000"/>
              <a:buFont typeface="Wingdings" panose="05000000000000000000" pitchFamily="2" charset="2"/>
              <a:buNone/>
              <a:defRPr sz="1600" b="1"/>
            </a:lvl1pPr>
            <a:lvl2pPr marL="0" lvl="1" indent="0">
              <a:lnSpc>
                <a:spcPct val="104000"/>
              </a:lnSpc>
              <a:spcBef>
                <a:spcPts val="800"/>
              </a:spcBef>
              <a:buSzPct val="110000"/>
              <a:buFont typeface="Wingdings" panose="05000000000000000000" pitchFamily="2" charset="2"/>
              <a:buNone/>
              <a:defRPr sz="1000">
                <a:solidFill>
                  <a:schemeClr val="bg1"/>
                </a:solidFill>
              </a:defRPr>
            </a:lvl2pPr>
            <a:lvl3pPr marL="234000" indent="-234000">
              <a:lnSpc>
                <a:spcPct val="104000"/>
              </a:lnSpc>
              <a:spcBef>
                <a:spcPts val="600"/>
              </a:spcBef>
              <a:buSzPct val="110000"/>
              <a:buFont typeface="Wingdings" panose="05000000000000000000" pitchFamily="2" charset="2"/>
              <a:buChar char="§"/>
              <a:defRPr sz="1600"/>
            </a:lvl3pPr>
            <a:lvl4pPr marL="468000" indent="-234000">
              <a:lnSpc>
                <a:spcPct val="104000"/>
              </a:lnSpc>
              <a:spcBef>
                <a:spcPts val="300"/>
              </a:spcBef>
              <a:buSzPct val="110000"/>
              <a:buFont typeface="Wingdings" panose="05000000000000000000" pitchFamily="2" charset="2"/>
              <a:buChar char="§"/>
              <a:defRPr sz="1600"/>
            </a:lvl4pPr>
            <a:lvl5pPr marL="702000" indent="-234000">
              <a:lnSpc>
                <a:spcPct val="104000"/>
              </a:lnSpc>
              <a:spcBef>
                <a:spcPts val="300"/>
              </a:spcBef>
              <a:buSzPct val="110000"/>
              <a:buFont typeface="Wingdings" panose="05000000000000000000" pitchFamily="2" charset="2"/>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spcBef>
                <a:spcPts val="0"/>
              </a:spcBef>
            </a:pPr>
            <a:r>
              <a:rPr lang="de-DE" sz="1600" b="1" dirty="0"/>
              <a:t>EGO Young</a:t>
            </a:r>
          </a:p>
          <a:p>
            <a:pPr lvl="1">
              <a:spcBef>
                <a:spcPts val="0"/>
              </a:spcBef>
            </a:pPr>
            <a:r>
              <a:rPr lang="de-DE" sz="1600" dirty="0"/>
              <a:t>Günstiger Einsteigertarif</a:t>
            </a:r>
          </a:p>
        </p:txBody>
      </p:sp>
      <p:sp>
        <p:nvSpPr>
          <p:cNvPr id="15" name="Textplatzhalter 4 - 1">
            <a:extLst>
              <a:ext uri="{FF2B5EF4-FFF2-40B4-BE49-F238E27FC236}">
                <a16:creationId xmlns:a16="http://schemas.microsoft.com/office/drawing/2014/main" id="{08C81701-E1D5-4A60-B699-42620E354989}"/>
              </a:ext>
            </a:extLst>
          </p:cNvPr>
          <p:cNvSpPr txBox="1">
            <a:spLocks/>
          </p:cNvSpPr>
          <p:nvPr/>
        </p:nvSpPr>
        <p:spPr bwMode="gray">
          <a:xfrm>
            <a:off x="335360" y="4132676"/>
            <a:ext cx="2872789" cy="1145719"/>
          </a:xfrm>
          <a:prstGeom prst="rect">
            <a:avLst/>
          </a:prstGeom>
          <a:solidFill>
            <a:schemeClr val="accent1"/>
          </a:solidFill>
        </p:spPr>
        <p:txBody>
          <a:bodyPr vert="horz" wrap="square" lIns="288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sz="1400" b="0" dirty="0">
                <a:solidFill>
                  <a:schemeClr val="bg1"/>
                </a:solidFill>
              </a:rPr>
              <a:t>1. Schicht </a:t>
            </a:r>
            <a:r>
              <a:rPr lang="de-DE" sz="1400" dirty="0">
                <a:solidFill>
                  <a:schemeClr val="accent2"/>
                </a:solidFill>
              </a:rPr>
              <a:t>Basisrente + BUZ</a:t>
            </a:r>
          </a:p>
          <a:p>
            <a:pPr>
              <a:spcBef>
                <a:spcPts val="300"/>
              </a:spcBef>
            </a:pPr>
            <a:r>
              <a:rPr lang="de-DE" sz="1400" b="0" dirty="0">
                <a:solidFill>
                  <a:schemeClr val="bg1"/>
                </a:solidFill>
              </a:rPr>
              <a:t>2. Schicht </a:t>
            </a:r>
            <a:r>
              <a:rPr lang="de-DE" sz="1400" dirty="0">
                <a:solidFill>
                  <a:schemeClr val="accent2"/>
                </a:solidFill>
              </a:rPr>
              <a:t>SBU oder BUZ</a:t>
            </a:r>
          </a:p>
          <a:p>
            <a:pPr>
              <a:spcBef>
                <a:spcPts val="300"/>
              </a:spcBef>
            </a:pPr>
            <a:r>
              <a:rPr lang="de-DE" sz="1400" b="0" dirty="0">
                <a:solidFill>
                  <a:schemeClr val="bg1"/>
                </a:solidFill>
              </a:rPr>
              <a:t>3. Schicht </a:t>
            </a:r>
            <a:r>
              <a:rPr lang="de-DE" sz="1400" dirty="0">
                <a:solidFill>
                  <a:schemeClr val="accent2"/>
                </a:solidFill>
              </a:rPr>
              <a:t>SBU oder BUZ</a:t>
            </a:r>
          </a:p>
        </p:txBody>
      </p:sp>
      <p:sp>
        <p:nvSpPr>
          <p:cNvPr id="16" name="Freihandform 16">
            <a:extLst>
              <a:ext uri="{FF2B5EF4-FFF2-40B4-BE49-F238E27FC236}">
                <a16:creationId xmlns:a16="http://schemas.microsoft.com/office/drawing/2014/main" id="{56BA96C6-BE80-4DBA-B998-4FFD365641D5}"/>
              </a:ext>
            </a:extLst>
          </p:cNvPr>
          <p:cNvSpPr>
            <a:spLocks noChangeAspect="1"/>
          </p:cNvSpPr>
          <p:nvPr/>
        </p:nvSpPr>
        <p:spPr>
          <a:xfrm>
            <a:off x="450590" y="4411427"/>
            <a:ext cx="75334" cy="122062"/>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17" name="Freihandform 16">
            <a:extLst>
              <a:ext uri="{FF2B5EF4-FFF2-40B4-BE49-F238E27FC236}">
                <a16:creationId xmlns:a16="http://schemas.microsoft.com/office/drawing/2014/main" id="{C4C23002-FCEB-4C4A-A1BA-5FFB63EE6CF2}"/>
              </a:ext>
            </a:extLst>
          </p:cNvPr>
          <p:cNvSpPr>
            <a:spLocks noChangeAspect="1"/>
          </p:cNvSpPr>
          <p:nvPr/>
        </p:nvSpPr>
        <p:spPr>
          <a:xfrm>
            <a:off x="450590" y="4636059"/>
            <a:ext cx="75334" cy="122062"/>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18" name="Freihandform 16">
            <a:extLst>
              <a:ext uri="{FF2B5EF4-FFF2-40B4-BE49-F238E27FC236}">
                <a16:creationId xmlns:a16="http://schemas.microsoft.com/office/drawing/2014/main" id="{006EC6EE-FACD-4A69-B411-53A225AA4E19}"/>
              </a:ext>
            </a:extLst>
          </p:cNvPr>
          <p:cNvSpPr>
            <a:spLocks noChangeAspect="1"/>
          </p:cNvSpPr>
          <p:nvPr/>
        </p:nvSpPr>
        <p:spPr>
          <a:xfrm>
            <a:off x="450590" y="4860690"/>
            <a:ext cx="75334" cy="122062"/>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19" name="Textplatzhalter 4 - 1">
            <a:extLst>
              <a:ext uri="{FF2B5EF4-FFF2-40B4-BE49-F238E27FC236}">
                <a16:creationId xmlns:a16="http://schemas.microsoft.com/office/drawing/2014/main" id="{07D2A2DE-AD85-4296-8FDF-4D45A7CE0495}"/>
              </a:ext>
            </a:extLst>
          </p:cNvPr>
          <p:cNvSpPr txBox="1">
            <a:spLocks/>
          </p:cNvSpPr>
          <p:nvPr/>
        </p:nvSpPr>
        <p:spPr bwMode="gray">
          <a:xfrm>
            <a:off x="3980323" y="4132675"/>
            <a:ext cx="2872789" cy="576000"/>
          </a:xfrm>
          <a:prstGeom prst="rect">
            <a:avLst/>
          </a:prstGeom>
          <a:solidFill>
            <a:schemeClr val="accent2"/>
          </a:solidFill>
        </p:spPr>
        <p:txBody>
          <a:bodyPr vert="horz" wrap="square" lIns="288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pPr>
            <a:r>
              <a:rPr lang="de-DE" sz="1400" b="0" dirty="0">
                <a:solidFill>
                  <a:schemeClr val="bg1"/>
                </a:solidFill>
              </a:rPr>
              <a:t>3. Schicht </a:t>
            </a:r>
            <a:r>
              <a:rPr lang="de-DE" sz="1400" dirty="0">
                <a:solidFill>
                  <a:schemeClr val="accent1"/>
                </a:solidFill>
              </a:rPr>
              <a:t>BUZ mit Todesfallschutz</a:t>
            </a:r>
          </a:p>
        </p:txBody>
      </p:sp>
      <p:sp>
        <p:nvSpPr>
          <p:cNvPr id="20" name="Freihandform 16">
            <a:extLst>
              <a:ext uri="{FF2B5EF4-FFF2-40B4-BE49-F238E27FC236}">
                <a16:creationId xmlns:a16="http://schemas.microsoft.com/office/drawing/2014/main" id="{4EE327F4-D794-4364-BBA5-4BEE4D80E147}"/>
              </a:ext>
            </a:extLst>
          </p:cNvPr>
          <p:cNvSpPr>
            <a:spLocks noChangeAspect="1"/>
          </p:cNvSpPr>
          <p:nvPr/>
        </p:nvSpPr>
        <p:spPr>
          <a:xfrm>
            <a:off x="4095553" y="4237611"/>
            <a:ext cx="75334" cy="122062"/>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cxnSp>
        <p:nvCxnSpPr>
          <p:cNvPr id="23" name="Gerader Verbinder 40">
            <a:extLst>
              <a:ext uri="{FF2B5EF4-FFF2-40B4-BE49-F238E27FC236}">
                <a16:creationId xmlns:a16="http://schemas.microsoft.com/office/drawing/2014/main" id="{AD1C3F35-51DB-41BD-BE64-4DC16D98C0E1}"/>
              </a:ext>
            </a:extLst>
          </p:cNvPr>
          <p:cNvCxnSpPr>
            <a:cxnSpLocks/>
          </p:cNvCxnSpPr>
          <p:nvPr/>
        </p:nvCxnSpPr>
        <p:spPr>
          <a:xfrm flipV="1">
            <a:off x="7667225" y="1890620"/>
            <a:ext cx="0" cy="4138705"/>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liennummernplatzhalter 2">
            <a:extLst>
              <a:ext uri="{FF2B5EF4-FFF2-40B4-BE49-F238E27FC236}">
                <a16:creationId xmlns:a16="http://schemas.microsoft.com/office/drawing/2014/main" id="{3F7330F4-FEE0-4017-9657-1CDD82452B05}"/>
              </a:ext>
            </a:extLst>
          </p:cNvPr>
          <p:cNvSpPr>
            <a:spLocks noGrp="1"/>
          </p:cNvSpPr>
          <p:nvPr>
            <p:ph type="sldNum" sz="quarter" idx="12"/>
          </p:nvPr>
        </p:nvSpPr>
        <p:spPr/>
        <p:txBody>
          <a:bodyPr/>
          <a:lstStyle/>
          <a:p>
            <a:fld id="{7EC6429F-8EBA-4254-B9C8-295228AFE7F1}" type="slidenum">
              <a:rPr lang="de-DE" smtClean="0"/>
              <a:pPr/>
              <a:t>87</a:t>
            </a:fld>
            <a:endParaRPr lang="de-DE" dirty="0"/>
          </a:p>
        </p:txBody>
      </p:sp>
      <p:sp>
        <p:nvSpPr>
          <p:cNvPr id="24" name="Fußzeilenplatzhalter 2">
            <a:extLst>
              <a:ext uri="{FF2B5EF4-FFF2-40B4-BE49-F238E27FC236}">
                <a16:creationId xmlns:a16="http://schemas.microsoft.com/office/drawing/2014/main" id="{B2D6FC48-F69B-45D7-B8FE-B0ACB6E7F2BE}"/>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31" name="Ellipse 12">
            <a:hlinkClick r:id="rId4" action="ppaction://hlinkfile"/>
            <a:extLst>
              <a:ext uri="{FF2B5EF4-FFF2-40B4-BE49-F238E27FC236}">
                <a16:creationId xmlns:a16="http://schemas.microsoft.com/office/drawing/2014/main" id="{A3E486E8-A250-4F2E-8C31-5E7A30CFA9C9}"/>
              </a:ext>
            </a:extLst>
          </p:cNvPr>
          <p:cNvSpPr/>
          <p:nvPr/>
        </p:nvSpPr>
        <p:spPr>
          <a:xfrm rot="900000" flipH="1">
            <a:off x="4661110" y="4900611"/>
            <a:ext cx="1511212" cy="1511212"/>
          </a:xfrm>
          <a:prstGeom prst="ellipse">
            <a:avLst/>
          </a:prstGeom>
          <a:solidFill>
            <a:srgbClr val="0067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104000"/>
              </a:lnSpc>
              <a:spcBef>
                <a:spcPts val="600"/>
              </a:spcBef>
            </a:pPr>
            <a:r>
              <a:rPr lang="de-DE" sz="1100" dirty="0">
                <a:solidFill>
                  <a:schemeClr val="bg1"/>
                </a:solidFill>
                <a:hlinkClick r:id="rId4" action="ppaction://hlinkfile">
                  <a:extLst>
                    <a:ext uri="{A12FA001-AC4F-418D-AE19-62706E023703}">
                      <ahyp:hlinkClr xmlns:ahyp="http://schemas.microsoft.com/office/drawing/2018/hyperlinkcolor" val="tx"/>
                    </a:ext>
                  </a:extLst>
                </a:hlinkClick>
              </a:rPr>
              <a:t>Sie finden alle</a:t>
            </a:r>
          </a:p>
          <a:p>
            <a:pPr algn="ctr">
              <a:lnSpc>
                <a:spcPct val="104000"/>
              </a:lnSpc>
              <a:spcBef>
                <a:spcPts val="600"/>
              </a:spcBef>
            </a:pPr>
            <a:r>
              <a:rPr lang="de-DE" sz="1100" dirty="0">
                <a:solidFill>
                  <a:schemeClr val="bg1"/>
                </a:solidFill>
                <a:hlinkClick r:id="rId4" action="ppaction://hlinkfile">
                  <a:extLst>
                    <a:ext uri="{A12FA001-AC4F-418D-AE19-62706E023703}">
                      <ahyp:hlinkClr xmlns:ahyp="http://schemas.microsoft.com/office/drawing/2018/hyperlinkcolor" val="tx"/>
                    </a:ext>
                  </a:extLst>
                </a:hlinkClick>
              </a:rPr>
              <a:t> Produktsteckbriefe</a:t>
            </a:r>
          </a:p>
          <a:p>
            <a:pPr algn="ctr">
              <a:lnSpc>
                <a:spcPct val="104000"/>
              </a:lnSpc>
              <a:spcBef>
                <a:spcPts val="600"/>
              </a:spcBef>
            </a:pPr>
            <a:r>
              <a:rPr lang="de-DE" sz="1100" dirty="0">
                <a:solidFill>
                  <a:schemeClr val="bg1"/>
                </a:solidFill>
                <a:hlinkClick r:id="rId4" action="ppaction://hlinkfile">
                  <a:extLst>
                    <a:ext uri="{A12FA001-AC4F-418D-AE19-62706E023703}">
                      <ahyp:hlinkClr xmlns:ahyp="http://schemas.microsoft.com/office/drawing/2018/hyperlinkcolor" val="tx"/>
                    </a:ext>
                  </a:extLst>
                </a:hlinkClick>
              </a:rPr>
              <a:t>in der Toolbox BU</a:t>
            </a:r>
            <a:endParaRPr lang="de-DE" sz="1100" dirty="0">
              <a:solidFill>
                <a:schemeClr val="bg1"/>
              </a:solidFill>
            </a:endParaRPr>
          </a:p>
        </p:txBody>
      </p:sp>
    </p:spTree>
    <p:extLst>
      <p:ext uri="{BB962C8B-B14F-4D97-AF65-F5344CB8AC3E}">
        <p14:creationId xmlns:p14="http://schemas.microsoft.com/office/powerpoint/2010/main" val="10489642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EGO Top: Möglichkeiten bei Zahlungsschwierigkeiten </a:t>
            </a:r>
          </a:p>
        </p:txBody>
      </p:sp>
      <p:sp>
        <p:nvSpPr>
          <p:cNvPr id="4" name="Text Placeholder 4">
            <a:extLst>
              <a:ext uri="{FF2B5EF4-FFF2-40B4-BE49-F238E27FC236}">
                <a16:creationId xmlns:a16="http://schemas.microsoft.com/office/drawing/2014/main" id="{E0025C24-639C-4042-A8D0-4FAE492DCEFB}"/>
              </a:ext>
            </a:extLst>
          </p:cNvPr>
          <p:cNvSpPr txBox="1">
            <a:spLocks/>
          </p:cNvSpPr>
          <p:nvPr/>
        </p:nvSpPr>
        <p:spPr>
          <a:xfrm>
            <a:off x="335360" y="5991225"/>
            <a:ext cx="11520000" cy="210083"/>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Geregelt in den AVB §14, Abs. (6); §18 Abs. (6) + (7)</a:t>
            </a:r>
          </a:p>
        </p:txBody>
      </p:sp>
      <p:pic>
        <p:nvPicPr>
          <p:cNvPr id="5" name="Grafik 5">
            <a:extLst>
              <a:ext uri="{FF2B5EF4-FFF2-40B4-BE49-F238E27FC236}">
                <a16:creationId xmlns:a16="http://schemas.microsoft.com/office/drawing/2014/main" id="{5EE7508B-DA48-4A4A-9C28-7166B9398A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326343"/>
            <a:ext cx="3290397" cy="4507720"/>
          </a:xfrm>
          <a:prstGeom prst="rect">
            <a:avLst/>
          </a:prstGeom>
        </p:spPr>
      </p:pic>
      <p:sp>
        <p:nvSpPr>
          <p:cNvPr id="6" name="Rechteck 7">
            <a:extLst>
              <a:ext uri="{FF2B5EF4-FFF2-40B4-BE49-F238E27FC236}">
                <a16:creationId xmlns:a16="http://schemas.microsoft.com/office/drawing/2014/main" id="{3E325E84-12D9-40F9-B5CB-357C4DB043ED}"/>
              </a:ext>
            </a:extLst>
          </p:cNvPr>
          <p:cNvSpPr/>
          <p:nvPr/>
        </p:nvSpPr>
        <p:spPr>
          <a:xfrm>
            <a:off x="0" y="5787975"/>
            <a:ext cx="3290400" cy="108000"/>
          </a:xfrm>
          <a:prstGeom prst="rect">
            <a:avLst/>
          </a:prstGeom>
          <a:solidFill>
            <a:srgbClr val="B2D2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hteck 8">
            <a:extLst>
              <a:ext uri="{FF2B5EF4-FFF2-40B4-BE49-F238E27FC236}">
                <a16:creationId xmlns:a16="http://schemas.microsoft.com/office/drawing/2014/main" id="{C4DF3722-373E-4C48-B488-E702B0374BD9}"/>
              </a:ext>
            </a:extLst>
          </p:cNvPr>
          <p:cNvSpPr/>
          <p:nvPr/>
        </p:nvSpPr>
        <p:spPr>
          <a:xfrm>
            <a:off x="0" y="1277938"/>
            <a:ext cx="3290400" cy="108000"/>
          </a:xfrm>
          <a:prstGeom prst="rect">
            <a:avLst/>
          </a:prstGeom>
          <a:solidFill>
            <a:srgbClr val="B2D2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hteck 11">
            <a:extLst>
              <a:ext uri="{FF2B5EF4-FFF2-40B4-BE49-F238E27FC236}">
                <a16:creationId xmlns:a16="http://schemas.microsoft.com/office/drawing/2014/main" id="{D230C99E-5E3B-4512-9E08-0EBD32E17C2F}"/>
              </a:ext>
            </a:extLst>
          </p:cNvPr>
          <p:cNvSpPr/>
          <p:nvPr/>
        </p:nvSpPr>
        <p:spPr>
          <a:xfrm>
            <a:off x="3625757" y="1277938"/>
            <a:ext cx="8229603" cy="4618037"/>
          </a:xfrm>
          <a:prstGeom prst="rect">
            <a:avLst/>
          </a:prstGeom>
          <a:solidFill>
            <a:srgbClr val="D0E4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solidFill>
                  <a:schemeClr val="accent1"/>
                </a:solidFill>
                <a:latin typeface="Arial"/>
              </a:rPr>
              <a:t>Verbesserte Regelungen bei Zahlungsschwierigkeiten, z.B.:</a:t>
            </a:r>
            <a:endParaRPr lang="de-DE" sz="800" b="1" dirty="0">
              <a:solidFill>
                <a:prstClr val="white">
                  <a:lumMod val="95000"/>
                </a:prstClr>
              </a:solidFill>
              <a:latin typeface="Arial"/>
            </a:endParaRPr>
          </a:p>
          <a:p>
            <a:pPr marL="438150" marR="0" lvl="0" indent="-255588" algn="l" defTabSz="914400" rtl="0" eaLnBrk="1" fontAlgn="auto" latinLnBrk="0" hangingPunct="1">
              <a:lnSpc>
                <a:spcPct val="104000"/>
              </a:lnSpc>
              <a:spcBef>
                <a:spcPts val="600"/>
              </a:spcBef>
              <a:buClrTx/>
              <a:buSzTx/>
              <a:buFont typeface="Wingdings" panose="05000000000000000000" pitchFamily="2" charset="2"/>
              <a:buChar char="§"/>
              <a:tabLst/>
              <a:defRPr/>
            </a:pPr>
            <a:r>
              <a:rPr kumimoji="0" lang="de-DE" sz="1600" b="1" i="0" u="none" strike="noStrike" kern="1200" cap="none" spc="0" normalizeH="0" baseline="0" noProof="0" dirty="0">
                <a:ln>
                  <a:noFill/>
                </a:ln>
                <a:solidFill>
                  <a:schemeClr val="tx1"/>
                </a:solidFill>
                <a:effectLst/>
                <a:uLnTx/>
                <a:uFillTx/>
                <a:latin typeface="Arial"/>
                <a:ea typeface="+mn-ea"/>
                <a:cs typeface="+mn-cs"/>
              </a:rPr>
              <a:t>Stundung</a:t>
            </a:r>
            <a:r>
              <a:rPr kumimoji="0" lang="de-DE" sz="1600" b="0" i="0" u="none" strike="noStrike" kern="1200" cap="none" spc="0" normalizeH="0" baseline="0" noProof="0" dirty="0">
                <a:ln>
                  <a:noFill/>
                </a:ln>
                <a:solidFill>
                  <a:schemeClr val="tx1"/>
                </a:solidFill>
                <a:effectLst/>
                <a:uLnTx/>
                <a:uFillTx/>
                <a:latin typeface="Arial"/>
                <a:ea typeface="+mn-ea"/>
                <a:cs typeface="+mn-cs"/>
              </a:rPr>
              <a:t> in der SBU bis zu 24 Monate möglich</a:t>
            </a:r>
          </a:p>
          <a:p>
            <a:pPr marL="438150" marR="0" lvl="0" indent="-255588" algn="l" defTabSz="914400" rtl="0" eaLnBrk="1" fontAlgn="auto" latinLnBrk="0" hangingPunct="1">
              <a:lnSpc>
                <a:spcPct val="104000"/>
              </a:lnSpc>
              <a:spcBef>
                <a:spcPts val="600"/>
              </a:spcBef>
              <a:buClrTx/>
              <a:buSzTx/>
              <a:buFont typeface="Wingdings" panose="05000000000000000000" pitchFamily="2" charset="2"/>
              <a:buChar char="§"/>
              <a:tabLst/>
              <a:defRPr/>
            </a:pPr>
            <a:r>
              <a:rPr kumimoji="0" lang="de-DE" sz="1600" b="0" i="0" u="none" strike="noStrike" kern="1200" cap="none" spc="0" normalizeH="0" baseline="0" noProof="0" dirty="0">
                <a:ln>
                  <a:noFill/>
                </a:ln>
                <a:solidFill>
                  <a:schemeClr val="tx1"/>
                </a:solidFill>
                <a:effectLst/>
                <a:uLnTx/>
                <a:uFillTx/>
                <a:latin typeface="Arial"/>
                <a:ea typeface="+mn-ea"/>
                <a:cs typeface="+mn-cs"/>
              </a:rPr>
              <a:t>Nach </a:t>
            </a:r>
            <a:r>
              <a:rPr kumimoji="0" lang="de-DE" sz="1600" b="1" i="0" u="none" strike="noStrike" kern="1200" cap="none" spc="0" normalizeH="0" baseline="0" noProof="0" dirty="0">
                <a:ln>
                  <a:noFill/>
                </a:ln>
                <a:solidFill>
                  <a:schemeClr val="tx1"/>
                </a:solidFill>
                <a:effectLst/>
                <a:uLnTx/>
                <a:uFillTx/>
                <a:latin typeface="Arial"/>
                <a:ea typeface="+mn-ea"/>
                <a:cs typeface="+mn-cs"/>
              </a:rPr>
              <a:t>Beitragsfreistellung Wiederinkraftsetzung ohne Gesundheitserklärung </a:t>
            </a:r>
            <a:r>
              <a:rPr lang="de-DE" sz="1600" dirty="0">
                <a:solidFill>
                  <a:schemeClr val="tx1"/>
                </a:solidFill>
                <a:latin typeface="Arial"/>
              </a:rPr>
              <a:t>innerhalb von 12 Monaten.</a:t>
            </a:r>
          </a:p>
          <a:p>
            <a:pPr marL="639762" lvl="1">
              <a:lnSpc>
                <a:spcPct val="104000"/>
              </a:lnSpc>
              <a:spcBef>
                <a:spcPts val="600"/>
              </a:spcBef>
              <a:defRPr/>
            </a:pPr>
            <a:r>
              <a:rPr lang="de-DE" sz="1600" dirty="0">
                <a:solidFill>
                  <a:schemeClr val="tx1"/>
                </a:solidFill>
                <a:latin typeface="Arial"/>
              </a:rPr>
              <a:t>B</a:t>
            </a:r>
            <a:r>
              <a:rPr kumimoji="0" lang="de-DE" sz="1600" b="0" i="0" u="none" strike="noStrike" kern="1200" cap="none" spc="0" normalizeH="0" baseline="0" noProof="0" dirty="0">
                <a:ln>
                  <a:noFill/>
                </a:ln>
                <a:solidFill>
                  <a:schemeClr val="tx1"/>
                </a:solidFill>
                <a:effectLst/>
                <a:uLnTx/>
                <a:uFillTx/>
                <a:latin typeface="Arial"/>
                <a:ea typeface="+mn-ea"/>
                <a:cs typeface="+mn-cs"/>
              </a:rPr>
              <a:t>ei besonderen Anlässen </a:t>
            </a:r>
          </a:p>
          <a:p>
            <a:pPr marL="925512" lvl="1" indent="-285750">
              <a:lnSpc>
                <a:spcPct val="104000"/>
              </a:lnSpc>
              <a:spcBef>
                <a:spcPts val="600"/>
              </a:spcBef>
              <a:buFont typeface="Wingdings" panose="05000000000000000000" pitchFamily="2" charset="2"/>
              <a:buChar char="§"/>
              <a:defRPr/>
            </a:pPr>
            <a:r>
              <a:rPr kumimoji="0" lang="de-DE" sz="1600" b="0" i="0" u="none" strike="noStrike" kern="1200" cap="none" spc="0" normalizeH="0" baseline="0" noProof="0" dirty="0">
                <a:ln>
                  <a:noFill/>
                </a:ln>
                <a:solidFill>
                  <a:schemeClr val="tx1"/>
                </a:solidFill>
                <a:effectLst/>
                <a:uLnTx/>
                <a:uFillTx/>
                <a:latin typeface="Arial"/>
                <a:ea typeface="+mn-ea"/>
                <a:cs typeface="+mn-cs"/>
              </a:rPr>
              <a:t>Arbeitslosigkeit, Kurzarbeit, Sabbatical innerhalb von </a:t>
            </a:r>
            <a:br>
              <a:rPr kumimoji="0" lang="de-DE" sz="1600" b="0" i="0" u="none" strike="noStrike" kern="1200" cap="none" spc="0" normalizeH="0" baseline="0" noProof="0" dirty="0">
                <a:ln>
                  <a:noFill/>
                </a:ln>
                <a:solidFill>
                  <a:schemeClr val="tx1"/>
                </a:solidFill>
                <a:effectLst/>
                <a:uLnTx/>
                <a:uFillTx/>
                <a:latin typeface="Arial"/>
                <a:ea typeface="+mn-ea"/>
                <a:cs typeface="+mn-cs"/>
              </a:rPr>
            </a:br>
            <a:r>
              <a:rPr kumimoji="0" lang="de-DE" sz="1600" b="0" i="0" u="none" strike="noStrike" kern="1200" cap="none" spc="0" normalizeH="0" baseline="0" noProof="0" dirty="0">
                <a:ln>
                  <a:noFill/>
                </a:ln>
                <a:solidFill>
                  <a:schemeClr val="tx1"/>
                </a:solidFill>
                <a:effectLst/>
                <a:uLnTx/>
                <a:uFillTx/>
                <a:latin typeface="Arial"/>
                <a:ea typeface="+mn-ea"/>
                <a:cs typeface="+mn-cs"/>
              </a:rPr>
              <a:t>24 Monaten, </a:t>
            </a:r>
          </a:p>
          <a:p>
            <a:pPr marL="895350" lvl="1" indent="-255588">
              <a:lnSpc>
                <a:spcPct val="104000"/>
              </a:lnSpc>
              <a:spcBef>
                <a:spcPts val="600"/>
              </a:spcBef>
              <a:buFont typeface="Wingdings" panose="05000000000000000000" pitchFamily="2" charset="2"/>
              <a:buChar char="§"/>
              <a:defRPr/>
            </a:pPr>
            <a:r>
              <a:rPr kumimoji="0" lang="de-DE" sz="1600" b="0" i="0" u="none" strike="noStrike" kern="1200" cap="none" spc="0" normalizeH="0" baseline="0" noProof="0" dirty="0">
                <a:ln>
                  <a:noFill/>
                </a:ln>
                <a:solidFill>
                  <a:schemeClr val="tx1"/>
                </a:solidFill>
                <a:effectLst/>
                <a:uLnTx/>
                <a:uFillTx/>
                <a:latin typeface="Arial"/>
                <a:ea typeface="+mn-ea"/>
                <a:cs typeface="+mn-cs"/>
              </a:rPr>
              <a:t>bei Elternzeit innerhalb von 36 Monaten.</a:t>
            </a:r>
          </a:p>
          <a:p>
            <a:pPr marL="895350" lvl="1" indent="-255588">
              <a:lnSpc>
                <a:spcPct val="104000"/>
              </a:lnSpc>
              <a:spcBef>
                <a:spcPts val="600"/>
              </a:spcBef>
              <a:buFont typeface="Wingdings" panose="05000000000000000000" pitchFamily="2" charset="2"/>
              <a:buChar char="§"/>
              <a:defRPr/>
            </a:pPr>
            <a:r>
              <a:rPr lang="de-DE" sz="1600" dirty="0">
                <a:solidFill>
                  <a:schemeClr val="tx1"/>
                </a:solidFill>
                <a:latin typeface="Arial"/>
              </a:rPr>
              <a:t>Es besteht keine obligatorische Nachzahlungspflicht der Beiträge mehr. Es besteht ein Wahlrecht zwischen dem alten Beitrag bei reduzierter Leistung oder dem Versicherungsschutz bis zur ursprünglichen Höhe (neuer Beitrag).</a:t>
            </a:r>
          </a:p>
        </p:txBody>
      </p:sp>
      <p:sp>
        <p:nvSpPr>
          <p:cNvPr id="11" name="Rechteck 13">
            <a:extLst>
              <a:ext uri="{FF2B5EF4-FFF2-40B4-BE49-F238E27FC236}">
                <a16:creationId xmlns:a16="http://schemas.microsoft.com/office/drawing/2014/main" id="{A8DAFDAD-F51D-4ECC-98EF-9DA6F61EC566}"/>
              </a:ext>
            </a:extLst>
          </p:cNvPr>
          <p:cNvSpPr/>
          <p:nvPr/>
        </p:nvSpPr>
        <p:spPr>
          <a:xfrm>
            <a:off x="233288" y="4021912"/>
            <a:ext cx="3071626" cy="1761857"/>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solidFill>
                  <a:prstClr val="white">
                    <a:lumMod val="95000"/>
                  </a:prstClr>
                </a:solidFill>
                <a:latin typeface="Arial"/>
              </a:rPr>
              <a:t>Kunde im Fokus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1" dirty="0">
              <a:solidFill>
                <a:prstClr val="white">
                  <a:lumMod val="95000"/>
                </a:prstClr>
              </a:solidFill>
              <a:latin typeface="Arial"/>
            </a:endParaRPr>
          </a:p>
          <a:p>
            <a:r>
              <a:rPr lang="de-DE" dirty="0"/>
              <a:t>HDI Leben ist auch in schwierigen Zeiten an der Seite Ihrer Kunden.</a:t>
            </a:r>
            <a:endParaRPr lang="de-DE" sz="1600" dirty="0">
              <a:solidFill>
                <a:schemeClr val="accent2">
                  <a:lumMod val="20000"/>
                  <a:lumOff val="80000"/>
                </a:schemeClr>
              </a:solidFill>
            </a:endParaRPr>
          </a:p>
        </p:txBody>
      </p:sp>
      <p:sp>
        <p:nvSpPr>
          <p:cNvPr id="12" name="Dreieck 40">
            <a:extLst>
              <a:ext uri="{FF2B5EF4-FFF2-40B4-BE49-F238E27FC236}">
                <a16:creationId xmlns:a16="http://schemas.microsoft.com/office/drawing/2014/main" id="{8FE37193-29D1-4413-94E4-3D536EEBF6EB}"/>
              </a:ext>
            </a:extLst>
          </p:cNvPr>
          <p:cNvSpPr/>
          <p:nvPr/>
        </p:nvSpPr>
        <p:spPr>
          <a:xfrm rot="10800000">
            <a:off x="2668475" y="4046513"/>
            <a:ext cx="531275" cy="292591"/>
          </a:xfrm>
          <a:prstGeom prst="triangle">
            <a:avLst>
              <a:gd name="adj" fmla="val 51736"/>
            </a:avLst>
          </a:prstGeom>
          <a:solidFill>
            <a:schemeClr val="bg2"/>
          </a:solidFill>
          <a:ln>
            <a:noFill/>
          </a:ln>
          <a:effectLst>
            <a:outerShdw blurRad="50800" dist="38100" dir="2700000" sx="97000" sy="97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marR="0" lvl="0" indent="-234000" algn="l" defTabSz="914400" rtl="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1200" cap="none" spc="0" normalizeH="0" baseline="0" noProof="0" dirty="0" err="1">
              <a:ln>
                <a:noFill/>
              </a:ln>
              <a:solidFill>
                <a:prstClr val="white"/>
              </a:solidFill>
              <a:effectLst/>
              <a:uLnTx/>
              <a:uFillTx/>
              <a:latin typeface="Arial"/>
              <a:ea typeface="+mn-ea"/>
              <a:cs typeface="+mn-cs"/>
            </a:endParaRPr>
          </a:p>
        </p:txBody>
      </p:sp>
      <p:sp>
        <p:nvSpPr>
          <p:cNvPr id="13" name="Dreieck 40">
            <a:extLst>
              <a:ext uri="{FF2B5EF4-FFF2-40B4-BE49-F238E27FC236}">
                <a16:creationId xmlns:a16="http://schemas.microsoft.com/office/drawing/2014/main" id="{02BA6645-561C-4EF0-A152-CD99351A5013}"/>
              </a:ext>
            </a:extLst>
          </p:cNvPr>
          <p:cNvSpPr/>
          <p:nvPr/>
        </p:nvSpPr>
        <p:spPr>
          <a:xfrm rot="10800000">
            <a:off x="11165655" y="1277939"/>
            <a:ext cx="531275" cy="292591"/>
          </a:xfrm>
          <a:prstGeom prst="triangle">
            <a:avLst>
              <a:gd name="adj" fmla="val 51736"/>
            </a:avLst>
          </a:prstGeom>
          <a:solidFill>
            <a:schemeClr val="bg2"/>
          </a:solidFill>
          <a:ln>
            <a:noFill/>
          </a:ln>
          <a:effectLst>
            <a:outerShdw blurRad="50800" dist="38100" dir="2700000" sx="97000" sy="97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marR="0" lvl="0" indent="-234000" algn="l" defTabSz="914400" rtl="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1200" cap="none" spc="0" normalizeH="0" baseline="0" noProof="0" dirty="0" err="1">
              <a:ln>
                <a:noFill/>
              </a:ln>
              <a:solidFill>
                <a:prstClr val="white"/>
              </a:solidFill>
              <a:effectLst/>
              <a:uLnTx/>
              <a:uFillTx/>
              <a:latin typeface="Arial"/>
              <a:ea typeface="+mn-ea"/>
              <a:cs typeface="+mn-cs"/>
            </a:endParaRPr>
          </a:p>
        </p:txBody>
      </p:sp>
      <p:sp>
        <p:nvSpPr>
          <p:cNvPr id="3" name="Foliennummernplatzhalter 2">
            <a:extLst>
              <a:ext uri="{FF2B5EF4-FFF2-40B4-BE49-F238E27FC236}">
                <a16:creationId xmlns:a16="http://schemas.microsoft.com/office/drawing/2014/main" id="{CAEF8C67-AD30-4777-978F-53029A77620D}"/>
              </a:ext>
            </a:extLst>
          </p:cNvPr>
          <p:cNvSpPr>
            <a:spLocks noGrp="1"/>
          </p:cNvSpPr>
          <p:nvPr>
            <p:ph type="sldNum" sz="quarter" idx="12"/>
          </p:nvPr>
        </p:nvSpPr>
        <p:spPr/>
        <p:txBody>
          <a:bodyPr/>
          <a:lstStyle/>
          <a:p>
            <a:fld id="{7EC6429F-8EBA-4254-B9C8-295228AFE7F1}" type="slidenum">
              <a:rPr lang="de-DE" smtClean="0"/>
              <a:pPr/>
              <a:t>88</a:t>
            </a:fld>
            <a:endParaRPr lang="de-DE" dirty="0"/>
          </a:p>
        </p:txBody>
      </p:sp>
      <p:sp>
        <p:nvSpPr>
          <p:cNvPr id="14" name="Fußzeilenplatzhalter 2">
            <a:extLst>
              <a:ext uri="{FF2B5EF4-FFF2-40B4-BE49-F238E27FC236}">
                <a16:creationId xmlns:a16="http://schemas.microsoft.com/office/drawing/2014/main" id="{E5BF8DB5-4B45-4A82-9238-1DD6595B7DC2}"/>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7297062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a:t>Unsere Einsteigervariante:</a:t>
            </a:r>
            <a:br>
              <a:rPr lang="de-DE"/>
            </a:br>
            <a:r>
              <a:rPr lang="de-DE"/>
              <a:t>EGO Young.</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26665"/>
          </a:xfrm>
        </p:spPr>
        <p:txBody>
          <a:bodyPr/>
          <a:lstStyle/>
          <a:p>
            <a:pPr lvl="1"/>
            <a:r>
              <a:rPr lang="de-DE" dirty="0"/>
              <a:t>EGO Young ist der preisgünstige </a:t>
            </a:r>
            <a:r>
              <a:rPr lang="de-DE" b="1" dirty="0">
                <a:solidFill>
                  <a:srgbClr val="016629"/>
                </a:solidFill>
              </a:rPr>
              <a:t>BU-Tarif für Berufseinsteiger</a:t>
            </a:r>
            <a:r>
              <a:rPr lang="de-DE" dirty="0"/>
              <a:t>.</a:t>
            </a:r>
          </a:p>
        </p:txBody>
      </p:sp>
      <p:sp>
        <p:nvSpPr>
          <p:cNvPr id="5" name="Rechteck 1">
            <a:extLst>
              <a:ext uri="{FF2B5EF4-FFF2-40B4-BE49-F238E27FC236}">
                <a16:creationId xmlns:a16="http://schemas.microsoft.com/office/drawing/2014/main" id="{7B419D85-A356-4A6D-B52D-2F043AA37B30}"/>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EGO Young</a:t>
            </a:r>
          </a:p>
        </p:txBody>
      </p:sp>
      <p:pic>
        <p:nvPicPr>
          <p:cNvPr id="7" name="Grafik 9">
            <a:extLst>
              <a:ext uri="{FF2B5EF4-FFF2-40B4-BE49-F238E27FC236}">
                <a16:creationId xmlns:a16="http://schemas.microsoft.com/office/drawing/2014/main" id="{38CC0C49-2A59-4807-97B1-7B80A8CB0E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08400" y="1639228"/>
            <a:ext cx="2346960" cy="4226599"/>
          </a:xfrm>
          <a:prstGeom prst="rect">
            <a:avLst/>
          </a:prstGeom>
        </p:spPr>
      </p:pic>
      <p:sp>
        <p:nvSpPr>
          <p:cNvPr id="9" name="Rechteck 27">
            <a:extLst>
              <a:ext uri="{FF2B5EF4-FFF2-40B4-BE49-F238E27FC236}">
                <a16:creationId xmlns:a16="http://schemas.microsoft.com/office/drawing/2014/main" id="{7C6640B8-3E3B-4E73-A626-765CBCB5CDB8}"/>
              </a:ext>
            </a:extLst>
          </p:cNvPr>
          <p:cNvSpPr/>
          <p:nvPr/>
        </p:nvSpPr>
        <p:spPr>
          <a:xfrm>
            <a:off x="335360" y="1639228"/>
            <a:ext cx="8961040" cy="4226599"/>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104000"/>
              </a:lnSpc>
              <a:spcBef>
                <a:spcPts val="600"/>
              </a:spcBef>
            </a:pPr>
            <a:r>
              <a:rPr lang="de-DE" sz="1600" b="1" dirty="0">
                <a:solidFill>
                  <a:schemeClr val="accent1"/>
                </a:solidFill>
              </a:rPr>
              <a:t>Das bietet EGO Young:</a:t>
            </a:r>
            <a:endParaRPr lang="de-DE" sz="1600" b="1" baseline="30000" dirty="0">
              <a:solidFill>
                <a:schemeClr val="accent1"/>
              </a:solidFill>
            </a:endParaRPr>
          </a:p>
          <a:p>
            <a:pPr marL="252000" indent="-252000">
              <a:lnSpc>
                <a:spcPct val="104000"/>
              </a:lnSpc>
              <a:spcBef>
                <a:spcPts val="600"/>
              </a:spcBef>
              <a:buFont typeface="Wingdings" panose="05000000000000000000" pitchFamily="2" charset="2"/>
              <a:buBlip>
                <a:blip r:embed="rId3"/>
              </a:buBlip>
            </a:pPr>
            <a:r>
              <a:rPr lang="de-DE" sz="1600" b="1" dirty="0">
                <a:solidFill>
                  <a:schemeClr val="tx1"/>
                </a:solidFill>
              </a:rPr>
              <a:t>Kostengünstige Kombination</a:t>
            </a:r>
            <a:r>
              <a:rPr lang="de-DE" sz="1600" dirty="0">
                <a:solidFill>
                  <a:schemeClr val="tx1"/>
                </a:solidFill>
              </a:rPr>
              <a:t> </a:t>
            </a:r>
            <a:r>
              <a:rPr lang="de-DE" sz="1600" b="0" dirty="0">
                <a:solidFill>
                  <a:schemeClr val="tx1"/>
                </a:solidFill>
              </a:rPr>
              <a:t>aus Todesfallversicherung und Berufsunfähigkeits-Zusatzversicherung (Tarife: KL7 + BUZ).</a:t>
            </a:r>
          </a:p>
          <a:p>
            <a:pPr marL="252000" indent="-252000">
              <a:lnSpc>
                <a:spcPct val="104000"/>
              </a:lnSpc>
              <a:spcBef>
                <a:spcPts val="600"/>
              </a:spcBef>
              <a:buFont typeface="Wingdings" panose="05000000000000000000" pitchFamily="2" charset="2"/>
              <a:buBlip>
                <a:blip r:embed="rId3"/>
              </a:buBlip>
            </a:pPr>
            <a:r>
              <a:rPr lang="de-DE" sz="1600" b="1" dirty="0">
                <a:solidFill>
                  <a:schemeClr val="tx1"/>
                </a:solidFill>
              </a:rPr>
              <a:t>Maximale Vertragslaufzeit</a:t>
            </a:r>
            <a:r>
              <a:rPr lang="de-DE" sz="1600" dirty="0">
                <a:solidFill>
                  <a:schemeClr val="tx1"/>
                </a:solidFill>
              </a:rPr>
              <a:t> </a:t>
            </a:r>
            <a:r>
              <a:rPr lang="de-DE" sz="1600" b="0" dirty="0">
                <a:solidFill>
                  <a:schemeClr val="tx1"/>
                </a:solidFill>
              </a:rPr>
              <a:t>von 15 Jahren.</a:t>
            </a:r>
          </a:p>
          <a:p>
            <a:pPr marL="252000" indent="-252000">
              <a:lnSpc>
                <a:spcPct val="104000"/>
              </a:lnSpc>
              <a:spcBef>
                <a:spcPts val="600"/>
              </a:spcBef>
              <a:buFont typeface="Wingdings" panose="05000000000000000000" pitchFamily="2" charset="2"/>
              <a:buBlip>
                <a:blip r:embed="rId3"/>
              </a:buBlip>
            </a:pPr>
            <a:r>
              <a:rPr lang="de-DE" sz="1600" b="0" dirty="0">
                <a:solidFill>
                  <a:schemeClr val="tx1"/>
                </a:solidFill>
              </a:rPr>
              <a:t>Bis 5 Jahre vor Ablauf kann EGO Young in einen Vertrag mit einer längeren Laufzeit</a:t>
            </a:r>
            <a:br>
              <a:rPr lang="de-DE" sz="1600" b="0" dirty="0">
                <a:solidFill>
                  <a:schemeClr val="tx1"/>
                </a:solidFill>
              </a:rPr>
            </a:br>
            <a:r>
              <a:rPr lang="de-DE" sz="1600" b="0" dirty="0">
                <a:solidFill>
                  <a:schemeClr val="tx1"/>
                </a:solidFill>
              </a:rPr>
              <a:t>(z.B. EGO Top) umgewandelt werden </a:t>
            </a:r>
            <a:r>
              <a:rPr lang="de-DE" sz="1600" dirty="0">
                <a:solidFill>
                  <a:schemeClr val="tx1"/>
                </a:solidFill>
              </a:rPr>
              <a:t>– </a:t>
            </a:r>
            <a:r>
              <a:rPr lang="de-DE" sz="1600" b="1" dirty="0">
                <a:solidFill>
                  <a:schemeClr val="tx1"/>
                </a:solidFill>
              </a:rPr>
              <a:t>ohne erneute Gesundheitsprüfung</a:t>
            </a:r>
            <a:r>
              <a:rPr lang="de-DE" sz="1600" dirty="0">
                <a:solidFill>
                  <a:schemeClr val="tx1"/>
                </a:solidFill>
              </a:rPr>
              <a:t>.</a:t>
            </a:r>
          </a:p>
          <a:p>
            <a:pPr marL="252000" indent="-252000">
              <a:lnSpc>
                <a:spcPct val="104000"/>
              </a:lnSpc>
              <a:spcBef>
                <a:spcPts val="600"/>
              </a:spcBef>
              <a:buFont typeface="Wingdings" panose="05000000000000000000" pitchFamily="2" charset="2"/>
              <a:buBlip>
                <a:blip r:embed="rId3"/>
              </a:buBlip>
            </a:pPr>
            <a:r>
              <a:rPr lang="de-DE" sz="1600" b="0" dirty="0">
                <a:solidFill>
                  <a:schemeClr val="tx1"/>
                </a:solidFill>
              </a:rPr>
              <a:t>Der neue Beitrag richtet sich dann nach dem </a:t>
            </a:r>
            <a:r>
              <a:rPr lang="de-DE" sz="1600" b="1" dirty="0">
                <a:solidFill>
                  <a:schemeClr val="tx1"/>
                </a:solidFill>
              </a:rPr>
              <a:t>aktuellen Alter</a:t>
            </a:r>
            <a:r>
              <a:rPr lang="de-DE" sz="1600" b="0" dirty="0">
                <a:solidFill>
                  <a:schemeClr val="tx1"/>
                </a:solidFill>
              </a:rPr>
              <a:t>.</a:t>
            </a:r>
          </a:p>
          <a:p>
            <a:pPr marL="252000" indent="-252000">
              <a:lnSpc>
                <a:spcPct val="104000"/>
              </a:lnSpc>
              <a:spcBef>
                <a:spcPts val="600"/>
              </a:spcBef>
              <a:buFont typeface="Wingdings" panose="05000000000000000000" pitchFamily="2" charset="2"/>
              <a:buBlip>
                <a:blip r:embed="rId3"/>
              </a:buBlip>
            </a:pPr>
            <a:r>
              <a:rPr lang="de-DE" sz="1600" b="0" dirty="0">
                <a:solidFill>
                  <a:schemeClr val="tx1"/>
                </a:solidFill>
              </a:rPr>
              <a:t>Bei Berufsunfähigkeit während der Versicherungszeit wird die </a:t>
            </a:r>
            <a:r>
              <a:rPr lang="de-DE" sz="1600" b="1" dirty="0">
                <a:solidFill>
                  <a:schemeClr val="tx1"/>
                </a:solidFill>
              </a:rPr>
              <a:t>Leistung auch über diesen Zeitraum</a:t>
            </a:r>
            <a:r>
              <a:rPr lang="de-DE" sz="1600" dirty="0">
                <a:solidFill>
                  <a:schemeClr val="tx1"/>
                </a:solidFill>
              </a:rPr>
              <a:t> </a:t>
            </a:r>
            <a:r>
              <a:rPr lang="de-DE" sz="1600" b="0" dirty="0">
                <a:solidFill>
                  <a:schemeClr val="tx1"/>
                </a:solidFill>
              </a:rPr>
              <a:t>hinaus bezahlt – maximal bis zum vereinbarten Leistungsendalter, z. B. dem </a:t>
            </a:r>
            <a:br>
              <a:rPr lang="de-DE" sz="1600" b="0" dirty="0">
                <a:solidFill>
                  <a:schemeClr val="tx1"/>
                </a:solidFill>
              </a:rPr>
            </a:br>
            <a:r>
              <a:rPr lang="de-DE" sz="1600" b="0" dirty="0">
                <a:solidFill>
                  <a:schemeClr val="tx1"/>
                </a:solidFill>
              </a:rPr>
              <a:t>67. Lebensjahr. </a:t>
            </a:r>
          </a:p>
          <a:p>
            <a:pPr marL="252000" indent="-252000">
              <a:lnSpc>
                <a:spcPct val="104000"/>
              </a:lnSpc>
              <a:spcBef>
                <a:spcPts val="600"/>
              </a:spcBef>
              <a:buFont typeface="Wingdings" panose="05000000000000000000" pitchFamily="2" charset="2"/>
              <a:buBlip>
                <a:blip r:embed="rId3"/>
              </a:buBlip>
            </a:pPr>
            <a:r>
              <a:rPr lang="de-DE" sz="1600" b="0" dirty="0">
                <a:solidFill>
                  <a:schemeClr val="tx1"/>
                </a:solidFill>
              </a:rPr>
              <a:t>Gleiche </a:t>
            </a:r>
            <a:r>
              <a:rPr lang="de-DE" sz="1600" b="1" dirty="0">
                <a:solidFill>
                  <a:schemeClr val="tx1"/>
                </a:solidFill>
              </a:rPr>
              <a:t>Leistungsmerkmale und Bedingungsfeatures</a:t>
            </a:r>
            <a:r>
              <a:rPr lang="de-DE" sz="1600" dirty="0">
                <a:solidFill>
                  <a:schemeClr val="tx1"/>
                </a:solidFill>
              </a:rPr>
              <a:t> </a:t>
            </a:r>
            <a:r>
              <a:rPr lang="de-DE" sz="1600" b="0" dirty="0">
                <a:solidFill>
                  <a:schemeClr val="tx1"/>
                </a:solidFill>
              </a:rPr>
              <a:t>wie EGO Top.</a:t>
            </a:r>
            <a:endParaRPr lang="de-DE" sz="1600" b="0" baseline="30000" dirty="0">
              <a:solidFill>
                <a:schemeClr val="tx1"/>
              </a:solidFill>
            </a:endParaRPr>
          </a:p>
        </p:txBody>
      </p:sp>
      <p:sp>
        <p:nvSpPr>
          <p:cNvPr id="3" name="Foliennummernplatzhalter 2">
            <a:extLst>
              <a:ext uri="{FF2B5EF4-FFF2-40B4-BE49-F238E27FC236}">
                <a16:creationId xmlns:a16="http://schemas.microsoft.com/office/drawing/2014/main" id="{C7F614BB-AB33-4CF5-BB1E-9087222F8C6E}"/>
              </a:ext>
            </a:extLst>
          </p:cNvPr>
          <p:cNvSpPr>
            <a:spLocks noGrp="1"/>
          </p:cNvSpPr>
          <p:nvPr>
            <p:ph type="sldNum" sz="quarter" idx="12"/>
          </p:nvPr>
        </p:nvSpPr>
        <p:spPr/>
        <p:txBody>
          <a:bodyPr/>
          <a:lstStyle/>
          <a:p>
            <a:fld id="{7EC6429F-8EBA-4254-B9C8-295228AFE7F1}" type="slidenum">
              <a:rPr lang="de-DE" smtClean="0"/>
              <a:pPr/>
              <a:t>89</a:t>
            </a:fld>
            <a:endParaRPr lang="de-DE" dirty="0"/>
          </a:p>
        </p:txBody>
      </p:sp>
      <p:sp>
        <p:nvSpPr>
          <p:cNvPr id="10" name="Fußzeilenplatzhalter 2">
            <a:extLst>
              <a:ext uri="{FF2B5EF4-FFF2-40B4-BE49-F238E27FC236}">
                <a16:creationId xmlns:a16="http://schemas.microsoft.com/office/drawing/2014/main" id="{FE03B220-D93A-41C4-94A2-FA70B835E770}"/>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59393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5">
            <a:extLst>
              <a:ext uri="{FF2B5EF4-FFF2-40B4-BE49-F238E27FC236}">
                <a16:creationId xmlns:a16="http://schemas.microsoft.com/office/drawing/2014/main" id="{80DF73BF-C3C7-4FC8-9C14-D21148636993}"/>
              </a:ext>
            </a:extLst>
          </p:cNvPr>
          <p:cNvSpPr/>
          <p:nvPr/>
        </p:nvSpPr>
        <p:spPr>
          <a:xfrm>
            <a:off x="335360" y="2276872"/>
            <a:ext cx="11521678" cy="39239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Unterschätzt wird die Notwendigkeit zur Absicherung des Einkommens</a:t>
            </a:r>
            <a:r>
              <a:rPr lang="de-DE"/>
              <a:t>. </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791865"/>
          </a:xfrm>
        </p:spPr>
        <p:txBody>
          <a:bodyPr/>
          <a:lstStyle/>
          <a:p>
            <a:pPr lvl="1"/>
            <a:r>
              <a:rPr lang="de-DE" dirty="0"/>
              <a:t>Um zu erkennen, wie wichtig es ist, das Einkommen abzusichern, muss man das </a:t>
            </a:r>
            <a:r>
              <a:rPr lang="de-DE" b="1" dirty="0">
                <a:solidFill>
                  <a:schemeClr val="accent1"/>
                </a:solidFill>
              </a:rPr>
              <a:t>Risiko</a:t>
            </a:r>
            <a:r>
              <a:rPr lang="de-DE" dirty="0"/>
              <a:t> kennen – und den </a:t>
            </a:r>
            <a:r>
              <a:rPr lang="de-DE" b="1" dirty="0">
                <a:solidFill>
                  <a:schemeClr val="accent1"/>
                </a:solidFill>
              </a:rPr>
              <a:t>Wert</a:t>
            </a:r>
            <a:r>
              <a:rPr lang="de-DE" dirty="0"/>
              <a:t> der eigenen Arbeitskraft. Während viele den Wert ihres Autos kennen und eine </a:t>
            </a:r>
            <a:r>
              <a:rPr lang="de-DE" b="1" dirty="0">
                <a:solidFill>
                  <a:schemeClr val="accent1"/>
                </a:solidFill>
              </a:rPr>
              <a:t>Versicherung </a:t>
            </a:r>
            <a:r>
              <a:rPr lang="de-DE" dirty="0"/>
              <a:t>abschließen, herrscht bei der Arbeitskraft oft Unwissenheit.</a:t>
            </a:r>
          </a:p>
        </p:txBody>
      </p:sp>
      <p:sp>
        <p:nvSpPr>
          <p:cNvPr id="13" name="Textfeld 24">
            <a:extLst>
              <a:ext uri="{FF2B5EF4-FFF2-40B4-BE49-F238E27FC236}">
                <a16:creationId xmlns:a16="http://schemas.microsoft.com/office/drawing/2014/main" id="{58B42CD3-64AA-47A5-9ACF-74DD4A608F97}"/>
              </a:ext>
            </a:extLst>
          </p:cNvPr>
          <p:cNvSpPr txBox="1"/>
          <p:nvPr/>
        </p:nvSpPr>
        <p:spPr>
          <a:xfrm>
            <a:off x="515768" y="3916167"/>
            <a:ext cx="3240000" cy="1731243"/>
          </a:xfrm>
          <a:prstGeom prst="rect">
            <a:avLst/>
          </a:prstGeom>
          <a:noFill/>
        </p:spPr>
        <p:txBody>
          <a:bodyPr wrap="square" lIns="0" tIns="0" rIns="0" bIns="0" rtlCol="0">
            <a:noAutofit/>
          </a:bodyPr>
          <a:lstStyle/>
          <a:p>
            <a:pPr marL="1587" lvl="1" algn="ctr">
              <a:spcBef>
                <a:spcPts val="600"/>
              </a:spcBef>
              <a:spcAft>
                <a:spcPts val="600"/>
              </a:spcAft>
              <a:defRPr/>
            </a:pPr>
            <a:r>
              <a:rPr lang="de-DE" altLang="de-DE" sz="2000" b="1" dirty="0">
                <a:solidFill>
                  <a:schemeClr val="accent2"/>
                </a:solidFill>
              </a:rPr>
              <a:t>Wert</a:t>
            </a:r>
            <a:endParaRPr lang="de-DE" altLang="de-DE" sz="1600" b="1" cap="all" dirty="0">
              <a:solidFill>
                <a:schemeClr val="accent2"/>
              </a:solidFill>
            </a:endParaRPr>
          </a:p>
          <a:p>
            <a:pPr marL="1587" lvl="1" algn="ctr">
              <a:spcBef>
                <a:spcPts val="300"/>
              </a:spcBef>
              <a:defRPr/>
            </a:pPr>
            <a:r>
              <a:rPr lang="de-DE" altLang="de-DE" sz="1600" b="1" dirty="0"/>
              <a:t>der Arbeitskraft</a:t>
            </a:r>
          </a:p>
          <a:p>
            <a:pPr marL="1587" lvl="1" algn="ctr">
              <a:spcBef>
                <a:spcPts val="300"/>
              </a:spcBef>
              <a:defRPr/>
            </a:pPr>
            <a:r>
              <a:rPr lang="de-DE" sz="1600" b="1" dirty="0"/>
              <a:t>≈ </a:t>
            </a:r>
            <a:r>
              <a:rPr lang="de-DE" altLang="de-DE" sz="1600" b="1" dirty="0"/>
              <a:t>1.250.000 EUR</a:t>
            </a:r>
          </a:p>
          <a:p>
            <a:pPr marL="1587" lvl="1" algn="ctr">
              <a:spcBef>
                <a:spcPts val="300"/>
              </a:spcBef>
              <a:defRPr/>
            </a:pPr>
            <a:r>
              <a:rPr lang="de-DE" altLang="de-DE" sz="1600" dirty="0"/>
              <a:t>(Annahme: 2.600 EUR Gehalt monatlich, 40 Jahre bis zur Rente)</a:t>
            </a:r>
          </a:p>
        </p:txBody>
      </p:sp>
      <p:sp>
        <p:nvSpPr>
          <p:cNvPr id="14" name="Textfeld 26">
            <a:extLst>
              <a:ext uri="{FF2B5EF4-FFF2-40B4-BE49-F238E27FC236}">
                <a16:creationId xmlns:a16="http://schemas.microsoft.com/office/drawing/2014/main" id="{A4CB004A-3E61-4AD5-AE51-B6FA790755A5}"/>
              </a:ext>
            </a:extLst>
          </p:cNvPr>
          <p:cNvSpPr txBox="1"/>
          <p:nvPr/>
        </p:nvSpPr>
        <p:spPr>
          <a:xfrm>
            <a:off x="4475360" y="3916167"/>
            <a:ext cx="3240000" cy="1661993"/>
          </a:xfrm>
          <a:prstGeom prst="rect">
            <a:avLst/>
          </a:prstGeom>
          <a:noFill/>
        </p:spPr>
        <p:txBody>
          <a:bodyPr wrap="square" lIns="0" tIns="0" rIns="0" bIns="0" rtlCol="0">
            <a:noAutofit/>
          </a:bodyPr>
          <a:lstStyle/>
          <a:p>
            <a:pPr marL="1587" lvl="1" algn="ctr">
              <a:spcBef>
                <a:spcPts val="600"/>
              </a:spcBef>
              <a:spcAft>
                <a:spcPts val="600"/>
              </a:spcAft>
              <a:defRPr/>
            </a:pPr>
            <a:r>
              <a:rPr lang="de-DE" altLang="de-DE" b="1" dirty="0">
                <a:solidFill>
                  <a:schemeClr val="accent2"/>
                </a:solidFill>
              </a:rPr>
              <a:t>Risiko</a:t>
            </a:r>
            <a:endParaRPr lang="de-DE" altLang="de-DE" sz="1600" b="1" cap="all" dirty="0">
              <a:solidFill>
                <a:schemeClr val="accent2"/>
              </a:solidFill>
            </a:endParaRPr>
          </a:p>
          <a:p>
            <a:pPr marL="1587" lvl="1" algn="ctr">
              <a:spcBef>
                <a:spcPts val="300"/>
              </a:spcBef>
              <a:defRPr/>
            </a:pPr>
            <a:r>
              <a:rPr lang="de-DE" altLang="de-DE" sz="1600" b="1" dirty="0"/>
              <a:t>25%</a:t>
            </a:r>
          </a:p>
          <a:p>
            <a:pPr marL="1587" lvl="1" algn="ctr">
              <a:spcBef>
                <a:spcPts val="300"/>
              </a:spcBef>
              <a:defRPr/>
            </a:pPr>
            <a:r>
              <a:rPr lang="de-DE" altLang="de-DE" sz="1600" dirty="0"/>
              <a:t>Jeder Vierte wird im Laufe seines Berufslebens zumindest vorübergehend berufsunfähig.</a:t>
            </a:r>
          </a:p>
        </p:txBody>
      </p:sp>
      <p:sp>
        <p:nvSpPr>
          <p:cNvPr id="15" name="Textfeld 27">
            <a:extLst>
              <a:ext uri="{FF2B5EF4-FFF2-40B4-BE49-F238E27FC236}">
                <a16:creationId xmlns:a16="http://schemas.microsoft.com/office/drawing/2014/main" id="{564890AD-8DC8-4E54-8240-C9053B66A8F8}"/>
              </a:ext>
            </a:extLst>
          </p:cNvPr>
          <p:cNvSpPr txBox="1"/>
          <p:nvPr/>
        </p:nvSpPr>
        <p:spPr>
          <a:xfrm>
            <a:off x="8434952" y="3916167"/>
            <a:ext cx="3240000" cy="1415772"/>
          </a:xfrm>
          <a:prstGeom prst="rect">
            <a:avLst/>
          </a:prstGeom>
          <a:noFill/>
        </p:spPr>
        <p:txBody>
          <a:bodyPr wrap="square" lIns="0" tIns="0" rIns="0" bIns="0" rtlCol="0">
            <a:noAutofit/>
          </a:bodyPr>
          <a:lstStyle/>
          <a:p>
            <a:pPr marL="1587" lvl="1" algn="ctr">
              <a:spcBef>
                <a:spcPts val="600"/>
              </a:spcBef>
              <a:spcAft>
                <a:spcPts val="600"/>
              </a:spcAft>
              <a:defRPr/>
            </a:pPr>
            <a:r>
              <a:rPr lang="de-DE" altLang="de-DE" b="1" dirty="0">
                <a:solidFill>
                  <a:schemeClr val="accent2"/>
                </a:solidFill>
              </a:rPr>
              <a:t>Versicherung</a:t>
            </a:r>
            <a:endParaRPr lang="de-DE" altLang="de-DE" sz="1600" b="1" cap="all" dirty="0">
              <a:solidFill>
                <a:schemeClr val="accent2"/>
              </a:solidFill>
            </a:endParaRPr>
          </a:p>
          <a:p>
            <a:pPr marL="1587" lvl="1" algn="ctr">
              <a:spcBef>
                <a:spcPts val="300"/>
              </a:spcBef>
              <a:defRPr/>
            </a:pPr>
            <a:r>
              <a:rPr lang="de-DE" altLang="de-DE" sz="1600" dirty="0"/>
              <a:t>Dringende Empfehlung:</a:t>
            </a:r>
          </a:p>
          <a:p>
            <a:pPr marL="1587" lvl="1" algn="ctr">
              <a:spcBef>
                <a:spcPts val="300"/>
              </a:spcBef>
              <a:defRPr/>
            </a:pPr>
            <a:r>
              <a:rPr lang="de-DE" altLang="de-DE" sz="1600" b="1" dirty="0">
                <a:solidFill>
                  <a:schemeClr val="accent1"/>
                </a:solidFill>
              </a:rPr>
              <a:t>Einkommensschutz</a:t>
            </a:r>
            <a:br>
              <a:rPr lang="de-DE" altLang="de-DE" sz="1600" b="1" dirty="0">
                <a:solidFill>
                  <a:schemeClr val="accent1"/>
                </a:solidFill>
              </a:rPr>
            </a:br>
            <a:r>
              <a:rPr lang="de-DE" altLang="de-DE" sz="1600" b="1" dirty="0">
                <a:solidFill>
                  <a:schemeClr val="accent1"/>
                </a:solidFill>
              </a:rPr>
              <a:t>ist unverzichtbar!</a:t>
            </a:r>
          </a:p>
        </p:txBody>
      </p:sp>
      <p:pic>
        <p:nvPicPr>
          <p:cNvPr id="16" name="Grafik 16">
            <a:extLst>
              <a:ext uri="{FF2B5EF4-FFF2-40B4-BE49-F238E27FC236}">
                <a16:creationId xmlns:a16="http://schemas.microsoft.com/office/drawing/2014/main" id="{6D6BBA45-FF7C-4A18-85F0-F9F8B85029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45556" y="2839767"/>
            <a:ext cx="618792" cy="658912"/>
          </a:xfrm>
          <a:prstGeom prst="rect">
            <a:avLst/>
          </a:prstGeom>
        </p:spPr>
      </p:pic>
      <p:pic>
        <p:nvPicPr>
          <p:cNvPr id="17" name="Grafik 7">
            <a:extLst>
              <a:ext uri="{FF2B5EF4-FFF2-40B4-BE49-F238E27FC236}">
                <a16:creationId xmlns:a16="http://schemas.microsoft.com/office/drawing/2014/main" id="{C56240B4-51FA-432A-B63A-99781E8534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3394" y="2830236"/>
            <a:ext cx="423932" cy="677974"/>
          </a:xfrm>
          <a:prstGeom prst="rect">
            <a:avLst/>
          </a:prstGeom>
        </p:spPr>
      </p:pic>
      <p:grpSp>
        <p:nvGrpSpPr>
          <p:cNvPr id="18" name="Gruppieren 13">
            <a:extLst>
              <a:ext uri="{FF2B5EF4-FFF2-40B4-BE49-F238E27FC236}">
                <a16:creationId xmlns:a16="http://schemas.microsoft.com/office/drawing/2014/main" id="{D8E33FDC-34E3-4DD7-9E79-D70DF8D0AC1C}"/>
              </a:ext>
            </a:extLst>
          </p:cNvPr>
          <p:cNvGrpSpPr/>
          <p:nvPr/>
        </p:nvGrpSpPr>
        <p:grpSpPr>
          <a:xfrm>
            <a:off x="1742197" y="2893576"/>
            <a:ext cx="787142" cy="551294"/>
            <a:chOff x="1282958" y="2995469"/>
            <a:chExt cx="787142" cy="551294"/>
          </a:xfrm>
        </p:grpSpPr>
        <p:pic>
          <p:nvPicPr>
            <p:cNvPr id="19" name="Grafik 9">
              <a:extLst>
                <a:ext uri="{FF2B5EF4-FFF2-40B4-BE49-F238E27FC236}">
                  <a16:creationId xmlns:a16="http://schemas.microsoft.com/office/drawing/2014/main" id="{DCEF695E-9C40-45F8-9321-5679FD1A1A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2958" y="2995469"/>
              <a:ext cx="787142" cy="551294"/>
            </a:xfrm>
            <a:prstGeom prst="rect">
              <a:avLst/>
            </a:prstGeom>
          </p:spPr>
        </p:pic>
        <p:sp>
          <p:nvSpPr>
            <p:cNvPr id="20" name="Rechteck 12">
              <a:extLst>
                <a:ext uri="{FF2B5EF4-FFF2-40B4-BE49-F238E27FC236}">
                  <a16:creationId xmlns:a16="http://schemas.microsoft.com/office/drawing/2014/main" id="{196F8938-930D-4A26-B3AD-A093CD4463D0}"/>
                </a:ext>
              </a:extLst>
            </p:cNvPr>
            <p:cNvSpPr/>
            <p:nvPr/>
          </p:nvSpPr>
          <p:spPr>
            <a:xfrm>
              <a:off x="1369371" y="3137480"/>
              <a:ext cx="216024" cy="25286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21" name="Grafik 11" descr="Ein Bild, das Zeichnung, sitzend, Uhr, Teller enthält.&#10;&#10;Automatisch generierte Beschreibung">
              <a:extLst>
                <a:ext uri="{FF2B5EF4-FFF2-40B4-BE49-F238E27FC236}">
                  <a16:creationId xmlns:a16="http://schemas.microsoft.com/office/drawing/2014/main" id="{E2C31022-CBEA-41EF-B529-6E271139FC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00261" y="3155156"/>
              <a:ext cx="147842" cy="214313"/>
            </a:xfrm>
            <a:prstGeom prst="rect">
              <a:avLst/>
            </a:prstGeom>
          </p:spPr>
        </p:pic>
      </p:grpSp>
      <p:pic>
        <p:nvPicPr>
          <p:cNvPr id="22" name="Grafik 22">
            <a:extLst>
              <a:ext uri="{FF2B5EF4-FFF2-40B4-BE49-F238E27FC236}">
                <a16:creationId xmlns:a16="http://schemas.microsoft.com/office/drawing/2014/main" id="{30ED9EF7-E241-48D8-A0D3-11216D1F0B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17365" y="2970098"/>
            <a:ext cx="396398" cy="398250"/>
          </a:xfrm>
          <a:prstGeom prst="rect">
            <a:avLst/>
          </a:prstGeom>
        </p:spPr>
      </p:pic>
      <p:pic>
        <p:nvPicPr>
          <p:cNvPr id="23" name="Grafik 28">
            <a:extLst>
              <a:ext uri="{FF2B5EF4-FFF2-40B4-BE49-F238E27FC236}">
                <a16:creationId xmlns:a16="http://schemas.microsoft.com/office/drawing/2014/main" id="{1701D763-1BE6-4739-AA6A-AFD4D888E48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76957" y="3069504"/>
            <a:ext cx="396399" cy="199438"/>
          </a:xfrm>
          <a:prstGeom prst="rect">
            <a:avLst/>
          </a:prstGeom>
        </p:spPr>
      </p:pic>
      <p:cxnSp>
        <p:nvCxnSpPr>
          <p:cNvPr id="24" name="Gerader Verbinder 30">
            <a:extLst>
              <a:ext uri="{FF2B5EF4-FFF2-40B4-BE49-F238E27FC236}">
                <a16:creationId xmlns:a16="http://schemas.microsoft.com/office/drawing/2014/main" id="{5FE45C2E-FC86-4A03-8FC4-C50092257193}"/>
              </a:ext>
            </a:extLst>
          </p:cNvPr>
          <p:cNvCxnSpPr>
            <a:cxnSpLocks/>
          </p:cNvCxnSpPr>
          <p:nvPr/>
        </p:nvCxnSpPr>
        <p:spPr>
          <a:xfrm>
            <a:off x="1956381" y="3712189"/>
            <a:ext cx="35877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Gerader Verbinder 30">
            <a:extLst>
              <a:ext uri="{FF2B5EF4-FFF2-40B4-BE49-F238E27FC236}">
                <a16:creationId xmlns:a16="http://schemas.microsoft.com/office/drawing/2014/main" id="{0F035AD2-FB32-423B-8B9A-D2D1E049C113}"/>
              </a:ext>
            </a:extLst>
          </p:cNvPr>
          <p:cNvCxnSpPr>
            <a:cxnSpLocks/>
          </p:cNvCxnSpPr>
          <p:nvPr/>
        </p:nvCxnSpPr>
        <p:spPr>
          <a:xfrm>
            <a:off x="5915973" y="3712189"/>
            <a:ext cx="35877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Gerader Verbinder 30">
            <a:extLst>
              <a:ext uri="{FF2B5EF4-FFF2-40B4-BE49-F238E27FC236}">
                <a16:creationId xmlns:a16="http://schemas.microsoft.com/office/drawing/2014/main" id="{F74299C1-D371-42B2-8A2D-4E1F9158458F}"/>
              </a:ext>
            </a:extLst>
          </p:cNvPr>
          <p:cNvCxnSpPr>
            <a:cxnSpLocks/>
          </p:cNvCxnSpPr>
          <p:nvPr/>
        </p:nvCxnSpPr>
        <p:spPr>
          <a:xfrm>
            <a:off x="9875565" y="3712189"/>
            <a:ext cx="35877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liennummernplatzhalter 2">
            <a:extLst>
              <a:ext uri="{FF2B5EF4-FFF2-40B4-BE49-F238E27FC236}">
                <a16:creationId xmlns:a16="http://schemas.microsoft.com/office/drawing/2014/main" id="{C9B89982-CA1D-4DD3-8D63-600E89EB5051}"/>
              </a:ext>
            </a:extLst>
          </p:cNvPr>
          <p:cNvSpPr>
            <a:spLocks noGrp="1"/>
          </p:cNvSpPr>
          <p:nvPr>
            <p:ph type="sldNum" sz="quarter" idx="12"/>
          </p:nvPr>
        </p:nvSpPr>
        <p:spPr/>
        <p:txBody>
          <a:bodyPr/>
          <a:lstStyle/>
          <a:p>
            <a:fld id="{7EC6429F-8EBA-4254-B9C8-295228AFE7F1}" type="slidenum">
              <a:rPr lang="de-DE" smtClean="0"/>
              <a:pPr/>
              <a:t>9</a:t>
            </a:fld>
            <a:endParaRPr lang="de-DE" dirty="0"/>
          </a:p>
        </p:txBody>
      </p:sp>
      <p:sp>
        <p:nvSpPr>
          <p:cNvPr id="28" name="Fußzeilenplatzhalter 2">
            <a:extLst>
              <a:ext uri="{FF2B5EF4-FFF2-40B4-BE49-F238E27FC236}">
                <a16:creationId xmlns:a16="http://schemas.microsoft.com/office/drawing/2014/main" id="{02A707F4-A5D8-43FF-891F-1ABEC9A342FE}"/>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5385792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EGO Young einfach </a:t>
            </a:r>
            <a:br>
              <a:rPr lang="de-DE" dirty="0"/>
            </a:br>
            <a:r>
              <a:rPr lang="de-DE" dirty="0"/>
              <a:t>„upgraden“ zu EGO Top</a:t>
            </a:r>
            <a:r>
              <a:rPr lang="de-DE"/>
              <a:t>. </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474315"/>
          </a:xfrm>
        </p:spPr>
        <p:txBody>
          <a:bodyPr/>
          <a:lstStyle/>
          <a:p>
            <a:pPr lvl="1"/>
            <a:r>
              <a:rPr lang="de-DE" dirty="0"/>
              <a:t>EGO Young ist der günstige Einsteigertarif, von dem Ihre Kunden im Laufe der ersten Jahre </a:t>
            </a:r>
            <a:r>
              <a:rPr lang="de-DE" b="1" dirty="0">
                <a:solidFill>
                  <a:srgbClr val="016629"/>
                </a:solidFill>
              </a:rPr>
              <a:t>auf EGO Top „upgraden“ </a:t>
            </a:r>
            <a:r>
              <a:rPr lang="de-DE" dirty="0"/>
              <a:t>können. Ohne erneute Gesundheitsprüfung.</a:t>
            </a:r>
          </a:p>
        </p:txBody>
      </p:sp>
      <p:sp>
        <p:nvSpPr>
          <p:cNvPr id="4" name="Rechteck 1">
            <a:extLst>
              <a:ext uri="{FF2B5EF4-FFF2-40B4-BE49-F238E27FC236}">
                <a16:creationId xmlns:a16="http://schemas.microsoft.com/office/drawing/2014/main" id="{2366B54E-51A3-4A2A-B9D8-37C43508CE7B}"/>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EGO Young</a:t>
            </a:r>
          </a:p>
        </p:txBody>
      </p:sp>
      <p:sp>
        <p:nvSpPr>
          <p:cNvPr id="5" name="Text Placeholder 34">
            <a:extLst>
              <a:ext uri="{FF2B5EF4-FFF2-40B4-BE49-F238E27FC236}">
                <a16:creationId xmlns:a16="http://schemas.microsoft.com/office/drawing/2014/main" id="{57D0C44A-A6D4-4386-ABF8-4D8F1FF6ACAB}"/>
              </a:ext>
            </a:extLst>
          </p:cNvPr>
          <p:cNvSpPr txBox="1">
            <a:spLocks/>
          </p:cNvSpPr>
          <p:nvPr/>
        </p:nvSpPr>
        <p:spPr bwMode="gray">
          <a:xfrm>
            <a:off x="335360" y="1959322"/>
            <a:ext cx="11520000" cy="279054"/>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t>Aus EGO Young wird EGO Top – dein langfristiger wachsender Einkommensschutz.</a:t>
            </a:r>
          </a:p>
        </p:txBody>
      </p:sp>
      <p:sp>
        <p:nvSpPr>
          <p:cNvPr id="56" name="Foliennummernplatzhalter 55">
            <a:extLst>
              <a:ext uri="{FF2B5EF4-FFF2-40B4-BE49-F238E27FC236}">
                <a16:creationId xmlns:a16="http://schemas.microsoft.com/office/drawing/2014/main" id="{2E3FD70E-76FF-4476-AF37-B138C3C2FFE2}"/>
              </a:ext>
            </a:extLst>
          </p:cNvPr>
          <p:cNvSpPr>
            <a:spLocks noGrp="1"/>
          </p:cNvSpPr>
          <p:nvPr>
            <p:ph type="sldNum" sz="quarter" idx="12"/>
          </p:nvPr>
        </p:nvSpPr>
        <p:spPr/>
        <p:txBody>
          <a:bodyPr/>
          <a:lstStyle/>
          <a:p>
            <a:fld id="{7EC6429F-8EBA-4254-B9C8-295228AFE7F1}" type="slidenum">
              <a:rPr lang="de-DE" smtClean="0"/>
              <a:pPr/>
              <a:t>90</a:t>
            </a:fld>
            <a:endParaRPr lang="de-DE" dirty="0"/>
          </a:p>
        </p:txBody>
      </p:sp>
      <p:sp>
        <p:nvSpPr>
          <p:cNvPr id="58" name="Fußzeilenplatzhalter 2">
            <a:extLst>
              <a:ext uri="{FF2B5EF4-FFF2-40B4-BE49-F238E27FC236}">
                <a16:creationId xmlns:a16="http://schemas.microsoft.com/office/drawing/2014/main" id="{56BACF40-FF5D-4DEA-9934-EB734DC0360A}"/>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pic>
        <p:nvPicPr>
          <p:cNvPr id="57" name="Grafik 56">
            <a:extLst>
              <a:ext uri="{FF2B5EF4-FFF2-40B4-BE49-F238E27FC236}">
                <a16:creationId xmlns:a16="http://schemas.microsoft.com/office/drawing/2014/main" id="{C6646611-BB53-4306-8CD8-E2FF5F4ED1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396634"/>
            <a:ext cx="12192000" cy="3793435"/>
          </a:xfrm>
          <a:prstGeom prst="rect">
            <a:avLst/>
          </a:prstGeom>
        </p:spPr>
      </p:pic>
    </p:spTree>
    <p:extLst>
      <p:ext uri="{BB962C8B-B14F-4D97-AF65-F5344CB8AC3E}">
        <p14:creationId xmlns:p14="http://schemas.microsoft.com/office/powerpoint/2010/main" val="27841330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Leistungen wegen Krankschreibung. </a:t>
            </a:r>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30660"/>
            <a:ext cx="11520000" cy="493365"/>
          </a:xfrm>
        </p:spPr>
        <p:txBody>
          <a:bodyPr/>
          <a:lstStyle/>
          <a:p>
            <a:pPr lvl="1"/>
            <a:r>
              <a:rPr lang="de-DE" dirty="0"/>
              <a:t>Bei SBU EGO Top können Kunden über die Tarifvariante BVZ optional </a:t>
            </a:r>
            <a:r>
              <a:rPr lang="de-DE" b="1" dirty="0">
                <a:solidFill>
                  <a:srgbClr val="006729"/>
                </a:solidFill>
              </a:rPr>
              <a:t>Leistungen wegen Krankschreibung (AU) </a:t>
            </a:r>
            <a:r>
              <a:rPr lang="de-DE" dirty="0"/>
              <a:t>einschließen. Dann greift der Schutz schon bei einem längeren krankheitsbedingten Ausfall.</a:t>
            </a:r>
          </a:p>
        </p:txBody>
      </p:sp>
      <p:sp>
        <p:nvSpPr>
          <p:cNvPr id="5" name="Rechteck 1">
            <a:extLst>
              <a:ext uri="{FF2B5EF4-FFF2-40B4-BE49-F238E27FC236}">
                <a16:creationId xmlns:a16="http://schemas.microsoft.com/office/drawing/2014/main" id="{89EB4671-0850-4E84-B7E9-EFF510C2463C}"/>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AU-Baustein</a:t>
            </a:r>
          </a:p>
        </p:txBody>
      </p:sp>
      <p:sp>
        <p:nvSpPr>
          <p:cNvPr id="6" name="Text Placeholder 4">
            <a:extLst>
              <a:ext uri="{FF2B5EF4-FFF2-40B4-BE49-F238E27FC236}">
                <a16:creationId xmlns:a16="http://schemas.microsoft.com/office/drawing/2014/main" id="{27E4612A-28F0-4B95-9F2B-A66858B3609E}"/>
              </a:ext>
            </a:extLst>
          </p:cNvPr>
          <p:cNvSpPr txBox="1">
            <a:spLocks/>
          </p:cNvSpPr>
          <p:nvPr/>
        </p:nvSpPr>
        <p:spPr>
          <a:xfrm>
            <a:off x="335360" y="5991225"/>
            <a:ext cx="11520000" cy="210083"/>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1) Stand: 06/2021</a:t>
            </a:r>
          </a:p>
        </p:txBody>
      </p:sp>
      <p:sp>
        <p:nvSpPr>
          <p:cNvPr id="7" name="Rechteck 6">
            <a:extLst>
              <a:ext uri="{FF2B5EF4-FFF2-40B4-BE49-F238E27FC236}">
                <a16:creationId xmlns:a16="http://schemas.microsoft.com/office/drawing/2014/main" id="{17D7F20F-7E70-4884-A1AB-214CC1024124}"/>
              </a:ext>
            </a:extLst>
          </p:cNvPr>
          <p:cNvSpPr/>
          <p:nvPr/>
        </p:nvSpPr>
        <p:spPr>
          <a:xfrm>
            <a:off x="335499" y="1844824"/>
            <a:ext cx="5939889" cy="410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0" name="Textfeld 21">
            <a:extLst>
              <a:ext uri="{FF2B5EF4-FFF2-40B4-BE49-F238E27FC236}">
                <a16:creationId xmlns:a16="http://schemas.microsoft.com/office/drawing/2014/main" id="{9C002B14-C101-4127-BE73-AD886956DEF8}"/>
              </a:ext>
            </a:extLst>
          </p:cNvPr>
          <p:cNvSpPr txBox="1"/>
          <p:nvPr/>
        </p:nvSpPr>
        <p:spPr>
          <a:xfrm>
            <a:off x="6275388" y="1844824"/>
            <a:ext cx="5579972" cy="4104000"/>
          </a:xfrm>
          <a:prstGeom prst="rect">
            <a:avLst/>
          </a:prstGeom>
          <a:solidFill>
            <a:srgbClr val="D0E4B9"/>
          </a:solidFill>
        </p:spPr>
        <p:txBody>
          <a:bodyPr wrap="square" lIns="180000" tIns="180000" rIns="72000" bIns="180000" rtlCol="0" anchor="t">
            <a:noAutofit/>
          </a:bodyPr>
          <a:lstStyle/>
          <a:p>
            <a:pPr>
              <a:spcBef>
                <a:spcPts val="300"/>
              </a:spcBef>
            </a:pPr>
            <a:r>
              <a:rPr lang="de-DE" sz="1800" b="1" dirty="0">
                <a:solidFill>
                  <a:schemeClr val="accent1"/>
                </a:solidFill>
              </a:rPr>
              <a:t>Leistungen wegen Krankschreibung </a:t>
            </a:r>
          </a:p>
          <a:p>
            <a:pPr>
              <a:spcBef>
                <a:spcPts val="300"/>
              </a:spcBef>
            </a:pPr>
            <a:r>
              <a:rPr lang="de-DE" sz="1600" b="0" dirty="0"/>
              <a:t>Schnellere Leistung schon bei bedingungsgemäßer Krankschreibung oder bei Facharzt-Prognose</a:t>
            </a:r>
          </a:p>
          <a:p>
            <a:pPr marL="252000" indent="-252000">
              <a:spcBef>
                <a:spcPts val="600"/>
              </a:spcBef>
              <a:buFont typeface="Wingdings" panose="05000000000000000000" pitchFamily="2" charset="2"/>
              <a:buBlip>
                <a:blip r:embed="rId2"/>
              </a:buBlip>
            </a:pPr>
            <a:r>
              <a:rPr lang="de-DE" sz="1600" b="0" dirty="0"/>
              <a:t>Leistung, auch wenn keine BU vorliegt</a:t>
            </a:r>
          </a:p>
          <a:p>
            <a:pPr marL="252000" indent="-252000">
              <a:spcBef>
                <a:spcPts val="600"/>
              </a:spcBef>
              <a:buFont typeface="Wingdings" panose="05000000000000000000" pitchFamily="2" charset="2"/>
              <a:buBlip>
                <a:blip r:embed="rId2"/>
              </a:buBlip>
            </a:pPr>
            <a:r>
              <a:rPr lang="de-DE" sz="1600" b="0" dirty="0"/>
              <a:t>Leistung rückwirkend ab dem 1. Tag – bis zu</a:t>
            </a:r>
            <a:br>
              <a:rPr lang="de-DE" sz="1600" b="0" dirty="0"/>
            </a:br>
            <a:r>
              <a:rPr lang="de-DE" sz="1600" dirty="0"/>
              <a:t>36</a:t>
            </a:r>
            <a:r>
              <a:rPr lang="de-DE" sz="1600" b="0" dirty="0"/>
              <a:t> Monate</a:t>
            </a:r>
          </a:p>
          <a:p>
            <a:pPr marL="252000" indent="-252000">
              <a:spcBef>
                <a:spcPts val="600"/>
              </a:spcBef>
              <a:buFont typeface="Wingdings" panose="05000000000000000000" pitchFamily="2" charset="2"/>
              <a:buBlip>
                <a:blip r:embed="rId2"/>
              </a:buBlip>
            </a:pPr>
            <a:r>
              <a:rPr lang="de-DE" sz="1600" b="0" dirty="0"/>
              <a:t>100% der vereinbarten </a:t>
            </a:r>
            <a:r>
              <a:rPr lang="de-DE" sz="1600" dirty="0"/>
              <a:t>BU-Rente</a:t>
            </a:r>
          </a:p>
          <a:p>
            <a:pPr marL="252000" indent="-252000">
              <a:spcBef>
                <a:spcPts val="600"/>
              </a:spcBef>
              <a:buFont typeface="Wingdings" panose="05000000000000000000" pitchFamily="2" charset="2"/>
              <a:buBlip>
                <a:blip r:embed="rId2"/>
              </a:buBlip>
            </a:pPr>
            <a:r>
              <a:rPr lang="de-DE" sz="1600" dirty="0"/>
              <a:t>Optional </a:t>
            </a:r>
            <a:r>
              <a:rPr lang="de-DE" sz="1600" dirty="0" err="1"/>
              <a:t>einschließbar</a:t>
            </a:r>
            <a:r>
              <a:rPr lang="de-DE" sz="1600" dirty="0"/>
              <a:t> (Tarifkürzel: BVZ)</a:t>
            </a:r>
          </a:p>
          <a:p>
            <a:pPr marL="252000" indent="-252000">
              <a:spcBef>
                <a:spcPts val="600"/>
              </a:spcBef>
              <a:buFont typeface="Wingdings" panose="05000000000000000000" pitchFamily="2" charset="2"/>
              <a:buBlip>
                <a:blip r:embed="rId2"/>
              </a:buBlip>
            </a:pPr>
            <a:r>
              <a:rPr lang="de-DE" sz="1600" dirty="0"/>
              <a:t>Für alle Kundengruppen abschließbar, </a:t>
            </a:r>
            <a:br>
              <a:rPr lang="de-DE" sz="1600" dirty="0"/>
            </a:br>
            <a:r>
              <a:rPr lang="de-DE" sz="1600" dirty="0"/>
              <a:t>auch für Selbständige oder Studierende</a:t>
            </a:r>
          </a:p>
        </p:txBody>
      </p:sp>
      <p:sp>
        <p:nvSpPr>
          <p:cNvPr id="13" name="Rechteck 23">
            <a:extLst>
              <a:ext uri="{FF2B5EF4-FFF2-40B4-BE49-F238E27FC236}">
                <a16:creationId xmlns:a16="http://schemas.microsoft.com/office/drawing/2014/main" id="{636E890F-7D22-43E6-9C67-55263049972E}"/>
              </a:ext>
            </a:extLst>
          </p:cNvPr>
          <p:cNvSpPr/>
          <p:nvPr/>
        </p:nvSpPr>
        <p:spPr>
          <a:xfrm>
            <a:off x="11540721" y="1718730"/>
            <a:ext cx="442688" cy="442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28" name="Grafik 43">
            <a:extLst>
              <a:ext uri="{FF2B5EF4-FFF2-40B4-BE49-F238E27FC236}">
                <a16:creationId xmlns:a16="http://schemas.microsoft.com/office/drawing/2014/main" id="{01731319-264B-4640-A43B-E92B962A63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13630" y="1821243"/>
            <a:ext cx="296871" cy="237663"/>
          </a:xfrm>
          <a:prstGeom prst="rect">
            <a:avLst/>
          </a:prstGeom>
        </p:spPr>
      </p:pic>
      <p:sp>
        <p:nvSpPr>
          <p:cNvPr id="29" name="Textplatzhalter 4">
            <a:extLst>
              <a:ext uri="{FF2B5EF4-FFF2-40B4-BE49-F238E27FC236}">
                <a16:creationId xmlns:a16="http://schemas.microsoft.com/office/drawing/2014/main" id="{69E25036-2C5E-478F-A1FC-B09E5D4C9F64}"/>
              </a:ext>
            </a:extLst>
          </p:cNvPr>
          <p:cNvSpPr txBox="1">
            <a:spLocks/>
          </p:cNvSpPr>
          <p:nvPr/>
        </p:nvSpPr>
        <p:spPr bwMode="gray">
          <a:xfrm>
            <a:off x="526363" y="2030202"/>
            <a:ext cx="3541582" cy="248175"/>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b="1" dirty="0">
                <a:solidFill>
                  <a:schemeClr val="accent1"/>
                </a:solidFill>
              </a:rPr>
              <a:t>„Gelber Schein“.</a:t>
            </a:r>
          </a:p>
        </p:txBody>
      </p:sp>
      <p:pic>
        <p:nvPicPr>
          <p:cNvPr id="31" name="Grafik 10">
            <a:extLst>
              <a:ext uri="{FF2B5EF4-FFF2-40B4-BE49-F238E27FC236}">
                <a16:creationId xmlns:a16="http://schemas.microsoft.com/office/drawing/2014/main" id="{C8FED1A2-8B04-4F29-8497-14C20E8F41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2606" y="2362016"/>
            <a:ext cx="2360709" cy="1638206"/>
          </a:xfrm>
          <a:prstGeom prst="rect">
            <a:avLst/>
          </a:prstGeom>
        </p:spPr>
      </p:pic>
      <p:pic>
        <p:nvPicPr>
          <p:cNvPr id="32" name="Grafik 52">
            <a:extLst>
              <a:ext uri="{FF2B5EF4-FFF2-40B4-BE49-F238E27FC236}">
                <a16:creationId xmlns:a16="http://schemas.microsoft.com/office/drawing/2014/main" id="{2E4A9708-D7EA-45CC-8E02-3C7F23A15F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526460" y="4263319"/>
            <a:ext cx="2356855" cy="1571236"/>
          </a:xfrm>
          <a:prstGeom prst="rect">
            <a:avLst/>
          </a:prstGeom>
          <a:noFill/>
          <a:ln w="114300">
            <a:noFill/>
            <a:miter lim="800000"/>
            <a:headEnd/>
            <a:tailEnd/>
          </a:ln>
          <a:extLst>
            <a:ext uri="{909E8E84-426E-40DD-AFC4-6F175D3DCCD1}">
              <a14:hiddenFill xmlns:a14="http://schemas.microsoft.com/office/drawing/2010/main">
                <a:solidFill>
                  <a:srgbClr val="FFFFFF"/>
                </a:solidFill>
              </a14:hiddenFill>
            </a:ext>
          </a:extLst>
        </p:spPr>
      </p:pic>
      <p:sp>
        <p:nvSpPr>
          <p:cNvPr id="33" name="Textplatzhalter 4">
            <a:extLst>
              <a:ext uri="{FF2B5EF4-FFF2-40B4-BE49-F238E27FC236}">
                <a16:creationId xmlns:a16="http://schemas.microsoft.com/office/drawing/2014/main" id="{8A40093F-CC99-414D-9322-D1144C5C5839}"/>
              </a:ext>
            </a:extLst>
          </p:cNvPr>
          <p:cNvSpPr txBox="1">
            <a:spLocks/>
          </p:cNvSpPr>
          <p:nvPr/>
        </p:nvSpPr>
        <p:spPr bwMode="gray">
          <a:xfrm>
            <a:off x="526464" y="3554461"/>
            <a:ext cx="2356851" cy="456783"/>
          </a:xfrm>
          <a:prstGeom prst="rect">
            <a:avLst/>
          </a:prstGeom>
          <a:solidFill>
            <a:schemeClr val="accent1">
              <a:alpha val="80000"/>
            </a:schemeClr>
          </a:solidFill>
        </p:spPr>
        <p:txBody>
          <a:bodyPr vert="horz" lIns="72000" tIns="36000" rIns="36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200" dirty="0">
                <a:solidFill>
                  <a:schemeClr val="bg1"/>
                </a:solidFill>
              </a:rPr>
              <a:t>Leistung in Höhe der verein-barten Berufsunfähigkeitsrente.</a:t>
            </a:r>
          </a:p>
        </p:txBody>
      </p:sp>
      <p:sp>
        <p:nvSpPr>
          <p:cNvPr id="36" name="Textplatzhalter 4">
            <a:extLst>
              <a:ext uri="{FF2B5EF4-FFF2-40B4-BE49-F238E27FC236}">
                <a16:creationId xmlns:a16="http://schemas.microsoft.com/office/drawing/2014/main" id="{33E1695F-7FC1-4836-8AFF-84DBFDFEE0C7}"/>
              </a:ext>
            </a:extLst>
          </p:cNvPr>
          <p:cNvSpPr txBox="1">
            <a:spLocks/>
          </p:cNvSpPr>
          <p:nvPr/>
        </p:nvSpPr>
        <p:spPr bwMode="gray">
          <a:xfrm>
            <a:off x="526465" y="5213451"/>
            <a:ext cx="2356851" cy="635934"/>
          </a:xfrm>
          <a:prstGeom prst="rect">
            <a:avLst/>
          </a:prstGeom>
          <a:solidFill>
            <a:schemeClr val="accent1">
              <a:alpha val="80000"/>
            </a:schemeClr>
          </a:solidFill>
        </p:spPr>
        <p:txBody>
          <a:bodyPr vert="horz" lIns="72000" tIns="36000" rIns="72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200" dirty="0">
                <a:solidFill>
                  <a:schemeClr val="bg1"/>
                </a:solidFill>
              </a:rPr>
              <a:t>Leistung schon bei Facharztprognose für 6 Monate Arbeitsunfähigkeit.</a:t>
            </a:r>
          </a:p>
        </p:txBody>
      </p:sp>
      <p:sp>
        <p:nvSpPr>
          <p:cNvPr id="37" name="Freihandform 16">
            <a:extLst>
              <a:ext uri="{FF2B5EF4-FFF2-40B4-BE49-F238E27FC236}">
                <a16:creationId xmlns:a16="http://schemas.microsoft.com/office/drawing/2014/main" id="{D097209A-5774-48B6-BAC1-2870DAEB49A2}"/>
              </a:ext>
            </a:extLst>
          </p:cNvPr>
          <p:cNvSpPr>
            <a:spLocks noChangeAspect="1"/>
          </p:cNvSpPr>
          <p:nvPr/>
        </p:nvSpPr>
        <p:spPr>
          <a:xfrm>
            <a:off x="3048468" y="3064462"/>
            <a:ext cx="115528" cy="187190"/>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pic>
        <p:nvPicPr>
          <p:cNvPr id="38" name="Grafik 12">
            <a:extLst>
              <a:ext uri="{FF2B5EF4-FFF2-40B4-BE49-F238E27FC236}">
                <a16:creationId xmlns:a16="http://schemas.microsoft.com/office/drawing/2014/main" id="{B035D108-134E-443C-8582-C3C14939A34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3329149" y="2362016"/>
            <a:ext cx="2358216" cy="1638207"/>
          </a:xfrm>
          <a:prstGeom prst="rect">
            <a:avLst/>
          </a:prstGeom>
          <a:noFill/>
          <a:ln w="114300">
            <a:noFill/>
            <a:miter lim="800000"/>
            <a:headEnd/>
            <a:tailEnd/>
          </a:ln>
          <a:extLst>
            <a:ext uri="{909E8E84-426E-40DD-AFC4-6F175D3DCCD1}">
              <a14:hiddenFill xmlns:a14="http://schemas.microsoft.com/office/drawing/2010/main">
                <a:solidFill>
                  <a:srgbClr val="FFFFFF"/>
                </a:solidFill>
              </a14:hiddenFill>
            </a:ext>
          </a:extLst>
        </p:spPr>
      </p:pic>
      <p:sp>
        <p:nvSpPr>
          <p:cNvPr id="39" name="Textplatzhalter 4">
            <a:extLst>
              <a:ext uri="{FF2B5EF4-FFF2-40B4-BE49-F238E27FC236}">
                <a16:creationId xmlns:a16="http://schemas.microsoft.com/office/drawing/2014/main" id="{3B9C9C42-0402-4451-92A3-AB588D1687E2}"/>
              </a:ext>
            </a:extLst>
          </p:cNvPr>
          <p:cNvSpPr txBox="1">
            <a:spLocks/>
          </p:cNvSpPr>
          <p:nvPr/>
        </p:nvSpPr>
        <p:spPr bwMode="gray">
          <a:xfrm>
            <a:off x="3330954" y="3361019"/>
            <a:ext cx="2357059" cy="648823"/>
          </a:xfrm>
          <a:prstGeom prst="rect">
            <a:avLst/>
          </a:prstGeom>
          <a:solidFill>
            <a:schemeClr val="accent1">
              <a:alpha val="80000"/>
            </a:schemeClr>
          </a:solidFill>
        </p:spPr>
        <p:txBody>
          <a:bodyPr vert="horz" wrap="square" lIns="72000" tIns="36000" rIns="72000" bIns="36000" rtlCol="0" anchor="b">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1200" dirty="0">
                <a:solidFill>
                  <a:schemeClr val="bg1"/>
                </a:solidFill>
              </a:rPr>
              <a:t>Max. für 36 Monate oder bis eine Berufsunfähigkeitsrente gezahlt wird.</a:t>
            </a:r>
          </a:p>
        </p:txBody>
      </p:sp>
      <p:sp>
        <p:nvSpPr>
          <p:cNvPr id="40" name="Freihandform 16">
            <a:extLst>
              <a:ext uri="{FF2B5EF4-FFF2-40B4-BE49-F238E27FC236}">
                <a16:creationId xmlns:a16="http://schemas.microsoft.com/office/drawing/2014/main" id="{410F32DA-B0DC-4B32-8B18-51FED08AB406}"/>
              </a:ext>
            </a:extLst>
          </p:cNvPr>
          <p:cNvSpPr>
            <a:spLocks noChangeAspect="1"/>
          </p:cNvSpPr>
          <p:nvPr/>
        </p:nvSpPr>
        <p:spPr>
          <a:xfrm rot="16200000">
            <a:off x="1646175" y="4042149"/>
            <a:ext cx="117424" cy="190263"/>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41" name="Rechteck 20">
            <a:extLst>
              <a:ext uri="{FF2B5EF4-FFF2-40B4-BE49-F238E27FC236}">
                <a16:creationId xmlns:a16="http://schemas.microsoft.com/office/drawing/2014/main" id="{465E323E-837B-4C65-80F9-B00C9DE34AF8}"/>
              </a:ext>
            </a:extLst>
          </p:cNvPr>
          <p:cNvSpPr/>
          <p:nvPr/>
        </p:nvSpPr>
        <p:spPr>
          <a:xfrm>
            <a:off x="3329149" y="4263319"/>
            <a:ext cx="2356851" cy="158606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bg1">
                    <a:lumMod val="95000"/>
                  </a:schemeClr>
                </a:solidFill>
              </a:rPr>
              <a:t>Einzigartig am Markt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700" dirty="0">
              <a:solidFill>
                <a:schemeClr val="bg1">
                  <a:lumMod val="9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1">
                    <a:lumMod val="95000"/>
                  </a:schemeClr>
                </a:solidFill>
              </a:rPr>
              <a:t>Perfekte Kombination aus Facharzt-Prognose für </a:t>
            </a:r>
            <a:br>
              <a:rPr lang="de-DE" sz="1400" dirty="0">
                <a:solidFill>
                  <a:schemeClr val="bg1">
                    <a:lumMod val="95000"/>
                  </a:schemeClr>
                </a:solidFill>
              </a:rPr>
            </a:br>
            <a:r>
              <a:rPr lang="de-DE" sz="1400" dirty="0">
                <a:solidFill>
                  <a:schemeClr val="bg1">
                    <a:lumMod val="95000"/>
                  </a:schemeClr>
                </a:solidFill>
              </a:rPr>
              <a:t>6-monatige AU und Leistungsdauer über </a:t>
            </a:r>
            <a:br>
              <a:rPr lang="de-DE" sz="1400" dirty="0">
                <a:solidFill>
                  <a:schemeClr val="bg1">
                    <a:lumMod val="95000"/>
                  </a:schemeClr>
                </a:solidFill>
              </a:rPr>
            </a:br>
            <a:r>
              <a:rPr lang="de-DE" sz="1400" dirty="0">
                <a:solidFill>
                  <a:schemeClr val="bg1">
                    <a:lumMod val="95000"/>
                  </a:schemeClr>
                </a:solidFill>
              </a:rPr>
              <a:t>36 Monate</a:t>
            </a:r>
            <a:r>
              <a:rPr lang="de-DE" sz="1400" baseline="30000" dirty="0">
                <a:solidFill>
                  <a:schemeClr val="bg1">
                    <a:lumMod val="95000"/>
                  </a:schemeClr>
                </a:solidFill>
              </a:rPr>
              <a:t>1</a:t>
            </a:r>
            <a:endParaRPr lang="de-DE" sz="1050" dirty="0">
              <a:solidFill>
                <a:schemeClr val="accent1">
                  <a:lumMod val="20000"/>
                  <a:lumOff val="80000"/>
                </a:schemeClr>
              </a:solidFill>
            </a:endParaRPr>
          </a:p>
        </p:txBody>
      </p:sp>
      <p:sp>
        <p:nvSpPr>
          <p:cNvPr id="3" name="Foliennummernplatzhalter 2">
            <a:extLst>
              <a:ext uri="{FF2B5EF4-FFF2-40B4-BE49-F238E27FC236}">
                <a16:creationId xmlns:a16="http://schemas.microsoft.com/office/drawing/2014/main" id="{5F4AF5EE-EA58-497A-AAB1-FB05A81958F9}"/>
              </a:ext>
            </a:extLst>
          </p:cNvPr>
          <p:cNvSpPr>
            <a:spLocks noGrp="1"/>
          </p:cNvSpPr>
          <p:nvPr>
            <p:ph type="sldNum" sz="quarter" idx="12"/>
          </p:nvPr>
        </p:nvSpPr>
        <p:spPr/>
        <p:txBody>
          <a:bodyPr/>
          <a:lstStyle/>
          <a:p>
            <a:fld id="{7EC6429F-8EBA-4254-B9C8-295228AFE7F1}" type="slidenum">
              <a:rPr lang="de-DE" smtClean="0"/>
              <a:pPr/>
              <a:t>91</a:t>
            </a:fld>
            <a:endParaRPr lang="de-DE" dirty="0"/>
          </a:p>
        </p:txBody>
      </p:sp>
      <p:sp>
        <p:nvSpPr>
          <p:cNvPr id="25" name="Fußzeilenplatzhalter 2">
            <a:extLst>
              <a:ext uri="{FF2B5EF4-FFF2-40B4-BE49-F238E27FC236}">
                <a16:creationId xmlns:a16="http://schemas.microsoft.com/office/drawing/2014/main" id="{7050FD26-F60A-4E32-950F-3FD6CBB17492}"/>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2963645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Leistungen wegen Krankschreibung – Produktmerkmale.</a:t>
            </a:r>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45715"/>
          </a:xfrm>
        </p:spPr>
        <p:txBody>
          <a:bodyPr/>
          <a:lstStyle/>
          <a:p>
            <a:pPr lvl="1"/>
            <a:r>
              <a:rPr lang="de-DE" b="1" dirty="0"/>
              <a:t>Alle Merkmale von EGO Top mit Leistungen wegen Krankschreibung (BVZ):</a:t>
            </a:r>
          </a:p>
        </p:txBody>
      </p:sp>
      <p:sp>
        <p:nvSpPr>
          <p:cNvPr id="4" name="Rechteck 1">
            <a:extLst>
              <a:ext uri="{FF2B5EF4-FFF2-40B4-BE49-F238E27FC236}">
                <a16:creationId xmlns:a16="http://schemas.microsoft.com/office/drawing/2014/main" id="{B658443B-6D7D-4E31-935E-1D4D0638DD20}"/>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AU-Baustein</a:t>
            </a:r>
          </a:p>
        </p:txBody>
      </p:sp>
      <p:sp>
        <p:nvSpPr>
          <p:cNvPr id="5" name="Text Placeholder 4">
            <a:extLst>
              <a:ext uri="{FF2B5EF4-FFF2-40B4-BE49-F238E27FC236}">
                <a16:creationId xmlns:a16="http://schemas.microsoft.com/office/drawing/2014/main" id="{FA1D71AD-2A14-4AC3-B1C3-6881B213CCE8}"/>
              </a:ext>
            </a:extLst>
          </p:cNvPr>
          <p:cNvSpPr txBox="1">
            <a:spLocks/>
          </p:cNvSpPr>
          <p:nvPr/>
        </p:nvSpPr>
        <p:spPr>
          <a:xfrm>
            <a:off x="335360" y="5991225"/>
            <a:ext cx="11520000" cy="210083"/>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1) Die Höchstdauer von max. 36 Monaten gilt für alle Leistungen bei Krankschreibung in diesem Vertrag zusammengenommen..</a:t>
            </a:r>
          </a:p>
        </p:txBody>
      </p:sp>
      <p:sp>
        <p:nvSpPr>
          <p:cNvPr id="6" name="Textfeld 21">
            <a:extLst>
              <a:ext uri="{FF2B5EF4-FFF2-40B4-BE49-F238E27FC236}">
                <a16:creationId xmlns:a16="http://schemas.microsoft.com/office/drawing/2014/main" id="{4BA1B5F1-FAD2-404F-9DC6-D6E02A1A1C7E}"/>
              </a:ext>
            </a:extLst>
          </p:cNvPr>
          <p:cNvSpPr txBox="1"/>
          <p:nvPr/>
        </p:nvSpPr>
        <p:spPr>
          <a:xfrm>
            <a:off x="5657850" y="1844824"/>
            <a:ext cx="6197510" cy="1751357"/>
          </a:xfrm>
          <a:prstGeom prst="rect">
            <a:avLst/>
          </a:prstGeom>
          <a:solidFill>
            <a:srgbClr val="D0E4B9"/>
          </a:solidFill>
        </p:spPr>
        <p:txBody>
          <a:bodyPr wrap="square" lIns="144000" tIns="180000" rIns="72000" bIns="180000" rtlCol="0" anchor="t">
            <a:noAutofit/>
          </a:bodyPr>
          <a:lstStyle/>
          <a:p>
            <a:pPr>
              <a:lnSpc>
                <a:spcPct val="104000"/>
              </a:lnSpc>
              <a:spcBef>
                <a:spcPts val="600"/>
              </a:spcBef>
            </a:pPr>
            <a:r>
              <a:rPr lang="de-DE" sz="1600" b="1" dirty="0">
                <a:solidFill>
                  <a:schemeClr val="accent1"/>
                </a:solidFill>
              </a:rPr>
              <a:t>Vorteile für den Kunden:</a:t>
            </a:r>
          </a:p>
          <a:p>
            <a:pPr marL="285750" indent="-285750">
              <a:lnSpc>
                <a:spcPct val="104000"/>
              </a:lnSpc>
              <a:spcBef>
                <a:spcPts val="600"/>
              </a:spcBef>
              <a:buSzPct val="110000"/>
              <a:buBlip>
                <a:blip r:embed="rId2"/>
              </a:buBlip>
            </a:pPr>
            <a:r>
              <a:rPr lang="de-DE" sz="1400" dirty="0"/>
              <a:t>Keine zusätzlichen Gesundheitsfragen </a:t>
            </a:r>
          </a:p>
          <a:p>
            <a:pPr marL="285750" indent="-285750">
              <a:lnSpc>
                <a:spcPct val="104000"/>
              </a:lnSpc>
              <a:spcBef>
                <a:spcPts val="600"/>
              </a:spcBef>
              <a:buSzPct val="110000"/>
              <a:buBlip>
                <a:blip r:embed="rId2"/>
              </a:buBlip>
            </a:pPr>
            <a:r>
              <a:rPr lang="de-DE" sz="1400" dirty="0"/>
              <a:t>Zahlung einer Rente, solange die Krankschreibung vorliegt, max. für insgesamt 36 Monate oder bis eine BU-Rente gezahlt wird</a:t>
            </a:r>
            <a:r>
              <a:rPr lang="de-DE" sz="1400" baseline="30000" dirty="0"/>
              <a:t>1</a:t>
            </a:r>
          </a:p>
          <a:p>
            <a:pPr marL="285750" indent="-285750">
              <a:lnSpc>
                <a:spcPct val="104000"/>
              </a:lnSpc>
              <a:spcBef>
                <a:spcPts val="600"/>
              </a:spcBef>
              <a:buSzPct val="110000"/>
              <a:buBlip>
                <a:blip r:embed="rId2"/>
              </a:buBlip>
            </a:pPr>
            <a:r>
              <a:rPr lang="de-DE" sz="1400" dirty="0"/>
              <a:t>„Arbeitsversuche“ sind unschädlich, z. B. Hamburger Modell, Reha …</a:t>
            </a:r>
          </a:p>
        </p:txBody>
      </p:sp>
      <p:sp>
        <p:nvSpPr>
          <p:cNvPr id="9" name="Textfeld 21">
            <a:extLst>
              <a:ext uri="{FF2B5EF4-FFF2-40B4-BE49-F238E27FC236}">
                <a16:creationId xmlns:a16="http://schemas.microsoft.com/office/drawing/2014/main" id="{578D2A81-1F0D-42C2-8BE6-3314A745BA75}"/>
              </a:ext>
            </a:extLst>
          </p:cNvPr>
          <p:cNvSpPr txBox="1"/>
          <p:nvPr/>
        </p:nvSpPr>
        <p:spPr>
          <a:xfrm>
            <a:off x="5657850" y="3749830"/>
            <a:ext cx="6197510" cy="2198994"/>
          </a:xfrm>
          <a:prstGeom prst="rect">
            <a:avLst/>
          </a:prstGeom>
          <a:solidFill>
            <a:schemeClr val="bg1">
              <a:lumMod val="95000"/>
            </a:schemeClr>
          </a:solidFill>
        </p:spPr>
        <p:txBody>
          <a:bodyPr wrap="square" lIns="144000" tIns="180000" rIns="72000" bIns="180000" rtlCol="0" anchor="t">
            <a:noAutofit/>
          </a:bodyPr>
          <a:lstStyle/>
          <a:p>
            <a:pPr>
              <a:lnSpc>
                <a:spcPct val="104000"/>
              </a:lnSpc>
              <a:spcBef>
                <a:spcPts val="600"/>
              </a:spcBef>
            </a:pPr>
            <a:r>
              <a:rPr lang="de-DE" sz="1600" b="1" dirty="0"/>
              <a:t>Vertragsdetails:</a:t>
            </a:r>
          </a:p>
          <a:p>
            <a:pPr marL="285750" indent="-285750">
              <a:lnSpc>
                <a:spcPct val="104000"/>
              </a:lnSpc>
              <a:spcBef>
                <a:spcPts val="600"/>
              </a:spcBef>
              <a:buSzPct val="110000"/>
              <a:buBlip>
                <a:blip r:embed="rId2"/>
              </a:buBlip>
            </a:pPr>
            <a:r>
              <a:rPr lang="de-DE" sz="1400" dirty="0"/>
              <a:t>Nicht separat kündbar.</a:t>
            </a:r>
          </a:p>
          <a:p>
            <a:pPr marL="285750" indent="-285750">
              <a:lnSpc>
                <a:spcPct val="104000"/>
              </a:lnSpc>
              <a:spcBef>
                <a:spcPts val="600"/>
              </a:spcBef>
              <a:buSzPct val="110000"/>
              <a:buBlip>
                <a:blip r:embed="rId2"/>
              </a:buBlip>
            </a:pPr>
            <a:r>
              <a:rPr lang="de-DE" sz="1400" dirty="0"/>
              <a:t>Kein nachträglicher Einschluss oder Wechsel zwischen EGO Top (BV) und EGO Top mit Leistungen wegen Krankschreibung (BVZ) möglich (auch nicht bei Wechsel EGO Young in EGO Top).</a:t>
            </a:r>
          </a:p>
          <a:p>
            <a:pPr marL="285750" indent="-285750">
              <a:lnSpc>
                <a:spcPct val="104000"/>
              </a:lnSpc>
              <a:spcBef>
                <a:spcPts val="600"/>
              </a:spcBef>
              <a:buSzPct val="110000"/>
              <a:buBlip>
                <a:blip r:embed="rId2"/>
              </a:buBlip>
            </a:pPr>
            <a:r>
              <a:rPr lang="de-DE" sz="1400" dirty="0"/>
              <a:t>In der 3. Schicht als Selbständige Berufsunfähigkeitsversicherung </a:t>
            </a:r>
            <a:br>
              <a:rPr lang="de-DE" sz="1400" dirty="0"/>
            </a:br>
            <a:r>
              <a:rPr lang="de-DE" sz="1400" dirty="0"/>
              <a:t>(EGO Top BVZ) abschließbar.</a:t>
            </a:r>
          </a:p>
        </p:txBody>
      </p:sp>
      <p:sp>
        <p:nvSpPr>
          <p:cNvPr id="11" name="Textfeld 21">
            <a:extLst>
              <a:ext uri="{FF2B5EF4-FFF2-40B4-BE49-F238E27FC236}">
                <a16:creationId xmlns:a16="http://schemas.microsoft.com/office/drawing/2014/main" id="{69CD40F1-273C-4D06-91F3-9DD7880DFB3B}"/>
              </a:ext>
            </a:extLst>
          </p:cNvPr>
          <p:cNvSpPr txBox="1"/>
          <p:nvPr/>
        </p:nvSpPr>
        <p:spPr>
          <a:xfrm>
            <a:off x="335360" y="1844824"/>
            <a:ext cx="5141516" cy="4104000"/>
          </a:xfrm>
          <a:prstGeom prst="rect">
            <a:avLst/>
          </a:prstGeom>
          <a:solidFill>
            <a:schemeClr val="bg1">
              <a:lumMod val="95000"/>
            </a:schemeClr>
          </a:solidFill>
        </p:spPr>
        <p:txBody>
          <a:bodyPr wrap="square" lIns="144000" tIns="180000" rIns="72000" bIns="180000" rtlCol="0" anchor="t">
            <a:noAutofit/>
          </a:bodyPr>
          <a:lstStyle/>
          <a:p>
            <a:pPr>
              <a:lnSpc>
                <a:spcPct val="104000"/>
              </a:lnSpc>
              <a:spcBef>
                <a:spcPts val="600"/>
              </a:spcBef>
            </a:pPr>
            <a:r>
              <a:rPr lang="de-DE" sz="1600" b="1" dirty="0"/>
              <a:t>Grundsätzliches:</a:t>
            </a:r>
          </a:p>
          <a:p>
            <a:pPr marL="285750" indent="-285750">
              <a:lnSpc>
                <a:spcPct val="104000"/>
              </a:lnSpc>
              <a:spcBef>
                <a:spcPts val="600"/>
              </a:spcBef>
              <a:buSzPct val="110000"/>
              <a:buBlip>
                <a:blip r:embed="rId2"/>
              </a:buBlip>
            </a:pPr>
            <a:r>
              <a:rPr lang="de-DE" sz="1400" dirty="0"/>
              <a:t>Voraussetzung: 6-monatige ununterbrochene Krankschreibung</a:t>
            </a:r>
          </a:p>
          <a:p>
            <a:pPr marL="285750" indent="-285750">
              <a:lnSpc>
                <a:spcPct val="104000"/>
              </a:lnSpc>
              <a:spcBef>
                <a:spcPts val="600"/>
              </a:spcBef>
              <a:buSzPct val="110000"/>
              <a:buBlip>
                <a:blip r:embed="rId2"/>
              </a:buBlip>
            </a:pPr>
            <a:r>
              <a:rPr lang="de-DE" sz="1400" dirty="0"/>
              <a:t>Nachweis: Ärztliche Bescheinigungen gem. §5 Entgeltfortzahlungsgesetz oder entsprechende ärztliche Atteste </a:t>
            </a:r>
          </a:p>
          <a:p>
            <a:pPr marL="285750" indent="-285750">
              <a:lnSpc>
                <a:spcPct val="104000"/>
              </a:lnSpc>
              <a:spcBef>
                <a:spcPts val="600"/>
              </a:spcBef>
              <a:buSzPct val="110000"/>
              <a:buBlip>
                <a:blip r:embed="rId2"/>
              </a:buBlip>
            </a:pPr>
            <a:r>
              <a:rPr lang="de-DE" sz="1400" dirty="0"/>
              <a:t>Als Leistungszeitpunkt gilt rückwirkend der erste Tag der Krankschreibung</a:t>
            </a:r>
          </a:p>
          <a:p>
            <a:pPr marL="285750" indent="-285750">
              <a:lnSpc>
                <a:spcPct val="104000"/>
              </a:lnSpc>
              <a:spcBef>
                <a:spcPts val="600"/>
              </a:spcBef>
              <a:buSzPct val="110000"/>
              <a:buBlip>
                <a:blip r:embed="rId2"/>
              </a:buBlip>
            </a:pPr>
            <a:r>
              <a:rPr lang="de-DE" sz="1400" dirty="0"/>
              <a:t>Beantragung innerhalb des Zeitraums Krankschreibung</a:t>
            </a:r>
          </a:p>
          <a:p>
            <a:pPr marL="285750" indent="-285750">
              <a:lnSpc>
                <a:spcPct val="104000"/>
              </a:lnSpc>
              <a:spcBef>
                <a:spcPts val="600"/>
              </a:spcBef>
              <a:buSzPct val="110000"/>
              <a:buBlip>
                <a:blip r:embed="rId2"/>
              </a:buBlip>
            </a:pPr>
            <a:r>
              <a:rPr lang="de-DE" sz="1400" dirty="0"/>
              <a:t>Eine Bescheinigung muss von einem Facharzt der entsprechenden Fachrichtung ausgestellt worden sein.</a:t>
            </a:r>
          </a:p>
          <a:p>
            <a:pPr marL="285750" indent="-285750">
              <a:lnSpc>
                <a:spcPct val="104000"/>
              </a:lnSpc>
              <a:spcBef>
                <a:spcPts val="600"/>
              </a:spcBef>
              <a:buSzPct val="110000"/>
              <a:buBlip>
                <a:blip r:embed="rId2"/>
              </a:buBlip>
            </a:pPr>
            <a:r>
              <a:rPr lang="de-DE" sz="1400" dirty="0"/>
              <a:t>Ausschlüsse und/oder Zuschläge der BU gelten auch für die Leistungen wegen Krankschreibung.</a:t>
            </a:r>
          </a:p>
          <a:p>
            <a:pPr marL="285750" indent="-285750">
              <a:lnSpc>
                <a:spcPct val="104000"/>
              </a:lnSpc>
              <a:spcBef>
                <a:spcPts val="600"/>
              </a:spcBef>
              <a:buSzPct val="110000"/>
              <a:buBlip>
                <a:blip r:embed="rId2"/>
              </a:buBlip>
            </a:pPr>
            <a:r>
              <a:rPr lang="de-DE" sz="1400" dirty="0"/>
              <a:t>Eine zeitgleiche Beantragung der Leistungen wegen Berufsunfähigkeit ist erforderlich</a:t>
            </a:r>
          </a:p>
          <a:p>
            <a:pPr>
              <a:lnSpc>
                <a:spcPct val="104000"/>
              </a:lnSpc>
              <a:spcBef>
                <a:spcPts val="600"/>
              </a:spcBef>
              <a:buSzPct val="110000"/>
            </a:pPr>
            <a:endParaRPr lang="de-DE" sz="1400" dirty="0"/>
          </a:p>
        </p:txBody>
      </p:sp>
      <p:sp>
        <p:nvSpPr>
          <p:cNvPr id="19" name="Rechteck 23">
            <a:extLst>
              <a:ext uri="{FF2B5EF4-FFF2-40B4-BE49-F238E27FC236}">
                <a16:creationId xmlns:a16="http://schemas.microsoft.com/office/drawing/2014/main" id="{8BF88E3F-4BDA-4A7F-BE8C-7EA1C44B1537}"/>
              </a:ext>
            </a:extLst>
          </p:cNvPr>
          <p:cNvSpPr/>
          <p:nvPr/>
        </p:nvSpPr>
        <p:spPr>
          <a:xfrm>
            <a:off x="11540721" y="1718730"/>
            <a:ext cx="442688" cy="442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17" name="Grafik 25">
            <a:extLst>
              <a:ext uri="{FF2B5EF4-FFF2-40B4-BE49-F238E27FC236}">
                <a16:creationId xmlns:a16="http://schemas.microsoft.com/office/drawing/2014/main" id="{CBFF6E6D-AF37-450A-9FD8-670F1CD59FC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633362" y="1811822"/>
            <a:ext cx="257406" cy="256505"/>
          </a:xfrm>
          <a:prstGeom prst="rect">
            <a:avLst/>
          </a:prstGeom>
        </p:spPr>
      </p:pic>
      <p:sp>
        <p:nvSpPr>
          <p:cNvPr id="3" name="Foliennummernplatzhalter 2">
            <a:extLst>
              <a:ext uri="{FF2B5EF4-FFF2-40B4-BE49-F238E27FC236}">
                <a16:creationId xmlns:a16="http://schemas.microsoft.com/office/drawing/2014/main" id="{D145DC36-9EC4-4BFC-BB2F-4C2406D46438}"/>
              </a:ext>
            </a:extLst>
          </p:cNvPr>
          <p:cNvSpPr>
            <a:spLocks noGrp="1"/>
          </p:cNvSpPr>
          <p:nvPr>
            <p:ph type="sldNum" sz="quarter" idx="12"/>
          </p:nvPr>
        </p:nvSpPr>
        <p:spPr/>
        <p:txBody>
          <a:bodyPr/>
          <a:lstStyle/>
          <a:p>
            <a:fld id="{7EC6429F-8EBA-4254-B9C8-295228AFE7F1}" type="slidenum">
              <a:rPr lang="de-DE" smtClean="0"/>
              <a:pPr/>
              <a:t>92</a:t>
            </a:fld>
            <a:endParaRPr lang="de-DE" dirty="0"/>
          </a:p>
        </p:txBody>
      </p:sp>
      <p:sp>
        <p:nvSpPr>
          <p:cNvPr id="13" name="Fußzeilenplatzhalter 2">
            <a:extLst>
              <a:ext uri="{FF2B5EF4-FFF2-40B4-BE49-F238E27FC236}">
                <a16:creationId xmlns:a16="http://schemas.microsoft.com/office/drawing/2014/main" id="{A33E23E5-AA68-41AA-B69F-6CB8C08E2144}"/>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4235690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dirty="0"/>
              <a:t>Berufsunfähigkeitsschutz 2Go? </a:t>
            </a:r>
            <a:br>
              <a:rPr lang="de-DE" dirty="0"/>
            </a:br>
            <a:r>
              <a:rPr lang="de-DE" dirty="0" err="1"/>
              <a:t>Nehm</a:t>
            </a:r>
            <a:r>
              <a:rPr lang="de-DE" dirty="0"/>
              <a:t>‘ ich </a:t>
            </a:r>
            <a:r>
              <a:rPr lang="de-DE"/>
              <a:t>mit.</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34115"/>
          </a:xfrm>
        </p:spPr>
        <p:txBody>
          <a:bodyPr/>
          <a:lstStyle/>
          <a:p>
            <a:pPr lvl="1"/>
            <a:r>
              <a:rPr lang="de-DE" dirty="0"/>
              <a:t>Verschiedene Gesprächspartner bieten </a:t>
            </a:r>
            <a:r>
              <a:rPr lang="de-DE" b="1" dirty="0">
                <a:solidFill>
                  <a:srgbClr val="016629"/>
                </a:solidFill>
              </a:rPr>
              <a:t>enormes Potenzial </a:t>
            </a:r>
            <a:r>
              <a:rPr lang="de-DE" dirty="0"/>
              <a:t>für Ihr zukünftiges Geschäft.</a:t>
            </a:r>
          </a:p>
        </p:txBody>
      </p:sp>
      <p:sp>
        <p:nvSpPr>
          <p:cNvPr id="4" name="Rechteck 1">
            <a:extLst>
              <a:ext uri="{FF2B5EF4-FFF2-40B4-BE49-F238E27FC236}">
                <a16:creationId xmlns:a16="http://schemas.microsoft.com/office/drawing/2014/main" id="{0E54FB8E-8D9F-434F-94AE-FD2841246AE6}"/>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BU </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2Go</a:t>
            </a:r>
          </a:p>
        </p:txBody>
      </p:sp>
      <p:sp>
        <p:nvSpPr>
          <p:cNvPr id="5" name="Rechteck 75">
            <a:extLst>
              <a:ext uri="{FF2B5EF4-FFF2-40B4-BE49-F238E27FC236}">
                <a16:creationId xmlns:a16="http://schemas.microsoft.com/office/drawing/2014/main" id="{1025E734-8793-45DD-BAE8-4C044D5A1B00}"/>
              </a:ext>
            </a:extLst>
          </p:cNvPr>
          <p:cNvSpPr/>
          <p:nvPr/>
        </p:nvSpPr>
        <p:spPr>
          <a:xfrm>
            <a:off x="6275388" y="2403076"/>
            <a:ext cx="5576400" cy="31861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6" name="Rechteck 80">
            <a:extLst>
              <a:ext uri="{FF2B5EF4-FFF2-40B4-BE49-F238E27FC236}">
                <a16:creationId xmlns:a16="http://schemas.microsoft.com/office/drawing/2014/main" id="{7ADC5319-CBDD-4541-89CD-340320684AA3}"/>
              </a:ext>
            </a:extLst>
          </p:cNvPr>
          <p:cNvSpPr/>
          <p:nvPr/>
        </p:nvSpPr>
        <p:spPr>
          <a:xfrm>
            <a:off x="337324" y="2403077"/>
            <a:ext cx="5580000" cy="37976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8" name="Rectangle 6">
            <a:extLst>
              <a:ext uri="{FF2B5EF4-FFF2-40B4-BE49-F238E27FC236}">
                <a16:creationId xmlns:a16="http://schemas.microsoft.com/office/drawing/2014/main" id="{D3858077-AD01-4290-B9E7-C6A1C6BC80F1}"/>
              </a:ext>
            </a:extLst>
          </p:cNvPr>
          <p:cNvSpPr>
            <a:spLocks noChangeArrowheads="1"/>
          </p:cNvSpPr>
          <p:nvPr/>
        </p:nvSpPr>
        <p:spPr bwMode="auto">
          <a:xfrm>
            <a:off x="1272968" y="2628016"/>
            <a:ext cx="4485033" cy="430887"/>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0"/>
              </a:spcBef>
              <a:buClr>
                <a:srgbClr val="D50018"/>
              </a:buClr>
              <a:buSzPct val="120000"/>
              <a:buFont typeface="Wingdings" pitchFamily="2" charset="2"/>
              <a:buNone/>
            </a:pPr>
            <a:r>
              <a:rPr lang="de-DE" altLang="de-DE" sz="1400" dirty="0">
                <a:ea typeface="ＭＳ Ｐゴシック" pitchFamily="34" charset="-128"/>
              </a:rPr>
              <a:t>Firmen</a:t>
            </a:r>
            <a:endParaRPr lang="de-DE" altLang="de-DE" sz="1400" b="0" dirty="0">
              <a:ea typeface="ＭＳ Ｐゴシック" pitchFamily="34" charset="-128"/>
            </a:endParaRPr>
          </a:p>
          <a:p>
            <a:pPr eaLnBrk="1" hangingPunct="1">
              <a:spcBef>
                <a:spcPts val="0"/>
              </a:spcBef>
              <a:buClr>
                <a:srgbClr val="D50018"/>
              </a:buClr>
              <a:buSzPct val="120000"/>
              <a:buFont typeface="Wingdings" pitchFamily="2" charset="2"/>
              <a:buNone/>
            </a:pPr>
            <a:r>
              <a:rPr lang="de-DE" altLang="de-DE" sz="1400" b="0" dirty="0">
                <a:ea typeface="ＭＳ Ｐゴシック" pitchFamily="34" charset="-128"/>
              </a:rPr>
              <a:t>bereits ab 30 Mitarbeitern, ab dem ersten Antrag</a:t>
            </a:r>
          </a:p>
        </p:txBody>
      </p:sp>
      <p:cxnSp>
        <p:nvCxnSpPr>
          <p:cNvPr id="9" name="Gerader Verbinder 65">
            <a:extLst>
              <a:ext uri="{FF2B5EF4-FFF2-40B4-BE49-F238E27FC236}">
                <a16:creationId xmlns:a16="http://schemas.microsoft.com/office/drawing/2014/main" id="{DB34E88A-A2B7-4E2F-99E3-636F72F0B032}"/>
              </a:ext>
            </a:extLst>
          </p:cNvPr>
          <p:cNvCxnSpPr>
            <a:cxnSpLocks/>
          </p:cNvCxnSpPr>
          <p:nvPr/>
        </p:nvCxnSpPr>
        <p:spPr>
          <a:xfrm>
            <a:off x="1206491" y="2627459"/>
            <a:ext cx="0" cy="4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Grafik 120" descr="Ein Bild, das Schild, Monitor, Bildschirm, Fernsehen enthält.&#10;&#10;Automatisch generierte Beschreibung">
            <a:extLst>
              <a:ext uri="{FF2B5EF4-FFF2-40B4-BE49-F238E27FC236}">
                <a16:creationId xmlns:a16="http://schemas.microsoft.com/office/drawing/2014/main" id="{FEB3946A-184D-449D-BDD9-6071509103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385" y="2701882"/>
            <a:ext cx="323280" cy="283154"/>
          </a:xfrm>
          <a:prstGeom prst="rect">
            <a:avLst/>
          </a:prstGeom>
        </p:spPr>
      </p:pic>
      <p:sp>
        <p:nvSpPr>
          <p:cNvPr id="17" name="Textfeld 54">
            <a:extLst>
              <a:ext uri="{FF2B5EF4-FFF2-40B4-BE49-F238E27FC236}">
                <a16:creationId xmlns:a16="http://schemas.microsoft.com/office/drawing/2014/main" id="{AD258961-D9E7-45B2-AC25-62E70ABCEC1D}"/>
              </a:ext>
            </a:extLst>
          </p:cNvPr>
          <p:cNvSpPr txBox="1"/>
          <p:nvPr/>
        </p:nvSpPr>
        <p:spPr>
          <a:xfrm>
            <a:off x="6279996" y="1850511"/>
            <a:ext cx="5577041" cy="476715"/>
          </a:xfrm>
          <a:prstGeom prst="rect">
            <a:avLst/>
          </a:prstGeom>
          <a:solidFill>
            <a:schemeClr val="accent3"/>
          </a:solidFill>
          <a:ln>
            <a:noFill/>
          </a:ln>
        </p:spPr>
        <p:txBody>
          <a:bodyPr wrap="square" lIns="72000" tIns="72000" rIns="72000" bIns="72000" rtlCol="0" anchor="ctr" anchorCtr="0">
            <a:noAutofit/>
          </a:bodyPr>
          <a:lstStyle/>
          <a:p>
            <a:pPr algn="ctr">
              <a:lnSpc>
                <a:spcPct val="104000"/>
              </a:lnSpc>
              <a:spcBef>
                <a:spcPts val="600"/>
              </a:spcBef>
            </a:pPr>
            <a:r>
              <a:rPr lang="de-DE" sz="1600" b="1" dirty="0">
                <a:solidFill>
                  <a:schemeClr val="bg1"/>
                </a:solidFill>
              </a:rPr>
              <a:t>Chancen</a:t>
            </a:r>
            <a:br>
              <a:rPr lang="de-DE" sz="1600" b="1" dirty="0">
                <a:solidFill>
                  <a:schemeClr val="bg1"/>
                </a:solidFill>
              </a:rPr>
            </a:br>
            <a:r>
              <a:rPr lang="de-DE" sz="1200" dirty="0">
                <a:solidFill>
                  <a:schemeClr val="bg1"/>
                </a:solidFill>
              </a:rPr>
              <a:t>für Arbeitgeber:</a:t>
            </a:r>
          </a:p>
        </p:txBody>
      </p:sp>
      <p:sp>
        <p:nvSpPr>
          <p:cNvPr id="19" name="Rechteck 56">
            <a:extLst>
              <a:ext uri="{FF2B5EF4-FFF2-40B4-BE49-F238E27FC236}">
                <a16:creationId xmlns:a16="http://schemas.microsoft.com/office/drawing/2014/main" id="{EF28ED16-6CBF-4CA2-B43B-DCFC3F2EE397}"/>
              </a:ext>
            </a:extLst>
          </p:cNvPr>
          <p:cNvSpPr/>
          <p:nvPr/>
        </p:nvSpPr>
        <p:spPr>
          <a:xfrm>
            <a:off x="6696568" y="2628016"/>
            <a:ext cx="4991451" cy="540000"/>
          </a:xfrm>
          <a:prstGeom prst="rect">
            <a:avLst/>
          </a:prstGeom>
          <a:ln>
            <a:noFill/>
          </a:ln>
        </p:spPr>
        <p:txBody>
          <a:bodyPr wrap="square" anchor="ctr">
            <a:noAutofit/>
          </a:bodyPr>
          <a:lstStyle/>
          <a:p>
            <a:r>
              <a:rPr lang="de-DE" sz="1400" dirty="0"/>
              <a:t>Arbeitgeber gilt als flexibel –</a:t>
            </a:r>
            <a:r>
              <a:rPr lang="de-DE" sz="1200" dirty="0"/>
              <a:t> </a:t>
            </a:r>
            <a:r>
              <a:rPr lang="de-DE" sz="1600" b="1" dirty="0">
                <a:solidFill>
                  <a:schemeClr val="accent3"/>
                </a:solidFill>
              </a:rPr>
              <a:t>wird gern empfohlen</a:t>
            </a:r>
            <a:r>
              <a:rPr lang="de-DE" sz="1600" dirty="0"/>
              <a:t>.</a:t>
            </a:r>
          </a:p>
        </p:txBody>
      </p:sp>
      <p:grpSp>
        <p:nvGrpSpPr>
          <p:cNvPr id="20" name="Gruppieren 57">
            <a:extLst>
              <a:ext uri="{FF2B5EF4-FFF2-40B4-BE49-F238E27FC236}">
                <a16:creationId xmlns:a16="http://schemas.microsoft.com/office/drawing/2014/main" id="{6991E0ED-98AD-42D8-91E4-E7D53B2A5ED8}"/>
              </a:ext>
            </a:extLst>
          </p:cNvPr>
          <p:cNvGrpSpPr/>
          <p:nvPr/>
        </p:nvGrpSpPr>
        <p:grpSpPr>
          <a:xfrm>
            <a:off x="6384198" y="2831148"/>
            <a:ext cx="82560" cy="133737"/>
            <a:chOff x="323528" y="1982802"/>
            <a:chExt cx="116632" cy="133737"/>
          </a:xfrm>
        </p:grpSpPr>
        <p:grpSp>
          <p:nvGrpSpPr>
            <p:cNvPr id="22" name="Gruppieren 59">
              <a:extLst>
                <a:ext uri="{FF2B5EF4-FFF2-40B4-BE49-F238E27FC236}">
                  <a16:creationId xmlns:a16="http://schemas.microsoft.com/office/drawing/2014/main" id="{E88911F8-D7A1-4422-A86F-6D44948C01D3}"/>
                </a:ext>
              </a:extLst>
            </p:cNvPr>
            <p:cNvGrpSpPr/>
            <p:nvPr/>
          </p:nvGrpSpPr>
          <p:grpSpPr>
            <a:xfrm>
              <a:off x="323528" y="1982802"/>
              <a:ext cx="65917" cy="133737"/>
              <a:chOff x="3903202" y="1885610"/>
              <a:chExt cx="65917" cy="133737"/>
            </a:xfrm>
          </p:grpSpPr>
          <p:cxnSp>
            <p:nvCxnSpPr>
              <p:cNvPr id="26" name="Gerader Verbinder 66">
                <a:extLst>
                  <a:ext uri="{FF2B5EF4-FFF2-40B4-BE49-F238E27FC236}">
                    <a16:creationId xmlns:a16="http://schemas.microsoft.com/office/drawing/2014/main" id="{6FD59F34-36C6-4A97-A016-1AF8E0569C0E}"/>
                  </a:ext>
                </a:extLst>
              </p:cNvPr>
              <p:cNvCxnSpPr>
                <a:cxnSpLocks/>
              </p:cNvCxnSpPr>
              <p:nvPr/>
            </p:nvCxnSpPr>
            <p:spPr>
              <a:xfrm>
                <a:off x="3903202" y="1885610"/>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Gerader Verbinder 67">
                <a:extLst>
                  <a:ext uri="{FF2B5EF4-FFF2-40B4-BE49-F238E27FC236}">
                    <a16:creationId xmlns:a16="http://schemas.microsoft.com/office/drawing/2014/main" id="{2DD412E3-A70E-48BA-AC3E-8EDEC060BAD0}"/>
                  </a:ext>
                </a:extLst>
              </p:cNvPr>
              <p:cNvCxnSpPr>
                <a:cxnSpLocks/>
              </p:cNvCxnSpPr>
              <p:nvPr/>
            </p:nvCxnSpPr>
            <p:spPr>
              <a:xfrm flipV="1">
                <a:off x="3903202" y="1949552"/>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3" name="Gruppieren 60">
              <a:extLst>
                <a:ext uri="{FF2B5EF4-FFF2-40B4-BE49-F238E27FC236}">
                  <a16:creationId xmlns:a16="http://schemas.microsoft.com/office/drawing/2014/main" id="{4AF83C1C-CE7C-4334-8829-943B90BEAE10}"/>
                </a:ext>
              </a:extLst>
            </p:cNvPr>
            <p:cNvGrpSpPr/>
            <p:nvPr/>
          </p:nvGrpSpPr>
          <p:grpSpPr>
            <a:xfrm>
              <a:off x="374243" y="1982802"/>
              <a:ext cx="65917" cy="133737"/>
              <a:chOff x="3903202" y="1885610"/>
              <a:chExt cx="65917" cy="133737"/>
            </a:xfrm>
          </p:grpSpPr>
          <p:cxnSp>
            <p:nvCxnSpPr>
              <p:cNvPr id="24" name="Gerader Verbinder 61">
                <a:extLst>
                  <a:ext uri="{FF2B5EF4-FFF2-40B4-BE49-F238E27FC236}">
                    <a16:creationId xmlns:a16="http://schemas.microsoft.com/office/drawing/2014/main" id="{FF68BD6B-D8E7-49C3-A2AB-507C9C354994}"/>
                  </a:ext>
                </a:extLst>
              </p:cNvPr>
              <p:cNvCxnSpPr/>
              <p:nvPr/>
            </p:nvCxnSpPr>
            <p:spPr>
              <a:xfrm>
                <a:off x="3903202" y="1885610"/>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Gerader Verbinder 62">
                <a:extLst>
                  <a:ext uri="{FF2B5EF4-FFF2-40B4-BE49-F238E27FC236}">
                    <a16:creationId xmlns:a16="http://schemas.microsoft.com/office/drawing/2014/main" id="{56912786-47ED-4897-A87F-19E737BAECC9}"/>
                  </a:ext>
                </a:extLst>
              </p:cNvPr>
              <p:cNvCxnSpPr>
                <a:cxnSpLocks/>
              </p:cNvCxnSpPr>
              <p:nvPr/>
            </p:nvCxnSpPr>
            <p:spPr>
              <a:xfrm flipV="1">
                <a:off x="3903202" y="1949552"/>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cxnSp>
        <p:nvCxnSpPr>
          <p:cNvPr id="21" name="Gerader Verbinder 58">
            <a:extLst>
              <a:ext uri="{FF2B5EF4-FFF2-40B4-BE49-F238E27FC236}">
                <a16:creationId xmlns:a16="http://schemas.microsoft.com/office/drawing/2014/main" id="{832D8DEA-5A2E-4F05-8206-6480912C5B4B}"/>
              </a:ext>
            </a:extLst>
          </p:cNvPr>
          <p:cNvCxnSpPr>
            <a:cxnSpLocks/>
          </p:cNvCxnSpPr>
          <p:nvPr/>
        </p:nvCxnSpPr>
        <p:spPr>
          <a:xfrm>
            <a:off x="6624941" y="2628016"/>
            <a:ext cx="0" cy="54000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feld 81">
            <a:extLst>
              <a:ext uri="{FF2B5EF4-FFF2-40B4-BE49-F238E27FC236}">
                <a16:creationId xmlns:a16="http://schemas.microsoft.com/office/drawing/2014/main" id="{2296F7E1-C2A1-4CF8-8994-3113F6F45CCE}"/>
              </a:ext>
            </a:extLst>
          </p:cNvPr>
          <p:cNvSpPr txBox="1"/>
          <p:nvPr/>
        </p:nvSpPr>
        <p:spPr>
          <a:xfrm>
            <a:off x="335359" y="1850511"/>
            <a:ext cx="5581253" cy="476715"/>
          </a:xfrm>
          <a:prstGeom prst="rect">
            <a:avLst/>
          </a:prstGeom>
          <a:solidFill>
            <a:schemeClr val="accent2"/>
          </a:solidFill>
          <a:ln>
            <a:noFill/>
          </a:ln>
        </p:spPr>
        <p:txBody>
          <a:bodyPr wrap="square" lIns="72000" tIns="72000" rIns="72000" bIns="72000" rtlCol="0" anchor="ctr" anchorCtr="0">
            <a:noAutofit/>
          </a:bodyPr>
          <a:lstStyle/>
          <a:p>
            <a:pPr algn="ctr">
              <a:lnSpc>
                <a:spcPct val="104000"/>
              </a:lnSpc>
              <a:spcBef>
                <a:spcPts val="600"/>
              </a:spcBef>
            </a:pPr>
            <a:r>
              <a:rPr lang="de-DE" sz="1600" b="1" dirty="0">
                <a:solidFill>
                  <a:schemeClr val="bg1"/>
                </a:solidFill>
              </a:rPr>
              <a:t>Wer hat Bedarf </a:t>
            </a:r>
            <a:r>
              <a:rPr lang="de-DE" sz="1200" dirty="0">
                <a:solidFill>
                  <a:schemeClr val="bg1"/>
                </a:solidFill>
              </a:rPr>
              <a:t>an einer </a:t>
            </a:r>
            <a:br>
              <a:rPr lang="de-DE" sz="1200" dirty="0">
                <a:solidFill>
                  <a:schemeClr val="bg1"/>
                </a:solidFill>
              </a:rPr>
            </a:br>
            <a:r>
              <a:rPr lang="de-DE" sz="1200" dirty="0">
                <a:solidFill>
                  <a:schemeClr val="bg1"/>
                </a:solidFill>
              </a:rPr>
              <a:t>einfachen Lösung zur Berufsunfähigkeit:</a:t>
            </a:r>
          </a:p>
        </p:txBody>
      </p:sp>
      <p:sp>
        <p:nvSpPr>
          <p:cNvPr id="30" name="Rechteck 69">
            <a:extLst>
              <a:ext uri="{FF2B5EF4-FFF2-40B4-BE49-F238E27FC236}">
                <a16:creationId xmlns:a16="http://schemas.microsoft.com/office/drawing/2014/main" id="{2A0CE493-7E36-4459-8094-14E661A4D81A}"/>
              </a:ext>
            </a:extLst>
          </p:cNvPr>
          <p:cNvSpPr/>
          <p:nvPr/>
        </p:nvSpPr>
        <p:spPr>
          <a:xfrm>
            <a:off x="6696568" y="3372636"/>
            <a:ext cx="4991447" cy="540000"/>
          </a:xfrm>
          <a:prstGeom prst="rect">
            <a:avLst/>
          </a:prstGeom>
          <a:ln w="6350">
            <a:noFill/>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buClr>
                <a:schemeClr val="accent1"/>
              </a:buClr>
            </a:pPr>
            <a:r>
              <a:rPr lang="de-DE" sz="1400" dirty="0"/>
              <a:t>Arbeitgeber hat</a:t>
            </a:r>
            <a:r>
              <a:rPr lang="de-DE" sz="1200" dirty="0"/>
              <a:t> </a:t>
            </a:r>
            <a:r>
              <a:rPr lang="de-DE" sz="1600" b="1" dirty="0">
                <a:solidFill>
                  <a:schemeClr val="accent3"/>
                </a:solidFill>
              </a:rPr>
              <a:t>Vorteile </a:t>
            </a:r>
            <a:r>
              <a:rPr lang="de-DE" sz="1400" dirty="0"/>
              <a:t>im</a:t>
            </a:r>
            <a:r>
              <a:rPr lang="de-DE" sz="1600" b="1" dirty="0">
                <a:solidFill>
                  <a:schemeClr val="accent3"/>
                </a:solidFill>
              </a:rPr>
              <a:t> Wettkampf um Fachkräfte</a:t>
            </a:r>
            <a:r>
              <a:rPr lang="de-DE" sz="1600" dirty="0"/>
              <a:t>.</a:t>
            </a:r>
          </a:p>
        </p:txBody>
      </p:sp>
      <p:cxnSp>
        <p:nvCxnSpPr>
          <p:cNvPr id="31" name="Gerader Verbinder 71">
            <a:extLst>
              <a:ext uri="{FF2B5EF4-FFF2-40B4-BE49-F238E27FC236}">
                <a16:creationId xmlns:a16="http://schemas.microsoft.com/office/drawing/2014/main" id="{6776C401-1B21-4A40-AD31-C02844688CAB}"/>
              </a:ext>
            </a:extLst>
          </p:cNvPr>
          <p:cNvCxnSpPr>
            <a:cxnSpLocks/>
          </p:cNvCxnSpPr>
          <p:nvPr/>
        </p:nvCxnSpPr>
        <p:spPr>
          <a:xfrm>
            <a:off x="6624941" y="3372636"/>
            <a:ext cx="0" cy="54000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2" name="Gruppieren 90">
            <a:extLst>
              <a:ext uri="{FF2B5EF4-FFF2-40B4-BE49-F238E27FC236}">
                <a16:creationId xmlns:a16="http://schemas.microsoft.com/office/drawing/2014/main" id="{0E3A9FD4-34B1-4223-9C61-B46435E96B8F}"/>
              </a:ext>
            </a:extLst>
          </p:cNvPr>
          <p:cNvGrpSpPr/>
          <p:nvPr/>
        </p:nvGrpSpPr>
        <p:grpSpPr>
          <a:xfrm>
            <a:off x="6384198" y="3575768"/>
            <a:ext cx="82560" cy="133737"/>
            <a:chOff x="323528" y="1982802"/>
            <a:chExt cx="116632" cy="133737"/>
          </a:xfrm>
        </p:grpSpPr>
        <p:grpSp>
          <p:nvGrpSpPr>
            <p:cNvPr id="33" name="Gruppieren 91">
              <a:extLst>
                <a:ext uri="{FF2B5EF4-FFF2-40B4-BE49-F238E27FC236}">
                  <a16:creationId xmlns:a16="http://schemas.microsoft.com/office/drawing/2014/main" id="{E59EBCAE-B8F2-4294-A40B-30C6B8B144A7}"/>
                </a:ext>
              </a:extLst>
            </p:cNvPr>
            <p:cNvGrpSpPr/>
            <p:nvPr/>
          </p:nvGrpSpPr>
          <p:grpSpPr>
            <a:xfrm>
              <a:off x="323528" y="1982802"/>
              <a:ext cx="65917" cy="133737"/>
              <a:chOff x="3903202" y="1885610"/>
              <a:chExt cx="65917" cy="133737"/>
            </a:xfrm>
          </p:grpSpPr>
          <p:cxnSp>
            <p:nvCxnSpPr>
              <p:cNvPr id="39" name="Gerader Verbinder 96">
                <a:extLst>
                  <a:ext uri="{FF2B5EF4-FFF2-40B4-BE49-F238E27FC236}">
                    <a16:creationId xmlns:a16="http://schemas.microsoft.com/office/drawing/2014/main" id="{565A4CC6-3B3D-4602-851E-837EC0B61F3A}"/>
                  </a:ext>
                </a:extLst>
              </p:cNvPr>
              <p:cNvCxnSpPr>
                <a:cxnSpLocks/>
              </p:cNvCxnSpPr>
              <p:nvPr/>
            </p:nvCxnSpPr>
            <p:spPr>
              <a:xfrm>
                <a:off x="3903202" y="1885610"/>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Gerader Verbinder 98">
                <a:extLst>
                  <a:ext uri="{FF2B5EF4-FFF2-40B4-BE49-F238E27FC236}">
                    <a16:creationId xmlns:a16="http://schemas.microsoft.com/office/drawing/2014/main" id="{D12F595C-5168-44BF-BAD0-4C3D55924933}"/>
                  </a:ext>
                </a:extLst>
              </p:cNvPr>
              <p:cNvCxnSpPr>
                <a:cxnSpLocks/>
              </p:cNvCxnSpPr>
              <p:nvPr/>
            </p:nvCxnSpPr>
            <p:spPr>
              <a:xfrm flipV="1">
                <a:off x="3903202" y="1949552"/>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6" name="Gruppieren 92">
              <a:extLst>
                <a:ext uri="{FF2B5EF4-FFF2-40B4-BE49-F238E27FC236}">
                  <a16:creationId xmlns:a16="http://schemas.microsoft.com/office/drawing/2014/main" id="{76ADE1E1-B7D2-4F30-A599-B5146621B82D}"/>
                </a:ext>
              </a:extLst>
            </p:cNvPr>
            <p:cNvGrpSpPr/>
            <p:nvPr/>
          </p:nvGrpSpPr>
          <p:grpSpPr>
            <a:xfrm>
              <a:off x="374243" y="1982802"/>
              <a:ext cx="65917" cy="133737"/>
              <a:chOff x="3903202" y="1885610"/>
              <a:chExt cx="65917" cy="133737"/>
            </a:xfrm>
          </p:grpSpPr>
          <p:cxnSp>
            <p:nvCxnSpPr>
              <p:cNvPr id="37" name="Gerader Verbinder 94">
                <a:extLst>
                  <a:ext uri="{FF2B5EF4-FFF2-40B4-BE49-F238E27FC236}">
                    <a16:creationId xmlns:a16="http://schemas.microsoft.com/office/drawing/2014/main" id="{260C57A0-C4BB-46B2-A444-FB044B940645}"/>
                  </a:ext>
                </a:extLst>
              </p:cNvPr>
              <p:cNvCxnSpPr/>
              <p:nvPr/>
            </p:nvCxnSpPr>
            <p:spPr>
              <a:xfrm>
                <a:off x="3903202" y="1885610"/>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Gerader Verbinder 95">
                <a:extLst>
                  <a:ext uri="{FF2B5EF4-FFF2-40B4-BE49-F238E27FC236}">
                    <a16:creationId xmlns:a16="http://schemas.microsoft.com/office/drawing/2014/main" id="{77116A57-EF99-42F0-8CEA-E8F179E119B7}"/>
                  </a:ext>
                </a:extLst>
              </p:cNvPr>
              <p:cNvCxnSpPr>
                <a:cxnSpLocks/>
              </p:cNvCxnSpPr>
              <p:nvPr/>
            </p:nvCxnSpPr>
            <p:spPr>
              <a:xfrm flipV="1">
                <a:off x="3903202" y="1949552"/>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42" name="Rechteck 79">
            <a:extLst>
              <a:ext uri="{FF2B5EF4-FFF2-40B4-BE49-F238E27FC236}">
                <a16:creationId xmlns:a16="http://schemas.microsoft.com/office/drawing/2014/main" id="{DFF97144-0E8A-4388-9F41-77822D905029}"/>
              </a:ext>
            </a:extLst>
          </p:cNvPr>
          <p:cNvSpPr/>
          <p:nvPr/>
        </p:nvSpPr>
        <p:spPr>
          <a:xfrm>
            <a:off x="6696568" y="4117256"/>
            <a:ext cx="4991445" cy="540000"/>
          </a:xfrm>
          <a:prstGeom prst="rect">
            <a:avLst/>
          </a:prstGeom>
          <a:ln w="6350">
            <a:noFill/>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buClr>
                <a:schemeClr val="tx2"/>
              </a:buClr>
            </a:pPr>
            <a:r>
              <a:rPr lang="de-DE" sz="1200" dirty="0"/>
              <a:t>Arbeitgeber profitiert von</a:t>
            </a:r>
            <a:r>
              <a:rPr lang="de-DE" sz="1100" dirty="0"/>
              <a:t> </a:t>
            </a:r>
            <a:r>
              <a:rPr lang="de-DE" sz="1600" b="1" dirty="0">
                <a:solidFill>
                  <a:schemeClr val="accent3"/>
                </a:solidFill>
              </a:rPr>
              <a:t>motivierten </a:t>
            </a:r>
            <a:r>
              <a:rPr lang="de-DE" sz="1200" dirty="0"/>
              <a:t>und</a:t>
            </a:r>
            <a:r>
              <a:rPr lang="de-DE" sz="1600" b="1" dirty="0">
                <a:solidFill>
                  <a:schemeClr val="accent3"/>
                </a:solidFill>
              </a:rPr>
              <a:t> engagierten Mitarbeitern</a:t>
            </a:r>
            <a:r>
              <a:rPr lang="de-DE" sz="1600" dirty="0"/>
              <a:t>.</a:t>
            </a:r>
            <a:endParaRPr lang="de-DE" sz="1100" dirty="0"/>
          </a:p>
        </p:txBody>
      </p:sp>
      <p:cxnSp>
        <p:nvCxnSpPr>
          <p:cNvPr id="43" name="Gerader Verbinder 89">
            <a:extLst>
              <a:ext uri="{FF2B5EF4-FFF2-40B4-BE49-F238E27FC236}">
                <a16:creationId xmlns:a16="http://schemas.microsoft.com/office/drawing/2014/main" id="{BAC5C6A3-1696-4FA0-9555-4C92302B0D2C}"/>
              </a:ext>
            </a:extLst>
          </p:cNvPr>
          <p:cNvCxnSpPr>
            <a:cxnSpLocks/>
          </p:cNvCxnSpPr>
          <p:nvPr/>
        </p:nvCxnSpPr>
        <p:spPr>
          <a:xfrm>
            <a:off x="6624941" y="4117256"/>
            <a:ext cx="0" cy="54000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4" name="Gruppieren 99">
            <a:extLst>
              <a:ext uri="{FF2B5EF4-FFF2-40B4-BE49-F238E27FC236}">
                <a16:creationId xmlns:a16="http://schemas.microsoft.com/office/drawing/2014/main" id="{379A5324-9BE5-496B-BCCF-9B8374383281}"/>
              </a:ext>
            </a:extLst>
          </p:cNvPr>
          <p:cNvGrpSpPr/>
          <p:nvPr/>
        </p:nvGrpSpPr>
        <p:grpSpPr>
          <a:xfrm>
            <a:off x="6384198" y="4320388"/>
            <a:ext cx="82560" cy="133737"/>
            <a:chOff x="323528" y="1982802"/>
            <a:chExt cx="116632" cy="133737"/>
          </a:xfrm>
        </p:grpSpPr>
        <p:grpSp>
          <p:nvGrpSpPr>
            <p:cNvPr id="45" name="Gruppieren 100">
              <a:extLst>
                <a:ext uri="{FF2B5EF4-FFF2-40B4-BE49-F238E27FC236}">
                  <a16:creationId xmlns:a16="http://schemas.microsoft.com/office/drawing/2014/main" id="{5443A926-3E9D-42B0-94D1-A2D90409707C}"/>
                </a:ext>
              </a:extLst>
            </p:cNvPr>
            <p:cNvGrpSpPr/>
            <p:nvPr/>
          </p:nvGrpSpPr>
          <p:grpSpPr>
            <a:xfrm>
              <a:off x="323528" y="1982802"/>
              <a:ext cx="65917" cy="133737"/>
              <a:chOff x="3903202" y="1885610"/>
              <a:chExt cx="65917" cy="133737"/>
            </a:xfrm>
          </p:grpSpPr>
          <p:cxnSp>
            <p:nvCxnSpPr>
              <p:cNvPr id="49" name="Gerader Verbinder 106">
                <a:extLst>
                  <a:ext uri="{FF2B5EF4-FFF2-40B4-BE49-F238E27FC236}">
                    <a16:creationId xmlns:a16="http://schemas.microsoft.com/office/drawing/2014/main" id="{9533D409-987C-46D4-A7EF-0F984904873D}"/>
                  </a:ext>
                </a:extLst>
              </p:cNvPr>
              <p:cNvCxnSpPr>
                <a:cxnSpLocks/>
              </p:cNvCxnSpPr>
              <p:nvPr/>
            </p:nvCxnSpPr>
            <p:spPr>
              <a:xfrm>
                <a:off x="3903202" y="1885610"/>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Gerader Verbinder 110">
                <a:extLst>
                  <a:ext uri="{FF2B5EF4-FFF2-40B4-BE49-F238E27FC236}">
                    <a16:creationId xmlns:a16="http://schemas.microsoft.com/office/drawing/2014/main" id="{832C3333-95FC-4882-88B8-15C66B15912C}"/>
                  </a:ext>
                </a:extLst>
              </p:cNvPr>
              <p:cNvCxnSpPr>
                <a:cxnSpLocks/>
              </p:cNvCxnSpPr>
              <p:nvPr/>
            </p:nvCxnSpPr>
            <p:spPr>
              <a:xfrm flipV="1">
                <a:off x="3903202" y="1949552"/>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6" name="Gruppieren 102">
              <a:extLst>
                <a:ext uri="{FF2B5EF4-FFF2-40B4-BE49-F238E27FC236}">
                  <a16:creationId xmlns:a16="http://schemas.microsoft.com/office/drawing/2014/main" id="{1A6ABCC2-E289-4439-80E8-BB493BE0112A}"/>
                </a:ext>
              </a:extLst>
            </p:cNvPr>
            <p:cNvGrpSpPr/>
            <p:nvPr/>
          </p:nvGrpSpPr>
          <p:grpSpPr>
            <a:xfrm>
              <a:off x="374243" y="1982802"/>
              <a:ext cx="65917" cy="133737"/>
              <a:chOff x="3903202" y="1885610"/>
              <a:chExt cx="65917" cy="133737"/>
            </a:xfrm>
          </p:grpSpPr>
          <p:cxnSp>
            <p:nvCxnSpPr>
              <p:cNvPr id="47" name="Gerader Verbinder 103">
                <a:extLst>
                  <a:ext uri="{FF2B5EF4-FFF2-40B4-BE49-F238E27FC236}">
                    <a16:creationId xmlns:a16="http://schemas.microsoft.com/office/drawing/2014/main" id="{BF589B20-3F8A-4542-B0CF-E6146BDDEEAC}"/>
                  </a:ext>
                </a:extLst>
              </p:cNvPr>
              <p:cNvCxnSpPr/>
              <p:nvPr/>
            </p:nvCxnSpPr>
            <p:spPr>
              <a:xfrm>
                <a:off x="3903202" y="1885610"/>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Gerader Verbinder 104">
                <a:extLst>
                  <a:ext uri="{FF2B5EF4-FFF2-40B4-BE49-F238E27FC236}">
                    <a16:creationId xmlns:a16="http://schemas.microsoft.com/office/drawing/2014/main" id="{871C915F-F995-405D-9239-3ED3C781A0E8}"/>
                  </a:ext>
                </a:extLst>
              </p:cNvPr>
              <p:cNvCxnSpPr>
                <a:cxnSpLocks/>
              </p:cNvCxnSpPr>
              <p:nvPr/>
            </p:nvCxnSpPr>
            <p:spPr>
              <a:xfrm flipV="1">
                <a:off x="3903202" y="1949552"/>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52" name="Rechteck 111">
            <a:extLst>
              <a:ext uri="{FF2B5EF4-FFF2-40B4-BE49-F238E27FC236}">
                <a16:creationId xmlns:a16="http://schemas.microsoft.com/office/drawing/2014/main" id="{33F09A9F-8553-4294-9460-66C8B429F378}"/>
              </a:ext>
            </a:extLst>
          </p:cNvPr>
          <p:cNvSpPr/>
          <p:nvPr/>
        </p:nvSpPr>
        <p:spPr>
          <a:xfrm>
            <a:off x="6696568" y="4861876"/>
            <a:ext cx="4991441" cy="540000"/>
          </a:xfrm>
          <a:prstGeom prst="rect">
            <a:avLst/>
          </a:prstGeom>
          <a:ln w="6350">
            <a:noFill/>
          </a:ln>
        </p:spPr>
        <p:style>
          <a:lnRef idx="1">
            <a:schemeClr val="accent1"/>
          </a:lnRef>
          <a:fillRef idx="0">
            <a:schemeClr val="accent1"/>
          </a:fillRef>
          <a:effectRef idx="0">
            <a:schemeClr val="accent1"/>
          </a:effectRef>
          <a:fontRef idx="minor">
            <a:schemeClr val="tx1"/>
          </a:fontRef>
        </p:style>
        <p:txBody>
          <a:bodyPr wrap="square" anchor="ctr">
            <a:noAutofit/>
          </a:bodyPr>
          <a:lstStyle/>
          <a:p>
            <a:r>
              <a:rPr lang="de-DE" sz="1400" dirty="0"/>
              <a:t>Arbeitgeber hat geringe Fluktuation zu verzeichnen – Mitarbeiter zeigen eine</a:t>
            </a:r>
            <a:r>
              <a:rPr lang="de-DE" sz="1200" dirty="0"/>
              <a:t> </a:t>
            </a:r>
            <a:r>
              <a:rPr lang="de-DE" sz="1600" b="1" dirty="0">
                <a:solidFill>
                  <a:schemeClr val="accent3"/>
                </a:solidFill>
              </a:rPr>
              <a:t>hohe Loyalität</a:t>
            </a:r>
            <a:r>
              <a:rPr lang="de-DE" sz="1600" dirty="0"/>
              <a:t>.</a:t>
            </a:r>
          </a:p>
        </p:txBody>
      </p:sp>
      <p:cxnSp>
        <p:nvCxnSpPr>
          <p:cNvPr id="53" name="Gerader Verbinder 115">
            <a:extLst>
              <a:ext uri="{FF2B5EF4-FFF2-40B4-BE49-F238E27FC236}">
                <a16:creationId xmlns:a16="http://schemas.microsoft.com/office/drawing/2014/main" id="{C72F05BA-4DE3-4A61-BA69-048E2ED4364E}"/>
              </a:ext>
            </a:extLst>
          </p:cNvPr>
          <p:cNvCxnSpPr>
            <a:cxnSpLocks/>
          </p:cNvCxnSpPr>
          <p:nvPr/>
        </p:nvCxnSpPr>
        <p:spPr>
          <a:xfrm>
            <a:off x="6624941" y="4861876"/>
            <a:ext cx="0" cy="54000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4" name="Gruppieren 116">
            <a:extLst>
              <a:ext uri="{FF2B5EF4-FFF2-40B4-BE49-F238E27FC236}">
                <a16:creationId xmlns:a16="http://schemas.microsoft.com/office/drawing/2014/main" id="{148FFC2E-A841-42E6-8901-89F30B68E3F1}"/>
              </a:ext>
            </a:extLst>
          </p:cNvPr>
          <p:cNvGrpSpPr/>
          <p:nvPr/>
        </p:nvGrpSpPr>
        <p:grpSpPr>
          <a:xfrm>
            <a:off x="6384198" y="5065008"/>
            <a:ext cx="82560" cy="133737"/>
            <a:chOff x="323528" y="1982802"/>
            <a:chExt cx="116632" cy="133737"/>
          </a:xfrm>
        </p:grpSpPr>
        <p:grpSp>
          <p:nvGrpSpPr>
            <p:cNvPr id="55" name="Gruppieren 122">
              <a:extLst>
                <a:ext uri="{FF2B5EF4-FFF2-40B4-BE49-F238E27FC236}">
                  <a16:creationId xmlns:a16="http://schemas.microsoft.com/office/drawing/2014/main" id="{628B4D7E-905A-4D9F-BBBC-FB0D4B16B2B1}"/>
                </a:ext>
              </a:extLst>
            </p:cNvPr>
            <p:cNvGrpSpPr/>
            <p:nvPr/>
          </p:nvGrpSpPr>
          <p:grpSpPr>
            <a:xfrm>
              <a:off x="323528" y="1982802"/>
              <a:ext cx="65917" cy="133737"/>
              <a:chOff x="3903202" y="1885610"/>
              <a:chExt cx="65917" cy="133737"/>
            </a:xfrm>
          </p:grpSpPr>
          <p:cxnSp>
            <p:nvCxnSpPr>
              <p:cNvPr id="59" name="Gerader Verbinder 128">
                <a:extLst>
                  <a:ext uri="{FF2B5EF4-FFF2-40B4-BE49-F238E27FC236}">
                    <a16:creationId xmlns:a16="http://schemas.microsoft.com/office/drawing/2014/main" id="{56D4F39F-8F2B-4905-9224-FE8E833808F0}"/>
                  </a:ext>
                </a:extLst>
              </p:cNvPr>
              <p:cNvCxnSpPr>
                <a:cxnSpLocks/>
              </p:cNvCxnSpPr>
              <p:nvPr/>
            </p:nvCxnSpPr>
            <p:spPr>
              <a:xfrm>
                <a:off x="3903202" y="1885610"/>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Gerader Verbinder 129">
                <a:extLst>
                  <a:ext uri="{FF2B5EF4-FFF2-40B4-BE49-F238E27FC236}">
                    <a16:creationId xmlns:a16="http://schemas.microsoft.com/office/drawing/2014/main" id="{FD12E26E-2488-484C-9A33-FCD827FCD875}"/>
                  </a:ext>
                </a:extLst>
              </p:cNvPr>
              <p:cNvCxnSpPr>
                <a:cxnSpLocks/>
              </p:cNvCxnSpPr>
              <p:nvPr/>
            </p:nvCxnSpPr>
            <p:spPr>
              <a:xfrm flipV="1">
                <a:off x="3903202" y="1949552"/>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6" name="Gruppieren 125">
              <a:extLst>
                <a:ext uri="{FF2B5EF4-FFF2-40B4-BE49-F238E27FC236}">
                  <a16:creationId xmlns:a16="http://schemas.microsoft.com/office/drawing/2014/main" id="{923256BA-D665-478B-B4B3-61A26D5C1316}"/>
                </a:ext>
              </a:extLst>
            </p:cNvPr>
            <p:cNvGrpSpPr/>
            <p:nvPr/>
          </p:nvGrpSpPr>
          <p:grpSpPr>
            <a:xfrm>
              <a:off x="374243" y="1982802"/>
              <a:ext cx="65917" cy="133737"/>
              <a:chOff x="3903202" y="1885610"/>
              <a:chExt cx="65917" cy="133737"/>
            </a:xfrm>
          </p:grpSpPr>
          <p:cxnSp>
            <p:nvCxnSpPr>
              <p:cNvPr id="57" name="Gerader Verbinder 126">
                <a:extLst>
                  <a:ext uri="{FF2B5EF4-FFF2-40B4-BE49-F238E27FC236}">
                    <a16:creationId xmlns:a16="http://schemas.microsoft.com/office/drawing/2014/main" id="{F0714E5C-AB7A-410C-ADC6-53B7BF81AEC9}"/>
                  </a:ext>
                </a:extLst>
              </p:cNvPr>
              <p:cNvCxnSpPr/>
              <p:nvPr/>
            </p:nvCxnSpPr>
            <p:spPr>
              <a:xfrm>
                <a:off x="3903202" y="1885610"/>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Gerader Verbinder 127">
                <a:extLst>
                  <a:ext uri="{FF2B5EF4-FFF2-40B4-BE49-F238E27FC236}">
                    <a16:creationId xmlns:a16="http://schemas.microsoft.com/office/drawing/2014/main" id="{81486116-AA26-4F7E-9E07-6304EB43F950}"/>
                  </a:ext>
                </a:extLst>
              </p:cNvPr>
              <p:cNvCxnSpPr>
                <a:cxnSpLocks/>
              </p:cNvCxnSpPr>
              <p:nvPr/>
            </p:nvCxnSpPr>
            <p:spPr>
              <a:xfrm flipV="1">
                <a:off x="3903202" y="1949552"/>
                <a:ext cx="65917" cy="6979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Rechteck 23">
            <a:extLst>
              <a:ext uri="{FF2B5EF4-FFF2-40B4-BE49-F238E27FC236}">
                <a16:creationId xmlns:a16="http://schemas.microsoft.com/office/drawing/2014/main" id="{BCBF03BC-0B86-451F-8BDF-58AE98E468DA}"/>
              </a:ext>
            </a:extLst>
          </p:cNvPr>
          <p:cNvSpPr/>
          <p:nvPr/>
        </p:nvSpPr>
        <p:spPr>
          <a:xfrm>
            <a:off x="6275461" y="5545575"/>
            <a:ext cx="5576400" cy="65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72000" rIns="72000" bIns="72000" numCol="1" spcCol="0" rtlCol="0" fromWordArt="0" anchor="t" anchorCtr="0" forceAA="0" compatLnSpc="1">
            <a:prstTxWarp prst="textNoShape">
              <a:avLst/>
            </a:prstTxWarp>
            <a:noAutofit/>
          </a:bodyPr>
          <a:lstStyle/>
          <a:p>
            <a:pPr lvl="0"/>
            <a:r>
              <a:rPr lang="de-DE" sz="1400" dirty="0">
                <a:solidFill>
                  <a:schemeClr val="bg1"/>
                </a:solidFill>
              </a:rPr>
              <a:t>Mit</a:t>
            </a:r>
            <a:r>
              <a:rPr lang="de-DE" sz="1600" b="1" dirty="0">
                <a:solidFill>
                  <a:schemeClr val="bg1"/>
                </a:solidFill>
              </a:rPr>
              <a:t> innovativen Angeboten Attraktivität</a:t>
            </a:r>
            <a:r>
              <a:rPr lang="de-DE" sz="1200" dirty="0">
                <a:solidFill>
                  <a:schemeClr val="bg1"/>
                </a:solidFill>
              </a:rPr>
              <a:t> </a:t>
            </a:r>
            <a:r>
              <a:rPr lang="de-DE" sz="1400" dirty="0">
                <a:solidFill>
                  <a:schemeClr val="bg1"/>
                </a:solidFill>
              </a:rPr>
              <a:t>als Arbeitgeber erhöhen.</a:t>
            </a:r>
            <a:endParaRPr lang="de-DE" sz="1600" dirty="0">
              <a:solidFill>
                <a:schemeClr val="bg1"/>
              </a:solidFill>
            </a:endParaRPr>
          </a:p>
        </p:txBody>
      </p:sp>
      <p:sp>
        <p:nvSpPr>
          <p:cNvPr id="11" name="Rectangle 6">
            <a:extLst>
              <a:ext uri="{FF2B5EF4-FFF2-40B4-BE49-F238E27FC236}">
                <a16:creationId xmlns:a16="http://schemas.microsoft.com/office/drawing/2014/main" id="{42B987BE-20F0-437A-A9BC-C2EFD1A39BD6}"/>
              </a:ext>
            </a:extLst>
          </p:cNvPr>
          <p:cNvSpPr>
            <a:spLocks noChangeArrowheads="1"/>
          </p:cNvSpPr>
          <p:nvPr/>
        </p:nvSpPr>
        <p:spPr bwMode="auto">
          <a:xfrm>
            <a:off x="1272967" y="3478372"/>
            <a:ext cx="4485031" cy="430887"/>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0"/>
              </a:spcBef>
              <a:buClr>
                <a:srgbClr val="D50018"/>
              </a:buClr>
              <a:buSzPct val="120000"/>
              <a:buFont typeface="Wingdings" pitchFamily="2" charset="2"/>
              <a:buNone/>
            </a:pPr>
            <a:r>
              <a:rPr lang="de-DE" altLang="de-DE" sz="1400" dirty="0">
                <a:ea typeface="ＭＳ Ｐゴシック" pitchFamily="34" charset="-128"/>
              </a:rPr>
              <a:t>Belegschaften</a:t>
            </a:r>
            <a:endParaRPr lang="de-DE" altLang="de-DE" sz="1400" b="0" dirty="0">
              <a:ea typeface="ＭＳ Ｐゴシック" pitchFamily="34" charset="-128"/>
            </a:endParaRPr>
          </a:p>
          <a:p>
            <a:pPr eaLnBrk="1" hangingPunct="1">
              <a:spcBef>
                <a:spcPts val="0"/>
              </a:spcBef>
              <a:buClr>
                <a:srgbClr val="D50018"/>
              </a:buClr>
              <a:buSzPct val="120000"/>
              <a:buFont typeface="Wingdings" pitchFamily="2" charset="2"/>
              <a:buNone/>
            </a:pPr>
            <a:r>
              <a:rPr lang="de-DE" altLang="de-DE" sz="1400" b="0" dirty="0">
                <a:ea typeface="ＭＳ Ｐゴシック" pitchFamily="34" charset="-128"/>
              </a:rPr>
              <a:t>ergänzen die </a:t>
            </a:r>
            <a:r>
              <a:rPr lang="de-DE" altLang="de-DE" sz="1400" b="0" dirty="0" err="1">
                <a:ea typeface="ＭＳ Ｐゴシック" pitchFamily="34" charset="-128"/>
              </a:rPr>
              <a:t>bAV</a:t>
            </a:r>
            <a:r>
              <a:rPr lang="de-DE" altLang="de-DE" sz="1400" b="0" dirty="0">
                <a:ea typeface="ＭＳ Ｐゴシック" pitchFamily="34" charset="-128"/>
              </a:rPr>
              <a:t> durch zusätzlichen BU-Schutz.</a:t>
            </a:r>
          </a:p>
        </p:txBody>
      </p:sp>
      <p:cxnSp>
        <p:nvCxnSpPr>
          <p:cNvPr id="12" name="Gerader Verbinder 84">
            <a:extLst>
              <a:ext uri="{FF2B5EF4-FFF2-40B4-BE49-F238E27FC236}">
                <a16:creationId xmlns:a16="http://schemas.microsoft.com/office/drawing/2014/main" id="{F0BA5ABC-0FB4-49C5-A053-395D90B12070}"/>
              </a:ext>
            </a:extLst>
          </p:cNvPr>
          <p:cNvCxnSpPr>
            <a:cxnSpLocks/>
          </p:cNvCxnSpPr>
          <p:nvPr/>
        </p:nvCxnSpPr>
        <p:spPr>
          <a:xfrm>
            <a:off x="1206491" y="3477815"/>
            <a:ext cx="0" cy="4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2" name="Gruppieren 28">
            <a:extLst>
              <a:ext uri="{FF2B5EF4-FFF2-40B4-BE49-F238E27FC236}">
                <a16:creationId xmlns:a16="http://schemas.microsoft.com/office/drawing/2014/main" id="{200AE21E-4781-4FBF-BAB9-554AA3FE191E}"/>
              </a:ext>
            </a:extLst>
          </p:cNvPr>
          <p:cNvGrpSpPr/>
          <p:nvPr/>
        </p:nvGrpSpPr>
        <p:grpSpPr>
          <a:xfrm>
            <a:off x="530844" y="3522552"/>
            <a:ext cx="448362" cy="342527"/>
            <a:chOff x="4893775" y="3669197"/>
            <a:chExt cx="490536" cy="374746"/>
          </a:xfrm>
        </p:grpSpPr>
        <p:pic>
          <p:nvPicPr>
            <p:cNvPr id="63" name="Grafik 134" descr="Ein Bild, das Zeichnung enthält.&#10;&#10;Automatisch generierte Beschreibung">
              <a:extLst>
                <a:ext uri="{FF2B5EF4-FFF2-40B4-BE49-F238E27FC236}">
                  <a16:creationId xmlns:a16="http://schemas.microsoft.com/office/drawing/2014/main" id="{A5055886-F8FC-42DC-8BC5-0D775B1301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3775" y="3706463"/>
              <a:ext cx="255724" cy="291963"/>
            </a:xfrm>
            <a:prstGeom prst="rect">
              <a:avLst/>
            </a:prstGeom>
          </p:spPr>
        </p:pic>
        <p:sp>
          <p:nvSpPr>
            <p:cNvPr id="64" name="Ellipse 27">
              <a:extLst>
                <a:ext uri="{FF2B5EF4-FFF2-40B4-BE49-F238E27FC236}">
                  <a16:creationId xmlns:a16="http://schemas.microsoft.com/office/drawing/2014/main" id="{198CD9BC-81F0-40DA-9A51-DCAF289C3235}"/>
                </a:ext>
              </a:extLst>
            </p:cNvPr>
            <p:cNvSpPr/>
            <p:nvPr/>
          </p:nvSpPr>
          <p:spPr>
            <a:xfrm rot="3186919">
              <a:off x="5066031" y="3864366"/>
              <a:ext cx="100175" cy="22577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65" name="Grafik 114" descr="Ein Bild, das Zeichnung enthält.&#10;&#10;Automatisch generierte Beschreibung">
              <a:extLst>
                <a:ext uri="{FF2B5EF4-FFF2-40B4-BE49-F238E27FC236}">
                  <a16:creationId xmlns:a16="http://schemas.microsoft.com/office/drawing/2014/main" id="{2D042ACB-57AE-43CA-ACA4-60E7ECB5E0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6079" y="3669197"/>
              <a:ext cx="328232" cy="374746"/>
            </a:xfrm>
            <a:prstGeom prst="rect">
              <a:avLst/>
            </a:prstGeom>
          </p:spPr>
        </p:pic>
      </p:grpSp>
      <p:sp>
        <p:nvSpPr>
          <p:cNvPr id="67" name="Rectangle 6">
            <a:extLst>
              <a:ext uri="{FF2B5EF4-FFF2-40B4-BE49-F238E27FC236}">
                <a16:creationId xmlns:a16="http://schemas.microsoft.com/office/drawing/2014/main" id="{EA5851D9-5240-4220-86C1-FFA507BD2C72}"/>
              </a:ext>
            </a:extLst>
          </p:cNvPr>
          <p:cNvSpPr>
            <a:spLocks noChangeArrowheads="1"/>
          </p:cNvSpPr>
          <p:nvPr/>
        </p:nvSpPr>
        <p:spPr bwMode="auto">
          <a:xfrm>
            <a:off x="1272968" y="4415835"/>
            <a:ext cx="2557942" cy="215444"/>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0"/>
              </a:spcBef>
              <a:buClr>
                <a:srgbClr val="D50018"/>
              </a:buClr>
              <a:buSzPct val="120000"/>
              <a:buFont typeface="Wingdings" pitchFamily="2" charset="2"/>
              <a:buNone/>
            </a:pPr>
            <a:r>
              <a:rPr lang="de-DE" altLang="de-DE" sz="1400" dirty="0">
                <a:ea typeface="ＭＳ Ｐゴシック" pitchFamily="34" charset="-128"/>
              </a:rPr>
              <a:t>Vereine und Verbände</a:t>
            </a:r>
            <a:endParaRPr lang="de-DE" altLang="de-DE" sz="1400" b="0" dirty="0">
              <a:ea typeface="ＭＳ Ｐゴシック" pitchFamily="34" charset="-128"/>
            </a:endParaRPr>
          </a:p>
        </p:txBody>
      </p:sp>
      <p:cxnSp>
        <p:nvCxnSpPr>
          <p:cNvPr id="68" name="Gerader Verbinder 138">
            <a:extLst>
              <a:ext uri="{FF2B5EF4-FFF2-40B4-BE49-F238E27FC236}">
                <a16:creationId xmlns:a16="http://schemas.microsoft.com/office/drawing/2014/main" id="{4279F1EB-F86F-4E62-A369-25CB9614B3AA}"/>
              </a:ext>
            </a:extLst>
          </p:cNvPr>
          <p:cNvCxnSpPr>
            <a:cxnSpLocks/>
          </p:cNvCxnSpPr>
          <p:nvPr/>
        </p:nvCxnSpPr>
        <p:spPr>
          <a:xfrm>
            <a:off x="1206491" y="4328171"/>
            <a:ext cx="0" cy="39077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9" name="Grafik 30" descr="Ein Bild, das Zeichnung, Uhr enthält.&#10;&#10;Automatisch generierte Beschreibung">
            <a:extLst>
              <a:ext uri="{FF2B5EF4-FFF2-40B4-BE49-F238E27FC236}">
                <a16:creationId xmlns:a16="http://schemas.microsoft.com/office/drawing/2014/main" id="{4BD32711-7CCA-401E-BF7F-6FBFE6BC95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4362" y="4346696"/>
            <a:ext cx="441326" cy="353722"/>
          </a:xfrm>
          <a:prstGeom prst="rect">
            <a:avLst/>
          </a:prstGeom>
        </p:spPr>
      </p:pic>
      <p:sp>
        <p:nvSpPr>
          <p:cNvPr id="14" name="Rectangle 6">
            <a:extLst>
              <a:ext uri="{FF2B5EF4-FFF2-40B4-BE49-F238E27FC236}">
                <a16:creationId xmlns:a16="http://schemas.microsoft.com/office/drawing/2014/main" id="{B6A58D0A-4E71-485C-A8D8-BD975D4FE557}"/>
              </a:ext>
            </a:extLst>
          </p:cNvPr>
          <p:cNvSpPr>
            <a:spLocks noChangeArrowheads="1"/>
          </p:cNvSpPr>
          <p:nvPr/>
        </p:nvSpPr>
        <p:spPr bwMode="auto">
          <a:xfrm>
            <a:off x="1272968" y="5138135"/>
            <a:ext cx="4485030" cy="646331"/>
          </a:xfrm>
          <a:prstGeom prst="rect">
            <a:avLst/>
          </a:prstGeom>
          <a:noFill/>
          <a:ln>
            <a:noFill/>
          </a:ln>
          <a:effectLst/>
        </p:spPr>
        <p:txBody>
          <a:bodyPr wrap="square" lIns="90000" tIns="0" rIns="900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0"/>
              </a:spcBef>
              <a:buClr>
                <a:srgbClr val="D50018"/>
              </a:buClr>
              <a:buSzPct val="120000"/>
              <a:buFont typeface="Wingdings" pitchFamily="2" charset="2"/>
              <a:buNone/>
            </a:pPr>
            <a:r>
              <a:rPr lang="de-DE" altLang="de-DE" sz="1400" dirty="0">
                <a:ea typeface="ＭＳ Ｐゴシック" pitchFamily="34" charset="-128"/>
              </a:rPr>
              <a:t>Familienangehörige</a:t>
            </a:r>
            <a:br>
              <a:rPr lang="de-DE" altLang="de-DE" sz="1400" dirty="0">
                <a:ea typeface="ＭＳ Ｐゴシック" pitchFamily="34" charset="-128"/>
              </a:rPr>
            </a:br>
            <a:r>
              <a:rPr lang="de-DE" altLang="de-DE" sz="1400" b="0" dirty="0">
                <a:ea typeface="ＭＳ Ｐゴシック" pitchFamily="34" charset="-128"/>
              </a:rPr>
              <a:t>können mit den gleichen verkürzten Fragen eine BU abschließen.</a:t>
            </a:r>
          </a:p>
        </p:txBody>
      </p:sp>
      <p:cxnSp>
        <p:nvCxnSpPr>
          <p:cNvPr id="15" name="Gerader Verbinder 88">
            <a:extLst>
              <a:ext uri="{FF2B5EF4-FFF2-40B4-BE49-F238E27FC236}">
                <a16:creationId xmlns:a16="http://schemas.microsoft.com/office/drawing/2014/main" id="{EF0CB739-B3D3-4AB8-9A2A-384C49E70E9F}"/>
              </a:ext>
            </a:extLst>
          </p:cNvPr>
          <p:cNvCxnSpPr>
            <a:cxnSpLocks/>
          </p:cNvCxnSpPr>
          <p:nvPr/>
        </p:nvCxnSpPr>
        <p:spPr>
          <a:xfrm>
            <a:off x="1206491" y="5137300"/>
            <a:ext cx="0" cy="648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0" name="Gruppieren 36">
            <a:extLst>
              <a:ext uri="{FF2B5EF4-FFF2-40B4-BE49-F238E27FC236}">
                <a16:creationId xmlns:a16="http://schemas.microsoft.com/office/drawing/2014/main" id="{019A943E-FD25-4045-AE4D-87FC2C8F6C6A}"/>
              </a:ext>
            </a:extLst>
          </p:cNvPr>
          <p:cNvGrpSpPr/>
          <p:nvPr/>
        </p:nvGrpSpPr>
        <p:grpSpPr>
          <a:xfrm>
            <a:off x="488021" y="5257482"/>
            <a:ext cx="534008" cy="407636"/>
            <a:chOff x="5028370" y="4723828"/>
            <a:chExt cx="534008" cy="407636"/>
          </a:xfrm>
        </p:grpSpPr>
        <p:pic>
          <p:nvPicPr>
            <p:cNvPr id="71" name="Grafik 32" descr="Ein Bild, das Zeichnung, Essen, Teller enthält.&#10;&#10;Automatisch generierte Beschreibung">
              <a:extLst>
                <a:ext uri="{FF2B5EF4-FFF2-40B4-BE49-F238E27FC236}">
                  <a16:creationId xmlns:a16="http://schemas.microsoft.com/office/drawing/2014/main" id="{00828D4B-48DD-4EF0-98A1-3BF30C9F5D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54128" y="4855306"/>
              <a:ext cx="208250" cy="276158"/>
            </a:xfrm>
            <a:prstGeom prst="rect">
              <a:avLst/>
            </a:prstGeom>
          </p:spPr>
        </p:pic>
        <p:pic>
          <p:nvPicPr>
            <p:cNvPr id="72" name="Grafik 35" descr="Ein Bild, das Zeichnung, Licht enthält.&#10;&#10;Automatisch generierte Beschreibung">
              <a:extLst>
                <a:ext uri="{FF2B5EF4-FFF2-40B4-BE49-F238E27FC236}">
                  <a16:creationId xmlns:a16="http://schemas.microsoft.com/office/drawing/2014/main" id="{ACB19833-6E24-407E-A71A-E84D1DD299B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28370" y="4723828"/>
              <a:ext cx="358628" cy="251174"/>
            </a:xfrm>
            <a:prstGeom prst="rect">
              <a:avLst/>
            </a:prstGeom>
          </p:spPr>
        </p:pic>
      </p:grpSp>
      <p:sp>
        <p:nvSpPr>
          <p:cNvPr id="73" name="Freihandform 16">
            <a:extLst>
              <a:ext uri="{FF2B5EF4-FFF2-40B4-BE49-F238E27FC236}">
                <a16:creationId xmlns:a16="http://schemas.microsoft.com/office/drawing/2014/main" id="{F2B2B68C-0A99-4009-8927-9F64BA11A1DB}"/>
              </a:ext>
            </a:extLst>
          </p:cNvPr>
          <p:cNvSpPr>
            <a:spLocks noChangeAspect="1"/>
          </p:cNvSpPr>
          <p:nvPr/>
        </p:nvSpPr>
        <p:spPr>
          <a:xfrm>
            <a:off x="6382712" y="5666810"/>
            <a:ext cx="243373" cy="394341"/>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3" name="Foliennummernplatzhalter 2">
            <a:extLst>
              <a:ext uri="{FF2B5EF4-FFF2-40B4-BE49-F238E27FC236}">
                <a16:creationId xmlns:a16="http://schemas.microsoft.com/office/drawing/2014/main" id="{0411C04A-17BC-4B14-B026-AE2DAE152F86}"/>
              </a:ext>
            </a:extLst>
          </p:cNvPr>
          <p:cNvSpPr>
            <a:spLocks noGrp="1"/>
          </p:cNvSpPr>
          <p:nvPr>
            <p:ph type="sldNum" sz="quarter" idx="12"/>
          </p:nvPr>
        </p:nvSpPr>
        <p:spPr/>
        <p:txBody>
          <a:bodyPr/>
          <a:lstStyle/>
          <a:p>
            <a:fld id="{7EC6429F-8EBA-4254-B9C8-295228AFE7F1}" type="slidenum">
              <a:rPr lang="de-DE" smtClean="0"/>
              <a:pPr/>
              <a:t>93</a:t>
            </a:fld>
            <a:endParaRPr lang="de-DE" dirty="0"/>
          </a:p>
        </p:txBody>
      </p:sp>
      <p:sp>
        <p:nvSpPr>
          <p:cNvPr id="66" name="Fußzeilenplatzhalter 2">
            <a:extLst>
              <a:ext uri="{FF2B5EF4-FFF2-40B4-BE49-F238E27FC236}">
                <a16:creationId xmlns:a16="http://schemas.microsoft.com/office/drawing/2014/main" id="{F8CED942-6473-422B-845C-119F378AB0B4}"/>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39132217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Vorteile des Berufsunfähigkeitsschutzes 2Go für Ihre </a:t>
            </a:r>
            <a:r>
              <a:rPr lang="de-DE"/>
              <a:t>Kunden.</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61276"/>
          </a:xfrm>
        </p:spPr>
        <p:txBody>
          <a:bodyPr/>
          <a:lstStyle/>
          <a:p>
            <a:pPr lvl="1"/>
            <a:r>
              <a:rPr lang="de-DE" dirty="0"/>
              <a:t>Der BU-Schutz für das </a:t>
            </a:r>
            <a:r>
              <a:rPr lang="de-DE" b="1" dirty="0">
                <a:solidFill>
                  <a:srgbClr val="016629"/>
                </a:solidFill>
              </a:rPr>
              <a:t>Firmen- und Verbandsgruppengeschäft</a:t>
            </a:r>
            <a:r>
              <a:rPr lang="de-DE" dirty="0"/>
              <a:t>. Mit vereinfachter Gesundheitserklärung.</a:t>
            </a:r>
          </a:p>
        </p:txBody>
      </p:sp>
      <p:sp>
        <p:nvSpPr>
          <p:cNvPr id="4" name="Rechteck 1">
            <a:extLst>
              <a:ext uri="{FF2B5EF4-FFF2-40B4-BE49-F238E27FC236}">
                <a16:creationId xmlns:a16="http://schemas.microsoft.com/office/drawing/2014/main" id="{30EFFDB2-D44B-4A75-B58E-489F1529D7A8}"/>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BU </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2Go</a:t>
            </a:r>
          </a:p>
        </p:txBody>
      </p:sp>
      <p:sp>
        <p:nvSpPr>
          <p:cNvPr id="5" name="Rechteck 7">
            <a:extLst>
              <a:ext uri="{FF2B5EF4-FFF2-40B4-BE49-F238E27FC236}">
                <a16:creationId xmlns:a16="http://schemas.microsoft.com/office/drawing/2014/main" id="{872A7F70-8160-40C7-8889-B4F14F1E9AB7}"/>
              </a:ext>
            </a:extLst>
          </p:cNvPr>
          <p:cNvSpPr/>
          <p:nvPr/>
        </p:nvSpPr>
        <p:spPr>
          <a:xfrm>
            <a:off x="767086" y="5544778"/>
            <a:ext cx="11089952" cy="655997"/>
          </a:xfrm>
          <a:prstGeom prst="rect">
            <a:avLst/>
          </a:prstGeom>
          <a:solidFill>
            <a:srgbClr val="D0E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2000" tIns="72000" rIns="72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4000"/>
              </a:lnSpc>
              <a:spcBef>
                <a:spcPts val="60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a:ea typeface="+mn-ea"/>
                <a:cs typeface="+mn-cs"/>
              </a:rPr>
              <a:t>Mehr Informationen finden Sie auf der </a:t>
            </a:r>
            <a:r>
              <a:rPr kumimoji="0" lang="de-DE" sz="1400" b="1" i="0" u="none" strike="noStrike" kern="1200" cap="none" spc="0" normalizeH="0" baseline="0" noProof="0" dirty="0">
                <a:ln>
                  <a:noFill/>
                </a:ln>
                <a:solidFill>
                  <a:srgbClr val="6C6F70"/>
                </a:solidFill>
                <a:effectLst/>
                <a:uLnTx/>
                <a:uFillTx/>
                <a:latin typeface="Arial"/>
                <a:ea typeface="+mn-ea"/>
                <a:cs typeface="+mn-cs"/>
                <a:hlinkClick r:id="rId2"/>
              </a:rPr>
              <a:t>Toolbox BU unter „Aktionen – Zielgruppenkonzepte mit vereinfachter Gesundheitsprüfung</a:t>
            </a:r>
            <a:r>
              <a:rPr kumimoji="0" lang="de-DE" sz="1400" b="1" i="0" u="none" strike="noStrike" kern="1200" cap="none" spc="0" normalizeH="0" baseline="0" noProof="0" dirty="0">
                <a:ln>
                  <a:noFill/>
                </a:ln>
                <a:solidFill>
                  <a:srgbClr val="FF0000"/>
                </a:solidFill>
                <a:effectLst/>
                <a:uLnTx/>
                <a:uFillTx/>
                <a:latin typeface="Arial"/>
                <a:ea typeface="+mn-ea"/>
                <a:cs typeface="+mn-cs"/>
                <a:hlinkClick r:id="rId2"/>
              </a:rPr>
              <a:t>“</a:t>
            </a:r>
            <a:r>
              <a:rPr kumimoji="0" lang="de-DE" sz="1400" b="0" i="0" u="none" strike="noStrike" kern="1200" cap="none" spc="0" normalizeH="0" baseline="0" noProof="0" dirty="0">
                <a:ln>
                  <a:noFill/>
                </a:ln>
                <a:solidFill>
                  <a:prstClr val="black"/>
                </a:solidFill>
                <a:effectLst/>
                <a:uLnTx/>
                <a:uFillTx/>
                <a:latin typeface="Arial"/>
                <a:ea typeface="+mn-ea"/>
                <a:cs typeface="+mn-cs"/>
              </a:rPr>
              <a:t>.</a:t>
            </a:r>
          </a:p>
        </p:txBody>
      </p:sp>
      <p:sp>
        <p:nvSpPr>
          <p:cNvPr id="6" name="Rechteck 10">
            <a:extLst>
              <a:ext uri="{FF2B5EF4-FFF2-40B4-BE49-F238E27FC236}">
                <a16:creationId xmlns:a16="http://schemas.microsoft.com/office/drawing/2014/main" id="{567352F4-98CE-41BA-AE15-A1A4DCCB44A5}"/>
              </a:ext>
            </a:extLst>
          </p:cNvPr>
          <p:cNvSpPr/>
          <p:nvPr/>
        </p:nvSpPr>
        <p:spPr>
          <a:xfrm>
            <a:off x="335360" y="5544437"/>
            <a:ext cx="655200" cy="656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7" name="Grafik 11">
            <a:extLst>
              <a:ext uri="{FF2B5EF4-FFF2-40B4-BE49-F238E27FC236}">
                <a16:creationId xmlns:a16="http://schemas.microsoft.com/office/drawing/2014/main" id="{52A1874D-48FC-4460-9D0C-FD5D44CF094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11613" y="5620827"/>
            <a:ext cx="302694" cy="481944"/>
          </a:xfrm>
          <a:prstGeom prst="rect">
            <a:avLst/>
          </a:prstGeom>
        </p:spPr>
      </p:pic>
      <p:pic>
        <p:nvPicPr>
          <p:cNvPr id="9" name="Grafik 30">
            <a:extLst>
              <a:ext uri="{FF2B5EF4-FFF2-40B4-BE49-F238E27FC236}">
                <a16:creationId xmlns:a16="http://schemas.microsoft.com/office/drawing/2014/main" id="{BB6239DF-7856-4053-9422-C2F5089996A8}"/>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335360" y="1844824"/>
            <a:ext cx="4346448" cy="3444240"/>
          </a:xfrm>
          <a:prstGeom prst="rect">
            <a:avLst/>
          </a:prstGeom>
        </p:spPr>
      </p:pic>
      <p:sp>
        <p:nvSpPr>
          <p:cNvPr id="11" name="Textfeld 21">
            <a:extLst>
              <a:ext uri="{FF2B5EF4-FFF2-40B4-BE49-F238E27FC236}">
                <a16:creationId xmlns:a16="http://schemas.microsoft.com/office/drawing/2014/main" id="{7ACF817D-4BB3-4537-B4D7-667BDBE112A3}"/>
              </a:ext>
            </a:extLst>
          </p:cNvPr>
          <p:cNvSpPr txBox="1"/>
          <p:nvPr/>
        </p:nvSpPr>
        <p:spPr>
          <a:xfrm>
            <a:off x="4937280" y="1844824"/>
            <a:ext cx="6919757" cy="3444240"/>
          </a:xfrm>
          <a:prstGeom prst="rect">
            <a:avLst/>
          </a:prstGeom>
          <a:solidFill>
            <a:schemeClr val="bg1">
              <a:lumMod val="95000"/>
            </a:schemeClr>
          </a:solidFill>
        </p:spPr>
        <p:txBody>
          <a:bodyPr wrap="square" lIns="144000" tIns="180000" rIns="72000" bIns="180000" rtlCol="0" anchor="t">
            <a:noAutofit/>
          </a:bodyPr>
          <a:lstStyle/>
          <a:p>
            <a:pPr>
              <a:lnSpc>
                <a:spcPct val="104000"/>
              </a:lnSpc>
              <a:spcBef>
                <a:spcPts val="600"/>
              </a:spcBef>
            </a:pPr>
            <a:endParaRPr lang="de-DE" sz="1400" dirty="0"/>
          </a:p>
        </p:txBody>
      </p:sp>
      <p:sp>
        <p:nvSpPr>
          <p:cNvPr id="12" name="Rectangle 6">
            <a:extLst>
              <a:ext uri="{FF2B5EF4-FFF2-40B4-BE49-F238E27FC236}">
                <a16:creationId xmlns:a16="http://schemas.microsoft.com/office/drawing/2014/main" id="{FD977306-EC8A-4B50-A7E3-25904A34E957}"/>
              </a:ext>
            </a:extLst>
          </p:cNvPr>
          <p:cNvSpPr>
            <a:spLocks noChangeArrowheads="1"/>
          </p:cNvSpPr>
          <p:nvPr/>
        </p:nvSpPr>
        <p:spPr bwMode="auto">
          <a:xfrm>
            <a:off x="5835133" y="1959833"/>
            <a:ext cx="5726143" cy="550816"/>
          </a:xfrm>
          <a:prstGeom prst="rect">
            <a:avLst/>
          </a:prstGeom>
          <a:noFill/>
          <a:ln>
            <a:noFill/>
          </a:ln>
          <a:effectLst/>
        </p:spPr>
        <p:txBody>
          <a:bodyPr lIns="90000" tIns="90000" rIns="90000" bIns="9000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ct val="50000"/>
              </a:spcBef>
              <a:buClr>
                <a:srgbClr val="D50018"/>
              </a:buClr>
              <a:buSzPct val="120000"/>
              <a:buFont typeface="Wingdings" pitchFamily="2" charset="2"/>
              <a:buNone/>
            </a:pPr>
            <a:r>
              <a:rPr lang="de-DE" altLang="de-DE" sz="1400" dirty="0">
                <a:solidFill>
                  <a:schemeClr val="accent1"/>
                </a:solidFill>
                <a:ea typeface="ＭＳ Ｐゴシック" pitchFamily="34" charset="-128"/>
              </a:rPr>
              <a:t>Rentenhöhe</a:t>
            </a:r>
            <a:r>
              <a:rPr lang="de-DE" altLang="de-DE" sz="1400" b="0" dirty="0">
                <a:solidFill>
                  <a:schemeClr val="accent1"/>
                </a:solidFill>
                <a:ea typeface="ＭＳ Ｐゴシック" pitchFamily="34" charset="-128"/>
              </a:rPr>
              <a:t> </a:t>
            </a:r>
            <a:r>
              <a:rPr lang="de-DE" altLang="de-DE" sz="1400" b="0" dirty="0">
                <a:ea typeface="ＭＳ Ｐゴシック" pitchFamily="34" charset="-128"/>
              </a:rPr>
              <a:t>bis 2.500 EUR monatlich</a:t>
            </a:r>
          </a:p>
        </p:txBody>
      </p:sp>
      <p:sp>
        <p:nvSpPr>
          <p:cNvPr id="13" name="Rectangle 9">
            <a:extLst>
              <a:ext uri="{FF2B5EF4-FFF2-40B4-BE49-F238E27FC236}">
                <a16:creationId xmlns:a16="http://schemas.microsoft.com/office/drawing/2014/main" id="{398B0856-F1E6-4930-9C69-8CCE83BBDBCE}"/>
              </a:ext>
            </a:extLst>
          </p:cNvPr>
          <p:cNvSpPr>
            <a:spLocks noChangeArrowheads="1"/>
          </p:cNvSpPr>
          <p:nvPr/>
        </p:nvSpPr>
        <p:spPr bwMode="auto">
          <a:xfrm>
            <a:off x="5835133" y="3291537"/>
            <a:ext cx="5726142" cy="550816"/>
          </a:xfrm>
          <a:prstGeom prst="rect">
            <a:avLst/>
          </a:prstGeom>
          <a:noFill/>
          <a:ln>
            <a:noFill/>
          </a:ln>
          <a:effectLst/>
        </p:spPr>
        <p:txBody>
          <a:bodyPr lIns="90000" tIns="90000" rIns="90000" bIns="9000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r>
              <a:rPr lang="de-DE" sz="1400" dirty="0">
                <a:solidFill>
                  <a:schemeClr val="accent1"/>
                </a:solidFill>
              </a:rPr>
              <a:t>Familienangehörige </a:t>
            </a:r>
            <a:r>
              <a:rPr lang="de-DE" sz="1400" b="0" dirty="0"/>
              <a:t>zu gleichen Bedingungen</a:t>
            </a:r>
          </a:p>
        </p:txBody>
      </p:sp>
      <p:sp>
        <p:nvSpPr>
          <p:cNvPr id="14" name="Rectangle 10">
            <a:extLst>
              <a:ext uri="{FF2B5EF4-FFF2-40B4-BE49-F238E27FC236}">
                <a16:creationId xmlns:a16="http://schemas.microsoft.com/office/drawing/2014/main" id="{2055C46E-B160-4C29-89D6-0D74686B9F08}"/>
              </a:ext>
            </a:extLst>
          </p:cNvPr>
          <p:cNvSpPr>
            <a:spLocks noChangeArrowheads="1"/>
          </p:cNvSpPr>
          <p:nvPr/>
        </p:nvSpPr>
        <p:spPr bwMode="auto">
          <a:xfrm>
            <a:off x="5835133" y="2625685"/>
            <a:ext cx="5726143" cy="550816"/>
          </a:xfrm>
          <a:prstGeom prst="rect">
            <a:avLst/>
          </a:prstGeom>
          <a:noFill/>
          <a:ln>
            <a:noFill/>
          </a:ln>
          <a:effectLst/>
        </p:spPr>
        <p:txBody>
          <a:bodyPr lIns="90000" tIns="90000" rIns="90000" bIns="9000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r>
              <a:rPr lang="de-DE" sz="1400" dirty="0">
                <a:solidFill>
                  <a:schemeClr val="accent1"/>
                </a:solidFill>
              </a:rPr>
              <a:t>Berufsunfähigkeitsschutz</a:t>
            </a:r>
            <a:r>
              <a:rPr lang="de-DE" sz="1400" dirty="0"/>
              <a:t> </a:t>
            </a:r>
            <a:r>
              <a:rPr lang="de-DE" sz="1400" b="0" dirty="0"/>
              <a:t>betrieblich &amp; privat</a:t>
            </a:r>
          </a:p>
        </p:txBody>
      </p:sp>
      <p:sp>
        <p:nvSpPr>
          <p:cNvPr id="15" name="Rectangle 5">
            <a:extLst>
              <a:ext uri="{FF2B5EF4-FFF2-40B4-BE49-F238E27FC236}">
                <a16:creationId xmlns:a16="http://schemas.microsoft.com/office/drawing/2014/main" id="{C1B651DB-0EEE-4BA9-AF02-FD3D2158B14E}"/>
              </a:ext>
            </a:extLst>
          </p:cNvPr>
          <p:cNvSpPr>
            <a:spLocks noChangeArrowheads="1"/>
          </p:cNvSpPr>
          <p:nvPr/>
        </p:nvSpPr>
        <p:spPr bwMode="auto">
          <a:xfrm>
            <a:off x="5835133" y="3957389"/>
            <a:ext cx="5726141" cy="550816"/>
          </a:xfrm>
          <a:prstGeom prst="rect">
            <a:avLst/>
          </a:prstGeom>
          <a:noFill/>
          <a:ln>
            <a:noFill/>
          </a:ln>
          <a:effectLst/>
        </p:spPr>
        <p:txBody>
          <a:bodyPr lIns="90000" tIns="90000" rIns="0" bIns="9000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r>
              <a:rPr lang="de-DE" sz="1400" dirty="0">
                <a:solidFill>
                  <a:schemeClr val="accent1"/>
                </a:solidFill>
              </a:rPr>
              <a:t>Prämien &amp; Leistungsdynamik </a:t>
            </a:r>
            <a:r>
              <a:rPr lang="de-DE" sz="1400" b="0" dirty="0"/>
              <a:t>zu top Konditionen</a:t>
            </a:r>
          </a:p>
        </p:txBody>
      </p:sp>
      <p:sp>
        <p:nvSpPr>
          <p:cNvPr id="16" name="Rectangle 5">
            <a:extLst>
              <a:ext uri="{FF2B5EF4-FFF2-40B4-BE49-F238E27FC236}">
                <a16:creationId xmlns:a16="http://schemas.microsoft.com/office/drawing/2014/main" id="{5FA33DD7-BED8-4BCA-8D19-3A7DC8077D70}"/>
              </a:ext>
            </a:extLst>
          </p:cNvPr>
          <p:cNvSpPr>
            <a:spLocks noChangeArrowheads="1"/>
          </p:cNvSpPr>
          <p:nvPr/>
        </p:nvSpPr>
        <p:spPr bwMode="auto">
          <a:xfrm>
            <a:off x="5835133" y="4623240"/>
            <a:ext cx="5726141" cy="550816"/>
          </a:xfrm>
          <a:prstGeom prst="rect">
            <a:avLst/>
          </a:prstGeom>
          <a:noFill/>
          <a:ln>
            <a:noFill/>
          </a:ln>
          <a:effectLst/>
        </p:spPr>
        <p:txBody>
          <a:bodyPr lIns="90000" tIns="90000" rIns="0" bIns="90000" anchor="ct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r>
              <a:rPr lang="de-DE" sz="1400" dirty="0">
                <a:solidFill>
                  <a:schemeClr val="accent1"/>
                </a:solidFill>
              </a:rPr>
              <a:t>Nachversicherungsgarantie </a:t>
            </a:r>
            <a:r>
              <a:rPr lang="de-DE" sz="1400" b="0" dirty="0"/>
              <a:t>für einen immer passenden Schutz</a:t>
            </a:r>
            <a:r>
              <a:rPr lang="de-DE" sz="1400" baseline="30000" dirty="0"/>
              <a:t>1</a:t>
            </a:r>
          </a:p>
        </p:txBody>
      </p:sp>
      <p:pic>
        <p:nvPicPr>
          <p:cNvPr id="18" name="Grafik 21" descr="Ein Bild, das Zeichnung, Licht enthält.&#10;&#10;Automatisch generierte Beschreibung">
            <a:extLst>
              <a:ext uri="{FF2B5EF4-FFF2-40B4-BE49-F238E27FC236}">
                <a16:creationId xmlns:a16="http://schemas.microsoft.com/office/drawing/2014/main" id="{B70CE989-2DA6-48B4-80B5-AF14D52CAF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0130" y="3410758"/>
            <a:ext cx="446010" cy="312374"/>
          </a:xfrm>
          <a:prstGeom prst="rect">
            <a:avLst/>
          </a:prstGeom>
        </p:spPr>
      </p:pic>
      <p:pic>
        <p:nvPicPr>
          <p:cNvPr id="19" name="Grafik 23" descr="Ein Bild, das Schild, draußen, Straße, sitzend enthält.&#10;&#10;Automatisch generierte Beschreibung">
            <a:extLst>
              <a:ext uri="{FF2B5EF4-FFF2-40B4-BE49-F238E27FC236}">
                <a16:creationId xmlns:a16="http://schemas.microsoft.com/office/drawing/2014/main" id="{04B0E3E7-4527-4023-8A53-83884279E6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64864" y="2743228"/>
            <a:ext cx="276542" cy="315731"/>
          </a:xfrm>
          <a:prstGeom prst="rect">
            <a:avLst/>
          </a:prstGeom>
        </p:spPr>
      </p:pic>
      <p:pic>
        <p:nvPicPr>
          <p:cNvPr id="20" name="Grafik 25" descr="Ein Bild, das Schild, Zeichnung enthält.&#10;&#10;Automatisch generierte Beschreibung">
            <a:extLst>
              <a:ext uri="{FF2B5EF4-FFF2-40B4-BE49-F238E27FC236}">
                <a16:creationId xmlns:a16="http://schemas.microsoft.com/office/drawing/2014/main" id="{6DDA7CBF-B6A5-427D-A51A-47A362CBF8D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07304" y="2117522"/>
            <a:ext cx="391663" cy="235438"/>
          </a:xfrm>
          <a:prstGeom prst="rect">
            <a:avLst/>
          </a:prstGeom>
        </p:spPr>
      </p:pic>
      <p:pic>
        <p:nvPicPr>
          <p:cNvPr id="21" name="Grafik 27" descr="Ein Bild, das Objekt, Uhr, Teller, Zeichnung enthält.&#10;&#10;Automatisch generierte Beschreibung">
            <a:extLst>
              <a:ext uri="{FF2B5EF4-FFF2-40B4-BE49-F238E27FC236}">
                <a16:creationId xmlns:a16="http://schemas.microsoft.com/office/drawing/2014/main" id="{A30663B5-3ADB-427C-AAE3-F115D7C62F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30319" y="4079063"/>
            <a:ext cx="345632" cy="307468"/>
          </a:xfrm>
          <a:prstGeom prst="rect">
            <a:avLst/>
          </a:prstGeom>
        </p:spPr>
      </p:pic>
      <p:grpSp>
        <p:nvGrpSpPr>
          <p:cNvPr id="22" name="Gruppieren 20">
            <a:extLst>
              <a:ext uri="{FF2B5EF4-FFF2-40B4-BE49-F238E27FC236}">
                <a16:creationId xmlns:a16="http://schemas.microsoft.com/office/drawing/2014/main" id="{33DD92B0-1BFD-4884-BF07-8015C447045A}"/>
              </a:ext>
            </a:extLst>
          </p:cNvPr>
          <p:cNvGrpSpPr/>
          <p:nvPr/>
        </p:nvGrpSpPr>
        <p:grpSpPr>
          <a:xfrm>
            <a:off x="5211488" y="4722878"/>
            <a:ext cx="383294" cy="351541"/>
            <a:chOff x="5242832" y="4796188"/>
            <a:chExt cx="383294" cy="351541"/>
          </a:xfrm>
        </p:grpSpPr>
        <p:pic>
          <p:nvPicPr>
            <p:cNvPr id="23" name="Grafik 29" descr="Ein Bild, das Geschirr, Teller enthält.&#10;&#10;Automatisch generierte Beschreibung">
              <a:extLst>
                <a:ext uri="{FF2B5EF4-FFF2-40B4-BE49-F238E27FC236}">
                  <a16:creationId xmlns:a16="http://schemas.microsoft.com/office/drawing/2014/main" id="{069F4DDA-A3CB-414B-90A6-45A933FBB8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2832" y="4841810"/>
              <a:ext cx="383294" cy="305919"/>
            </a:xfrm>
            <a:prstGeom prst="rect">
              <a:avLst/>
            </a:prstGeom>
          </p:spPr>
        </p:pic>
        <p:sp>
          <p:nvSpPr>
            <p:cNvPr id="24" name="Rechteck 18">
              <a:extLst>
                <a:ext uri="{FF2B5EF4-FFF2-40B4-BE49-F238E27FC236}">
                  <a16:creationId xmlns:a16="http://schemas.microsoft.com/office/drawing/2014/main" id="{C399EB4F-3F01-4B5B-BCE9-B367BE7DA441}"/>
                </a:ext>
              </a:extLst>
            </p:cNvPr>
            <p:cNvSpPr/>
            <p:nvPr/>
          </p:nvSpPr>
          <p:spPr>
            <a:xfrm>
              <a:off x="5382091" y="4796188"/>
              <a:ext cx="104775" cy="20443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pic>
          <p:nvPicPr>
            <p:cNvPr id="25" name="Grafik 17">
              <a:extLst>
                <a:ext uri="{FF2B5EF4-FFF2-40B4-BE49-F238E27FC236}">
                  <a16:creationId xmlns:a16="http://schemas.microsoft.com/office/drawing/2014/main" id="{204EE78F-0EBC-4F7B-A08D-2C3EA650632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72415" y="4836597"/>
              <a:ext cx="106583" cy="154504"/>
            </a:xfrm>
            <a:prstGeom prst="rect">
              <a:avLst/>
            </a:prstGeom>
          </p:spPr>
        </p:pic>
      </p:grpSp>
      <p:cxnSp>
        <p:nvCxnSpPr>
          <p:cNvPr id="26" name="Gerader Verbinder 79">
            <a:extLst>
              <a:ext uri="{FF2B5EF4-FFF2-40B4-BE49-F238E27FC236}">
                <a16:creationId xmlns:a16="http://schemas.microsoft.com/office/drawing/2014/main" id="{463A5BF3-A5CA-4A2A-9A52-E595B70E547B}"/>
              </a:ext>
            </a:extLst>
          </p:cNvPr>
          <p:cNvCxnSpPr>
            <a:cxnSpLocks/>
          </p:cNvCxnSpPr>
          <p:nvPr/>
        </p:nvCxnSpPr>
        <p:spPr>
          <a:xfrm>
            <a:off x="5796547" y="2001241"/>
            <a:ext cx="0" cy="468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Gerader Verbinder 79">
            <a:extLst>
              <a:ext uri="{FF2B5EF4-FFF2-40B4-BE49-F238E27FC236}">
                <a16:creationId xmlns:a16="http://schemas.microsoft.com/office/drawing/2014/main" id="{DCA7D4BB-2BC5-4CDA-8C86-FDC8A6F85BE4}"/>
              </a:ext>
            </a:extLst>
          </p:cNvPr>
          <p:cNvCxnSpPr>
            <a:cxnSpLocks/>
          </p:cNvCxnSpPr>
          <p:nvPr/>
        </p:nvCxnSpPr>
        <p:spPr>
          <a:xfrm>
            <a:off x="5796547" y="2667093"/>
            <a:ext cx="0" cy="468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Gerader Verbinder 79">
            <a:extLst>
              <a:ext uri="{FF2B5EF4-FFF2-40B4-BE49-F238E27FC236}">
                <a16:creationId xmlns:a16="http://schemas.microsoft.com/office/drawing/2014/main" id="{6BE87FB9-4DB4-4FA9-9E84-2876445E2A9F}"/>
              </a:ext>
            </a:extLst>
          </p:cNvPr>
          <p:cNvCxnSpPr>
            <a:cxnSpLocks/>
          </p:cNvCxnSpPr>
          <p:nvPr/>
        </p:nvCxnSpPr>
        <p:spPr>
          <a:xfrm>
            <a:off x="5796547" y="3332945"/>
            <a:ext cx="0" cy="468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r Verbinder 79">
            <a:extLst>
              <a:ext uri="{FF2B5EF4-FFF2-40B4-BE49-F238E27FC236}">
                <a16:creationId xmlns:a16="http://schemas.microsoft.com/office/drawing/2014/main" id="{934A8A2D-B280-4683-9669-3965BBE39095}"/>
              </a:ext>
            </a:extLst>
          </p:cNvPr>
          <p:cNvCxnSpPr>
            <a:cxnSpLocks/>
          </p:cNvCxnSpPr>
          <p:nvPr/>
        </p:nvCxnSpPr>
        <p:spPr>
          <a:xfrm>
            <a:off x="5796547" y="3998797"/>
            <a:ext cx="0" cy="468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Gerader Verbinder 79">
            <a:extLst>
              <a:ext uri="{FF2B5EF4-FFF2-40B4-BE49-F238E27FC236}">
                <a16:creationId xmlns:a16="http://schemas.microsoft.com/office/drawing/2014/main" id="{CD8A026D-EE8A-4A17-9CDC-09A8FB07B02F}"/>
              </a:ext>
            </a:extLst>
          </p:cNvPr>
          <p:cNvCxnSpPr>
            <a:cxnSpLocks/>
          </p:cNvCxnSpPr>
          <p:nvPr/>
        </p:nvCxnSpPr>
        <p:spPr>
          <a:xfrm>
            <a:off x="5796547" y="4664648"/>
            <a:ext cx="0" cy="468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liennummernplatzhalter 2">
            <a:extLst>
              <a:ext uri="{FF2B5EF4-FFF2-40B4-BE49-F238E27FC236}">
                <a16:creationId xmlns:a16="http://schemas.microsoft.com/office/drawing/2014/main" id="{73C957DA-5150-46FE-A4D2-0C67335B72E0}"/>
              </a:ext>
            </a:extLst>
          </p:cNvPr>
          <p:cNvSpPr>
            <a:spLocks noGrp="1"/>
          </p:cNvSpPr>
          <p:nvPr>
            <p:ph type="sldNum" sz="quarter" idx="12"/>
          </p:nvPr>
        </p:nvSpPr>
        <p:spPr/>
        <p:txBody>
          <a:bodyPr/>
          <a:lstStyle/>
          <a:p>
            <a:fld id="{7EC6429F-8EBA-4254-B9C8-295228AFE7F1}" type="slidenum">
              <a:rPr lang="de-DE" smtClean="0"/>
              <a:pPr/>
              <a:t>94</a:t>
            </a:fld>
            <a:endParaRPr lang="de-DE" dirty="0"/>
          </a:p>
        </p:txBody>
      </p:sp>
      <p:sp>
        <p:nvSpPr>
          <p:cNvPr id="31" name="Fußzeilenplatzhalter 2">
            <a:extLst>
              <a:ext uri="{FF2B5EF4-FFF2-40B4-BE49-F238E27FC236}">
                <a16:creationId xmlns:a16="http://schemas.microsoft.com/office/drawing/2014/main" id="{51D37122-773B-4415-9CA0-3070622DB5CE}"/>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32" name="Text Placeholder 4">
            <a:extLst>
              <a:ext uri="{FF2B5EF4-FFF2-40B4-BE49-F238E27FC236}">
                <a16:creationId xmlns:a16="http://schemas.microsoft.com/office/drawing/2014/main" id="{241E8307-0986-4E1B-9DBC-1ED56521950F}"/>
              </a:ext>
            </a:extLst>
          </p:cNvPr>
          <p:cNvSpPr txBox="1">
            <a:spLocks/>
          </p:cNvSpPr>
          <p:nvPr/>
        </p:nvSpPr>
        <p:spPr>
          <a:xfrm>
            <a:off x="335360" y="6227199"/>
            <a:ext cx="11520000" cy="210083"/>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1) Nachversicherungsgarantie ohne freie Phase</a:t>
            </a:r>
          </a:p>
        </p:txBody>
      </p:sp>
    </p:spTree>
    <p:extLst>
      <p:ext uri="{BB962C8B-B14F-4D97-AF65-F5344CB8AC3E}">
        <p14:creationId xmlns:p14="http://schemas.microsoft.com/office/powerpoint/2010/main" val="30517238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7">
            <a:extLst>
              <a:ext uri="{FF2B5EF4-FFF2-40B4-BE49-F238E27FC236}">
                <a16:creationId xmlns:a16="http://schemas.microsoft.com/office/drawing/2014/main" id="{79B55063-28CA-4AE6-A32D-93E47CA76C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5360" y="1266826"/>
            <a:ext cx="2711127" cy="1483980"/>
          </a:xfrm>
          <a:prstGeom prst="rect">
            <a:avLst/>
          </a:prstGeom>
        </p:spPr>
      </p:pic>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a:xfrm>
            <a:off x="335360" y="260649"/>
            <a:ext cx="11520000" cy="791865"/>
          </a:xfrm>
        </p:spPr>
        <p:txBody>
          <a:bodyPr/>
          <a:lstStyle/>
          <a:p>
            <a:r>
              <a:rPr lang="de-DE"/>
              <a:t>Berufsunfähigkeitsschutz 2 Go. </a:t>
            </a:r>
            <a:endParaRPr lang="de-DE" dirty="0"/>
          </a:p>
        </p:txBody>
      </p:sp>
      <p:sp>
        <p:nvSpPr>
          <p:cNvPr id="4" name="Rechteck 1">
            <a:extLst>
              <a:ext uri="{FF2B5EF4-FFF2-40B4-BE49-F238E27FC236}">
                <a16:creationId xmlns:a16="http://schemas.microsoft.com/office/drawing/2014/main" id="{801F60F4-E564-48AA-A189-AC61FE64D526}"/>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BU </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2Go</a:t>
            </a:r>
          </a:p>
        </p:txBody>
      </p:sp>
      <p:sp>
        <p:nvSpPr>
          <p:cNvPr id="5" name="Text Placeholder 4">
            <a:extLst>
              <a:ext uri="{FF2B5EF4-FFF2-40B4-BE49-F238E27FC236}">
                <a16:creationId xmlns:a16="http://schemas.microsoft.com/office/drawing/2014/main" id="{1F68CF31-B4B5-4D2B-9B9F-B67AC31D3F2A}"/>
              </a:ext>
            </a:extLst>
          </p:cNvPr>
          <p:cNvSpPr txBox="1">
            <a:spLocks/>
          </p:cNvSpPr>
          <p:nvPr/>
        </p:nvSpPr>
        <p:spPr>
          <a:xfrm>
            <a:off x="335360" y="5699944"/>
            <a:ext cx="11520000" cy="712545"/>
          </a:xfrm>
          <a:prstGeom prst="rect">
            <a:avLst/>
          </a:prstGeom>
        </p:spPr>
        <p:txBody>
          <a:bodyPr lIns="0" tIns="0" rIns="0" bIns="0" anchor="b"/>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1080"/>
              </a:lnSpc>
              <a:spcBef>
                <a:spcPts val="0"/>
              </a:spcBef>
            </a:pPr>
            <a:r>
              <a:rPr lang="de-DE" sz="900" b="0" dirty="0">
                <a:solidFill>
                  <a:schemeClr val="accent1"/>
                </a:solidFill>
              </a:rPr>
              <a:t>1) Nicht möglich bei BUZ zur Basisrente oder Risiko-Lebensversicherung.</a:t>
            </a:r>
          </a:p>
          <a:p>
            <a:pPr algn="r">
              <a:lnSpc>
                <a:spcPts val="1080"/>
              </a:lnSpc>
              <a:spcBef>
                <a:spcPts val="0"/>
              </a:spcBef>
            </a:pPr>
            <a:r>
              <a:rPr lang="de-DE" sz="900" b="0" dirty="0">
                <a:solidFill>
                  <a:schemeClr val="accent1"/>
                </a:solidFill>
              </a:rPr>
              <a:t>2) Uneingeschränkter BU-Schutz nach 5 Jahren; innerhalb der ersten 5 Jahre volle BU-Leistung bei BU aufgrund Unfall oder Infektionskrankheit; </a:t>
            </a:r>
            <a:br>
              <a:rPr lang="de-DE" sz="900" b="0" dirty="0">
                <a:solidFill>
                  <a:schemeClr val="accent1"/>
                </a:solidFill>
              </a:rPr>
            </a:br>
            <a:r>
              <a:rPr lang="de-DE" sz="900" b="0" dirty="0">
                <a:solidFill>
                  <a:schemeClr val="accent1"/>
                </a:solidFill>
              </a:rPr>
              <a:t>bei sonstiger BU in den ersten 5 Jahren einmalige Leistung in Höhe der 6-fachen Monatsrente inkl. Bonus und Wegfall des künftigen BU-Schutzes </a:t>
            </a:r>
            <a:br>
              <a:rPr lang="de-DE" sz="900" b="0" dirty="0">
                <a:solidFill>
                  <a:schemeClr val="accent1"/>
                </a:solidFill>
              </a:rPr>
            </a:br>
            <a:r>
              <a:rPr lang="de-DE" sz="900" b="0" dirty="0">
                <a:solidFill>
                  <a:schemeClr val="accent1"/>
                </a:solidFill>
              </a:rPr>
              <a:t>(im Fall § 3 Nr. 63 EStG lebenslange Verrentung; Kapitalwahlrecht nur bei selbständiger BU)</a:t>
            </a:r>
          </a:p>
          <a:p>
            <a:pPr algn="r">
              <a:lnSpc>
                <a:spcPts val="1080"/>
              </a:lnSpc>
              <a:spcBef>
                <a:spcPts val="0"/>
              </a:spcBef>
            </a:pPr>
            <a:r>
              <a:rPr lang="de-DE" sz="900" b="0" dirty="0">
                <a:solidFill>
                  <a:schemeClr val="accent1"/>
                </a:solidFill>
              </a:rPr>
              <a:t>3) NEU: Nachversicherungsgarantie ohne freie Phase</a:t>
            </a:r>
          </a:p>
        </p:txBody>
      </p:sp>
      <p:graphicFrame>
        <p:nvGraphicFramePr>
          <p:cNvPr id="7" name="Tabelle 12">
            <a:extLst>
              <a:ext uri="{FF2B5EF4-FFF2-40B4-BE49-F238E27FC236}">
                <a16:creationId xmlns:a16="http://schemas.microsoft.com/office/drawing/2014/main" id="{25F83D5A-AF2F-41AD-B393-406712017BA7}"/>
              </a:ext>
            </a:extLst>
          </p:cNvPr>
          <p:cNvGraphicFramePr>
            <a:graphicFrameLocks noGrp="1"/>
          </p:cNvGraphicFramePr>
          <p:nvPr>
            <p:extLst>
              <p:ext uri="{D42A27DB-BD31-4B8C-83A1-F6EECF244321}">
                <p14:modId xmlns:p14="http://schemas.microsoft.com/office/powerpoint/2010/main" val="3384404013"/>
              </p:ext>
            </p:extLst>
          </p:nvPr>
        </p:nvGraphicFramePr>
        <p:xfrm>
          <a:off x="333375" y="1946826"/>
          <a:ext cx="11533188" cy="3561475"/>
        </p:xfrm>
        <a:graphic>
          <a:graphicData uri="http://schemas.openxmlformats.org/drawingml/2006/table">
            <a:tbl>
              <a:tblPr>
                <a:tableStyleId>{2D5ABB26-0587-4C30-8999-92F81FD0307C}</a:tableStyleId>
              </a:tblPr>
              <a:tblGrid>
                <a:gridCol w="2720975">
                  <a:extLst>
                    <a:ext uri="{9D8B030D-6E8A-4147-A177-3AD203B41FA5}">
                      <a16:colId xmlns:a16="http://schemas.microsoft.com/office/drawing/2014/main" val="20000"/>
                    </a:ext>
                  </a:extLst>
                </a:gridCol>
                <a:gridCol w="4890123">
                  <a:extLst>
                    <a:ext uri="{9D8B030D-6E8A-4147-A177-3AD203B41FA5}">
                      <a16:colId xmlns:a16="http://schemas.microsoft.com/office/drawing/2014/main" val="20001"/>
                    </a:ext>
                  </a:extLst>
                </a:gridCol>
                <a:gridCol w="3922090">
                  <a:extLst>
                    <a:ext uri="{9D8B030D-6E8A-4147-A177-3AD203B41FA5}">
                      <a16:colId xmlns:a16="http://schemas.microsoft.com/office/drawing/2014/main" val="20002"/>
                    </a:ext>
                  </a:extLst>
                </a:gridCol>
              </a:tblGrid>
              <a:tr h="583536">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de-DE" altLang="de-DE" sz="1800" b="0" i="0" u="none" strike="noStrike" cap="none" normalizeH="0" baseline="0" dirty="0">
                        <a:ln>
                          <a:noFill/>
                        </a:ln>
                        <a:solidFill>
                          <a:srgbClr val="FFFFFF"/>
                        </a:solidFill>
                        <a:effectLst/>
                        <a:latin typeface="+mj-lt"/>
                        <a:cs typeface="Arial" pitchFamily="34" charset="0"/>
                      </a:endParaRPr>
                    </a:p>
                  </a:txBody>
                  <a:tcPr marL="90000" marR="90000" marT="0" marB="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normalizeH="0" baseline="0" noProof="0" dirty="0">
                          <a:ln>
                            <a:noFill/>
                          </a:ln>
                          <a:solidFill>
                            <a:schemeClr val="bg1"/>
                          </a:solidFill>
                          <a:effectLst/>
                          <a:latin typeface="Arial" pitchFamily="34" charset="0"/>
                          <a:ea typeface="ＭＳ Ｐゴシック" pitchFamily="34" charset="-128"/>
                          <a:cs typeface="+mn-cs"/>
                        </a:rPr>
                        <a:t>Duales Modell</a:t>
                      </a:r>
                      <a:br>
                        <a:rPr kumimoji="0" lang="de-DE" sz="1200" b="1" i="0" u="none" strike="noStrike" kern="1200" cap="none" normalizeH="0" baseline="0" noProof="0" dirty="0">
                          <a:ln>
                            <a:noFill/>
                          </a:ln>
                          <a:solidFill>
                            <a:schemeClr val="bg1"/>
                          </a:solidFill>
                          <a:effectLst/>
                          <a:latin typeface="Arial" pitchFamily="34" charset="0"/>
                          <a:ea typeface="ＭＳ Ｐゴシック" pitchFamily="34" charset="-128"/>
                          <a:cs typeface="+mn-cs"/>
                        </a:rPr>
                      </a:br>
                      <a:r>
                        <a:rPr kumimoji="0" lang="de-DE" sz="1200" b="1" i="0" u="none" strike="noStrike" kern="1200" cap="none" normalizeH="0" baseline="0" dirty="0">
                          <a:ln>
                            <a:noFill/>
                          </a:ln>
                          <a:solidFill>
                            <a:schemeClr val="bg1"/>
                          </a:solidFill>
                          <a:effectLst/>
                          <a:latin typeface="Arial" pitchFamily="34" charset="0"/>
                          <a:ea typeface="ＭＳ Ｐゴシック" pitchFamily="34" charset="-128"/>
                          <a:cs typeface="+mn-cs"/>
                        </a:rPr>
                        <a:t>Top-BU-Schutz</a:t>
                      </a:r>
                      <a:endParaRPr kumimoji="0" lang="de-DE" sz="1200" b="1" i="0" u="none" strike="noStrike" kern="1200" cap="none" normalizeH="0" baseline="0" noProof="0" dirty="0">
                        <a:ln>
                          <a:noFill/>
                        </a:ln>
                        <a:solidFill>
                          <a:schemeClr val="bg1"/>
                        </a:solidFill>
                        <a:effectLst/>
                        <a:latin typeface="Arial" pitchFamily="34" charset="0"/>
                        <a:ea typeface="ＭＳ Ｐゴシック" pitchFamily="34" charset="-128"/>
                        <a:cs typeface="+mn-cs"/>
                      </a:endParaRPr>
                    </a:p>
                  </a:txBody>
                  <a:tcPr marL="90000" marR="90000" marT="0" marB="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normalizeH="0" baseline="0" noProof="0" dirty="0">
                          <a:ln>
                            <a:noFill/>
                          </a:ln>
                          <a:solidFill>
                            <a:schemeClr val="bg1"/>
                          </a:solidFill>
                          <a:effectLst/>
                          <a:latin typeface="Arial" pitchFamily="34" charset="0"/>
                          <a:ea typeface="ＭＳ Ｐゴシック" pitchFamily="34" charset="-128"/>
                          <a:cs typeface="+mn-cs"/>
                        </a:rPr>
                        <a:t>Duales Modell</a:t>
                      </a:r>
                      <a:br>
                        <a:rPr kumimoji="0" lang="de-DE" sz="1200" b="1" i="0" u="none" strike="noStrike" kern="1200" cap="none" normalizeH="0" baseline="0" noProof="0" dirty="0">
                          <a:ln>
                            <a:noFill/>
                          </a:ln>
                          <a:solidFill>
                            <a:schemeClr val="bg1"/>
                          </a:solidFill>
                          <a:effectLst/>
                          <a:latin typeface="Arial" pitchFamily="34" charset="0"/>
                          <a:ea typeface="ＭＳ Ｐゴシック" pitchFamily="34" charset="-128"/>
                          <a:cs typeface="+mn-cs"/>
                        </a:rPr>
                      </a:br>
                      <a:r>
                        <a:rPr kumimoji="0" lang="de-DE" sz="1200" b="1" i="0" u="none" strike="noStrike" kern="1200" cap="none" normalizeH="0" baseline="0" dirty="0">
                          <a:ln>
                            <a:noFill/>
                          </a:ln>
                          <a:solidFill>
                            <a:schemeClr val="bg1"/>
                          </a:solidFill>
                          <a:effectLst/>
                          <a:latin typeface="Arial" pitchFamily="34" charset="0"/>
                          <a:ea typeface="ＭＳ Ｐゴシック" pitchFamily="34" charset="-128"/>
                          <a:cs typeface="+mn-cs"/>
                        </a:rPr>
                        <a:t>Basis-BU-Schutz</a:t>
                      </a:r>
                      <a:r>
                        <a:rPr kumimoji="0" lang="de-DE" sz="1200" b="1" i="0" u="none" strike="noStrike" kern="1200" cap="none" normalizeH="0" baseline="30000" dirty="0">
                          <a:ln>
                            <a:noFill/>
                          </a:ln>
                          <a:solidFill>
                            <a:schemeClr val="bg1"/>
                          </a:solidFill>
                          <a:effectLst/>
                          <a:latin typeface="Arial" pitchFamily="34" charset="0"/>
                          <a:ea typeface="ＭＳ Ｐゴシック" pitchFamily="34" charset="-128"/>
                          <a:cs typeface="+mn-cs"/>
                        </a:rPr>
                        <a:t>1)</a:t>
                      </a:r>
                    </a:p>
                  </a:txBody>
                  <a:tcPr marL="90000" marR="90000" marT="0" marB="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08551">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ＭＳ Ｐゴシック" panose="020B0600070205080204" pitchFamily="34" charset="-128"/>
                          <a:cs typeface="Times New Roman"/>
                        </a:rPr>
                        <a:t>Volle BU-Rentenleistung</a:t>
                      </a:r>
                      <a:endParaRPr lang="de-DE" altLang="de-DE" sz="1200" b="1" kern="1200" dirty="0">
                        <a:solidFill>
                          <a:schemeClr val="tx1"/>
                        </a:solidFill>
                        <a:effectLst/>
                        <a:latin typeface="+mn-lt"/>
                        <a:ea typeface="ＭＳ Ｐゴシック" panose="020B0600070205080204" pitchFamily="34" charset="-128"/>
                        <a:cs typeface="Times New Roman"/>
                      </a:endParaRPr>
                    </a:p>
                  </a:txBody>
                  <a:tcPr marL="90000" marR="90000" marT="0" marB="0" anchor="ctr" horzOverflow="overflow">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tc>
                  <a:txBody>
                    <a:bodyPr/>
                    <a:lstStyle/>
                    <a:p>
                      <a:pPr marL="252000" marR="0" lvl="0" indent="-252000" algn="l" defTabSz="914400" rtl="0" eaLnBrk="1" fontAlgn="base" latinLnBrk="0" hangingPunct="1">
                        <a:lnSpc>
                          <a:spcPct val="100000"/>
                        </a:lnSpc>
                        <a:spcBef>
                          <a:spcPts val="600"/>
                        </a:spcBef>
                        <a:spcAft>
                          <a:spcPts val="0"/>
                        </a:spcAft>
                        <a:buClrTx/>
                        <a:buSzTx/>
                        <a:buFont typeface="Wingdings" panose="05000000000000000000" pitchFamily="2" charset="2"/>
                        <a:buBlip>
                          <a:blip r:embed="rId3"/>
                        </a:buBlip>
                        <a:tabLst/>
                        <a:defRPr/>
                      </a:pPr>
                      <a:r>
                        <a:rPr lang="de-DE" altLang="de-DE" sz="1400" b="0" kern="1200" dirty="0">
                          <a:solidFill>
                            <a:schemeClr val="tx1"/>
                          </a:solidFill>
                          <a:latin typeface="+mn-lt"/>
                          <a:ea typeface="+mn-ea"/>
                          <a:cs typeface="+mn-cs"/>
                        </a:rPr>
                        <a:t> </a:t>
                      </a: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0" kern="1200" dirty="0">
                          <a:solidFill>
                            <a:schemeClr val="tx1"/>
                          </a:solidFill>
                          <a:effectLst/>
                          <a:latin typeface="+mn-lt"/>
                          <a:ea typeface="ＭＳ Ｐゴシック" panose="020B0600070205080204" pitchFamily="34" charset="-128"/>
                          <a:cs typeface="Times New Roman"/>
                          <a:sym typeface="Wingdings"/>
                        </a:rPr>
                        <a:t>    </a:t>
                      </a:r>
                      <a:r>
                        <a:rPr lang="de-DE" altLang="de-DE" sz="1200" b="0" kern="1200" baseline="30000" noProof="0" dirty="0">
                          <a:solidFill>
                            <a:schemeClr val="tx1"/>
                          </a:solidFill>
                          <a:effectLst/>
                          <a:latin typeface="+mn-lt"/>
                          <a:ea typeface="ＭＳ Ｐゴシック" panose="020B0600070205080204" pitchFamily="34" charset="-128"/>
                          <a:cs typeface="Times New Roman"/>
                          <a:sym typeface="Wingdings"/>
                        </a:rPr>
                        <a:t>2)</a:t>
                      </a:r>
                      <a:endParaRPr lang="de-DE" altLang="de-DE" sz="1200" b="0" kern="1200" baseline="30000" dirty="0">
                        <a:solidFill>
                          <a:schemeClr val="tx1"/>
                        </a:solidFill>
                        <a:effectLst/>
                        <a:latin typeface="+mn-lt"/>
                        <a:ea typeface="ＭＳ Ｐゴシック" panose="020B0600070205080204" pitchFamily="34" charset="-128"/>
                        <a:cs typeface="Times New Roman"/>
                      </a:endParaRPr>
                    </a:p>
                  </a:txBody>
                  <a:tcPr marL="90000" marR="90000" marT="0" marB="0" horzOverflow="overflow">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extLst>
                  <a:ext uri="{0D108BD9-81ED-4DB2-BD59-A6C34878D82A}">
                    <a16:rowId xmlns:a16="http://schemas.microsoft.com/office/drawing/2014/main" val="10002"/>
                  </a:ext>
                </a:extLst>
              </a:tr>
              <a:tr h="224573">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1" kern="1200" dirty="0">
                          <a:solidFill>
                            <a:schemeClr val="tx1"/>
                          </a:solidFill>
                          <a:effectLst/>
                          <a:latin typeface="+mn-lt"/>
                          <a:ea typeface="ＭＳ Ｐゴシック" panose="020B0600070205080204" pitchFamily="34" charset="-128"/>
                          <a:cs typeface="Times New Roman"/>
                        </a:rPr>
                        <a:t>Vorläufiger Versicherungsschutz</a:t>
                      </a:r>
                    </a:p>
                  </a:txBody>
                  <a:tcPr marL="90000" marR="90000" marT="0" marB="0" anchor="ctr" horzOverflow="overflow">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252000" marR="0" lvl="0" indent="-252000" algn="l" defTabSz="914400" rtl="0" eaLnBrk="1" fontAlgn="base" latinLnBrk="0" hangingPunct="1">
                        <a:lnSpc>
                          <a:spcPct val="100000"/>
                        </a:lnSpc>
                        <a:spcBef>
                          <a:spcPts val="600"/>
                        </a:spcBef>
                        <a:spcAft>
                          <a:spcPts val="0"/>
                        </a:spcAft>
                        <a:buClrTx/>
                        <a:buSzTx/>
                        <a:buFont typeface="Wingdings" panose="05000000000000000000" pitchFamily="2" charset="2"/>
                        <a:buBlip>
                          <a:blip r:embed="rId3"/>
                        </a:buBlip>
                        <a:tabLst/>
                        <a:defRPr/>
                      </a:pPr>
                      <a:r>
                        <a:rPr lang="de-DE" altLang="de-DE" sz="1400" b="0" kern="1200" dirty="0">
                          <a:solidFill>
                            <a:schemeClr val="tx1"/>
                          </a:solidFill>
                          <a:latin typeface="+mn-lt"/>
                          <a:ea typeface="+mn-ea"/>
                          <a:cs typeface="+mn-cs"/>
                          <a:sym typeface="Wingdings"/>
                        </a:rPr>
                        <a:t> </a:t>
                      </a:r>
                      <a:endParaRPr lang="de-DE" altLang="de-DE" sz="1400" b="0" kern="1200" dirty="0">
                        <a:solidFill>
                          <a:schemeClr val="tx1"/>
                        </a:solidFill>
                        <a:latin typeface="+mn-lt"/>
                        <a:ea typeface="+mn-ea"/>
                        <a:cs typeface="+mn-cs"/>
                      </a:endParaRP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de-DE" altLang="de-DE" sz="1200" b="0" kern="1200" dirty="0">
                        <a:solidFill>
                          <a:schemeClr val="tx1"/>
                        </a:solidFill>
                        <a:effectLst/>
                        <a:latin typeface="+mn-lt"/>
                        <a:ea typeface="ＭＳ Ｐゴシック" panose="020B0600070205080204" pitchFamily="34" charset="-128"/>
                        <a:cs typeface="Times New Roman"/>
                      </a:endParaRPr>
                    </a:p>
                  </a:txBody>
                  <a:tcPr marL="90000" marR="90000" marT="0" marB="0" anchor="ctr" horzOverflow="overflow">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extLst>
                  <a:ext uri="{0D108BD9-81ED-4DB2-BD59-A6C34878D82A}">
                    <a16:rowId xmlns:a16="http://schemas.microsoft.com/office/drawing/2014/main" val="10003"/>
                  </a:ext>
                </a:extLst>
              </a:tr>
              <a:tr h="434858">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1" kern="1200" dirty="0">
                          <a:solidFill>
                            <a:schemeClr val="tx1"/>
                          </a:solidFill>
                          <a:effectLst/>
                          <a:latin typeface="+mn-lt"/>
                          <a:ea typeface="ＭＳ Ｐゴシック" panose="020B0600070205080204" pitchFamily="34" charset="-128"/>
                          <a:cs typeface="Times New Roman"/>
                        </a:rPr>
                        <a:t>Leistungsgrenzen inkl. Bonus</a:t>
                      </a:r>
                    </a:p>
                  </a:txBody>
                  <a:tcPr marL="90000" marR="90000" marT="0" marB="0" anchor="ctr" horzOverflow="overflow">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0" kern="1200" dirty="0">
                          <a:solidFill>
                            <a:schemeClr val="tx1"/>
                          </a:solidFill>
                          <a:effectLst/>
                          <a:latin typeface="+mn-lt"/>
                          <a:ea typeface="ＭＳ Ｐゴシック" panose="020B0600070205080204" pitchFamily="34" charset="-128"/>
                          <a:cs typeface="Times New Roman"/>
                        </a:rPr>
                        <a:t>bAV: 2.500 EUR</a:t>
                      </a:r>
                      <a:br>
                        <a:rPr lang="de-DE" altLang="de-DE" sz="1200" b="0" kern="1200" dirty="0">
                          <a:solidFill>
                            <a:schemeClr val="tx1"/>
                          </a:solidFill>
                          <a:effectLst/>
                          <a:latin typeface="+mn-lt"/>
                          <a:ea typeface="ＭＳ Ｐゴシック" panose="020B0600070205080204" pitchFamily="34" charset="-128"/>
                          <a:cs typeface="Times New Roman"/>
                        </a:rPr>
                      </a:br>
                      <a:r>
                        <a:rPr lang="de-DE" altLang="de-DE" sz="1200" b="0" kern="1200" dirty="0" err="1">
                          <a:solidFill>
                            <a:schemeClr val="tx1"/>
                          </a:solidFill>
                          <a:effectLst/>
                          <a:latin typeface="+mn-lt"/>
                          <a:ea typeface="ＭＳ Ｐゴシック" panose="020B0600070205080204" pitchFamily="34" charset="-128"/>
                          <a:cs typeface="Times New Roman"/>
                        </a:rPr>
                        <a:t>pAV</a:t>
                      </a:r>
                      <a:r>
                        <a:rPr lang="de-DE" altLang="de-DE" sz="1200" b="0" kern="1200" dirty="0">
                          <a:solidFill>
                            <a:schemeClr val="tx1"/>
                          </a:solidFill>
                          <a:effectLst/>
                          <a:latin typeface="+mn-lt"/>
                          <a:ea typeface="ＭＳ Ｐゴシック" panose="020B0600070205080204" pitchFamily="34" charset="-128"/>
                          <a:cs typeface="Times New Roman"/>
                        </a:rPr>
                        <a:t>: 2.000 EUR</a:t>
                      </a: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0" kern="1200" dirty="0">
                          <a:solidFill>
                            <a:schemeClr val="tx1"/>
                          </a:solidFill>
                          <a:effectLst/>
                          <a:latin typeface="+mn-lt"/>
                          <a:ea typeface="ＭＳ Ｐゴシック" panose="020B0600070205080204" pitchFamily="34" charset="-128"/>
                          <a:cs typeface="Times New Roman"/>
                        </a:rPr>
                        <a:t>bAV: 1.500 EUR</a:t>
                      </a:r>
                      <a:r>
                        <a:rPr lang="de-DE" altLang="de-DE" sz="1200" b="0" kern="1200" baseline="30000" dirty="0">
                          <a:solidFill>
                            <a:schemeClr val="tx1"/>
                          </a:solidFill>
                          <a:effectLst/>
                          <a:latin typeface="+mn-lt"/>
                          <a:ea typeface="ＭＳ Ｐゴシック" panose="020B0600070205080204" pitchFamily="34" charset="-128"/>
                          <a:cs typeface="Times New Roman"/>
                        </a:rPr>
                        <a:t>2)</a:t>
                      </a:r>
                      <a:br>
                        <a:rPr lang="de-DE" altLang="de-DE" sz="1200" b="0" kern="1200" dirty="0">
                          <a:solidFill>
                            <a:schemeClr val="tx1"/>
                          </a:solidFill>
                          <a:effectLst/>
                          <a:latin typeface="+mn-lt"/>
                          <a:ea typeface="ＭＳ Ｐゴシック" panose="020B0600070205080204" pitchFamily="34" charset="-128"/>
                          <a:cs typeface="Times New Roman"/>
                        </a:rPr>
                      </a:br>
                      <a:r>
                        <a:rPr lang="de-DE" altLang="de-DE" sz="1200" b="0" kern="1200" dirty="0" err="1">
                          <a:solidFill>
                            <a:schemeClr val="tx1"/>
                          </a:solidFill>
                          <a:effectLst/>
                          <a:latin typeface="+mn-lt"/>
                          <a:ea typeface="ＭＳ Ｐゴシック" panose="020B0600070205080204" pitchFamily="34" charset="-128"/>
                          <a:cs typeface="Times New Roman"/>
                        </a:rPr>
                        <a:t>pAV</a:t>
                      </a:r>
                      <a:r>
                        <a:rPr lang="de-DE" altLang="de-DE" sz="1200" b="0" kern="1200" dirty="0">
                          <a:solidFill>
                            <a:schemeClr val="tx1"/>
                          </a:solidFill>
                          <a:effectLst/>
                          <a:latin typeface="+mn-lt"/>
                          <a:ea typeface="ＭＳ Ｐゴシック" panose="020B0600070205080204" pitchFamily="34" charset="-128"/>
                          <a:cs typeface="Times New Roman"/>
                        </a:rPr>
                        <a:t>: 1.000 EUR</a:t>
                      </a:r>
                      <a:r>
                        <a:rPr lang="de-DE" altLang="de-DE" sz="1200" b="0" kern="1200" baseline="30000" dirty="0">
                          <a:solidFill>
                            <a:schemeClr val="tx1"/>
                          </a:solidFill>
                          <a:effectLst/>
                          <a:latin typeface="+mn-lt"/>
                          <a:ea typeface="ＭＳ Ｐゴシック" panose="020B0600070205080204" pitchFamily="34" charset="-128"/>
                          <a:cs typeface="Times New Roman"/>
                        </a:rPr>
                        <a:t>2)</a:t>
                      </a:r>
                    </a:p>
                  </a:txBody>
                  <a:tcPr marL="90000" marR="90000" marT="0" marB="0" anchor="ctr" horzOverflow="overflow">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extLst>
                  <a:ext uri="{0D108BD9-81ED-4DB2-BD59-A6C34878D82A}">
                    <a16:rowId xmlns:a16="http://schemas.microsoft.com/office/drawing/2014/main" val="10004"/>
                  </a:ext>
                </a:extLst>
              </a:tr>
              <a:tr h="237785">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1" kern="1200" dirty="0">
                          <a:solidFill>
                            <a:schemeClr val="tx1"/>
                          </a:solidFill>
                          <a:effectLst/>
                          <a:latin typeface="+mn-lt"/>
                          <a:ea typeface="ＭＳ Ｐゴシック" panose="020B0600070205080204" pitchFamily="34" charset="-128"/>
                          <a:cs typeface="Times New Roman"/>
                        </a:rPr>
                        <a:t>Prämiendynamik</a:t>
                      </a:r>
                    </a:p>
                  </a:txBody>
                  <a:tcPr marL="90000" marR="90000" marT="0" marB="0" anchor="ctr" horzOverflow="overflow">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0" kern="1200" dirty="0">
                          <a:solidFill>
                            <a:schemeClr val="tx1"/>
                          </a:solidFill>
                          <a:effectLst/>
                          <a:latin typeface="+mn-lt"/>
                          <a:ea typeface="ＭＳ Ｐゴシック" panose="020B0600070205080204" pitchFamily="34" charset="-128"/>
                          <a:cs typeface="Times New Roman"/>
                          <a:sym typeface="Wingdings"/>
                        </a:rPr>
                        <a:t>bis zu 10% oder BBG-Dynamik </a:t>
                      </a:r>
                      <a:endParaRPr lang="de-DE" altLang="de-DE" sz="1200" b="0" kern="1200" dirty="0">
                        <a:solidFill>
                          <a:schemeClr val="tx1"/>
                        </a:solidFill>
                        <a:effectLst/>
                        <a:latin typeface="+mn-lt"/>
                        <a:ea typeface="ＭＳ Ｐゴシック" panose="020B0600070205080204" pitchFamily="34" charset="-128"/>
                        <a:cs typeface="Times New Roman"/>
                      </a:endParaRP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0" kern="1200" noProof="0" dirty="0">
                          <a:solidFill>
                            <a:schemeClr val="tx1"/>
                          </a:solidFill>
                          <a:effectLst/>
                          <a:latin typeface="+mn-lt"/>
                          <a:ea typeface="ＭＳ Ｐゴシック" panose="020B0600070205080204" pitchFamily="34" charset="-128"/>
                          <a:cs typeface="Times New Roman"/>
                        </a:rPr>
                        <a:t>max. 3%</a:t>
                      </a:r>
                    </a:p>
                  </a:txBody>
                  <a:tcPr marL="90000" marR="90000" marT="0" marB="0" anchor="ctr" horzOverflow="overflow">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extLst>
                  <a:ext uri="{0D108BD9-81ED-4DB2-BD59-A6C34878D82A}">
                    <a16:rowId xmlns:a16="http://schemas.microsoft.com/office/drawing/2014/main" val="10005"/>
                  </a:ext>
                </a:extLst>
              </a:tr>
              <a:tr h="344018">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1" kern="1200" dirty="0">
                          <a:solidFill>
                            <a:schemeClr val="tx1"/>
                          </a:solidFill>
                          <a:effectLst/>
                          <a:latin typeface="+mn-lt"/>
                          <a:ea typeface="ＭＳ Ｐゴシック" panose="020B0600070205080204" pitchFamily="34" charset="-128"/>
                          <a:cs typeface="Times New Roman"/>
                        </a:rPr>
                        <a:t>Garantierte Leistungsdynamik</a:t>
                      </a:r>
                    </a:p>
                  </a:txBody>
                  <a:tcPr marL="90000" marR="90000" marT="0" marB="0" anchor="ctr" horzOverflow="overflow">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252000" marR="0" lvl="0" indent="-252000" algn="l" defTabSz="914400" rtl="0" eaLnBrk="1" fontAlgn="base" latinLnBrk="0" hangingPunct="1">
                        <a:lnSpc>
                          <a:spcPct val="100000"/>
                        </a:lnSpc>
                        <a:spcBef>
                          <a:spcPts val="600"/>
                        </a:spcBef>
                        <a:spcAft>
                          <a:spcPts val="0"/>
                        </a:spcAft>
                        <a:buClrTx/>
                        <a:buSzTx/>
                        <a:buFont typeface="Wingdings" panose="05000000000000000000" pitchFamily="2" charset="2"/>
                        <a:buBlip>
                          <a:blip r:embed="rId3"/>
                        </a:buBlip>
                        <a:tabLst/>
                        <a:defRPr/>
                      </a:pPr>
                      <a:r>
                        <a:rPr lang="de-DE" altLang="de-DE" sz="1400" b="0" kern="1200" dirty="0">
                          <a:solidFill>
                            <a:schemeClr val="tx1"/>
                          </a:solidFill>
                          <a:latin typeface="+mn-lt"/>
                          <a:ea typeface="+mn-ea"/>
                          <a:cs typeface="+mn-cs"/>
                          <a:sym typeface="Wingdings"/>
                        </a:rPr>
                        <a:t> </a:t>
                      </a:r>
                      <a:endParaRPr lang="de-DE" altLang="de-DE" sz="1400" b="0" kern="1200" dirty="0">
                        <a:solidFill>
                          <a:schemeClr val="tx1"/>
                        </a:solidFill>
                        <a:latin typeface="+mn-lt"/>
                        <a:ea typeface="+mn-ea"/>
                        <a:cs typeface="+mn-cs"/>
                      </a:endParaRP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de-DE" altLang="de-DE" sz="1200" b="0" kern="1200" dirty="0">
                        <a:solidFill>
                          <a:schemeClr val="tx1"/>
                        </a:solidFill>
                        <a:effectLst/>
                        <a:latin typeface="+mn-lt"/>
                        <a:ea typeface="ＭＳ Ｐゴシック" panose="020B0600070205080204" pitchFamily="34" charset="-128"/>
                        <a:cs typeface="Times New Roman"/>
                      </a:endParaRPr>
                    </a:p>
                  </a:txBody>
                  <a:tcPr marL="90000" marR="90000" marT="0" marB="0" anchor="ctr" horzOverflow="overflow">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extLst>
                  <a:ext uri="{0D108BD9-81ED-4DB2-BD59-A6C34878D82A}">
                    <a16:rowId xmlns:a16="http://schemas.microsoft.com/office/drawing/2014/main" val="10006"/>
                  </a:ext>
                </a:extLst>
              </a:tr>
              <a:tr h="197821">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1" kern="1200" dirty="0">
                          <a:solidFill>
                            <a:schemeClr val="tx1"/>
                          </a:solidFill>
                          <a:effectLst/>
                          <a:latin typeface="+mn-lt"/>
                          <a:ea typeface="ＭＳ Ｐゴシック" panose="020B0600070205080204" pitchFamily="34" charset="-128"/>
                          <a:cs typeface="Times New Roman"/>
                        </a:rPr>
                        <a:t>Nachversicherungsgarantie</a:t>
                      </a:r>
                      <a:r>
                        <a:rPr kumimoji="0" lang="de-DE" altLang="de-DE" sz="1200" b="1" i="0" u="none" strike="noStrike" kern="1200" cap="none" normalizeH="0" baseline="30000" dirty="0">
                          <a:ln>
                            <a:noFill/>
                          </a:ln>
                          <a:solidFill>
                            <a:schemeClr val="tx1"/>
                          </a:solidFill>
                          <a:effectLst/>
                          <a:latin typeface="Arial" pitchFamily="34" charset="0"/>
                          <a:ea typeface="ＭＳ Ｐゴシック" pitchFamily="34" charset="-128"/>
                          <a:cs typeface="Arial" pitchFamily="34" charset="0"/>
                        </a:rPr>
                        <a:t>3</a:t>
                      </a:r>
                      <a:r>
                        <a:rPr kumimoji="0" lang="de-DE" sz="1200" b="1" i="0" u="none" strike="noStrike" kern="1200" cap="none" normalizeH="0" baseline="30000" dirty="0">
                          <a:ln>
                            <a:noFill/>
                          </a:ln>
                          <a:solidFill>
                            <a:schemeClr val="tx1"/>
                          </a:solidFill>
                          <a:effectLst/>
                          <a:latin typeface="Arial" pitchFamily="34" charset="0"/>
                          <a:ea typeface="ＭＳ Ｐゴシック" pitchFamily="34" charset="-128"/>
                          <a:cs typeface="Arial" pitchFamily="34" charset="0"/>
                        </a:rPr>
                        <a:t>)</a:t>
                      </a:r>
                      <a:endParaRPr lang="de-DE" altLang="de-DE" sz="1200" b="1" kern="1200" dirty="0">
                        <a:solidFill>
                          <a:schemeClr val="tx1"/>
                        </a:solidFill>
                        <a:effectLst/>
                        <a:latin typeface="+mn-lt"/>
                        <a:ea typeface="ＭＳ Ｐゴシック" panose="020B0600070205080204" pitchFamily="34" charset="-128"/>
                        <a:cs typeface="Times New Roman"/>
                      </a:endParaRPr>
                    </a:p>
                  </a:txBody>
                  <a:tcPr marL="90000" marR="90000" marT="0" marB="0" anchor="ctr" horzOverflow="overflow">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252000" marR="0" lvl="0" indent="-252000" algn="l" defTabSz="914400" rtl="0" eaLnBrk="1" fontAlgn="base" latinLnBrk="0" hangingPunct="1">
                        <a:lnSpc>
                          <a:spcPct val="100000"/>
                        </a:lnSpc>
                        <a:spcBef>
                          <a:spcPts val="600"/>
                        </a:spcBef>
                        <a:spcAft>
                          <a:spcPts val="0"/>
                        </a:spcAft>
                        <a:buClrTx/>
                        <a:buSzTx/>
                        <a:buFont typeface="Wingdings" panose="05000000000000000000" pitchFamily="2" charset="2"/>
                        <a:buBlip>
                          <a:blip r:embed="rId3"/>
                        </a:buBlip>
                        <a:tabLst/>
                        <a:defRPr/>
                      </a:pPr>
                      <a:r>
                        <a:rPr lang="de-DE" altLang="de-DE" sz="1400" b="0" kern="1200" dirty="0">
                          <a:solidFill>
                            <a:schemeClr val="tx1"/>
                          </a:solidFill>
                          <a:latin typeface="Arial" pitchFamily="34" charset="0"/>
                          <a:ea typeface="+mn-ea"/>
                          <a:cs typeface="Arial" pitchFamily="34" charset="0"/>
                          <a:sym typeface="Wingdings"/>
                        </a:rPr>
                        <a:t> </a:t>
                      </a:r>
                      <a:endParaRPr lang="de-DE" altLang="de-DE" sz="1400" b="0" kern="1200" dirty="0">
                        <a:solidFill>
                          <a:schemeClr val="tx1"/>
                        </a:solidFill>
                        <a:latin typeface="Arial" pitchFamily="34" charset="0"/>
                        <a:ea typeface="+mn-ea"/>
                        <a:cs typeface="Arial" pitchFamily="34" charset="0"/>
                      </a:endParaRP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de-DE" altLang="de-DE" sz="1200" b="0" kern="1200" dirty="0">
                        <a:solidFill>
                          <a:schemeClr val="tx1"/>
                        </a:solidFill>
                        <a:effectLst/>
                        <a:latin typeface="+mn-lt"/>
                        <a:ea typeface="ＭＳ Ｐゴシック" panose="020B0600070205080204" pitchFamily="34" charset="-128"/>
                        <a:cs typeface="Times New Roman"/>
                      </a:endParaRPr>
                    </a:p>
                  </a:txBody>
                  <a:tcPr marL="90000" marR="90000" marT="0" marB="0" anchor="ctr" horzOverflow="overflow">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extLst>
                  <a:ext uri="{0D108BD9-81ED-4DB2-BD59-A6C34878D82A}">
                    <a16:rowId xmlns:a16="http://schemas.microsoft.com/office/drawing/2014/main" val="10007"/>
                  </a:ext>
                </a:extLst>
              </a:tr>
              <a:tr h="429867">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1" kern="1200" dirty="0">
                          <a:solidFill>
                            <a:schemeClr val="tx1"/>
                          </a:solidFill>
                          <a:effectLst/>
                          <a:latin typeface="+mn-lt"/>
                          <a:ea typeface="ＭＳ Ｐゴシック" panose="020B0600070205080204" pitchFamily="34" charset="-128"/>
                          <a:cs typeface="Times New Roman"/>
                        </a:rPr>
                        <a:t>Leistungen wg. Krankschreibung </a:t>
                      </a:r>
                    </a:p>
                  </a:txBody>
                  <a:tcPr marL="90000" marR="90000" marT="0" marB="0" anchor="ctr" horzOverflow="overflow">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600"/>
                        </a:spcBef>
                        <a:spcAft>
                          <a:spcPts val="0"/>
                        </a:spcAft>
                        <a:buClrTx/>
                        <a:buSzTx/>
                        <a:buFont typeface="Wingdings" panose="05000000000000000000" pitchFamily="2" charset="2"/>
                        <a:buBlip>
                          <a:blip r:embed="rId3"/>
                        </a:buBlip>
                        <a:tabLst/>
                        <a:defRPr/>
                      </a:pPr>
                      <a:r>
                        <a:rPr lang="de-DE" altLang="de-DE" sz="1400" b="0" kern="1200" baseline="0" dirty="0">
                          <a:solidFill>
                            <a:schemeClr val="tx1"/>
                          </a:solidFill>
                          <a:effectLst/>
                          <a:latin typeface="+mn-lt"/>
                          <a:ea typeface="+mn-ea"/>
                          <a:cs typeface="+mn-cs"/>
                          <a:sym typeface="Wingdings"/>
                        </a:rPr>
                        <a:t> </a:t>
                      </a:r>
                      <a:r>
                        <a:rPr lang="de-DE" altLang="de-DE" sz="1200" b="0" kern="1200" dirty="0">
                          <a:solidFill>
                            <a:schemeClr val="tx1"/>
                          </a:solidFill>
                          <a:effectLst/>
                          <a:latin typeface="+mn-lt"/>
                          <a:ea typeface="ＭＳ Ｐゴシック" panose="020B0600070205080204" pitchFamily="34" charset="-128"/>
                          <a:cs typeface="Times New Roman"/>
                        </a:rPr>
                        <a:t>optional </a:t>
                      </a:r>
                      <a:r>
                        <a:rPr lang="de-DE" altLang="de-DE" sz="1200" b="0" kern="1200" dirty="0" err="1">
                          <a:solidFill>
                            <a:schemeClr val="tx1"/>
                          </a:solidFill>
                          <a:effectLst/>
                          <a:latin typeface="+mn-lt"/>
                          <a:ea typeface="ＭＳ Ｐゴシック" panose="020B0600070205080204" pitchFamily="34" charset="-128"/>
                          <a:cs typeface="Times New Roman"/>
                        </a:rPr>
                        <a:t>einschließbar</a:t>
                      </a:r>
                      <a:r>
                        <a:rPr lang="de-DE" altLang="de-DE" sz="1200" b="0" kern="1200" dirty="0">
                          <a:solidFill>
                            <a:schemeClr val="tx1"/>
                          </a:solidFill>
                          <a:effectLst/>
                          <a:latin typeface="+mn-lt"/>
                          <a:ea typeface="ＭＳ Ｐゴシック" panose="020B0600070205080204" pitchFamily="34" charset="-128"/>
                          <a:cs typeface="Times New Roman"/>
                        </a:rPr>
                        <a:t> bei </a:t>
                      </a:r>
                      <a:r>
                        <a:rPr lang="de-DE" altLang="de-DE" sz="1200" b="0" kern="1200" dirty="0" err="1">
                          <a:solidFill>
                            <a:schemeClr val="tx1"/>
                          </a:solidFill>
                          <a:effectLst/>
                          <a:latin typeface="+mn-lt"/>
                          <a:ea typeface="ＭＳ Ｐゴシック" panose="020B0600070205080204" pitchFamily="34" charset="-128"/>
                          <a:cs typeface="Times New Roman"/>
                        </a:rPr>
                        <a:t>pAV</a:t>
                      </a:r>
                      <a:endParaRPr lang="de-DE" altLang="de-DE" sz="1200" b="0" kern="1200" dirty="0">
                        <a:solidFill>
                          <a:schemeClr val="tx1"/>
                        </a:solidFill>
                        <a:effectLst/>
                        <a:latin typeface="+mn-lt"/>
                        <a:ea typeface="ＭＳ Ｐゴシック" panose="020B0600070205080204" pitchFamily="34" charset="-128"/>
                        <a:cs typeface="Times New Roman"/>
                      </a:endParaRP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de-DE" altLang="de-DE" sz="1200" b="0" kern="1200" dirty="0">
                        <a:solidFill>
                          <a:schemeClr val="tx1"/>
                        </a:solidFill>
                        <a:effectLst/>
                        <a:latin typeface="+mn-lt"/>
                        <a:ea typeface="ＭＳ Ｐゴシック" panose="020B0600070205080204" pitchFamily="34" charset="-128"/>
                        <a:cs typeface="Times New Roman"/>
                      </a:endParaRPr>
                    </a:p>
                  </a:txBody>
                  <a:tcPr marL="90000" marR="90000" marT="0" marB="0" anchor="ctr" horzOverflow="overflow">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extLst>
                  <a:ext uri="{0D108BD9-81ED-4DB2-BD59-A6C34878D82A}">
                    <a16:rowId xmlns:a16="http://schemas.microsoft.com/office/drawing/2014/main" val="10008"/>
                  </a:ext>
                </a:extLst>
              </a:tr>
              <a:tr h="216024">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1" kern="1200" dirty="0">
                          <a:solidFill>
                            <a:schemeClr val="tx1"/>
                          </a:solidFill>
                          <a:effectLst/>
                          <a:latin typeface="+mn-lt"/>
                          <a:ea typeface="ＭＳ Ｐゴシック" panose="020B0600070205080204" pitchFamily="34" charset="-128"/>
                          <a:cs typeface="Times New Roman"/>
                        </a:rPr>
                        <a:t>Risikogruppen</a:t>
                      </a:r>
                    </a:p>
                  </a:txBody>
                  <a:tcPr marL="90000" marR="90000" marT="0" marB="0" anchor="ctr" horzOverflow="overflow">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252000" marR="0" lvl="0" indent="-252000" algn="l" defTabSz="914400" rtl="0" eaLnBrk="1" fontAlgn="base" latinLnBrk="0" hangingPunct="1">
                        <a:lnSpc>
                          <a:spcPct val="100000"/>
                        </a:lnSpc>
                        <a:spcBef>
                          <a:spcPts val="600"/>
                        </a:spcBef>
                        <a:spcAft>
                          <a:spcPts val="0"/>
                        </a:spcAft>
                        <a:buClrTx/>
                        <a:buSzTx/>
                        <a:buFont typeface="Wingdings" panose="05000000000000000000" pitchFamily="2" charset="2"/>
                        <a:buBlip>
                          <a:blip r:embed="rId3"/>
                        </a:buBlip>
                        <a:tabLst/>
                        <a:defRPr/>
                      </a:pPr>
                      <a:r>
                        <a:rPr lang="de-DE" altLang="de-DE" sz="1400" b="0" kern="1200" dirty="0">
                          <a:solidFill>
                            <a:schemeClr val="tx1"/>
                          </a:solidFill>
                          <a:latin typeface="Arial" pitchFamily="34" charset="0"/>
                          <a:ea typeface="+mn-ea"/>
                          <a:cs typeface="Arial" pitchFamily="34" charset="0"/>
                          <a:sym typeface="Wingdings"/>
                        </a:rPr>
                        <a:t> </a:t>
                      </a:r>
                      <a:endParaRPr lang="de-DE" altLang="de-DE" sz="1400" b="0" kern="1200" dirty="0">
                        <a:solidFill>
                          <a:schemeClr val="tx1"/>
                        </a:solidFill>
                        <a:latin typeface="Arial" pitchFamily="34" charset="0"/>
                        <a:ea typeface="+mn-ea"/>
                        <a:cs typeface="Arial" pitchFamily="34" charset="0"/>
                      </a:endParaRP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0" kern="1200" noProof="0" dirty="0">
                          <a:solidFill>
                            <a:schemeClr val="tx1"/>
                          </a:solidFill>
                          <a:effectLst/>
                          <a:latin typeface="+mn-lt"/>
                          <a:ea typeface="ＭＳ Ｐゴシック" panose="020B0600070205080204" pitchFamily="34" charset="-128"/>
                          <a:cs typeface="Times New Roman"/>
                        </a:rPr>
                        <a:t>Ausschluss D-Risiken</a:t>
                      </a:r>
                    </a:p>
                  </a:txBody>
                  <a:tcPr marL="90000" marR="90000" marT="0" marB="0" anchor="ctr" horzOverflow="overflow">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BE8"/>
                    </a:solidFill>
                  </a:tcPr>
                </a:tc>
                <a:extLst>
                  <a:ext uri="{0D108BD9-81ED-4DB2-BD59-A6C34878D82A}">
                    <a16:rowId xmlns:a16="http://schemas.microsoft.com/office/drawing/2014/main" val="10009"/>
                  </a:ext>
                </a:extLst>
              </a:tr>
              <a:tr h="448070">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1" kern="1200" dirty="0">
                          <a:solidFill>
                            <a:schemeClr val="tx1"/>
                          </a:solidFill>
                          <a:effectLst/>
                          <a:latin typeface="+mn-lt"/>
                          <a:ea typeface="ＭＳ Ｐゴシック" panose="020B0600070205080204" pitchFamily="34" charset="-128"/>
                          <a:cs typeface="Times New Roman"/>
                        </a:rPr>
                        <a:t>Personenkreis</a:t>
                      </a:r>
                    </a:p>
                  </a:txBody>
                  <a:tcPr marL="90000" marR="90000" marT="0" marB="0" anchor="ctr" horzOverflow="overflow">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600"/>
                        </a:spcBef>
                        <a:spcAft>
                          <a:spcPts val="0"/>
                        </a:spcAft>
                        <a:buClrTx/>
                        <a:buSzTx/>
                        <a:buFont typeface="Wingdings" panose="05000000000000000000" pitchFamily="2" charset="2"/>
                        <a:buBlip>
                          <a:blip r:embed="rId3"/>
                        </a:buBlip>
                        <a:tabLst/>
                        <a:defRPr/>
                      </a:pPr>
                      <a:r>
                        <a:rPr lang="de-DE" altLang="de-DE" sz="1400" b="0" kern="1200" dirty="0">
                          <a:solidFill>
                            <a:schemeClr val="tx1"/>
                          </a:solidFill>
                          <a:effectLst/>
                          <a:latin typeface="+mn-lt"/>
                          <a:ea typeface="+mn-ea"/>
                          <a:cs typeface="+mn-cs"/>
                          <a:sym typeface="Wingdings"/>
                        </a:rPr>
                        <a:t> </a:t>
                      </a:r>
                      <a:r>
                        <a:rPr lang="de-DE" altLang="de-DE" sz="1200" b="0" kern="1200" dirty="0">
                          <a:solidFill>
                            <a:schemeClr val="tx1"/>
                          </a:solidFill>
                          <a:effectLst/>
                          <a:latin typeface="+mn-lt"/>
                          <a:ea typeface="ＭＳ Ｐゴシック" panose="020B0600070205080204" pitchFamily="34" charset="-128"/>
                          <a:cs typeface="Times New Roman"/>
                        </a:rPr>
                        <a:t>zusätzlich Familienangehörige</a:t>
                      </a: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0" kern="1200" noProof="0" dirty="0">
                          <a:solidFill>
                            <a:schemeClr val="tx1"/>
                          </a:solidFill>
                          <a:effectLst/>
                          <a:latin typeface="+mn-lt"/>
                          <a:ea typeface="ＭＳ Ｐゴシック" panose="020B0600070205080204" pitchFamily="34" charset="-128"/>
                          <a:cs typeface="Times New Roman"/>
                        </a:rPr>
                        <a:t>nur Arbeitnehmer</a:t>
                      </a:r>
                    </a:p>
                  </a:txBody>
                  <a:tcPr marL="90000" marR="90000" marT="0" marB="0" anchor="ctr" horzOverflow="overflow">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3CD"/>
                    </a:solidFill>
                  </a:tcPr>
                </a:tc>
                <a:extLst>
                  <a:ext uri="{0D108BD9-81ED-4DB2-BD59-A6C34878D82A}">
                    <a16:rowId xmlns:a16="http://schemas.microsoft.com/office/drawing/2014/main" val="10010"/>
                  </a:ext>
                </a:extLst>
              </a:tr>
              <a:tr h="216024">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1" kern="1200" dirty="0">
                          <a:solidFill>
                            <a:schemeClr val="tx1"/>
                          </a:solidFill>
                          <a:effectLst/>
                          <a:latin typeface="+mn-lt"/>
                          <a:ea typeface="ＭＳ Ｐゴシック" panose="020B0600070205080204" pitchFamily="34" charset="-128"/>
                          <a:cs typeface="Times New Roman"/>
                        </a:rPr>
                        <a:t>Befristung</a:t>
                      </a:r>
                    </a:p>
                  </a:txBody>
                  <a:tcPr marL="90000" marR="90000" marT="0" marB="0" anchor="ctr" horzOverflow="overflow">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BE8"/>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252000" marR="0" lvl="0" indent="-252000" algn="l" defTabSz="914400" rtl="0" eaLnBrk="1" fontAlgn="base" latinLnBrk="0" hangingPunct="1">
                        <a:lnSpc>
                          <a:spcPct val="100000"/>
                        </a:lnSpc>
                        <a:spcBef>
                          <a:spcPts val="600"/>
                        </a:spcBef>
                        <a:spcAft>
                          <a:spcPts val="0"/>
                        </a:spcAft>
                        <a:buClrTx/>
                        <a:buSzTx/>
                        <a:buFont typeface="Wingdings" panose="05000000000000000000" pitchFamily="2" charset="2"/>
                        <a:buBlip>
                          <a:blip r:embed="rId3"/>
                        </a:buBlip>
                        <a:tabLst/>
                        <a:defRPr/>
                      </a:pPr>
                      <a:r>
                        <a:rPr lang="de-DE" altLang="de-DE" sz="1200" b="0" kern="1200" dirty="0">
                          <a:solidFill>
                            <a:schemeClr val="tx1"/>
                          </a:solidFill>
                          <a:effectLst/>
                          <a:latin typeface="+mn-lt"/>
                          <a:ea typeface="ＭＳ Ｐゴシック" panose="020B0600070205080204" pitchFamily="34" charset="-128"/>
                          <a:cs typeface="Times New Roman"/>
                        </a:rPr>
                        <a:t>keine</a:t>
                      </a: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BE8"/>
                    </a:solidFill>
                  </a:tcPr>
                </a:tc>
                <a:tc>
                  <a:txBody>
                    <a:bodyPr/>
                    <a:lstStyle>
                      <a:lvl1pPr>
                        <a:spcBef>
                          <a:spcPct val="80000"/>
                        </a:spcBef>
                        <a:buClr>
                          <a:schemeClr val="tx1"/>
                        </a:buClr>
                        <a:buFont typeface="Wingdings" pitchFamily="2" charset="2"/>
                        <a:defRPr sz="1400" b="1">
                          <a:solidFill>
                            <a:srgbClr val="373D41"/>
                          </a:solidFill>
                          <a:latin typeface="Arial" pitchFamily="34" charset="0"/>
                          <a:cs typeface="Arial" pitchFamily="34" charset="0"/>
                        </a:defRPr>
                      </a:lvl1pPr>
                      <a:lvl2pPr marL="742950" indent="-285750">
                        <a:spcBef>
                          <a:spcPct val="60000"/>
                        </a:spcBef>
                        <a:buClr>
                          <a:schemeClr val="tx1"/>
                        </a:buClr>
                        <a:buFont typeface="Wingdings" pitchFamily="2" charset="2"/>
                        <a:defRPr sz="1400">
                          <a:solidFill>
                            <a:srgbClr val="373D41"/>
                          </a:solidFill>
                          <a:latin typeface="Arial" pitchFamily="34" charset="0"/>
                          <a:cs typeface="Arial" pitchFamily="34" charset="0"/>
                        </a:defRPr>
                      </a:lvl2pPr>
                      <a:lvl3pPr marL="11430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3pPr>
                      <a:lvl4pPr marL="16002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4pPr>
                      <a:lvl5pPr marL="2057400" indent="-228600">
                        <a:spcBef>
                          <a:spcPct val="30000"/>
                        </a:spcBef>
                        <a:buClr>
                          <a:schemeClr val="tx1"/>
                        </a:buClr>
                        <a:buFont typeface="Wingdings" pitchFamily="2" charset="2"/>
                        <a:defRPr sz="1400">
                          <a:solidFill>
                            <a:srgbClr val="373D41"/>
                          </a:solidFill>
                          <a:latin typeface="Arial" pitchFamily="34" charset="0"/>
                          <a:cs typeface="Arial" pitchFamily="34" charset="0"/>
                        </a:defRPr>
                      </a:lvl5pPr>
                      <a:lvl6pPr marL="25146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6pPr>
                      <a:lvl7pPr marL="29718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7pPr>
                      <a:lvl8pPr marL="34290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8pPr>
                      <a:lvl9pPr marL="3886200" indent="-228600" eaLnBrk="0" fontAlgn="base" hangingPunct="0">
                        <a:spcBef>
                          <a:spcPct val="30000"/>
                        </a:spcBef>
                        <a:spcAft>
                          <a:spcPct val="0"/>
                        </a:spcAft>
                        <a:buClr>
                          <a:schemeClr val="tx1"/>
                        </a:buClr>
                        <a:buFont typeface="Wingdings" pitchFamily="2" charset="2"/>
                        <a:defRPr sz="1400">
                          <a:solidFill>
                            <a:srgbClr val="373D41"/>
                          </a:solidFill>
                          <a:latin typeface="Arial" pitchFamily="34" charset="0"/>
                          <a:cs typeface="Arial"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altLang="de-DE" sz="1200" b="0" kern="1200" noProof="0" dirty="0">
                          <a:solidFill>
                            <a:schemeClr val="tx1"/>
                          </a:solidFill>
                          <a:effectLst/>
                          <a:latin typeface="+mn-lt"/>
                          <a:ea typeface="ＭＳ Ｐゴシック" panose="020B0600070205080204" pitchFamily="34" charset="-128"/>
                          <a:cs typeface="Times New Roman"/>
                        </a:rPr>
                        <a:t>12 Monate, anschl. nur für Neueintritte</a:t>
                      </a:r>
                      <a:endParaRPr lang="de-DE" altLang="de-DE" sz="1200" b="0" kern="1200" dirty="0">
                        <a:solidFill>
                          <a:schemeClr val="tx1"/>
                        </a:solidFill>
                        <a:effectLst/>
                        <a:latin typeface="+mn-lt"/>
                        <a:ea typeface="ＭＳ Ｐゴシック" panose="020B0600070205080204" pitchFamily="34" charset="-128"/>
                        <a:cs typeface="Times New Roman"/>
                      </a:endParaRPr>
                    </a:p>
                  </a:txBody>
                  <a:tcPr marL="90000" marR="90000" marT="0" marB="0" anchor="ctr" horzOverflow="overflow">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BE8"/>
                    </a:solidFill>
                  </a:tcPr>
                </a:tc>
                <a:extLst>
                  <a:ext uri="{0D108BD9-81ED-4DB2-BD59-A6C34878D82A}">
                    <a16:rowId xmlns:a16="http://schemas.microsoft.com/office/drawing/2014/main" val="10011"/>
                  </a:ext>
                </a:extLst>
              </a:tr>
            </a:tbl>
          </a:graphicData>
        </a:graphic>
      </p:graphicFrame>
      <p:sp>
        <p:nvSpPr>
          <p:cNvPr id="8" name="Textplatzhalter 4">
            <a:extLst>
              <a:ext uri="{FF2B5EF4-FFF2-40B4-BE49-F238E27FC236}">
                <a16:creationId xmlns:a16="http://schemas.microsoft.com/office/drawing/2014/main" id="{9D614820-8448-494A-A0EA-880A9C83A30C}"/>
              </a:ext>
            </a:extLst>
          </p:cNvPr>
          <p:cNvSpPr txBox="1">
            <a:spLocks/>
          </p:cNvSpPr>
          <p:nvPr/>
        </p:nvSpPr>
        <p:spPr>
          <a:xfrm>
            <a:off x="1228725" y="1957387"/>
            <a:ext cx="1687795" cy="555293"/>
          </a:xfrm>
          <a:prstGeom prst="rect">
            <a:avLst/>
          </a:prstGeom>
        </p:spPr>
        <p:txBody>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r"/>
            <a:r>
              <a:rPr lang="de-DE" b="1" dirty="0">
                <a:solidFill>
                  <a:schemeClr val="bg1"/>
                </a:solidFill>
              </a:rPr>
              <a:t>Das Modell</a:t>
            </a:r>
            <a:br>
              <a:rPr lang="de-DE" b="1" dirty="0">
                <a:solidFill>
                  <a:schemeClr val="bg1"/>
                </a:solidFill>
              </a:rPr>
            </a:br>
            <a:r>
              <a:rPr lang="de-DE" b="1" dirty="0">
                <a:solidFill>
                  <a:schemeClr val="bg1"/>
                </a:solidFill>
              </a:rPr>
              <a:t>im Überblick.</a:t>
            </a:r>
          </a:p>
        </p:txBody>
      </p:sp>
      <p:sp>
        <p:nvSpPr>
          <p:cNvPr id="9" name="Kreuz 13">
            <a:extLst>
              <a:ext uri="{FF2B5EF4-FFF2-40B4-BE49-F238E27FC236}">
                <a16:creationId xmlns:a16="http://schemas.microsoft.com/office/drawing/2014/main" id="{86AE8904-B42E-4BBE-8E1D-757AB4758AF5}"/>
              </a:ext>
            </a:extLst>
          </p:cNvPr>
          <p:cNvSpPr/>
          <p:nvPr/>
        </p:nvSpPr>
        <p:spPr>
          <a:xfrm rot="18900000">
            <a:off x="8008381" y="2553320"/>
            <a:ext cx="173646" cy="181763"/>
          </a:xfrm>
          <a:prstGeom prst="plus">
            <a:avLst>
              <a:gd name="adj" fmla="val 4436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0" name="Kreuz 13">
            <a:extLst>
              <a:ext uri="{FF2B5EF4-FFF2-40B4-BE49-F238E27FC236}">
                <a16:creationId xmlns:a16="http://schemas.microsoft.com/office/drawing/2014/main" id="{5FC3ED86-2DF6-449B-9958-AD8959E572BE}"/>
              </a:ext>
            </a:extLst>
          </p:cNvPr>
          <p:cNvSpPr/>
          <p:nvPr/>
        </p:nvSpPr>
        <p:spPr>
          <a:xfrm rot="18900000">
            <a:off x="8008381" y="2766616"/>
            <a:ext cx="173646" cy="181763"/>
          </a:xfrm>
          <a:prstGeom prst="plus">
            <a:avLst>
              <a:gd name="adj" fmla="val 4436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1" name="Kreuz 13">
            <a:extLst>
              <a:ext uri="{FF2B5EF4-FFF2-40B4-BE49-F238E27FC236}">
                <a16:creationId xmlns:a16="http://schemas.microsoft.com/office/drawing/2014/main" id="{7E86A075-A604-489A-A224-BAE65C2195F4}"/>
              </a:ext>
            </a:extLst>
          </p:cNvPr>
          <p:cNvSpPr/>
          <p:nvPr/>
        </p:nvSpPr>
        <p:spPr>
          <a:xfrm rot="18900000">
            <a:off x="8008381" y="3717343"/>
            <a:ext cx="173646" cy="181763"/>
          </a:xfrm>
          <a:prstGeom prst="plus">
            <a:avLst>
              <a:gd name="adj" fmla="val 4436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2" name="Kreuz 13">
            <a:extLst>
              <a:ext uri="{FF2B5EF4-FFF2-40B4-BE49-F238E27FC236}">
                <a16:creationId xmlns:a16="http://schemas.microsoft.com/office/drawing/2014/main" id="{B7BEBEF2-0DE7-482F-AA1F-5F2444D310C0}"/>
              </a:ext>
            </a:extLst>
          </p:cNvPr>
          <p:cNvSpPr/>
          <p:nvPr/>
        </p:nvSpPr>
        <p:spPr>
          <a:xfrm rot="18900000">
            <a:off x="8008381" y="3992531"/>
            <a:ext cx="173646" cy="181763"/>
          </a:xfrm>
          <a:prstGeom prst="plus">
            <a:avLst>
              <a:gd name="adj" fmla="val 4436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13" name="Kreuz 13">
            <a:extLst>
              <a:ext uri="{FF2B5EF4-FFF2-40B4-BE49-F238E27FC236}">
                <a16:creationId xmlns:a16="http://schemas.microsoft.com/office/drawing/2014/main" id="{01B5DB7A-F716-4F6E-98D4-4B622C89FF73}"/>
              </a:ext>
            </a:extLst>
          </p:cNvPr>
          <p:cNvSpPr/>
          <p:nvPr/>
        </p:nvSpPr>
        <p:spPr>
          <a:xfrm rot="18900000">
            <a:off x="8008381" y="4316720"/>
            <a:ext cx="173646" cy="181763"/>
          </a:xfrm>
          <a:prstGeom prst="plus">
            <a:avLst>
              <a:gd name="adj" fmla="val 4436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 name="Foliennummernplatzhalter 2">
            <a:extLst>
              <a:ext uri="{FF2B5EF4-FFF2-40B4-BE49-F238E27FC236}">
                <a16:creationId xmlns:a16="http://schemas.microsoft.com/office/drawing/2014/main" id="{D5DF3F85-9E90-4DB9-9803-C047A11807D6}"/>
              </a:ext>
            </a:extLst>
          </p:cNvPr>
          <p:cNvSpPr>
            <a:spLocks noGrp="1"/>
          </p:cNvSpPr>
          <p:nvPr>
            <p:ph type="sldNum" sz="quarter" idx="12"/>
          </p:nvPr>
        </p:nvSpPr>
        <p:spPr/>
        <p:txBody>
          <a:bodyPr/>
          <a:lstStyle/>
          <a:p>
            <a:fld id="{7EC6429F-8EBA-4254-B9C8-295228AFE7F1}" type="slidenum">
              <a:rPr lang="de-DE" smtClean="0"/>
              <a:pPr/>
              <a:t>95</a:t>
            </a:fld>
            <a:endParaRPr lang="de-DE" dirty="0"/>
          </a:p>
        </p:txBody>
      </p:sp>
      <p:sp>
        <p:nvSpPr>
          <p:cNvPr id="15" name="Fußzeilenplatzhalter 2">
            <a:extLst>
              <a:ext uri="{FF2B5EF4-FFF2-40B4-BE49-F238E27FC236}">
                <a16:creationId xmlns:a16="http://schemas.microsoft.com/office/drawing/2014/main" id="{853DA81F-B1E1-41A4-BC0A-EDE85C4AD294}"/>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7280243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a:t>EGO WorldWide Business für Firmenkunden.</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36190"/>
          </a:xfrm>
        </p:spPr>
        <p:txBody>
          <a:bodyPr/>
          <a:lstStyle/>
          <a:p>
            <a:r>
              <a:rPr lang="de-DE" b="0" dirty="0"/>
              <a:t>Die perfekte Absicherung bei </a:t>
            </a:r>
            <a:r>
              <a:rPr lang="de-DE" dirty="0">
                <a:solidFill>
                  <a:srgbClr val="016629"/>
                </a:solidFill>
              </a:rPr>
              <a:t>Auslandsreisen und Entsendungen </a:t>
            </a:r>
            <a:r>
              <a:rPr lang="de-DE" b="0" dirty="0"/>
              <a:t>von Mitarbeitern.</a:t>
            </a:r>
          </a:p>
        </p:txBody>
      </p:sp>
      <p:sp>
        <p:nvSpPr>
          <p:cNvPr id="4" name="Rechteck 1">
            <a:extLst>
              <a:ext uri="{FF2B5EF4-FFF2-40B4-BE49-F238E27FC236}">
                <a16:creationId xmlns:a16="http://schemas.microsoft.com/office/drawing/2014/main" id="{1FD9A93D-48B9-4F91-B293-8A5D3F99D6C5}"/>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EGO</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err="1">
                <a:ln>
                  <a:noFill/>
                </a:ln>
                <a:solidFill>
                  <a:prstClr val="white"/>
                </a:solidFill>
                <a:effectLst/>
                <a:uLnTx/>
                <a:uFillTx/>
                <a:ea typeface="+mn-ea"/>
                <a:cs typeface="+mn-cs"/>
              </a:rPr>
              <a:t>WorldWide</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Business</a:t>
            </a:r>
          </a:p>
        </p:txBody>
      </p:sp>
      <p:sp>
        <p:nvSpPr>
          <p:cNvPr id="7" name="Textplatzhalter 4 - 1">
            <a:extLst>
              <a:ext uri="{FF2B5EF4-FFF2-40B4-BE49-F238E27FC236}">
                <a16:creationId xmlns:a16="http://schemas.microsoft.com/office/drawing/2014/main" id="{ECC952F0-C106-4979-9CAC-1B4C603D4EED}"/>
              </a:ext>
            </a:extLst>
          </p:cNvPr>
          <p:cNvSpPr txBox="1">
            <a:spLocks/>
          </p:cNvSpPr>
          <p:nvPr/>
        </p:nvSpPr>
        <p:spPr bwMode="gray">
          <a:xfrm>
            <a:off x="335360" y="5257799"/>
            <a:ext cx="4331890" cy="950006"/>
          </a:xfrm>
          <a:prstGeom prst="rect">
            <a:avLst/>
          </a:prstGeom>
          <a:solidFill>
            <a:schemeClr val="accent1"/>
          </a:solidFill>
        </p:spPr>
        <p:txBody>
          <a:bodyPr vert="horz" wrap="square" lIns="432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pPr>
            <a:r>
              <a:rPr lang="de-DE" b="1" dirty="0">
                <a:solidFill>
                  <a:schemeClr val="bg1"/>
                </a:solidFill>
              </a:rPr>
              <a:t>Unsere Lösung: </a:t>
            </a:r>
            <a:br>
              <a:rPr lang="de-DE" dirty="0">
                <a:solidFill>
                  <a:schemeClr val="bg1"/>
                </a:solidFill>
              </a:rPr>
            </a:br>
            <a:r>
              <a:rPr lang="de-DE" dirty="0">
                <a:solidFill>
                  <a:schemeClr val="bg1"/>
                </a:solidFill>
              </a:rPr>
              <a:t>ein modulares Deckungskonzept</a:t>
            </a:r>
            <a:br>
              <a:rPr lang="de-DE" dirty="0">
                <a:solidFill>
                  <a:schemeClr val="bg1"/>
                </a:solidFill>
              </a:rPr>
            </a:br>
            <a:r>
              <a:rPr lang="de-DE" dirty="0">
                <a:solidFill>
                  <a:schemeClr val="bg1"/>
                </a:solidFill>
              </a:rPr>
              <a:t>als individuelles Leistungspaket.</a:t>
            </a:r>
          </a:p>
        </p:txBody>
      </p:sp>
      <p:sp>
        <p:nvSpPr>
          <p:cNvPr id="8" name="Freihandform 16">
            <a:extLst>
              <a:ext uri="{FF2B5EF4-FFF2-40B4-BE49-F238E27FC236}">
                <a16:creationId xmlns:a16="http://schemas.microsoft.com/office/drawing/2014/main" id="{74CD5489-4371-4CDC-BCD4-1E2497FABA76}"/>
              </a:ext>
            </a:extLst>
          </p:cNvPr>
          <p:cNvSpPr>
            <a:spLocks noChangeAspect="1"/>
          </p:cNvSpPr>
          <p:nvPr/>
        </p:nvSpPr>
        <p:spPr>
          <a:xfrm>
            <a:off x="537872" y="5386598"/>
            <a:ext cx="116326" cy="188482"/>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9" name="Rechteck 22">
            <a:extLst>
              <a:ext uri="{FF2B5EF4-FFF2-40B4-BE49-F238E27FC236}">
                <a16:creationId xmlns:a16="http://schemas.microsoft.com/office/drawing/2014/main" id="{8136D6B8-4A9B-4699-ACC5-CEB5AC22E060}"/>
              </a:ext>
            </a:extLst>
          </p:cNvPr>
          <p:cNvSpPr/>
          <p:nvPr/>
        </p:nvSpPr>
        <p:spPr>
          <a:xfrm>
            <a:off x="4869762" y="1854546"/>
            <a:ext cx="6987276" cy="43532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nvGrpSpPr>
          <p:cNvPr id="21" name="Gruppieren 62">
            <a:extLst>
              <a:ext uri="{FF2B5EF4-FFF2-40B4-BE49-F238E27FC236}">
                <a16:creationId xmlns:a16="http://schemas.microsoft.com/office/drawing/2014/main" id="{EDD34661-0381-4BC8-B5E4-875CC36E7E6B}"/>
              </a:ext>
            </a:extLst>
          </p:cNvPr>
          <p:cNvGrpSpPr/>
          <p:nvPr/>
        </p:nvGrpSpPr>
        <p:grpSpPr>
          <a:xfrm>
            <a:off x="9833484" y="2101770"/>
            <a:ext cx="1451650" cy="1451650"/>
            <a:chOff x="7543578" y="1068412"/>
            <a:chExt cx="1451650" cy="1451650"/>
          </a:xfrm>
        </p:grpSpPr>
        <p:sp>
          <p:nvSpPr>
            <p:cNvPr id="22" name="Ellipse 27">
              <a:extLst>
                <a:ext uri="{FF2B5EF4-FFF2-40B4-BE49-F238E27FC236}">
                  <a16:creationId xmlns:a16="http://schemas.microsoft.com/office/drawing/2014/main" id="{A03F9BE1-E0A8-4D3E-9900-B12572720BBC}"/>
                </a:ext>
              </a:extLst>
            </p:cNvPr>
            <p:cNvSpPr/>
            <p:nvPr/>
          </p:nvSpPr>
          <p:spPr>
            <a:xfrm rot="900000" flipH="1">
              <a:off x="7543578" y="1068412"/>
              <a:ext cx="1451650" cy="1451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252000" rIns="0" bIns="0" numCol="1" spcCol="0" rtlCol="0" fromWordArt="0" anchor="ctr" anchorCtr="0" forceAA="0" compatLnSpc="1">
              <a:prstTxWarp prst="textNoShape">
                <a:avLst/>
              </a:prstTxWarp>
              <a:noAutofit/>
            </a:bodyPr>
            <a:lstStyle/>
            <a:p>
              <a:pPr algn="ctr">
                <a:spcBef>
                  <a:spcPts val="600"/>
                </a:spcBef>
              </a:pPr>
              <a:r>
                <a:rPr lang="de-DE" sz="1400" dirty="0"/>
                <a:t>Assistance-</a:t>
              </a:r>
              <a:br>
                <a:rPr lang="de-DE" sz="1400" dirty="0"/>
              </a:br>
              <a:r>
                <a:rPr lang="de-DE" sz="1400" dirty="0"/>
                <a:t>Leistungen</a:t>
              </a:r>
            </a:p>
          </p:txBody>
        </p:sp>
        <p:sp>
          <p:nvSpPr>
            <p:cNvPr id="23" name="Kreuz 61">
              <a:extLst>
                <a:ext uri="{FF2B5EF4-FFF2-40B4-BE49-F238E27FC236}">
                  <a16:creationId xmlns:a16="http://schemas.microsoft.com/office/drawing/2014/main" id="{1B265993-ACD6-4756-9C3A-34B51D6B63D3}"/>
                </a:ext>
              </a:extLst>
            </p:cNvPr>
            <p:cNvSpPr/>
            <p:nvPr/>
          </p:nvSpPr>
          <p:spPr>
            <a:xfrm rot="838983">
              <a:off x="8174610" y="1332850"/>
              <a:ext cx="309673" cy="324148"/>
            </a:xfrm>
            <a:prstGeom prst="plus">
              <a:avLst>
                <a:gd name="adj" fmla="val 443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pic>
        <p:nvPicPr>
          <p:cNvPr id="25" name="Grafik 59">
            <a:extLst>
              <a:ext uri="{FF2B5EF4-FFF2-40B4-BE49-F238E27FC236}">
                <a16:creationId xmlns:a16="http://schemas.microsoft.com/office/drawing/2014/main" id="{BD94AD78-F036-496E-9BC5-EE5F65114300}"/>
              </a:ext>
            </a:extLst>
          </p:cNvPr>
          <p:cNvPicPr>
            <a:picLocks noChangeAspect="1"/>
          </p:cNvPicPr>
          <p:nvPr/>
        </p:nvPicPr>
        <p:blipFill rotWithShape="1">
          <a:blip r:embed="rId2" cstate="email">
            <a:extLst>
              <a:ext uri="{28A0092B-C50C-407E-A947-70E740481C1C}">
                <a14:useLocalDpi xmlns:a14="http://schemas.microsoft.com/office/drawing/2010/main"/>
              </a:ext>
            </a:extLst>
          </a:blip>
          <a:stretch/>
        </p:blipFill>
        <p:spPr>
          <a:xfrm>
            <a:off x="335360" y="1854546"/>
            <a:ext cx="4331890" cy="3228738"/>
          </a:xfrm>
          <a:prstGeom prst="rect">
            <a:avLst/>
          </a:prstGeom>
        </p:spPr>
      </p:pic>
      <p:grpSp>
        <p:nvGrpSpPr>
          <p:cNvPr id="26" name="Group 25">
            <a:extLst>
              <a:ext uri="{FF2B5EF4-FFF2-40B4-BE49-F238E27FC236}">
                <a16:creationId xmlns:a16="http://schemas.microsoft.com/office/drawing/2014/main" id="{A5B18C4C-3D68-4F83-9594-27350FD26ECE}"/>
              </a:ext>
            </a:extLst>
          </p:cNvPr>
          <p:cNvGrpSpPr/>
          <p:nvPr/>
        </p:nvGrpSpPr>
        <p:grpSpPr>
          <a:xfrm>
            <a:off x="5286112" y="1994091"/>
            <a:ext cx="4074169" cy="4074169"/>
            <a:chOff x="4705087" y="2193347"/>
            <a:chExt cx="3802913" cy="3802913"/>
          </a:xfrm>
        </p:grpSpPr>
        <p:sp>
          <p:nvSpPr>
            <p:cNvPr id="27" name="Textplatzhalter 4">
              <a:extLst>
                <a:ext uri="{FF2B5EF4-FFF2-40B4-BE49-F238E27FC236}">
                  <a16:creationId xmlns:a16="http://schemas.microsoft.com/office/drawing/2014/main" id="{62281943-C5D1-47D9-8CA8-6AF375941F8C}"/>
                </a:ext>
              </a:extLst>
            </p:cNvPr>
            <p:cNvSpPr txBox="1">
              <a:spLocks/>
            </p:cNvSpPr>
            <p:nvPr/>
          </p:nvSpPr>
          <p:spPr bwMode="gray">
            <a:xfrm>
              <a:off x="6595604" y="2678383"/>
              <a:ext cx="1466823" cy="461930"/>
            </a:xfrm>
            <a:prstGeom prst="rect">
              <a:avLst/>
            </a:prstGeom>
            <a:solidFill>
              <a:srgbClr val="F2F2F2"/>
            </a:solidFill>
          </p:spPr>
          <p:txBody>
            <a:bodyPr vert="horz" wrap="square" lIns="72000" tIns="0" rIns="72000" bIns="0" rtlCol="0">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r">
                <a:spcBef>
                  <a:spcPts val="600"/>
                </a:spcBef>
                <a:spcAft>
                  <a:spcPts val="300"/>
                </a:spcAft>
              </a:pPr>
              <a:r>
                <a:rPr lang="de-DE" b="1" dirty="0">
                  <a:solidFill>
                    <a:schemeClr val="accent2"/>
                  </a:solidFill>
                </a:rPr>
                <a:t>Krankheits-kosten</a:t>
              </a:r>
              <a:endParaRPr lang="de-DE" dirty="0">
                <a:solidFill>
                  <a:schemeClr val="accent2"/>
                </a:solidFill>
              </a:endParaRPr>
            </a:p>
          </p:txBody>
        </p:sp>
        <p:sp>
          <p:nvSpPr>
            <p:cNvPr id="28" name="Textplatzhalter 4">
              <a:extLst>
                <a:ext uri="{FF2B5EF4-FFF2-40B4-BE49-F238E27FC236}">
                  <a16:creationId xmlns:a16="http://schemas.microsoft.com/office/drawing/2014/main" id="{BAFA264C-575E-4F3A-AAFD-D6D93A64DE1F}"/>
                </a:ext>
              </a:extLst>
            </p:cNvPr>
            <p:cNvSpPr txBox="1">
              <a:spLocks/>
            </p:cNvSpPr>
            <p:nvPr/>
          </p:nvSpPr>
          <p:spPr bwMode="gray">
            <a:xfrm>
              <a:off x="5772512" y="4721080"/>
              <a:ext cx="2289915" cy="700975"/>
            </a:xfrm>
            <a:prstGeom prst="rect">
              <a:avLst/>
            </a:prstGeom>
            <a:solidFill>
              <a:srgbClr val="F2F2F2"/>
            </a:solidFill>
          </p:spPr>
          <p:txBody>
            <a:bodyPr vert="horz" wrap="square" lIns="72000" tIns="0" rIns="72000" bIns="0" rtlCol="0">
              <a:spAutoFit/>
            </a:bodyPr>
            <a:lstStyle>
              <a:defPPr>
                <a:defRPr lang="de-DE"/>
              </a:defPPr>
              <a:lvl1pPr indent="0">
                <a:lnSpc>
                  <a:spcPct val="104000"/>
                </a:lnSpc>
                <a:spcBef>
                  <a:spcPts val="1200"/>
                </a:spcBef>
                <a:buSzPct val="110000"/>
                <a:buFont typeface="Wingdings" panose="05000000000000000000" pitchFamily="2" charset="2"/>
                <a:buNone/>
                <a:defRPr sz="1600" b="1"/>
              </a:lvl1pPr>
              <a:lvl2pPr marL="0" lvl="1" indent="0" algn="r">
                <a:lnSpc>
                  <a:spcPct val="104000"/>
                </a:lnSpc>
                <a:spcBef>
                  <a:spcPts val="600"/>
                </a:spcBef>
                <a:spcAft>
                  <a:spcPts val="300"/>
                </a:spcAft>
                <a:buSzPct val="110000"/>
                <a:buFont typeface="Wingdings" panose="05000000000000000000" pitchFamily="2" charset="2"/>
                <a:buNone/>
                <a:defRPr sz="1600" b="1">
                  <a:solidFill>
                    <a:schemeClr val="accent2"/>
                  </a:solidFill>
                </a:defRPr>
              </a:lvl2pPr>
              <a:lvl3pPr marL="234000" indent="-234000">
                <a:lnSpc>
                  <a:spcPct val="104000"/>
                </a:lnSpc>
                <a:spcBef>
                  <a:spcPts val="600"/>
                </a:spcBef>
                <a:buSzPct val="110000"/>
                <a:buFont typeface="Wingdings" panose="05000000000000000000" pitchFamily="2" charset="2"/>
                <a:buChar char="§"/>
                <a:defRPr sz="1600"/>
              </a:lvl3pPr>
              <a:lvl4pPr marL="468000" indent="-234000">
                <a:lnSpc>
                  <a:spcPct val="104000"/>
                </a:lnSpc>
                <a:spcBef>
                  <a:spcPts val="300"/>
                </a:spcBef>
                <a:buSzPct val="110000"/>
                <a:buFont typeface="Wingdings" panose="05000000000000000000" pitchFamily="2" charset="2"/>
                <a:buChar char="§"/>
                <a:defRPr sz="1600"/>
              </a:lvl4pPr>
              <a:lvl5pPr marL="702000" indent="-234000">
                <a:lnSpc>
                  <a:spcPct val="104000"/>
                </a:lnSpc>
                <a:spcBef>
                  <a:spcPts val="300"/>
                </a:spcBef>
                <a:buSzPct val="110000"/>
                <a:buFont typeface="Wingdings" panose="05000000000000000000" pitchFamily="2" charset="2"/>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de-DE" dirty="0"/>
                <a:t>Vorübergehende Arbeits-</a:t>
              </a:r>
              <a:br>
                <a:rPr lang="de-DE" dirty="0"/>
              </a:br>
              <a:r>
                <a:rPr lang="de-DE" dirty="0" err="1"/>
                <a:t>unfähigkeit</a:t>
              </a:r>
              <a:endParaRPr lang="de-DE" dirty="0"/>
            </a:p>
          </p:txBody>
        </p:sp>
        <p:sp>
          <p:nvSpPr>
            <p:cNvPr id="29" name="Textplatzhalter 4">
              <a:extLst>
                <a:ext uri="{FF2B5EF4-FFF2-40B4-BE49-F238E27FC236}">
                  <a16:creationId xmlns:a16="http://schemas.microsoft.com/office/drawing/2014/main" id="{20106DDB-E529-4A0F-A716-9AB7E0678A38}"/>
                </a:ext>
              </a:extLst>
            </p:cNvPr>
            <p:cNvSpPr txBox="1">
              <a:spLocks/>
            </p:cNvSpPr>
            <p:nvPr/>
          </p:nvSpPr>
          <p:spPr bwMode="gray">
            <a:xfrm>
              <a:off x="5178756" y="2678383"/>
              <a:ext cx="1524373" cy="461930"/>
            </a:xfrm>
            <a:prstGeom prst="rect">
              <a:avLst/>
            </a:prstGeom>
            <a:solidFill>
              <a:srgbClr val="F2F2F2"/>
            </a:solidFill>
          </p:spPr>
          <p:txBody>
            <a:bodyPr vert="horz" lIns="72000" tIns="0" rIns="72000" bIns="0" rtlCol="0">
              <a:sp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spcAft>
                  <a:spcPts val="300"/>
                </a:spcAft>
              </a:pPr>
              <a:r>
                <a:rPr lang="de-DE" b="1" dirty="0">
                  <a:solidFill>
                    <a:schemeClr val="accent1"/>
                  </a:solidFill>
                </a:rPr>
                <a:t>Berufs-unfähigkeit</a:t>
              </a:r>
              <a:endParaRPr lang="de-DE" dirty="0">
                <a:solidFill>
                  <a:schemeClr val="accent1"/>
                </a:solidFill>
              </a:endParaRPr>
            </a:p>
          </p:txBody>
        </p:sp>
        <p:sp>
          <p:nvSpPr>
            <p:cNvPr id="30" name="Textplatzhalter 4">
              <a:extLst>
                <a:ext uri="{FF2B5EF4-FFF2-40B4-BE49-F238E27FC236}">
                  <a16:creationId xmlns:a16="http://schemas.microsoft.com/office/drawing/2014/main" id="{A177E004-459C-4817-8294-C3C5E9AFD465}"/>
                </a:ext>
              </a:extLst>
            </p:cNvPr>
            <p:cNvSpPr txBox="1">
              <a:spLocks/>
            </p:cNvSpPr>
            <p:nvPr/>
          </p:nvSpPr>
          <p:spPr bwMode="gray">
            <a:xfrm>
              <a:off x="5178757" y="5234873"/>
              <a:ext cx="1185732" cy="222885"/>
            </a:xfrm>
            <a:prstGeom prst="rect">
              <a:avLst/>
            </a:prstGeom>
            <a:solidFill>
              <a:srgbClr val="F2F2F2"/>
            </a:solidFill>
          </p:spPr>
          <p:txBody>
            <a:bodyPr vert="horz" wrap="square" lIns="72000" tIns="0" rIns="72000" bIns="0" rtlCol="0">
              <a:spAutoFit/>
            </a:bodyPr>
            <a:lstStyle>
              <a:defPPr>
                <a:defRPr lang="de-DE"/>
              </a:defPPr>
              <a:lvl1pPr indent="0">
                <a:lnSpc>
                  <a:spcPct val="104000"/>
                </a:lnSpc>
                <a:spcBef>
                  <a:spcPts val="1200"/>
                </a:spcBef>
                <a:buSzPct val="110000"/>
                <a:buFont typeface="Wingdings" panose="05000000000000000000" pitchFamily="2" charset="2"/>
                <a:buNone/>
                <a:defRPr sz="1600" b="1"/>
              </a:lvl1pPr>
              <a:lvl2pPr marL="0" lvl="1" indent="0" algn="r">
                <a:lnSpc>
                  <a:spcPct val="104000"/>
                </a:lnSpc>
                <a:spcBef>
                  <a:spcPts val="600"/>
                </a:spcBef>
                <a:spcAft>
                  <a:spcPts val="300"/>
                </a:spcAft>
                <a:buSzPct val="110000"/>
                <a:buFont typeface="Wingdings" panose="05000000000000000000" pitchFamily="2" charset="2"/>
                <a:buNone/>
                <a:defRPr sz="1600" b="1">
                  <a:solidFill>
                    <a:schemeClr val="accent2"/>
                  </a:solidFill>
                </a:defRPr>
              </a:lvl2pPr>
              <a:lvl3pPr marL="234000" indent="-234000">
                <a:lnSpc>
                  <a:spcPct val="104000"/>
                </a:lnSpc>
                <a:spcBef>
                  <a:spcPts val="600"/>
                </a:spcBef>
                <a:buSzPct val="110000"/>
                <a:buFont typeface="Wingdings" panose="05000000000000000000" pitchFamily="2" charset="2"/>
                <a:buChar char="§"/>
                <a:defRPr sz="1600"/>
              </a:lvl3pPr>
              <a:lvl4pPr marL="468000" indent="-234000">
                <a:lnSpc>
                  <a:spcPct val="104000"/>
                </a:lnSpc>
                <a:spcBef>
                  <a:spcPts val="300"/>
                </a:spcBef>
                <a:buSzPct val="110000"/>
                <a:buFont typeface="Wingdings" panose="05000000000000000000" pitchFamily="2" charset="2"/>
                <a:buChar char="§"/>
                <a:defRPr sz="1600"/>
              </a:lvl4pPr>
              <a:lvl5pPr marL="702000" indent="-234000">
                <a:lnSpc>
                  <a:spcPct val="104000"/>
                </a:lnSpc>
                <a:spcBef>
                  <a:spcPts val="300"/>
                </a:spcBef>
                <a:buSzPct val="110000"/>
                <a:buFont typeface="Wingdings" panose="05000000000000000000" pitchFamily="2" charset="2"/>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lgn="l"/>
              <a:r>
                <a:rPr lang="de-DE" dirty="0"/>
                <a:t>Todesfall</a:t>
              </a:r>
            </a:p>
          </p:txBody>
        </p:sp>
        <p:sp>
          <p:nvSpPr>
            <p:cNvPr id="31" name="Textplatzhalter 4">
              <a:extLst>
                <a:ext uri="{FF2B5EF4-FFF2-40B4-BE49-F238E27FC236}">
                  <a16:creationId xmlns:a16="http://schemas.microsoft.com/office/drawing/2014/main" id="{F4C6942F-9693-4B7D-97CE-2FA4A0AEE225}"/>
                </a:ext>
              </a:extLst>
            </p:cNvPr>
            <p:cNvSpPr txBox="1">
              <a:spLocks/>
            </p:cNvSpPr>
            <p:nvPr/>
          </p:nvSpPr>
          <p:spPr bwMode="gray">
            <a:xfrm>
              <a:off x="5629068" y="3435044"/>
              <a:ext cx="1967268" cy="880783"/>
            </a:xfrm>
            <a:prstGeom prst="rect">
              <a:avLst/>
            </a:prstGeom>
          </p:spPr>
          <p:txBody>
            <a:bodyPr vert="horz" lIns="0" tIns="0" rIns="0" bIns="0" rtlCol="0">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spcBef>
                  <a:spcPts val="600"/>
                </a:spcBef>
                <a:spcAft>
                  <a:spcPts val="300"/>
                </a:spcAft>
              </a:pPr>
              <a:r>
                <a:rPr lang="de-DE" sz="2400" b="1" dirty="0">
                  <a:solidFill>
                    <a:srgbClr val="6C6F70"/>
                  </a:solidFill>
                </a:rPr>
                <a:t>4-fach Schutz plus Service</a:t>
              </a:r>
            </a:p>
          </p:txBody>
        </p:sp>
        <p:sp>
          <p:nvSpPr>
            <p:cNvPr id="32" name="Freihandform: Form 43">
              <a:extLst>
                <a:ext uri="{FF2B5EF4-FFF2-40B4-BE49-F238E27FC236}">
                  <a16:creationId xmlns:a16="http://schemas.microsoft.com/office/drawing/2014/main" id="{F8043679-98E3-43EC-A15E-7C28905703EF}"/>
                </a:ext>
              </a:extLst>
            </p:cNvPr>
            <p:cNvSpPr/>
            <p:nvPr/>
          </p:nvSpPr>
          <p:spPr>
            <a:xfrm>
              <a:off x="4705087" y="2193347"/>
              <a:ext cx="3802913" cy="3802913"/>
            </a:xfrm>
            <a:custGeom>
              <a:avLst/>
              <a:gdLst>
                <a:gd name="connsiteX0" fmla="*/ 158140 w 3802913"/>
                <a:gd name="connsiteY0" fmla="*/ 154368 h 3802913"/>
                <a:gd name="connsiteX1" fmla="*/ 158140 w 3802913"/>
                <a:gd name="connsiteY1" fmla="*/ 3646604 h 3802913"/>
                <a:gd name="connsiteX2" fmla="*/ 3650376 w 3802913"/>
                <a:gd name="connsiteY2" fmla="*/ 3646604 h 3802913"/>
                <a:gd name="connsiteX3" fmla="*/ 3650376 w 3802913"/>
                <a:gd name="connsiteY3" fmla="*/ 154368 h 3802913"/>
                <a:gd name="connsiteX4" fmla="*/ 0 w 3802913"/>
                <a:gd name="connsiteY4" fmla="*/ 0 h 3802913"/>
                <a:gd name="connsiteX5" fmla="*/ 3802913 w 3802913"/>
                <a:gd name="connsiteY5" fmla="*/ 0 h 3802913"/>
                <a:gd name="connsiteX6" fmla="*/ 3802913 w 3802913"/>
                <a:gd name="connsiteY6" fmla="*/ 3802913 h 3802913"/>
                <a:gd name="connsiteX7" fmla="*/ 0 w 3802913"/>
                <a:gd name="connsiteY7" fmla="*/ 3802913 h 380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2913" h="3802913">
                  <a:moveTo>
                    <a:pt x="158140" y="154368"/>
                  </a:moveTo>
                  <a:lnTo>
                    <a:pt x="158140" y="3646604"/>
                  </a:lnTo>
                  <a:lnTo>
                    <a:pt x="3650376" y="3646604"/>
                  </a:lnTo>
                  <a:lnTo>
                    <a:pt x="3650376" y="154368"/>
                  </a:lnTo>
                  <a:close/>
                  <a:moveTo>
                    <a:pt x="0" y="0"/>
                  </a:moveTo>
                  <a:lnTo>
                    <a:pt x="3802913" y="0"/>
                  </a:lnTo>
                  <a:lnTo>
                    <a:pt x="3802913" y="3802913"/>
                  </a:lnTo>
                  <a:lnTo>
                    <a:pt x="0" y="3802913"/>
                  </a:lnTo>
                  <a:close/>
                </a:path>
              </a:pathLst>
            </a:custGeom>
            <a:solidFill>
              <a:srgbClr val="6C6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3" name="Freihandform: Form 51">
              <a:extLst>
                <a:ext uri="{FF2B5EF4-FFF2-40B4-BE49-F238E27FC236}">
                  <a16:creationId xmlns:a16="http://schemas.microsoft.com/office/drawing/2014/main" id="{331DB2F1-EBC1-4E37-8E95-D7CA4041520A}"/>
                </a:ext>
              </a:extLst>
            </p:cNvPr>
            <p:cNvSpPr/>
            <p:nvPr/>
          </p:nvSpPr>
          <p:spPr>
            <a:xfrm>
              <a:off x="5005230" y="2468880"/>
              <a:ext cx="1620677" cy="1597855"/>
            </a:xfrm>
            <a:custGeom>
              <a:avLst/>
              <a:gdLst>
                <a:gd name="connsiteX0" fmla="*/ 0 w 1620677"/>
                <a:gd name="connsiteY0" fmla="*/ 0 h 1597855"/>
                <a:gd name="connsiteX1" fmla="*/ 1556028 w 1620677"/>
                <a:gd name="connsiteY1" fmla="*/ 0 h 1597855"/>
                <a:gd name="connsiteX2" fmla="*/ 1620677 w 1620677"/>
                <a:gd name="connsiteY2" fmla="*/ 64649 h 1597855"/>
                <a:gd name="connsiteX3" fmla="*/ 1553753 w 1620677"/>
                <a:gd name="connsiteY3" fmla="*/ 131573 h 1597855"/>
                <a:gd name="connsiteX4" fmla="*/ 134788 w 1620677"/>
                <a:gd name="connsiteY4" fmla="*/ 131573 h 1597855"/>
                <a:gd name="connsiteX5" fmla="*/ 134788 w 1620677"/>
                <a:gd name="connsiteY5" fmla="*/ 1597855 h 1597855"/>
                <a:gd name="connsiteX6" fmla="*/ 65784 w 1620677"/>
                <a:gd name="connsiteY6" fmla="*/ 1528851 h 1597855"/>
                <a:gd name="connsiteX7" fmla="*/ 0 w 1620677"/>
                <a:gd name="connsiteY7" fmla="*/ 1594635 h 159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677" h="1597855">
                  <a:moveTo>
                    <a:pt x="0" y="0"/>
                  </a:moveTo>
                  <a:lnTo>
                    <a:pt x="1556028" y="0"/>
                  </a:lnTo>
                  <a:lnTo>
                    <a:pt x="1620677" y="64649"/>
                  </a:lnTo>
                  <a:lnTo>
                    <a:pt x="1553753" y="131573"/>
                  </a:lnTo>
                  <a:lnTo>
                    <a:pt x="134788" y="131573"/>
                  </a:lnTo>
                  <a:lnTo>
                    <a:pt x="134788" y="1597855"/>
                  </a:lnTo>
                  <a:lnTo>
                    <a:pt x="65784" y="1528851"/>
                  </a:lnTo>
                  <a:lnTo>
                    <a:pt x="0" y="15946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6" name="Freihandform: Form 52">
              <a:extLst>
                <a:ext uri="{FF2B5EF4-FFF2-40B4-BE49-F238E27FC236}">
                  <a16:creationId xmlns:a16="http://schemas.microsoft.com/office/drawing/2014/main" id="{1A3F6299-BC43-44B4-9B08-C852CE15B44D}"/>
                </a:ext>
              </a:extLst>
            </p:cNvPr>
            <p:cNvSpPr/>
            <p:nvPr/>
          </p:nvSpPr>
          <p:spPr>
            <a:xfrm rot="5400000">
              <a:off x="6637317" y="2468880"/>
              <a:ext cx="1620677" cy="1597855"/>
            </a:xfrm>
            <a:custGeom>
              <a:avLst/>
              <a:gdLst>
                <a:gd name="connsiteX0" fmla="*/ 0 w 1620677"/>
                <a:gd name="connsiteY0" fmla="*/ 0 h 1597855"/>
                <a:gd name="connsiteX1" fmla="*/ 1556028 w 1620677"/>
                <a:gd name="connsiteY1" fmla="*/ 0 h 1597855"/>
                <a:gd name="connsiteX2" fmla="*/ 1620677 w 1620677"/>
                <a:gd name="connsiteY2" fmla="*/ 64649 h 1597855"/>
                <a:gd name="connsiteX3" fmla="*/ 1553753 w 1620677"/>
                <a:gd name="connsiteY3" fmla="*/ 131573 h 1597855"/>
                <a:gd name="connsiteX4" fmla="*/ 134788 w 1620677"/>
                <a:gd name="connsiteY4" fmla="*/ 131573 h 1597855"/>
                <a:gd name="connsiteX5" fmla="*/ 134788 w 1620677"/>
                <a:gd name="connsiteY5" fmla="*/ 1597855 h 1597855"/>
                <a:gd name="connsiteX6" fmla="*/ 65784 w 1620677"/>
                <a:gd name="connsiteY6" fmla="*/ 1528851 h 1597855"/>
                <a:gd name="connsiteX7" fmla="*/ 0 w 1620677"/>
                <a:gd name="connsiteY7" fmla="*/ 1594635 h 159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677" h="1597855">
                  <a:moveTo>
                    <a:pt x="0" y="0"/>
                  </a:moveTo>
                  <a:lnTo>
                    <a:pt x="1556028" y="0"/>
                  </a:lnTo>
                  <a:lnTo>
                    <a:pt x="1620677" y="64649"/>
                  </a:lnTo>
                  <a:lnTo>
                    <a:pt x="1553753" y="131573"/>
                  </a:lnTo>
                  <a:lnTo>
                    <a:pt x="134788" y="131573"/>
                  </a:lnTo>
                  <a:lnTo>
                    <a:pt x="134788" y="1597855"/>
                  </a:lnTo>
                  <a:lnTo>
                    <a:pt x="65784" y="1528851"/>
                  </a:lnTo>
                  <a:lnTo>
                    <a:pt x="0" y="15946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7" name="Freihandform: Form 56">
              <a:extLst>
                <a:ext uri="{FF2B5EF4-FFF2-40B4-BE49-F238E27FC236}">
                  <a16:creationId xmlns:a16="http://schemas.microsoft.com/office/drawing/2014/main" id="{B818921E-F0AB-4FC7-A2CB-2B03B231C5F1}"/>
                </a:ext>
              </a:extLst>
            </p:cNvPr>
            <p:cNvSpPr/>
            <p:nvPr/>
          </p:nvSpPr>
          <p:spPr>
            <a:xfrm rot="10800000">
              <a:off x="6625906" y="4100968"/>
              <a:ext cx="1620677" cy="1597855"/>
            </a:xfrm>
            <a:custGeom>
              <a:avLst/>
              <a:gdLst>
                <a:gd name="connsiteX0" fmla="*/ 0 w 1620677"/>
                <a:gd name="connsiteY0" fmla="*/ 0 h 1597855"/>
                <a:gd name="connsiteX1" fmla="*/ 1556028 w 1620677"/>
                <a:gd name="connsiteY1" fmla="*/ 0 h 1597855"/>
                <a:gd name="connsiteX2" fmla="*/ 1620677 w 1620677"/>
                <a:gd name="connsiteY2" fmla="*/ 64649 h 1597855"/>
                <a:gd name="connsiteX3" fmla="*/ 1553753 w 1620677"/>
                <a:gd name="connsiteY3" fmla="*/ 131573 h 1597855"/>
                <a:gd name="connsiteX4" fmla="*/ 134788 w 1620677"/>
                <a:gd name="connsiteY4" fmla="*/ 131573 h 1597855"/>
                <a:gd name="connsiteX5" fmla="*/ 134788 w 1620677"/>
                <a:gd name="connsiteY5" fmla="*/ 1597855 h 1597855"/>
                <a:gd name="connsiteX6" fmla="*/ 65784 w 1620677"/>
                <a:gd name="connsiteY6" fmla="*/ 1528851 h 1597855"/>
                <a:gd name="connsiteX7" fmla="*/ 0 w 1620677"/>
                <a:gd name="connsiteY7" fmla="*/ 1594635 h 159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677" h="1597855">
                  <a:moveTo>
                    <a:pt x="0" y="0"/>
                  </a:moveTo>
                  <a:lnTo>
                    <a:pt x="1556028" y="0"/>
                  </a:lnTo>
                  <a:lnTo>
                    <a:pt x="1620677" y="64649"/>
                  </a:lnTo>
                  <a:lnTo>
                    <a:pt x="1553753" y="131573"/>
                  </a:lnTo>
                  <a:lnTo>
                    <a:pt x="134788" y="131573"/>
                  </a:lnTo>
                  <a:lnTo>
                    <a:pt x="134788" y="1597855"/>
                  </a:lnTo>
                  <a:lnTo>
                    <a:pt x="65784" y="1528851"/>
                  </a:lnTo>
                  <a:lnTo>
                    <a:pt x="0" y="15946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8" name="Freihandform: Form 57">
              <a:extLst>
                <a:ext uri="{FF2B5EF4-FFF2-40B4-BE49-F238E27FC236}">
                  <a16:creationId xmlns:a16="http://schemas.microsoft.com/office/drawing/2014/main" id="{23E2C677-E399-47A0-8054-BEAA95051B13}"/>
                </a:ext>
              </a:extLst>
            </p:cNvPr>
            <p:cNvSpPr/>
            <p:nvPr/>
          </p:nvSpPr>
          <p:spPr>
            <a:xfrm rot="16200000">
              <a:off x="4993819" y="4100968"/>
              <a:ext cx="1620677" cy="1597855"/>
            </a:xfrm>
            <a:custGeom>
              <a:avLst/>
              <a:gdLst>
                <a:gd name="connsiteX0" fmla="*/ 0 w 1620677"/>
                <a:gd name="connsiteY0" fmla="*/ 0 h 1597855"/>
                <a:gd name="connsiteX1" fmla="*/ 1556028 w 1620677"/>
                <a:gd name="connsiteY1" fmla="*/ 0 h 1597855"/>
                <a:gd name="connsiteX2" fmla="*/ 1620677 w 1620677"/>
                <a:gd name="connsiteY2" fmla="*/ 64649 h 1597855"/>
                <a:gd name="connsiteX3" fmla="*/ 1553753 w 1620677"/>
                <a:gd name="connsiteY3" fmla="*/ 131573 h 1597855"/>
                <a:gd name="connsiteX4" fmla="*/ 134788 w 1620677"/>
                <a:gd name="connsiteY4" fmla="*/ 131573 h 1597855"/>
                <a:gd name="connsiteX5" fmla="*/ 134788 w 1620677"/>
                <a:gd name="connsiteY5" fmla="*/ 1597855 h 1597855"/>
                <a:gd name="connsiteX6" fmla="*/ 65784 w 1620677"/>
                <a:gd name="connsiteY6" fmla="*/ 1528851 h 1597855"/>
                <a:gd name="connsiteX7" fmla="*/ 0 w 1620677"/>
                <a:gd name="connsiteY7" fmla="*/ 1594635 h 159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677" h="1597855">
                  <a:moveTo>
                    <a:pt x="0" y="0"/>
                  </a:moveTo>
                  <a:lnTo>
                    <a:pt x="1556028" y="0"/>
                  </a:lnTo>
                  <a:lnTo>
                    <a:pt x="1620677" y="64649"/>
                  </a:lnTo>
                  <a:lnTo>
                    <a:pt x="1553753" y="131573"/>
                  </a:lnTo>
                  <a:lnTo>
                    <a:pt x="134788" y="131573"/>
                  </a:lnTo>
                  <a:lnTo>
                    <a:pt x="134788" y="1597855"/>
                  </a:lnTo>
                  <a:lnTo>
                    <a:pt x="65784" y="1528851"/>
                  </a:lnTo>
                  <a:lnTo>
                    <a:pt x="0" y="15946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grpSp>
      <p:sp>
        <p:nvSpPr>
          <p:cNvPr id="3" name="Foliennummernplatzhalter 2">
            <a:extLst>
              <a:ext uri="{FF2B5EF4-FFF2-40B4-BE49-F238E27FC236}">
                <a16:creationId xmlns:a16="http://schemas.microsoft.com/office/drawing/2014/main" id="{DDFD7B93-E739-4794-857D-12D080624AFE}"/>
              </a:ext>
            </a:extLst>
          </p:cNvPr>
          <p:cNvSpPr>
            <a:spLocks noGrp="1"/>
          </p:cNvSpPr>
          <p:nvPr>
            <p:ph type="sldNum" sz="quarter" idx="12"/>
          </p:nvPr>
        </p:nvSpPr>
        <p:spPr/>
        <p:txBody>
          <a:bodyPr/>
          <a:lstStyle/>
          <a:p>
            <a:fld id="{7EC6429F-8EBA-4254-B9C8-295228AFE7F1}" type="slidenum">
              <a:rPr lang="de-DE" smtClean="0"/>
              <a:pPr/>
              <a:t>96</a:t>
            </a:fld>
            <a:endParaRPr lang="de-DE" dirty="0"/>
          </a:p>
        </p:txBody>
      </p:sp>
      <p:sp>
        <p:nvSpPr>
          <p:cNvPr id="39" name="Fußzeilenplatzhalter 2">
            <a:extLst>
              <a:ext uri="{FF2B5EF4-FFF2-40B4-BE49-F238E27FC236}">
                <a16:creationId xmlns:a16="http://schemas.microsoft.com/office/drawing/2014/main" id="{E0ABC8BB-4AC3-460F-8C22-48CE60CE5B4A}"/>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Tree>
    <p:extLst>
      <p:ext uri="{BB962C8B-B14F-4D97-AF65-F5344CB8AC3E}">
        <p14:creationId xmlns:p14="http://schemas.microsoft.com/office/powerpoint/2010/main" val="28342880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Die Leistungen von EGO Worldwide Business</a:t>
            </a:r>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483840"/>
          </a:xfrm>
        </p:spPr>
        <p:txBody>
          <a:bodyPr/>
          <a:lstStyle/>
          <a:p>
            <a:r>
              <a:rPr lang="de-DE" b="0" dirty="0"/>
              <a:t>Das umfassende Business-Paket mit </a:t>
            </a:r>
            <a:r>
              <a:rPr lang="de-DE" dirty="0">
                <a:solidFill>
                  <a:schemeClr val="accent1"/>
                </a:solidFill>
              </a:rPr>
              <a:t>optionalem BU-Schutz </a:t>
            </a:r>
            <a:r>
              <a:rPr lang="de-DE" b="0" dirty="0"/>
              <a:t>für alle Unternehmen, deren Mitarbeiter zeitweise </a:t>
            </a:r>
            <a:br>
              <a:rPr lang="de-DE" b="0" dirty="0"/>
            </a:br>
            <a:r>
              <a:rPr lang="de-DE" b="0" dirty="0"/>
              <a:t>im Ausland arbeiten.</a:t>
            </a:r>
          </a:p>
        </p:txBody>
      </p:sp>
      <p:sp>
        <p:nvSpPr>
          <p:cNvPr id="4" name="Rechteck 1">
            <a:extLst>
              <a:ext uri="{FF2B5EF4-FFF2-40B4-BE49-F238E27FC236}">
                <a16:creationId xmlns:a16="http://schemas.microsoft.com/office/drawing/2014/main" id="{EEF09890-D50A-467E-BF3A-013E32AD6BB0}"/>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EGO</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err="1">
                <a:ln>
                  <a:noFill/>
                </a:ln>
                <a:solidFill>
                  <a:prstClr val="white"/>
                </a:solidFill>
                <a:effectLst/>
                <a:uLnTx/>
                <a:uFillTx/>
                <a:ea typeface="+mn-ea"/>
                <a:cs typeface="+mn-cs"/>
              </a:rPr>
              <a:t>WorldWide</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Business</a:t>
            </a:r>
          </a:p>
        </p:txBody>
      </p:sp>
      <p:sp>
        <p:nvSpPr>
          <p:cNvPr id="6" name="Textplatzhalter 4 - 1">
            <a:extLst>
              <a:ext uri="{FF2B5EF4-FFF2-40B4-BE49-F238E27FC236}">
                <a16:creationId xmlns:a16="http://schemas.microsoft.com/office/drawing/2014/main" id="{4BE30FD6-70B3-4759-9981-B41BFBD78470}"/>
              </a:ext>
            </a:extLst>
          </p:cNvPr>
          <p:cNvSpPr txBox="1">
            <a:spLocks/>
          </p:cNvSpPr>
          <p:nvPr/>
        </p:nvSpPr>
        <p:spPr bwMode="gray">
          <a:xfrm>
            <a:off x="1" y="5317389"/>
            <a:ext cx="12192000" cy="801726"/>
          </a:xfrm>
          <a:prstGeom prst="rect">
            <a:avLst/>
          </a:prstGeom>
          <a:solidFill>
            <a:srgbClr val="D0E4B9"/>
          </a:solidFill>
        </p:spPr>
        <p:txBody>
          <a:bodyPr vert="horz" wrap="square" lIns="432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r>
              <a:rPr lang="de-DE" sz="1600" dirty="0">
                <a:solidFill>
                  <a:schemeClr val="accent1"/>
                </a:solidFill>
              </a:rPr>
              <a:t>Mehr Informationen zu </a:t>
            </a:r>
            <a:r>
              <a:rPr lang="de-DE" sz="1600" b="1" dirty="0">
                <a:solidFill>
                  <a:schemeClr val="accent1"/>
                </a:solidFill>
              </a:rPr>
              <a:t>EGO </a:t>
            </a:r>
            <a:r>
              <a:rPr lang="de-DE" sz="1600" b="1" dirty="0" err="1">
                <a:solidFill>
                  <a:schemeClr val="accent1"/>
                </a:solidFill>
              </a:rPr>
              <a:t>WorldWide</a:t>
            </a:r>
            <a:r>
              <a:rPr lang="de-DE" sz="1600" b="1" dirty="0">
                <a:solidFill>
                  <a:schemeClr val="accent1"/>
                </a:solidFill>
              </a:rPr>
              <a:t> Business </a:t>
            </a:r>
            <a:r>
              <a:rPr lang="de-DE" sz="1600" dirty="0">
                <a:solidFill>
                  <a:schemeClr val="accent1"/>
                </a:solidFill>
              </a:rPr>
              <a:t>finden Sie </a:t>
            </a:r>
            <a:r>
              <a:rPr lang="de-DE" sz="1600" b="1" dirty="0">
                <a:solidFill>
                  <a:schemeClr val="accent1"/>
                </a:solidFill>
                <a:hlinkClick r:id="rId2">
                  <a:extLst>
                    <a:ext uri="{A12FA001-AC4F-418D-AE19-62706E023703}">
                      <ahyp:hlinkClr xmlns:ahyp="http://schemas.microsoft.com/office/drawing/2018/hyperlinkcolor" val="tx"/>
                    </a:ext>
                  </a:extLst>
                </a:hlinkClick>
              </a:rPr>
              <a:t>HIER</a:t>
            </a:r>
            <a:r>
              <a:rPr lang="de-DE" sz="1600" b="1" dirty="0">
                <a:solidFill>
                  <a:schemeClr val="accent1"/>
                </a:solidFill>
              </a:rPr>
              <a:t>.</a:t>
            </a:r>
          </a:p>
        </p:txBody>
      </p:sp>
      <p:sp>
        <p:nvSpPr>
          <p:cNvPr id="3" name="Foliennummernplatzhalter 2">
            <a:extLst>
              <a:ext uri="{FF2B5EF4-FFF2-40B4-BE49-F238E27FC236}">
                <a16:creationId xmlns:a16="http://schemas.microsoft.com/office/drawing/2014/main" id="{2DA31798-7711-4A10-8F11-2A89D72A943A}"/>
              </a:ext>
            </a:extLst>
          </p:cNvPr>
          <p:cNvSpPr>
            <a:spLocks noGrp="1"/>
          </p:cNvSpPr>
          <p:nvPr>
            <p:ph type="sldNum" sz="quarter" idx="12"/>
          </p:nvPr>
        </p:nvSpPr>
        <p:spPr/>
        <p:txBody>
          <a:bodyPr/>
          <a:lstStyle/>
          <a:p>
            <a:fld id="{7EC6429F-8EBA-4254-B9C8-295228AFE7F1}" type="slidenum">
              <a:rPr lang="de-DE" smtClean="0"/>
              <a:pPr/>
              <a:t>97</a:t>
            </a:fld>
            <a:endParaRPr lang="de-DE" dirty="0"/>
          </a:p>
        </p:txBody>
      </p:sp>
      <p:sp>
        <p:nvSpPr>
          <p:cNvPr id="14" name="Fußzeilenplatzhalter 2">
            <a:extLst>
              <a:ext uri="{FF2B5EF4-FFF2-40B4-BE49-F238E27FC236}">
                <a16:creationId xmlns:a16="http://schemas.microsoft.com/office/drawing/2014/main" id="{EC00AAE5-2C83-42FE-BD57-CCB5C76B6312}"/>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16" name="Rechteck 18">
            <a:extLst>
              <a:ext uri="{FF2B5EF4-FFF2-40B4-BE49-F238E27FC236}">
                <a16:creationId xmlns:a16="http://schemas.microsoft.com/office/drawing/2014/main" id="{E1773175-B2D2-43E9-A45B-F7C22EED1027}"/>
              </a:ext>
            </a:extLst>
          </p:cNvPr>
          <p:cNvSpPr>
            <a:spLocks noChangeArrowheads="1"/>
          </p:cNvSpPr>
          <p:nvPr/>
        </p:nvSpPr>
        <p:spPr bwMode="auto">
          <a:xfrm>
            <a:off x="335360" y="3429000"/>
            <a:ext cx="5760640" cy="18342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187906" tIns="59660" rIns="119320" bIns="59660" anchor="ctr" anchorCtr="0">
            <a:noAutofit/>
          </a:bodyPr>
          <a:lstStyle>
            <a:lvl1pPr marL="180975" indent="-180975" eaLnBrk="0" hangingPunct="0">
              <a:spcBef>
                <a:spcPct val="100000"/>
              </a:spcBef>
              <a:buFont typeface="Arial" panose="020B0604020202020204" pitchFamily="34" charset="0"/>
              <a:defRPr sz="1600" b="1">
                <a:solidFill>
                  <a:schemeClr val="tx1"/>
                </a:solidFill>
                <a:latin typeface="Arial" panose="020B0604020202020204" pitchFamily="34" charset="0"/>
              </a:defRPr>
            </a:lvl1pPr>
            <a:lvl2pPr marL="742950" indent="-285750" eaLnBrk="0" hangingPunct="0">
              <a:buClr>
                <a:srgbClr val="D50018"/>
              </a:buClr>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80000"/>
              </a:spcBef>
              <a:buClr>
                <a:schemeClr val="accent1"/>
              </a:buClr>
              <a:buFont typeface="Wingdings" panose="05000000000000000000" pitchFamily="2" charset="2"/>
              <a:buChar char="§"/>
            </a:pPr>
            <a:r>
              <a:rPr lang="de-DE" altLang="de-DE" sz="1200" b="0" dirty="0">
                <a:latin typeface="+mn-lt"/>
              </a:rPr>
              <a:t>Keine Gesundheitsprüfung </a:t>
            </a:r>
            <a:br>
              <a:rPr lang="de-DE" altLang="de-DE" sz="1200" b="0" dirty="0">
                <a:latin typeface="+mn-lt"/>
              </a:rPr>
            </a:br>
            <a:r>
              <a:rPr lang="de-DE" altLang="de-DE" sz="1200" b="0" dirty="0">
                <a:latin typeface="+mn-lt"/>
              </a:rPr>
              <a:t>(bis max. 30.000 EUR Jahres-BU-Rente)</a:t>
            </a:r>
          </a:p>
          <a:p>
            <a:pPr eaLnBrk="1" hangingPunct="1">
              <a:spcBef>
                <a:spcPct val="80000"/>
              </a:spcBef>
              <a:buClr>
                <a:schemeClr val="accent1"/>
              </a:buClr>
              <a:buFont typeface="Wingdings" panose="05000000000000000000" pitchFamily="2" charset="2"/>
              <a:buChar char="§"/>
            </a:pPr>
            <a:r>
              <a:rPr lang="de-DE" altLang="de-DE" sz="1200" b="0" dirty="0">
                <a:latin typeface="+mn-lt"/>
              </a:rPr>
              <a:t>Jährliche BU-Rente bis zu 60.000 EUR – lebenslang oder bis zur Vollendung des 67. Lebensjahres (jeweils mit und ohne Karenzzeit)</a:t>
            </a:r>
          </a:p>
          <a:p>
            <a:pPr eaLnBrk="1" hangingPunct="1">
              <a:spcBef>
                <a:spcPct val="80000"/>
              </a:spcBef>
              <a:buClr>
                <a:schemeClr val="accent1"/>
              </a:buClr>
              <a:buFont typeface="Wingdings" panose="05000000000000000000" pitchFamily="2" charset="2"/>
              <a:buChar char="§"/>
            </a:pPr>
            <a:r>
              <a:rPr lang="de-DE" altLang="de-DE" sz="1200" b="0" dirty="0">
                <a:latin typeface="+mn-lt"/>
              </a:rPr>
              <a:t>Prämienfreie Aufrechterhaltung des Todesfallschutzes bei Berufsunfähigkeit – auch lebenslang</a:t>
            </a:r>
          </a:p>
        </p:txBody>
      </p:sp>
      <p:sp>
        <p:nvSpPr>
          <p:cNvPr id="20" name="Rechteck 19">
            <a:extLst>
              <a:ext uri="{FF2B5EF4-FFF2-40B4-BE49-F238E27FC236}">
                <a16:creationId xmlns:a16="http://schemas.microsoft.com/office/drawing/2014/main" id="{D41DAD5E-BD94-4C98-83BC-AC9AF7C19187}"/>
              </a:ext>
            </a:extLst>
          </p:cNvPr>
          <p:cNvSpPr/>
          <p:nvPr/>
        </p:nvSpPr>
        <p:spPr>
          <a:xfrm>
            <a:off x="335360" y="2148800"/>
            <a:ext cx="5760640" cy="12097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72000" rIns="72000" bIns="72000" numCol="1" spcCol="0" rtlCol="0" fromWordArt="0" anchor="ctr" anchorCtr="0" forceAA="0" compatLnSpc="1">
            <a:prstTxWarp prst="textNoShape">
              <a:avLst/>
            </a:prstTxWarp>
            <a:noAutofit/>
          </a:bodyPr>
          <a:lstStyle/>
          <a:p>
            <a:pPr algn="ctr">
              <a:spcBef>
                <a:spcPct val="50000"/>
              </a:spcBef>
            </a:pPr>
            <a:r>
              <a:rPr lang="de-DE" altLang="de-DE" sz="2000" dirty="0"/>
              <a:t>Leistungen bei Berufsunfähigkeit</a:t>
            </a:r>
          </a:p>
        </p:txBody>
      </p:sp>
      <p:sp>
        <p:nvSpPr>
          <p:cNvPr id="21" name="Rechteck 23">
            <a:extLst>
              <a:ext uri="{FF2B5EF4-FFF2-40B4-BE49-F238E27FC236}">
                <a16:creationId xmlns:a16="http://schemas.microsoft.com/office/drawing/2014/main" id="{18786F46-A29B-40AD-B075-4B4355323E6B}"/>
              </a:ext>
            </a:extLst>
          </p:cNvPr>
          <p:cNvSpPr>
            <a:spLocks noChangeArrowheads="1"/>
          </p:cNvSpPr>
          <p:nvPr/>
        </p:nvSpPr>
        <p:spPr bwMode="auto">
          <a:xfrm>
            <a:off x="6239426" y="3495096"/>
            <a:ext cx="5615934" cy="17725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187906" tIns="59660" rIns="119320" bIns="59660" anchor="t" anchorCtr="0">
            <a:noAutofit/>
          </a:bodyPr>
          <a:lstStyle>
            <a:lvl1pPr marL="176213" indent="-176213" eaLnBrk="0" hangingPunct="0">
              <a:spcBef>
                <a:spcPct val="100000"/>
              </a:spcBef>
              <a:buFont typeface="Arial" panose="020B0604020202020204" pitchFamily="34" charset="0"/>
              <a:defRPr sz="1600" b="1">
                <a:solidFill>
                  <a:schemeClr val="tx1"/>
                </a:solidFill>
                <a:latin typeface="Arial" panose="020B0604020202020204" pitchFamily="34" charset="0"/>
              </a:defRPr>
            </a:lvl1pPr>
            <a:lvl2pPr marL="742950" indent="-285750" eaLnBrk="0" hangingPunct="0">
              <a:buClr>
                <a:srgbClr val="D50018"/>
              </a:buClr>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236154" indent="-236154" eaLnBrk="1" hangingPunct="1">
              <a:spcBef>
                <a:spcPct val="80000"/>
              </a:spcBef>
              <a:buClr>
                <a:schemeClr val="accent2"/>
              </a:buClr>
              <a:buFont typeface="Wingdings" panose="05000000000000000000" pitchFamily="2" charset="2"/>
              <a:buChar char="§"/>
            </a:pPr>
            <a:r>
              <a:rPr lang="de-DE" altLang="de-DE" sz="1200" b="0" dirty="0"/>
              <a:t>Heilkostenersatz mit kostenlosen Assistance-Leistungen</a:t>
            </a:r>
          </a:p>
          <a:p>
            <a:pPr marL="236154" indent="-236154" eaLnBrk="1" hangingPunct="1">
              <a:spcBef>
                <a:spcPct val="80000"/>
              </a:spcBef>
              <a:buClr>
                <a:schemeClr val="accent2"/>
              </a:buClr>
              <a:buFont typeface="Wingdings" panose="05000000000000000000" pitchFamily="2" charset="2"/>
              <a:buChar char="§"/>
            </a:pPr>
            <a:r>
              <a:rPr lang="de-DE" altLang="de-DE" sz="1200" b="0" dirty="0"/>
              <a:t>Bei Krankheit bzw. Unfall werden die Kosten der ambulanten und stationären Heilbehandlung sowie die Mehrkosten bei medizinisch notwendigem Rücktransport ersetzt.</a:t>
            </a:r>
          </a:p>
        </p:txBody>
      </p:sp>
      <p:sp>
        <p:nvSpPr>
          <p:cNvPr id="22" name="Rechteck 21">
            <a:extLst>
              <a:ext uri="{FF2B5EF4-FFF2-40B4-BE49-F238E27FC236}">
                <a16:creationId xmlns:a16="http://schemas.microsoft.com/office/drawing/2014/main" id="{64CD1964-B2FF-4A2A-B542-025B1AD12A69}"/>
              </a:ext>
            </a:extLst>
          </p:cNvPr>
          <p:cNvSpPr/>
          <p:nvPr/>
        </p:nvSpPr>
        <p:spPr>
          <a:xfrm>
            <a:off x="6216062" y="2148800"/>
            <a:ext cx="5639298" cy="1214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72000" rIns="72000" bIns="72000" numCol="1" spcCol="0" rtlCol="0" fromWordArt="0" anchor="ctr" anchorCtr="0" forceAA="0" compatLnSpc="1">
            <a:prstTxWarp prst="textNoShape">
              <a:avLst/>
            </a:prstTxWarp>
            <a:noAutofit/>
          </a:bodyPr>
          <a:lstStyle/>
          <a:p>
            <a:pPr algn="ctr">
              <a:spcBef>
                <a:spcPct val="50000"/>
              </a:spcBef>
            </a:pPr>
            <a:r>
              <a:rPr lang="de-DE" altLang="de-DE" sz="2000" dirty="0"/>
              <a:t>Leistungen bei Krankheit</a:t>
            </a:r>
            <a:endParaRPr lang="de-DE" altLang="de-DE" sz="2000" dirty="0">
              <a:solidFill>
                <a:schemeClr val="bg1"/>
              </a:solidFill>
            </a:endParaRPr>
          </a:p>
        </p:txBody>
      </p:sp>
      <p:grpSp>
        <p:nvGrpSpPr>
          <p:cNvPr id="26" name="Gruppieren 25">
            <a:extLst>
              <a:ext uri="{FF2B5EF4-FFF2-40B4-BE49-F238E27FC236}">
                <a16:creationId xmlns:a16="http://schemas.microsoft.com/office/drawing/2014/main" id="{BB061A6D-0B9F-425B-8621-C6D3126FE423}"/>
              </a:ext>
            </a:extLst>
          </p:cNvPr>
          <p:cNvGrpSpPr/>
          <p:nvPr/>
        </p:nvGrpSpPr>
        <p:grpSpPr>
          <a:xfrm>
            <a:off x="10810653" y="1477548"/>
            <a:ext cx="1319617" cy="1319617"/>
            <a:chOff x="7543578" y="1068412"/>
            <a:chExt cx="1451650" cy="1451650"/>
          </a:xfrm>
        </p:grpSpPr>
        <p:sp>
          <p:nvSpPr>
            <p:cNvPr id="27" name="Ellipse 26">
              <a:extLst>
                <a:ext uri="{FF2B5EF4-FFF2-40B4-BE49-F238E27FC236}">
                  <a16:creationId xmlns:a16="http://schemas.microsoft.com/office/drawing/2014/main" id="{6EFE413E-E8B7-4D4E-8CF3-BF77D8B54775}"/>
                </a:ext>
              </a:extLst>
            </p:cNvPr>
            <p:cNvSpPr/>
            <p:nvPr/>
          </p:nvSpPr>
          <p:spPr>
            <a:xfrm rot="900000" flipH="1">
              <a:off x="7543578" y="1068412"/>
              <a:ext cx="1451650" cy="1451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17508" rIns="0" bIns="0" numCol="1" spcCol="0" rtlCol="0" fromWordArt="0" anchor="ctr" anchorCtr="0" forceAA="0" compatLnSpc="1">
              <a:prstTxWarp prst="textNoShape">
                <a:avLst/>
              </a:prstTxWarp>
              <a:noAutofit/>
            </a:bodyPr>
            <a:lstStyle/>
            <a:p>
              <a:pPr algn="ctr">
                <a:spcBef>
                  <a:spcPts val="756"/>
                </a:spcBef>
              </a:pPr>
              <a:r>
                <a:rPr lang="de-DE" sz="1200" dirty="0"/>
                <a:t>Assistance-</a:t>
              </a:r>
              <a:br>
                <a:rPr lang="de-DE" sz="1200" dirty="0"/>
              </a:br>
              <a:r>
                <a:rPr lang="de-DE" sz="1200" dirty="0"/>
                <a:t>Leistungen</a:t>
              </a:r>
            </a:p>
          </p:txBody>
        </p:sp>
        <p:sp>
          <p:nvSpPr>
            <p:cNvPr id="28" name="Kreuz 27">
              <a:extLst>
                <a:ext uri="{FF2B5EF4-FFF2-40B4-BE49-F238E27FC236}">
                  <a16:creationId xmlns:a16="http://schemas.microsoft.com/office/drawing/2014/main" id="{A9BE2EB7-CCB1-4D0F-8D0D-7072C614EC11}"/>
                </a:ext>
              </a:extLst>
            </p:cNvPr>
            <p:cNvSpPr/>
            <p:nvPr/>
          </p:nvSpPr>
          <p:spPr>
            <a:xfrm rot="838983">
              <a:off x="8216814" y="1332850"/>
              <a:ext cx="309673" cy="324148"/>
            </a:xfrm>
            <a:prstGeom prst="plus">
              <a:avLst>
                <a:gd name="adj" fmla="val 443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717" tIns="90717" rIns="90717" bIns="90717" numCol="1" spcCol="0" rtlCol="0" fromWordArt="0" anchor="t" anchorCtr="0" forceAA="0" compatLnSpc="1">
              <a:prstTxWarp prst="textNoShape">
                <a:avLst/>
              </a:prstTxWarp>
              <a:noAutofit/>
            </a:bodyPr>
            <a:lstStyle/>
            <a:p>
              <a:pPr marL="294840" indent="-294840">
                <a:lnSpc>
                  <a:spcPct val="104000"/>
                </a:lnSpc>
                <a:spcBef>
                  <a:spcPts val="756"/>
                </a:spcBef>
                <a:buFont typeface="Wingdings" panose="05000000000000000000" pitchFamily="2" charset="2"/>
                <a:buChar char="§"/>
              </a:pPr>
              <a:endParaRPr lang="en-GB" sz="2016" dirty="0" err="1"/>
            </a:p>
          </p:txBody>
        </p:sp>
      </p:grpSp>
      <p:pic>
        <p:nvPicPr>
          <p:cNvPr id="45" name="Grafik 44" descr="Ein Bild, das Schild, draußen, sitzend, Straße enthält.&#10;&#10;Automatisch generierte Beschreibung">
            <a:extLst>
              <a:ext uri="{FF2B5EF4-FFF2-40B4-BE49-F238E27FC236}">
                <a16:creationId xmlns:a16="http://schemas.microsoft.com/office/drawing/2014/main" id="{1C7DB130-5ADC-465B-BC6C-285F3B28C70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868106" y="2527109"/>
            <a:ext cx="384868" cy="440286"/>
          </a:xfrm>
          <a:prstGeom prst="rect">
            <a:avLst/>
          </a:prstGeom>
        </p:spPr>
      </p:pic>
      <p:pic>
        <p:nvPicPr>
          <p:cNvPr id="46" name="Grafik 23" descr="icon-krankheit.png">
            <a:extLst>
              <a:ext uri="{FF2B5EF4-FFF2-40B4-BE49-F238E27FC236}">
                <a16:creationId xmlns:a16="http://schemas.microsoft.com/office/drawing/2014/main" id="{253EC177-C42E-4A0B-9ADB-D994AF35904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5650" y="2502255"/>
            <a:ext cx="415249" cy="4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8167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Die Leistungen von EGO Worldwide Business</a:t>
            </a:r>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483840"/>
          </a:xfrm>
        </p:spPr>
        <p:txBody>
          <a:bodyPr/>
          <a:lstStyle/>
          <a:p>
            <a:r>
              <a:rPr lang="de-DE" b="0" dirty="0"/>
              <a:t>Das umfassende Business-Paket mit </a:t>
            </a:r>
            <a:r>
              <a:rPr lang="de-DE" dirty="0">
                <a:solidFill>
                  <a:schemeClr val="accent1"/>
                </a:solidFill>
              </a:rPr>
              <a:t>optionalem BU-Schutz </a:t>
            </a:r>
            <a:r>
              <a:rPr lang="de-DE" b="0" dirty="0"/>
              <a:t>für alle Unternehmen, deren Mitarbeiter zeitweise </a:t>
            </a:r>
            <a:br>
              <a:rPr lang="de-DE" b="0" dirty="0"/>
            </a:br>
            <a:r>
              <a:rPr lang="de-DE" b="0" dirty="0"/>
              <a:t>im Ausland arbeiten.</a:t>
            </a:r>
          </a:p>
        </p:txBody>
      </p:sp>
      <p:sp>
        <p:nvSpPr>
          <p:cNvPr id="4" name="Rechteck 1">
            <a:extLst>
              <a:ext uri="{FF2B5EF4-FFF2-40B4-BE49-F238E27FC236}">
                <a16:creationId xmlns:a16="http://schemas.microsoft.com/office/drawing/2014/main" id="{EEF09890-D50A-467E-BF3A-013E32AD6BB0}"/>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EGO</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err="1">
                <a:ln>
                  <a:noFill/>
                </a:ln>
                <a:solidFill>
                  <a:prstClr val="white"/>
                </a:solidFill>
                <a:effectLst/>
                <a:uLnTx/>
                <a:uFillTx/>
                <a:ea typeface="+mn-ea"/>
                <a:cs typeface="+mn-cs"/>
              </a:rPr>
              <a:t>WorldWide</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Business</a:t>
            </a:r>
          </a:p>
        </p:txBody>
      </p:sp>
      <p:sp>
        <p:nvSpPr>
          <p:cNvPr id="6" name="Textplatzhalter 4 - 1">
            <a:extLst>
              <a:ext uri="{FF2B5EF4-FFF2-40B4-BE49-F238E27FC236}">
                <a16:creationId xmlns:a16="http://schemas.microsoft.com/office/drawing/2014/main" id="{4BE30FD6-70B3-4759-9981-B41BFBD78470}"/>
              </a:ext>
            </a:extLst>
          </p:cNvPr>
          <p:cNvSpPr txBox="1">
            <a:spLocks/>
          </p:cNvSpPr>
          <p:nvPr/>
        </p:nvSpPr>
        <p:spPr bwMode="gray">
          <a:xfrm>
            <a:off x="1" y="5317389"/>
            <a:ext cx="12192000" cy="801726"/>
          </a:xfrm>
          <a:prstGeom prst="rect">
            <a:avLst/>
          </a:prstGeom>
          <a:solidFill>
            <a:srgbClr val="D0E4B9"/>
          </a:solidFill>
        </p:spPr>
        <p:txBody>
          <a:bodyPr vert="horz" wrap="square" lIns="432000" tIns="72000" rIns="72000" bIns="72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r>
              <a:rPr lang="de-DE" sz="1600" dirty="0">
                <a:solidFill>
                  <a:schemeClr val="accent1"/>
                </a:solidFill>
              </a:rPr>
              <a:t>Mehr Informationen zu </a:t>
            </a:r>
            <a:r>
              <a:rPr lang="de-DE" sz="1600" b="1" dirty="0">
                <a:solidFill>
                  <a:schemeClr val="accent1"/>
                </a:solidFill>
              </a:rPr>
              <a:t>EGO </a:t>
            </a:r>
            <a:r>
              <a:rPr lang="de-DE" sz="1600" b="1" dirty="0" err="1">
                <a:solidFill>
                  <a:schemeClr val="accent1"/>
                </a:solidFill>
              </a:rPr>
              <a:t>WorldWide</a:t>
            </a:r>
            <a:r>
              <a:rPr lang="de-DE" sz="1600" b="1" dirty="0">
                <a:solidFill>
                  <a:schemeClr val="accent1"/>
                </a:solidFill>
              </a:rPr>
              <a:t> Business </a:t>
            </a:r>
            <a:r>
              <a:rPr lang="de-DE" sz="1600" dirty="0">
                <a:solidFill>
                  <a:schemeClr val="accent1"/>
                </a:solidFill>
              </a:rPr>
              <a:t>finden Sie </a:t>
            </a:r>
            <a:r>
              <a:rPr lang="de-DE" sz="1600" b="1" dirty="0">
                <a:solidFill>
                  <a:schemeClr val="accent1"/>
                </a:solidFill>
                <a:hlinkClick r:id="rId2">
                  <a:extLst>
                    <a:ext uri="{A12FA001-AC4F-418D-AE19-62706E023703}">
                      <ahyp:hlinkClr xmlns:ahyp="http://schemas.microsoft.com/office/drawing/2018/hyperlinkcolor" val="tx"/>
                    </a:ext>
                  </a:extLst>
                </a:hlinkClick>
              </a:rPr>
              <a:t>HIER</a:t>
            </a:r>
            <a:r>
              <a:rPr lang="de-DE" sz="1600" b="1" dirty="0">
                <a:solidFill>
                  <a:schemeClr val="accent1"/>
                </a:solidFill>
              </a:rPr>
              <a:t>.</a:t>
            </a:r>
          </a:p>
        </p:txBody>
      </p:sp>
      <p:sp>
        <p:nvSpPr>
          <p:cNvPr id="3" name="Foliennummernplatzhalter 2">
            <a:extLst>
              <a:ext uri="{FF2B5EF4-FFF2-40B4-BE49-F238E27FC236}">
                <a16:creationId xmlns:a16="http://schemas.microsoft.com/office/drawing/2014/main" id="{2DA31798-7711-4A10-8F11-2A89D72A943A}"/>
              </a:ext>
            </a:extLst>
          </p:cNvPr>
          <p:cNvSpPr>
            <a:spLocks noGrp="1"/>
          </p:cNvSpPr>
          <p:nvPr>
            <p:ph type="sldNum" sz="quarter" idx="12"/>
          </p:nvPr>
        </p:nvSpPr>
        <p:spPr/>
        <p:txBody>
          <a:bodyPr/>
          <a:lstStyle/>
          <a:p>
            <a:fld id="{7EC6429F-8EBA-4254-B9C8-295228AFE7F1}" type="slidenum">
              <a:rPr lang="de-DE" smtClean="0"/>
              <a:pPr/>
              <a:t>98</a:t>
            </a:fld>
            <a:endParaRPr lang="de-DE" dirty="0"/>
          </a:p>
        </p:txBody>
      </p:sp>
      <p:sp>
        <p:nvSpPr>
          <p:cNvPr id="14" name="Fußzeilenplatzhalter 2">
            <a:extLst>
              <a:ext uri="{FF2B5EF4-FFF2-40B4-BE49-F238E27FC236}">
                <a16:creationId xmlns:a16="http://schemas.microsoft.com/office/drawing/2014/main" id="{EC00AAE5-2C83-42FE-BD57-CCB5C76B6312}"/>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sp>
        <p:nvSpPr>
          <p:cNvPr id="16" name="Rechteck 18">
            <a:extLst>
              <a:ext uri="{FF2B5EF4-FFF2-40B4-BE49-F238E27FC236}">
                <a16:creationId xmlns:a16="http://schemas.microsoft.com/office/drawing/2014/main" id="{E1773175-B2D2-43E9-A45B-F7C22EED1027}"/>
              </a:ext>
            </a:extLst>
          </p:cNvPr>
          <p:cNvSpPr>
            <a:spLocks noChangeArrowheads="1"/>
          </p:cNvSpPr>
          <p:nvPr/>
        </p:nvSpPr>
        <p:spPr bwMode="auto">
          <a:xfrm>
            <a:off x="335360" y="3429000"/>
            <a:ext cx="5760640" cy="18342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187906" tIns="59660" rIns="119320" bIns="59660" anchor="t" anchorCtr="0">
            <a:noAutofit/>
          </a:bodyPr>
          <a:lstStyle>
            <a:lvl1pPr marL="180975" indent="-180975" eaLnBrk="0" hangingPunct="0">
              <a:spcBef>
                <a:spcPct val="100000"/>
              </a:spcBef>
              <a:buFont typeface="Arial" panose="020B0604020202020204" pitchFamily="34" charset="0"/>
              <a:defRPr sz="1600" b="1">
                <a:solidFill>
                  <a:schemeClr val="tx1"/>
                </a:solidFill>
                <a:latin typeface="Arial" panose="020B0604020202020204" pitchFamily="34" charset="0"/>
              </a:defRPr>
            </a:lvl1pPr>
            <a:lvl2pPr marL="742950" indent="-285750" eaLnBrk="0" hangingPunct="0">
              <a:buClr>
                <a:srgbClr val="D50018"/>
              </a:buClr>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80000"/>
              </a:spcBef>
              <a:buClr>
                <a:schemeClr val="accent3"/>
              </a:buClr>
              <a:buFont typeface="Wingdings" panose="05000000000000000000" pitchFamily="2" charset="2"/>
              <a:buChar char="§"/>
            </a:pPr>
            <a:r>
              <a:rPr lang="de-DE" altLang="de-DE" sz="1400" b="0" dirty="0"/>
              <a:t>Bei Arbeitsunfähigkeit Tagegeld bis zu 25 EUR pro Tag</a:t>
            </a:r>
          </a:p>
        </p:txBody>
      </p:sp>
      <p:sp>
        <p:nvSpPr>
          <p:cNvPr id="20" name="Rechteck 19">
            <a:extLst>
              <a:ext uri="{FF2B5EF4-FFF2-40B4-BE49-F238E27FC236}">
                <a16:creationId xmlns:a16="http://schemas.microsoft.com/office/drawing/2014/main" id="{D41DAD5E-BD94-4C98-83BC-AC9AF7C19187}"/>
              </a:ext>
            </a:extLst>
          </p:cNvPr>
          <p:cNvSpPr/>
          <p:nvPr/>
        </p:nvSpPr>
        <p:spPr>
          <a:xfrm>
            <a:off x="335360" y="2148800"/>
            <a:ext cx="5760640" cy="1209722"/>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72000" rIns="72000" bIns="72000" numCol="1" spcCol="0" rtlCol="0" fromWordArt="0" anchor="ctr" anchorCtr="0" forceAA="0" compatLnSpc="1">
            <a:prstTxWarp prst="textNoShape">
              <a:avLst/>
            </a:prstTxWarp>
            <a:noAutofit/>
          </a:bodyPr>
          <a:lstStyle/>
          <a:p>
            <a:pPr algn="ctr">
              <a:spcBef>
                <a:spcPct val="50000"/>
              </a:spcBef>
            </a:pPr>
            <a:r>
              <a:rPr lang="de-DE" altLang="de-DE" sz="2000" dirty="0"/>
              <a:t>Leistungen bei vorübergehender </a:t>
            </a:r>
            <a:br>
              <a:rPr lang="de-DE" altLang="de-DE" sz="2000" dirty="0"/>
            </a:br>
            <a:r>
              <a:rPr lang="de-DE" altLang="de-DE" sz="2000" dirty="0"/>
              <a:t>Arbeitsunfähigkeit</a:t>
            </a:r>
          </a:p>
        </p:txBody>
      </p:sp>
      <p:sp>
        <p:nvSpPr>
          <p:cNvPr id="21" name="Rechteck 23">
            <a:extLst>
              <a:ext uri="{FF2B5EF4-FFF2-40B4-BE49-F238E27FC236}">
                <a16:creationId xmlns:a16="http://schemas.microsoft.com/office/drawing/2014/main" id="{18786F46-A29B-40AD-B075-4B4355323E6B}"/>
              </a:ext>
            </a:extLst>
          </p:cNvPr>
          <p:cNvSpPr>
            <a:spLocks noChangeArrowheads="1"/>
          </p:cNvSpPr>
          <p:nvPr/>
        </p:nvSpPr>
        <p:spPr bwMode="auto">
          <a:xfrm>
            <a:off x="6239426" y="3495096"/>
            <a:ext cx="5615934" cy="17725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187906" tIns="59660" rIns="119320" bIns="59660" anchor="t" anchorCtr="0">
            <a:noAutofit/>
          </a:bodyPr>
          <a:lstStyle>
            <a:lvl1pPr marL="176213" indent="-176213" eaLnBrk="0" hangingPunct="0">
              <a:spcBef>
                <a:spcPct val="100000"/>
              </a:spcBef>
              <a:buFont typeface="Arial" panose="020B0604020202020204" pitchFamily="34" charset="0"/>
              <a:defRPr sz="1600" b="1">
                <a:solidFill>
                  <a:schemeClr val="tx1"/>
                </a:solidFill>
                <a:latin typeface="Arial" panose="020B0604020202020204" pitchFamily="34" charset="0"/>
              </a:defRPr>
            </a:lvl1pPr>
            <a:lvl2pPr marL="742950" indent="-285750" eaLnBrk="0" hangingPunct="0">
              <a:buClr>
                <a:srgbClr val="D50018"/>
              </a:buClr>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5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marL="236154" indent="-236154" eaLnBrk="1" hangingPunct="1">
              <a:spcBef>
                <a:spcPct val="80000"/>
              </a:spcBef>
              <a:buClr>
                <a:schemeClr val="accent5"/>
              </a:buClr>
              <a:buFont typeface="Wingdings" panose="05000000000000000000" pitchFamily="2" charset="2"/>
              <a:buChar char="§"/>
            </a:pPr>
            <a:r>
              <a:rPr lang="de-DE" altLang="de-DE" sz="1400" b="0" dirty="0"/>
              <a:t>Grundversicherung (obligatorischer Bestandteil des Deckungskonzeptes)</a:t>
            </a:r>
          </a:p>
          <a:p>
            <a:pPr marL="236154" indent="-236154" eaLnBrk="1" hangingPunct="1">
              <a:spcBef>
                <a:spcPct val="80000"/>
              </a:spcBef>
              <a:buClr>
                <a:schemeClr val="accent5"/>
              </a:buClr>
              <a:buFont typeface="Wingdings" panose="05000000000000000000" pitchFamily="2" charset="2"/>
              <a:buChar char="§"/>
            </a:pPr>
            <a:r>
              <a:rPr lang="de-DE" altLang="de-DE" sz="1400" b="0" dirty="0"/>
              <a:t>Versorgungskapital bis zu 500.000 EUR</a:t>
            </a:r>
          </a:p>
        </p:txBody>
      </p:sp>
      <p:sp>
        <p:nvSpPr>
          <p:cNvPr id="22" name="Rechteck 21">
            <a:extLst>
              <a:ext uri="{FF2B5EF4-FFF2-40B4-BE49-F238E27FC236}">
                <a16:creationId xmlns:a16="http://schemas.microsoft.com/office/drawing/2014/main" id="{64CD1964-B2FF-4A2A-B542-025B1AD12A69}"/>
              </a:ext>
            </a:extLst>
          </p:cNvPr>
          <p:cNvSpPr/>
          <p:nvPr/>
        </p:nvSpPr>
        <p:spPr>
          <a:xfrm>
            <a:off x="6216062" y="2148800"/>
            <a:ext cx="5639298" cy="1214104"/>
          </a:xfrm>
          <a:prstGeom prst="rect">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72000" rIns="72000" bIns="72000" numCol="1" spcCol="0" rtlCol="0" fromWordArt="0" anchor="ctr" anchorCtr="0" forceAA="0" compatLnSpc="1">
            <a:prstTxWarp prst="textNoShape">
              <a:avLst/>
            </a:prstTxWarp>
            <a:noAutofit/>
          </a:bodyPr>
          <a:lstStyle/>
          <a:p>
            <a:pPr algn="ctr">
              <a:spcBef>
                <a:spcPct val="50000"/>
              </a:spcBef>
            </a:pPr>
            <a:r>
              <a:rPr lang="de-DE" altLang="de-DE" sz="2000" dirty="0"/>
              <a:t>Leistungen im Todesfall</a:t>
            </a:r>
          </a:p>
        </p:txBody>
      </p:sp>
      <p:grpSp>
        <p:nvGrpSpPr>
          <p:cNvPr id="17" name="Gruppieren 18">
            <a:extLst>
              <a:ext uri="{FF2B5EF4-FFF2-40B4-BE49-F238E27FC236}">
                <a16:creationId xmlns:a16="http://schemas.microsoft.com/office/drawing/2014/main" id="{D6FCF06D-747E-4166-BB61-C26E9742C07B}"/>
              </a:ext>
            </a:extLst>
          </p:cNvPr>
          <p:cNvGrpSpPr>
            <a:grpSpLocks/>
          </p:cNvGrpSpPr>
          <p:nvPr/>
        </p:nvGrpSpPr>
        <p:grpSpPr bwMode="auto">
          <a:xfrm>
            <a:off x="7233544" y="2423063"/>
            <a:ext cx="269173" cy="649344"/>
            <a:chOff x="1439652" y="3140968"/>
            <a:chExt cx="242368" cy="504000"/>
          </a:xfrm>
        </p:grpSpPr>
        <p:cxnSp>
          <p:nvCxnSpPr>
            <p:cNvPr id="19" name="Gerade Verbindung 29">
              <a:extLst>
                <a:ext uri="{FF2B5EF4-FFF2-40B4-BE49-F238E27FC236}">
                  <a16:creationId xmlns:a16="http://schemas.microsoft.com/office/drawing/2014/main" id="{3A826096-EAC0-438B-8AFD-7FCA606B38E7}"/>
                </a:ext>
              </a:extLst>
            </p:cNvPr>
            <p:cNvCxnSpPr>
              <a:cxnSpLocks noChangeShapeType="1"/>
            </p:cNvCxnSpPr>
            <p:nvPr/>
          </p:nvCxnSpPr>
          <p:spPr bwMode="auto">
            <a:xfrm>
              <a:off x="1560836" y="3140968"/>
              <a:ext cx="0" cy="504000"/>
            </a:xfrm>
            <a:prstGeom prst="line">
              <a:avLst/>
            </a:prstGeom>
            <a:noFill/>
            <a:ln w="44450" algn="ctr">
              <a:solidFill>
                <a:schemeClr val="bg1"/>
              </a:solidFill>
              <a:round/>
              <a:headEnd/>
              <a:tailEnd/>
            </a:ln>
            <a:extLst>
              <a:ext uri="{909E8E84-426E-40DD-AFC4-6F175D3DCCD1}">
                <a14:hiddenFill xmlns:a14="http://schemas.microsoft.com/office/drawing/2010/main">
                  <a:noFill/>
                </a14:hiddenFill>
              </a:ext>
            </a:extLst>
          </p:spPr>
        </p:cxnSp>
        <p:cxnSp>
          <p:nvCxnSpPr>
            <p:cNvPr id="23" name="Gerade Verbindung 31">
              <a:extLst>
                <a:ext uri="{FF2B5EF4-FFF2-40B4-BE49-F238E27FC236}">
                  <a16:creationId xmlns:a16="http://schemas.microsoft.com/office/drawing/2014/main" id="{8EDBD081-F422-4AB1-813C-C1241752FD6C}"/>
                </a:ext>
              </a:extLst>
            </p:cNvPr>
            <p:cNvCxnSpPr>
              <a:cxnSpLocks noChangeShapeType="1"/>
            </p:cNvCxnSpPr>
            <p:nvPr/>
          </p:nvCxnSpPr>
          <p:spPr bwMode="auto">
            <a:xfrm>
              <a:off x="1439652" y="3284984"/>
              <a:ext cx="242368" cy="0"/>
            </a:xfrm>
            <a:prstGeom prst="line">
              <a:avLst/>
            </a:prstGeom>
            <a:noFill/>
            <a:ln w="44450" algn="ctr">
              <a:solidFill>
                <a:schemeClr val="bg1"/>
              </a:solidFill>
              <a:round/>
              <a:headEnd/>
              <a:tailEnd/>
            </a:ln>
            <a:extLst>
              <a:ext uri="{909E8E84-426E-40DD-AFC4-6F175D3DCCD1}">
                <a14:hiddenFill xmlns:a14="http://schemas.microsoft.com/office/drawing/2010/main">
                  <a:noFill/>
                </a14:hiddenFill>
              </a:ext>
            </a:extLst>
          </p:spPr>
        </p:cxnSp>
      </p:grpSp>
      <p:pic>
        <p:nvPicPr>
          <p:cNvPr id="29" name="Grafik 28">
            <a:extLst>
              <a:ext uri="{FF2B5EF4-FFF2-40B4-BE49-F238E27FC236}">
                <a16:creationId xmlns:a16="http://schemas.microsoft.com/office/drawing/2014/main" id="{5147B872-7BD7-43D2-949F-67F998BC6D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021" y="2527121"/>
            <a:ext cx="453079" cy="453079"/>
          </a:xfrm>
          <a:prstGeom prst="rect">
            <a:avLst/>
          </a:prstGeom>
        </p:spPr>
      </p:pic>
    </p:spTree>
    <p:extLst>
      <p:ext uri="{BB962C8B-B14F-4D97-AF65-F5344CB8AC3E}">
        <p14:creationId xmlns:p14="http://schemas.microsoft.com/office/powerpoint/2010/main" val="13003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Vorteile von EGO Worldwide </a:t>
            </a:r>
            <a:r>
              <a:rPr lang="de-DE"/>
              <a:t>Business.</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335360" y="1268760"/>
            <a:ext cx="11520000" cy="236190"/>
          </a:xfrm>
        </p:spPr>
        <p:txBody>
          <a:bodyPr/>
          <a:lstStyle/>
          <a:p>
            <a:r>
              <a:rPr lang="de-DE" b="0" dirty="0"/>
              <a:t>Das Ziel von EGO Worldwide Business ist die </a:t>
            </a:r>
            <a:r>
              <a:rPr lang="de-DE" dirty="0">
                <a:solidFill>
                  <a:srgbClr val="016629"/>
                </a:solidFill>
              </a:rPr>
              <a:t>Absicherung der Mitarbeiter. </a:t>
            </a:r>
            <a:r>
              <a:rPr lang="de-DE" b="0" dirty="0"/>
              <a:t>Denn davon profitieren alle.</a:t>
            </a:r>
          </a:p>
        </p:txBody>
      </p:sp>
      <p:sp>
        <p:nvSpPr>
          <p:cNvPr id="5" name="Rechteck 1">
            <a:extLst>
              <a:ext uri="{FF2B5EF4-FFF2-40B4-BE49-F238E27FC236}">
                <a16:creationId xmlns:a16="http://schemas.microsoft.com/office/drawing/2014/main" id="{54ADBEC9-5A93-40EE-9C97-996F1203897F}"/>
              </a:ext>
            </a:extLst>
          </p:cNvPr>
          <p:cNvSpPr/>
          <p:nvPr/>
        </p:nvSpPr>
        <p:spPr>
          <a:xfrm>
            <a:off x="10812722" y="0"/>
            <a:ext cx="1042638" cy="1042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ea typeface="+mn-ea"/>
                <a:cs typeface="+mn-cs"/>
              </a:rPr>
              <a:t>EGO</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err="1">
                <a:ln>
                  <a:noFill/>
                </a:ln>
                <a:solidFill>
                  <a:prstClr val="white"/>
                </a:solidFill>
                <a:effectLst/>
                <a:uLnTx/>
                <a:uFillTx/>
                <a:ea typeface="+mn-ea"/>
                <a:cs typeface="+mn-cs"/>
              </a:rPr>
              <a:t>WorldWide</a:t>
            </a:r>
            <a:br>
              <a:rPr kumimoji="0" lang="de-DE" sz="1600" b="0" i="0" u="none" strike="noStrike" kern="1200" cap="none" spc="0" normalizeH="0" baseline="0" noProof="0" dirty="0">
                <a:ln>
                  <a:noFill/>
                </a:ln>
                <a:solidFill>
                  <a:prstClr val="white"/>
                </a:solidFill>
                <a:effectLst/>
                <a:uLnTx/>
                <a:uFillTx/>
                <a:ea typeface="+mn-ea"/>
                <a:cs typeface="+mn-cs"/>
              </a:rPr>
            </a:br>
            <a:r>
              <a:rPr kumimoji="0" lang="de-DE" sz="1600" b="0" i="0" u="none" strike="noStrike" kern="1200" cap="none" spc="0" normalizeH="0" baseline="0" noProof="0" dirty="0">
                <a:ln>
                  <a:noFill/>
                </a:ln>
                <a:solidFill>
                  <a:prstClr val="white"/>
                </a:solidFill>
                <a:effectLst/>
                <a:uLnTx/>
                <a:uFillTx/>
                <a:ea typeface="+mn-ea"/>
                <a:cs typeface="+mn-cs"/>
              </a:rPr>
              <a:t>Business</a:t>
            </a:r>
          </a:p>
        </p:txBody>
      </p:sp>
      <p:sp>
        <p:nvSpPr>
          <p:cNvPr id="6" name="Textfeld 21">
            <a:extLst>
              <a:ext uri="{FF2B5EF4-FFF2-40B4-BE49-F238E27FC236}">
                <a16:creationId xmlns:a16="http://schemas.microsoft.com/office/drawing/2014/main" id="{17506B51-000B-4F17-86C9-F32F715F598A}"/>
              </a:ext>
            </a:extLst>
          </p:cNvPr>
          <p:cNvSpPr txBox="1"/>
          <p:nvPr/>
        </p:nvSpPr>
        <p:spPr>
          <a:xfrm>
            <a:off x="6275388" y="1861123"/>
            <a:ext cx="5580717" cy="4346229"/>
          </a:xfrm>
          <a:prstGeom prst="rect">
            <a:avLst/>
          </a:prstGeom>
          <a:solidFill>
            <a:srgbClr val="D0E4B9"/>
          </a:solidFill>
        </p:spPr>
        <p:txBody>
          <a:bodyPr wrap="square" lIns="180000" tIns="180000" rIns="72000" bIns="180000" rtlCol="0" anchor="t">
            <a:noAutofit/>
          </a:bodyPr>
          <a:lstStyle/>
          <a:p>
            <a:pPr>
              <a:lnSpc>
                <a:spcPct val="104000"/>
              </a:lnSpc>
              <a:spcBef>
                <a:spcPts val="600"/>
              </a:spcBef>
            </a:pPr>
            <a:r>
              <a:rPr lang="de-DE" sz="1600" b="1" dirty="0">
                <a:solidFill>
                  <a:schemeClr val="accent1"/>
                </a:solidFill>
              </a:rPr>
              <a:t>Für Mitarbeiter.</a:t>
            </a:r>
          </a:p>
          <a:p>
            <a:pPr marL="234000" lvl="2" indent="-234000">
              <a:lnSpc>
                <a:spcPct val="104000"/>
              </a:lnSpc>
              <a:spcBef>
                <a:spcPts val="600"/>
              </a:spcBef>
              <a:buSzPct val="110000"/>
              <a:buFont typeface="Wingdings" panose="05000000000000000000" pitchFamily="2" charset="2"/>
              <a:buChar char="§"/>
            </a:pPr>
            <a:r>
              <a:rPr lang="de-DE" sz="1600" dirty="0"/>
              <a:t>Finanzielle Absicherung bei den Risiken:</a:t>
            </a:r>
          </a:p>
          <a:p>
            <a:pPr marL="468000" lvl="3" indent="-234000">
              <a:lnSpc>
                <a:spcPct val="104000"/>
              </a:lnSpc>
              <a:spcBef>
                <a:spcPts val="600"/>
              </a:spcBef>
              <a:buSzPct val="110000"/>
              <a:buFont typeface="Symbol" panose="05050102010706020507" pitchFamily="18" charset="2"/>
              <a:buChar char="-"/>
            </a:pPr>
            <a:r>
              <a:rPr lang="de-DE" sz="1600" dirty="0"/>
              <a:t>Berufsunfähigkeit</a:t>
            </a:r>
          </a:p>
          <a:p>
            <a:pPr marL="468000" lvl="3" indent="-234000">
              <a:lnSpc>
                <a:spcPct val="104000"/>
              </a:lnSpc>
              <a:spcBef>
                <a:spcPts val="600"/>
              </a:spcBef>
              <a:buSzPct val="110000"/>
              <a:buFont typeface="Symbol" panose="05050102010706020507" pitchFamily="18" charset="2"/>
              <a:buChar char="-"/>
            </a:pPr>
            <a:r>
              <a:rPr lang="de-DE" sz="1600" dirty="0"/>
              <a:t>Tod</a:t>
            </a:r>
          </a:p>
          <a:p>
            <a:pPr marL="468000" lvl="3" indent="-234000">
              <a:lnSpc>
                <a:spcPct val="104000"/>
              </a:lnSpc>
              <a:spcBef>
                <a:spcPts val="600"/>
              </a:spcBef>
              <a:buSzPct val="110000"/>
              <a:buFont typeface="Symbol" panose="05050102010706020507" pitchFamily="18" charset="2"/>
              <a:buChar char="-"/>
            </a:pPr>
            <a:r>
              <a:rPr lang="de-DE" sz="1600" dirty="0"/>
              <a:t>Krankheit</a:t>
            </a:r>
          </a:p>
          <a:p>
            <a:pPr marL="468000" lvl="3" indent="-234000">
              <a:lnSpc>
                <a:spcPct val="104000"/>
              </a:lnSpc>
              <a:spcBef>
                <a:spcPts val="600"/>
              </a:spcBef>
              <a:buSzPct val="110000"/>
              <a:buFont typeface="Symbol" panose="05050102010706020507" pitchFamily="18" charset="2"/>
              <a:buChar char="-"/>
            </a:pPr>
            <a:r>
              <a:rPr lang="de-DE" sz="1600" dirty="0"/>
              <a:t>Vorübergehende Arbeitsunfähigkeit</a:t>
            </a:r>
          </a:p>
          <a:p>
            <a:pPr marL="234000" lvl="2" indent="-234000">
              <a:lnSpc>
                <a:spcPct val="104000"/>
              </a:lnSpc>
              <a:spcBef>
                <a:spcPts val="600"/>
              </a:spcBef>
              <a:buSzPct val="110000"/>
              <a:buFont typeface="Wingdings" panose="05000000000000000000" pitchFamily="2" charset="2"/>
              <a:buChar char="§"/>
            </a:pPr>
            <a:r>
              <a:rPr lang="de-DE" sz="1600" dirty="0"/>
              <a:t>Nachhaltige Sicherheit im Ernstfall</a:t>
            </a:r>
          </a:p>
          <a:p>
            <a:pPr marL="234000" lvl="2" indent="-234000">
              <a:lnSpc>
                <a:spcPct val="104000"/>
              </a:lnSpc>
              <a:spcBef>
                <a:spcPts val="600"/>
              </a:spcBef>
              <a:buSzPct val="110000"/>
              <a:buFont typeface="Wingdings" panose="05000000000000000000" pitchFamily="2" charset="2"/>
              <a:buChar char="§"/>
            </a:pPr>
            <a:r>
              <a:rPr lang="de-DE" sz="1600" dirty="0"/>
              <a:t>Garantierte Leistungen</a:t>
            </a:r>
          </a:p>
          <a:p>
            <a:pPr marL="234000" lvl="2" indent="-234000">
              <a:lnSpc>
                <a:spcPct val="104000"/>
              </a:lnSpc>
              <a:spcBef>
                <a:spcPts val="600"/>
              </a:spcBef>
              <a:buSzPct val="110000"/>
              <a:buFont typeface="Wingdings" panose="05000000000000000000" pitchFamily="2" charset="2"/>
              <a:buChar char="§"/>
            </a:pPr>
            <a:r>
              <a:rPr lang="de-DE" sz="1600" dirty="0"/>
              <a:t>Zufriedenheit</a:t>
            </a:r>
          </a:p>
          <a:p>
            <a:pPr marL="234000" lvl="2" indent="-234000">
              <a:lnSpc>
                <a:spcPct val="104000"/>
              </a:lnSpc>
              <a:spcBef>
                <a:spcPts val="600"/>
              </a:spcBef>
              <a:buSzPct val="110000"/>
              <a:buFont typeface="Wingdings" panose="05000000000000000000" pitchFamily="2" charset="2"/>
              <a:buChar char="§"/>
            </a:pPr>
            <a:r>
              <a:rPr lang="de-DE" sz="1600" dirty="0"/>
              <a:t>Motivation</a:t>
            </a:r>
          </a:p>
        </p:txBody>
      </p:sp>
      <p:sp>
        <p:nvSpPr>
          <p:cNvPr id="7" name="Rechteck 23">
            <a:extLst>
              <a:ext uri="{FF2B5EF4-FFF2-40B4-BE49-F238E27FC236}">
                <a16:creationId xmlns:a16="http://schemas.microsoft.com/office/drawing/2014/main" id="{BD07CEDE-724D-4146-BD0B-03E8B925B174}"/>
              </a:ext>
            </a:extLst>
          </p:cNvPr>
          <p:cNvSpPr/>
          <p:nvPr/>
        </p:nvSpPr>
        <p:spPr>
          <a:xfrm>
            <a:off x="11310279" y="1638859"/>
            <a:ext cx="673130" cy="673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sp>
        <p:nvSpPr>
          <p:cNvPr id="8" name="Textfeld 21">
            <a:extLst>
              <a:ext uri="{FF2B5EF4-FFF2-40B4-BE49-F238E27FC236}">
                <a16:creationId xmlns:a16="http://schemas.microsoft.com/office/drawing/2014/main" id="{684B12AA-773A-4277-A462-FC38F0404046}"/>
              </a:ext>
            </a:extLst>
          </p:cNvPr>
          <p:cNvSpPr txBox="1"/>
          <p:nvPr/>
        </p:nvSpPr>
        <p:spPr>
          <a:xfrm>
            <a:off x="335360" y="1854545"/>
            <a:ext cx="5462313" cy="4346229"/>
          </a:xfrm>
          <a:prstGeom prst="rect">
            <a:avLst/>
          </a:prstGeom>
          <a:solidFill>
            <a:srgbClr val="D0E4B9"/>
          </a:solidFill>
        </p:spPr>
        <p:txBody>
          <a:bodyPr wrap="square" lIns="180000" tIns="180000" rIns="72000" bIns="180000" rtlCol="0" anchor="t">
            <a:noAutofit/>
          </a:bodyPr>
          <a:lstStyle/>
          <a:p>
            <a:pPr>
              <a:spcBef>
                <a:spcPts val="300"/>
              </a:spcBef>
            </a:pPr>
            <a:r>
              <a:rPr lang="de-DE" sz="1800" b="1" dirty="0">
                <a:solidFill>
                  <a:schemeClr val="accent1"/>
                </a:solidFill>
              </a:rPr>
              <a:t>Für Arbeitgeber.</a:t>
            </a:r>
          </a:p>
          <a:p>
            <a:pPr marL="234000" lvl="2" indent="-234000">
              <a:lnSpc>
                <a:spcPct val="104000"/>
              </a:lnSpc>
              <a:spcBef>
                <a:spcPts val="600"/>
              </a:spcBef>
              <a:buSzPct val="110000"/>
              <a:buFont typeface="Wingdings" panose="05000000000000000000" pitchFamily="2" charset="2"/>
              <a:buChar char="§"/>
            </a:pPr>
            <a:r>
              <a:rPr lang="de-DE" sz="1600" dirty="0"/>
              <a:t>Erfüllung der Fürsorgepflicht </a:t>
            </a:r>
          </a:p>
          <a:p>
            <a:pPr marL="234000" lvl="2" indent="-234000">
              <a:lnSpc>
                <a:spcPct val="104000"/>
              </a:lnSpc>
              <a:spcBef>
                <a:spcPts val="600"/>
              </a:spcBef>
              <a:buSzPct val="110000"/>
              <a:buFont typeface="Wingdings" panose="05000000000000000000" pitchFamily="2" charset="2"/>
              <a:buChar char="§"/>
            </a:pPr>
            <a:r>
              <a:rPr lang="de-DE" sz="1600" dirty="0"/>
              <a:t>Übernahme sozialer Verantwortung und damit Stärkung des Images als Arbeitgeber</a:t>
            </a:r>
          </a:p>
          <a:p>
            <a:pPr marL="234000" lvl="2" indent="-234000">
              <a:lnSpc>
                <a:spcPct val="104000"/>
              </a:lnSpc>
              <a:spcBef>
                <a:spcPts val="600"/>
              </a:spcBef>
              <a:buSzPct val="110000"/>
              <a:buFont typeface="Wingdings" panose="05000000000000000000" pitchFamily="2" charset="2"/>
              <a:buChar char="§"/>
            </a:pPr>
            <a:r>
              <a:rPr lang="de-DE" sz="1600" dirty="0"/>
              <a:t>Langfristige Mitarbeiterbindung und Mitarbeitermotivation</a:t>
            </a:r>
          </a:p>
          <a:p>
            <a:pPr marL="234000" lvl="2" indent="-234000">
              <a:lnSpc>
                <a:spcPct val="104000"/>
              </a:lnSpc>
              <a:spcBef>
                <a:spcPts val="600"/>
              </a:spcBef>
              <a:buSzPct val="110000"/>
              <a:buFont typeface="Wingdings" panose="05000000000000000000" pitchFamily="2" charset="2"/>
              <a:buChar char="§"/>
            </a:pPr>
            <a:r>
              <a:rPr lang="de-DE" sz="1600" dirty="0"/>
              <a:t>Erfüllung gesetzlicher Verpflichtung bei Heilbehandlung des Arbeitnehmers im Ausland</a:t>
            </a:r>
          </a:p>
        </p:txBody>
      </p:sp>
      <p:sp>
        <p:nvSpPr>
          <p:cNvPr id="9" name="Rechteck 23">
            <a:extLst>
              <a:ext uri="{FF2B5EF4-FFF2-40B4-BE49-F238E27FC236}">
                <a16:creationId xmlns:a16="http://schemas.microsoft.com/office/drawing/2014/main" id="{463C29F7-D853-4CE9-B70D-0E2BF69F0433}"/>
              </a:ext>
            </a:extLst>
          </p:cNvPr>
          <p:cNvSpPr/>
          <p:nvPr/>
        </p:nvSpPr>
        <p:spPr>
          <a:xfrm>
            <a:off x="5251847" y="1632281"/>
            <a:ext cx="673130" cy="673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4000"/>
              </a:lnSpc>
              <a:spcBef>
                <a:spcPts val="600"/>
              </a:spcBef>
            </a:pPr>
            <a:endParaRPr lang="de-DE" sz="1600" b="1" dirty="0"/>
          </a:p>
        </p:txBody>
      </p:sp>
      <p:pic>
        <p:nvPicPr>
          <p:cNvPr id="12" name="Grafik 18" descr="Ein Bild, das Schild, Essen, Zeichnung enthält.&#10;&#10;Automatisch generierte Beschreibung">
            <a:extLst>
              <a:ext uri="{FF2B5EF4-FFF2-40B4-BE49-F238E27FC236}">
                <a16:creationId xmlns:a16="http://schemas.microsoft.com/office/drawing/2014/main" id="{14D415AE-699E-4189-AFA0-D77BBF48C0E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1401065" y="1802826"/>
            <a:ext cx="491559" cy="345196"/>
          </a:xfrm>
          <a:prstGeom prst="rect">
            <a:avLst/>
          </a:prstGeom>
        </p:spPr>
      </p:pic>
      <p:sp>
        <p:nvSpPr>
          <p:cNvPr id="3" name="Foliennummernplatzhalter 2">
            <a:extLst>
              <a:ext uri="{FF2B5EF4-FFF2-40B4-BE49-F238E27FC236}">
                <a16:creationId xmlns:a16="http://schemas.microsoft.com/office/drawing/2014/main" id="{17AC7DFD-528F-4CCD-B627-4EA8105B82D4}"/>
              </a:ext>
            </a:extLst>
          </p:cNvPr>
          <p:cNvSpPr>
            <a:spLocks noGrp="1"/>
          </p:cNvSpPr>
          <p:nvPr>
            <p:ph type="sldNum" sz="quarter" idx="12"/>
          </p:nvPr>
        </p:nvSpPr>
        <p:spPr/>
        <p:txBody>
          <a:bodyPr/>
          <a:lstStyle/>
          <a:p>
            <a:fld id="{7EC6429F-8EBA-4254-B9C8-295228AFE7F1}" type="slidenum">
              <a:rPr lang="de-DE" smtClean="0"/>
              <a:pPr/>
              <a:t>99</a:t>
            </a:fld>
            <a:endParaRPr lang="de-DE" dirty="0"/>
          </a:p>
        </p:txBody>
      </p:sp>
      <p:sp>
        <p:nvSpPr>
          <p:cNvPr id="13" name="Fußzeilenplatzhalter 2">
            <a:extLst>
              <a:ext uri="{FF2B5EF4-FFF2-40B4-BE49-F238E27FC236}">
                <a16:creationId xmlns:a16="http://schemas.microsoft.com/office/drawing/2014/main" id="{D87CCA56-7ED3-46A1-99D9-80098A91C0CA}"/>
              </a:ext>
            </a:extLst>
          </p:cNvPr>
          <p:cNvSpPr>
            <a:spLocks noGrp="1"/>
          </p:cNvSpPr>
          <p:nvPr>
            <p:ph type="ftr" sz="quarter" idx="11"/>
          </p:nvPr>
        </p:nvSpPr>
        <p:spPr>
          <a:xfrm>
            <a:off x="1966462" y="6510242"/>
            <a:ext cx="9504000" cy="138499"/>
          </a:xfrm>
        </p:spPr>
        <p:txBody>
          <a:bodyPr/>
          <a:lstStyle/>
          <a:p>
            <a:r>
              <a:rPr lang="de-DE" dirty="0"/>
              <a:t>EGO Top – Berufsunfähigkeitsschutz von HDI | Marketing-Unterlage | Januar 2023</a:t>
            </a:r>
          </a:p>
        </p:txBody>
      </p:sp>
      <p:pic>
        <p:nvPicPr>
          <p:cNvPr id="14" name="Grafik 14">
            <a:extLst>
              <a:ext uri="{FF2B5EF4-FFF2-40B4-BE49-F238E27FC236}">
                <a16:creationId xmlns:a16="http://schemas.microsoft.com/office/drawing/2014/main" id="{763F8BCB-A332-49CB-9EFB-93B8E2804F2F}"/>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5405788" y="1760343"/>
            <a:ext cx="365248" cy="417006"/>
          </a:xfrm>
          <a:prstGeom prst="rect">
            <a:avLst/>
          </a:prstGeom>
        </p:spPr>
      </p:pic>
    </p:spTree>
    <p:extLst>
      <p:ext uri="{BB962C8B-B14F-4D97-AF65-F5344CB8AC3E}">
        <p14:creationId xmlns:p14="http://schemas.microsoft.com/office/powerpoint/2010/main" val="23228403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29OPU.LtRMezKO1f1IGZc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9UiG8bXQQZiz4j9r55cdv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FxK4gCbRqmsSs28j9DWv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Op8Zvz_TE.qLmHENok2A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62DgM9hQWmgoNa4u2BWR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heme/theme1.xml><?xml version="1.0" encoding="utf-8"?>
<a:theme xmlns:a="http://schemas.openxmlformats.org/drawingml/2006/main" name="HDI Master 16:9 DE">
  <a:themeElements>
    <a:clrScheme name="HDI_FINAL">
      <a:dk1>
        <a:sysClr val="windowText" lastClr="000000"/>
      </a:dk1>
      <a:lt1>
        <a:sysClr val="window" lastClr="FFFFFF"/>
      </a:lt1>
      <a:dk2>
        <a:srgbClr val="C15701"/>
      </a:dk2>
      <a:lt2>
        <a:srgbClr val="E60018"/>
      </a:lt2>
      <a:accent1>
        <a:srgbClr val="006729"/>
      </a:accent1>
      <a:accent2>
        <a:srgbClr val="65A518"/>
      </a:accent2>
      <a:accent3>
        <a:srgbClr val="00A3A8"/>
      </a:accent3>
      <a:accent4>
        <a:srgbClr val="003960"/>
      </a:accent4>
      <a:accent5>
        <a:srgbClr val="8D1429"/>
      </a:accent5>
      <a:accent6>
        <a:srgbClr val="6C6F70"/>
      </a:accent6>
      <a:hlink>
        <a:srgbClr val="006729"/>
      </a:hlink>
      <a:folHlink>
        <a:srgbClr val="6C6F70"/>
      </a:folHlink>
    </a:clrScheme>
    <a:fontScheme name="Benutzerdefiniert 1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0" indent="0" algn="l">
          <a:lnSpc>
            <a:spcPct val="104000"/>
          </a:lnSpc>
          <a:spcBef>
            <a:spcPts val="600"/>
          </a:spcBef>
          <a:buFont typeface="Wingdings" panose="05000000000000000000" pitchFamily="2" charset="2"/>
          <a:buNone/>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0" indent="0" algn="l">
          <a:lnSpc>
            <a:spcPct val="104000"/>
          </a:lnSpc>
          <a:spcBef>
            <a:spcPts val="600"/>
          </a:spcBef>
          <a:buFont typeface="Wingdings" panose="05000000000000000000" pitchFamily="2" charset="2"/>
          <a:buNone/>
          <a:defRPr sz="1600" dirty="0" err="1" smtClean="0"/>
        </a:defPPr>
      </a:lstStyle>
    </a:txDef>
  </a:objectDefaults>
  <a:extraClrSchemeLst/>
  <a:custClrLst>
    <a:custClr>
      <a:srgbClr val="FFFFFF"/>
    </a:custClr>
    <a:custClr>
      <a:srgbClr val="FFFFFF"/>
    </a:custClr>
    <a:custClr>
      <a:srgbClr val="FFFFFF"/>
    </a:custClr>
    <a:custClr>
      <a:srgbClr val="FFFFFF"/>
    </a:custClr>
    <a:custClr>
      <a:srgbClr val="DF7E00"/>
    </a:custClr>
    <a:custClr>
      <a:srgbClr val="B2D28B"/>
    </a:custClr>
    <a:custClr>
      <a:srgbClr val="7FD1D3"/>
    </a:custClr>
    <a:custClr>
      <a:srgbClr val="587394"/>
    </a:custClr>
    <a:custClr>
      <a:srgbClr val="B56D64"/>
    </a:custClr>
    <a:custClr>
      <a:srgbClr val="9D9D9C"/>
    </a:custClr>
    <a:custClr>
      <a:srgbClr val="FFFFFF"/>
    </a:custClr>
    <a:custClr>
      <a:srgbClr val="FFFFFF"/>
    </a:custClr>
    <a:custClr>
      <a:srgbClr val="FFFFFF"/>
    </a:custClr>
    <a:custClr>
      <a:srgbClr val="FFFFFF"/>
    </a:custClr>
    <a:custClr>
      <a:srgbClr val="FFFFFF"/>
    </a:custClr>
    <a:custClr>
      <a:srgbClr val="D0E4B9"/>
    </a:custClr>
    <a:custClr>
      <a:srgbClr val="B2E3E5"/>
    </a:custClr>
    <a:custClr>
      <a:srgbClr val="A8B3C6"/>
    </a:custClr>
    <a:custClr>
      <a:srgbClr val="D8B4AC"/>
    </a:custClr>
    <a:custClr>
      <a:srgbClr val="C6C7C8"/>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E1E4EB"/>
    </a:custClr>
    <a:custClr>
      <a:srgbClr val="F2E5E2"/>
    </a:custClr>
    <a:custClr>
      <a:srgbClr val="FFFFFF"/>
    </a:custClr>
  </a:custClrLst>
  <a:extLst>
    <a:ext uri="{05A4C25C-085E-4340-85A3-A5531E510DB2}">
      <thm15:themeFamily xmlns:thm15="http://schemas.microsoft.com/office/thememl/2012/main" name="HDI_Master_16zu9_DE_scr08.potx" id="{49FFFE18-9A6A-4C9F-A528-F5B5CBCEA9C0}" vid="{75202F55-58AA-4C4A-83CB-7E9E58D48F7F}"/>
    </a:ext>
  </a:extLst>
</a:theme>
</file>

<file path=ppt/theme/theme2.xml><?xml version="1.0" encoding="utf-8"?>
<a:theme xmlns:a="http://schemas.openxmlformats.org/drawingml/2006/main" name="Office">
  <a:themeElements>
    <a:clrScheme name="HDI_FINAL">
      <a:dk1>
        <a:sysClr val="windowText" lastClr="000000"/>
      </a:dk1>
      <a:lt1>
        <a:sysClr val="window" lastClr="FFFFFF"/>
      </a:lt1>
      <a:dk2>
        <a:srgbClr val="C15701"/>
      </a:dk2>
      <a:lt2>
        <a:srgbClr val="E60018"/>
      </a:lt2>
      <a:accent1>
        <a:srgbClr val="006729"/>
      </a:accent1>
      <a:accent2>
        <a:srgbClr val="65A518"/>
      </a:accent2>
      <a:accent3>
        <a:srgbClr val="00A3A8"/>
      </a:accent3>
      <a:accent4>
        <a:srgbClr val="003960"/>
      </a:accent4>
      <a:accent5>
        <a:srgbClr val="8D1429"/>
      </a:accent5>
      <a:accent6>
        <a:srgbClr val="6C6F70"/>
      </a:accent6>
      <a:hlink>
        <a:srgbClr val="006729"/>
      </a:hlink>
      <a:folHlink>
        <a:srgbClr val="6C6F70"/>
      </a:folHlink>
    </a:clrScheme>
    <a:fontScheme name="HDI_2019">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HDI_FINAL">
      <a:dk1>
        <a:sysClr val="windowText" lastClr="000000"/>
      </a:dk1>
      <a:lt1>
        <a:sysClr val="window" lastClr="FFFFFF"/>
      </a:lt1>
      <a:dk2>
        <a:srgbClr val="C15701"/>
      </a:dk2>
      <a:lt2>
        <a:srgbClr val="E60018"/>
      </a:lt2>
      <a:accent1>
        <a:srgbClr val="006729"/>
      </a:accent1>
      <a:accent2>
        <a:srgbClr val="65A518"/>
      </a:accent2>
      <a:accent3>
        <a:srgbClr val="00A3A8"/>
      </a:accent3>
      <a:accent4>
        <a:srgbClr val="003960"/>
      </a:accent4>
      <a:accent5>
        <a:srgbClr val="8D1429"/>
      </a:accent5>
      <a:accent6>
        <a:srgbClr val="6C6F70"/>
      </a:accent6>
      <a:hlink>
        <a:srgbClr val="006729"/>
      </a:hlink>
      <a:folHlink>
        <a:srgbClr val="6C6F70"/>
      </a:folHlink>
    </a:clrScheme>
    <a:fontScheme name="HDI_2019">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HDI_Master_16zu9_DE_scr08</Template>
  <TotalTime>0</TotalTime>
  <Words>16711</Words>
  <Application>Microsoft Office PowerPoint</Application>
  <PresentationFormat>Breitbild</PresentationFormat>
  <Paragraphs>2302</Paragraphs>
  <Slides>128</Slides>
  <Notes>14</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128</vt:i4>
      </vt:variant>
    </vt:vector>
  </HeadingPairs>
  <TitlesOfParts>
    <vt:vector size="135" baseType="lpstr">
      <vt:lpstr>Arial</vt:lpstr>
      <vt:lpstr>Arial Narrow</vt:lpstr>
      <vt:lpstr>Helvetica Neue</vt:lpstr>
      <vt:lpstr>Symbol</vt:lpstr>
      <vt:lpstr>Wingdings</vt:lpstr>
      <vt:lpstr>HDI Master 16:9 DE</vt:lpstr>
      <vt:lpstr>think-cell Folie</vt:lpstr>
      <vt:lpstr>Berufsunfähigkeit absichern?  Einfach machen! </vt:lpstr>
      <vt:lpstr>PowerPoint-Präsentation</vt:lpstr>
      <vt:lpstr>Einkommensschutz muss sein</vt:lpstr>
      <vt:lpstr>Das persönliche Risikobewusstsein ist gering.</vt:lpstr>
      <vt:lpstr>Doch die Gefahr ist größer, als die meisten denken.</vt:lpstr>
      <vt:lpstr>Bedenken gegenüber der Arbeitskraftabsicherung.</vt:lpstr>
      <vt:lpstr>Die Auslöser für Berufsunfähigkeit sind vielfältig.</vt:lpstr>
      <vt:lpstr>Sechs Fakten zum Thema Berufsunfähigkeit.</vt:lpstr>
      <vt:lpstr>Unterschätzt wird die Notwendigkeit zur Absicherung des Einkommens. </vt:lpstr>
      <vt:lpstr>Berufsunfähigkeit: Wann leistet der Staat?</vt:lpstr>
      <vt:lpstr>So hoch ist die gesetzliche Absicherung.</vt:lpstr>
      <vt:lpstr>Was bedeutet das konkret für Ihren Kunden?</vt:lpstr>
      <vt:lpstr>Die Erwerbsminderungsrente (EMR) in Zahlen.</vt:lpstr>
      <vt:lpstr>Gesetzlicher Schutz – das sind die Fakten:</vt:lpstr>
      <vt:lpstr>Jeder Beitrag setzt sich individuell zusammen. </vt:lpstr>
      <vt:lpstr>Die Qualität der BU von HDI</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Allgemeines rund um die BU. </vt:lpstr>
      <vt:lpstr>HDI – Ihr Partner für Berufsunfähigkeitsschutz. Unsere Expertise für Sie und Ihre Kunden. </vt:lpstr>
      <vt:lpstr>Rechtsverbindliche Erläuterungen zu den Versicherungsbedingungen (AVB).</vt:lpstr>
      <vt:lpstr>Starke BU-Quoten belegen Leistungsversprechen.</vt:lpstr>
      <vt:lpstr>HDI kalkuliert nachhaltig und solide. Was wir versprechen, das halten wir auch.</vt:lpstr>
      <vt:lpstr>Verteuerungsrisiko (Brutto-Netto-Spread).</vt:lpstr>
      <vt:lpstr>Wettbewerbsfähige und stabile Beitragskalkulation. Umfangreicher Schutz – überraschend günstig. </vt:lpstr>
      <vt:lpstr>Das BU-Scoring von HDI: Risikogerecht und individuell. </vt:lpstr>
      <vt:lpstr>Risikobestimmung durch Berufsgruppendifferenzierung.</vt:lpstr>
      <vt:lpstr>Bedingungen auf höchstem Niveau. Unsere Expertise für Ihre Kunden. </vt:lpstr>
      <vt:lpstr>NVG Top – die HDI Nachversicherungsgarantie.*</vt:lpstr>
      <vt:lpstr>NVG Top – so flexibel wie das Leben.</vt:lpstr>
      <vt:lpstr>Bei diesen Ereignissen greift die Nachversicherung.</vt:lpstr>
      <vt:lpstr>So funktioniert die Nachversicherungsgarantie.</vt:lpstr>
      <vt:lpstr>Eine transparente Teilzeitklausel für moderne Arbeitswelten</vt:lpstr>
      <vt:lpstr>Vorteile der Teilzeitklausel</vt:lpstr>
      <vt:lpstr>Dynamische Anpassung für mehr BU-Rente.</vt:lpstr>
      <vt:lpstr>Dynamische Anpassung für mehr BU-Rente.</vt:lpstr>
      <vt:lpstr>Keine Meldepflicht des Gesundheitszustands. </vt:lpstr>
      <vt:lpstr>Keine Meldepflicht bei Wiederaufnahme eines Berufs.</vt:lpstr>
      <vt:lpstr>Vollständiger Verweisungsverzicht in der Erstprüfung.</vt:lpstr>
      <vt:lpstr>Konkrete Verweisung nur im Rahmen der Nachprüfung.</vt:lpstr>
      <vt:lpstr>Optimale Absicherung durch Berufswechseloption.</vt:lpstr>
      <vt:lpstr>Optimale Absicherung durch Berufswechseloption.</vt:lpstr>
      <vt:lpstr>Erste Hilfe bei Krebs – unkompliziert und schnell.</vt:lpstr>
      <vt:lpstr>Erste Hilfe bei Blindheit und Taubheit – unkompliziert und schnell.</vt:lpstr>
      <vt:lpstr>Versicherungsschutz bei Infektion.</vt:lpstr>
      <vt:lpstr>Vereinfachtes Anerkenntnis bei voller unbefristeter Erwerbsminderungsrente.</vt:lpstr>
      <vt:lpstr>Anpassung der Laufzeit bei Anstieg des Rentenalters.</vt:lpstr>
      <vt:lpstr>Verzicht auf zeitlich befristete Anerkenntnisse.</vt:lpstr>
      <vt:lpstr>Voller Versicherungsschutz bei vorsätzlichen Straftaten  im Straßenverkehr</vt:lpstr>
      <vt:lpstr>HDI ist für den Kunden da, wenn es darauf ankommt. </vt:lpstr>
      <vt:lpstr>Risikovoranfragen und Handout Risikoprüfung.</vt:lpstr>
      <vt:lpstr>Der Service „M-Check“ – professionell und persönlich. </vt:lpstr>
      <vt:lpstr>RiskVoter. Elektronische Antragsprüfung für die BU.</vt:lpstr>
      <vt:lpstr>RiskVoter – die elektronische Antragsprüfung. </vt:lpstr>
      <vt:lpstr>RiskVoter bietet optionale Direktpolicierung.</vt:lpstr>
      <vt:lpstr>In drei Phasen zur Leistungsentscheidung.</vt:lpstr>
      <vt:lpstr>Erstklassiger Service im Leistungsfall.</vt:lpstr>
      <vt:lpstr>Zeitgemäß: Digitale Kommunikation im Leistungsfall.</vt:lpstr>
      <vt:lpstr>Unsere Zielgruppen</vt:lpstr>
      <vt:lpstr>Berufsunfähigkeitsschutz von HDI. Unsere Zielgruppen im Fokus.</vt:lpstr>
      <vt:lpstr>Ingenieure: Unsere Zielgruppe auf einen Blick.</vt:lpstr>
      <vt:lpstr>Unsere Konstruktion, um Berufsunfähigkeit abzusichern. </vt:lpstr>
      <vt:lpstr>Ärzte: Unsere Zielgruppe auf einen Blick.</vt:lpstr>
      <vt:lpstr>Unser Rezept, um Berufsunfähigkeit abzusichern. </vt:lpstr>
      <vt:lpstr>IT-Berufe: Unsere Zielgruppe auf einen Blick.</vt:lpstr>
      <vt:lpstr>Unser Quellcode, um Berufsunfähigkeit abzusichern. </vt:lpstr>
      <vt:lpstr>Kammerberufe:  Unsere Zielgruppe auf einen Blick.</vt:lpstr>
      <vt:lpstr>Unser guter Rat, um Berufsunfähigkeit abzusichern. </vt:lpstr>
      <vt:lpstr>Selbständige:  Unsere Zielgruppe auf einen Blick.</vt:lpstr>
      <vt:lpstr>Unser Businessplan, um Berufsunfähigkeit abzusichern. </vt:lpstr>
      <vt:lpstr>Medienberufe:  Unsere Zielgruppe auf einen Blick.</vt:lpstr>
      <vt:lpstr>Unser Konzept, um Berufsunfähigkeit abzusichern. </vt:lpstr>
      <vt:lpstr>Studierende:  Unsere Zielgruppe auf einen Blick.</vt:lpstr>
      <vt:lpstr>Studierende:  Unsere Zielgruppe auf einen Blick.</vt:lpstr>
      <vt:lpstr>Schon vor dem Abschluss günstig absichern?  Einfach machen!</vt:lpstr>
      <vt:lpstr>Schüler-BU:  Darum schon zur Schulzeit absichern. </vt:lpstr>
      <vt:lpstr>Frühzeitiger Start in einen lebensbegleitenden Versicherungsschutz.</vt:lpstr>
      <vt:lpstr>Frühzeitiger Start in einen lebensbegleitenden Versicherungsschutz.</vt:lpstr>
      <vt:lpstr>Die Schüler BU von HDI – flexibel und leistungsstark.</vt:lpstr>
      <vt:lpstr>Die Schüler BU von HDI – flexibel und leistungsstark.</vt:lpstr>
      <vt:lpstr>Die verschiedenen EGO-Produktlösungen</vt:lpstr>
      <vt:lpstr>Produktvarianten und Konzepte rund um EGO Top – vielseitig, flexibel und passgenau.</vt:lpstr>
      <vt:lpstr>EGO Top: Möglichkeiten bei Zahlungsschwierigkeiten </vt:lpstr>
      <vt:lpstr>Unsere Einsteigervariante: EGO Young.</vt:lpstr>
      <vt:lpstr>EGO Young einfach  „upgraden“ zu EGO Top. </vt:lpstr>
      <vt:lpstr>Leistungen wegen Krankschreibung. </vt:lpstr>
      <vt:lpstr>Leistungen wegen Krankschreibung – Produktmerkmale.</vt:lpstr>
      <vt:lpstr>Berufsunfähigkeitsschutz 2Go?  Nehm‘ ich mit.</vt:lpstr>
      <vt:lpstr>Vorteile des Berufsunfähigkeitsschutzes 2Go für Ihre Kunden.</vt:lpstr>
      <vt:lpstr>Berufsunfähigkeitsschutz 2 Go. </vt:lpstr>
      <vt:lpstr>EGO WorldWide Business für Firmenkunden.</vt:lpstr>
      <vt:lpstr>Die Leistungen von EGO Worldwide Business</vt:lpstr>
      <vt:lpstr>Die Leistungen von EGO Worldwide Business</vt:lpstr>
      <vt:lpstr>Vorteile von EGO Worldwide Business.</vt:lpstr>
      <vt:lpstr>Mit der Arbeitskraft wird auch die spätere Altersversorgung finanziert.</vt:lpstr>
      <vt:lpstr>Die Lösung: Einkommensabsicherung über die Basisrente.</vt:lpstr>
      <vt:lpstr>Die Altersvorsorge im Falle der Berufsunfähigkeit. 1/2</vt:lpstr>
      <vt:lpstr>Die Altersvorsorge im Falle der Berufsunfähigkeit. 2/2</vt:lpstr>
      <vt:lpstr>Einkommensschutz über die Basis-Rente:  mit Steuer-Spar-Effekt.</vt:lpstr>
      <vt:lpstr>Einkommensschutz über die Basis-Rente: mit Geld-zurück-Effekt.</vt:lpstr>
      <vt:lpstr>CleverInvest Basisrente mit BU-Schutz</vt:lpstr>
      <vt:lpstr>EGO – Lohnt sich auch in der bAV!</vt:lpstr>
      <vt:lpstr>Die Situation im BU-Leistungsfall.</vt:lpstr>
      <vt:lpstr>Unsere Lösung: bAV NettoJoker von HDI.</vt:lpstr>
      <vt:lpstr>Was bedeutet das für den Beitrag?</vt:lpstr>
      <vt:lpstr>EGO im Wettbewerb</vt:lpstr>
      <vt:lpstr>HDI: Im BU-Rating-Universum auf Platz 1!</vt:lpstr>
      <vt:lpstr>Wettbewerbsvergleich infinma (1)</vt:lpstr>
      <vt:lpstr>Dafür steht HDI: Sicherheit mit Zukunft. Wir erhalten stets ausgezeichnete BU-Quoten. Seit 1998.</vt:lpstr>
      <vt:lpstr>EGO Top – einfach ausgezeichnet.</vt:lpstr>
      <vt:lpstr>Vertriebsunterstützung</vt:lpstr>
      <vt:lpstr>Die Toolbox BU. Alle wichtigen Unterlagen zum Download. </vt:lpstr>
      <vt:lpstr>Einfach machen: Marketing für spezielle Zielgruppen.</vt:lpstr>
      <vt:lpstr>HDI Partnerwelt</vt:lpstr>
      <vt:lpstr>BU-Risiko und Bedarfslücken aufzeigen  mit der EGO Beratung.</vt:lpstr>
      <vt:lpstr>In der Beratung Bedarfslücken aufzeigen leicht gemacht – mit der HDI App VorsorgeNow.</vt:lpstr>
      <vt:lpstr>Kurz und knackig – Erklärvideos für Kunden</vt:lpstr>
      <vt:lpstr>Von starker Reichweite profitieren – jetzt das Thema BU auf Social Media bewerben!</vt:lpstr>
      <vt:lpstr>Disclaimer.</vt:lpstr>
      <vt:lpstr>Backup:  Finanzielle Angemessenheit.</vt:lpstr>
      <vt:lpstr>Backup: Steuerliche Behandlung privater BU-Renten  und gesetzlicher BU-/EU-Renten.</vt:lpstr>
      <vt:lpstr>Backup: Sozialversicherungsrechtliche Behandlung  privater BU-Renten.</vt:lpstr>
      <vt:lpstr>Backup: Sozialversicherungsrechtliche Behandlung gesetzlicher BU-/EU-Renten.</vt:lpstr>
    </vt:vector>
  </TitlesOfParts>
  <Manager>Name</Manager>
  <Company>HDI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Vorlage</dc:subject>
  <dc:creator>Lisa Arendse</dc:creator>
  <dc:description>Für PowerPoint Office 365 optimierte Vorlage</dc:description>
  <cp:lastModifiedBy>Herrmann, Kai</cp:lastModifiedBy>
  <cp:revision>361</cp:revision>
  <cp:lastPrinted>2018-12-14T15:00:19Z</cp:lastPrinted>
  <dcterms:created xsi:type="dcterms:W3CDTF">2022-02-14T09:33:49Z</dcterms:created>
  <dcterms:modified xsi:type="dcterms:W3CDTF">2023-08-30T13:47:44Z</dcterms:modified>
</cp:coreProperties>
</file>