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8" r:id="rId2"/>
  </p:sldIdLst>
  <p:sldSz cx="6858000" cy="9906000" type="A4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92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pos="164" userDrawn="1">
          <p15:clr>
            <a:srgbClr val="A4A3A4"/>
          </p15:clr>
        </p15:guide>
        <p15:guide id="4" pos="4201" userDrawn="1">
          <p15:clr>
            <a:srgbClr val="A4A3A4"/>
          </p15:clr>
        </p15:guide>
        <p15:guide id="5" pos="2205" userDrawn="1">
          <p15:clr>
            <a:srgbClr val="A4A3A4"/>
          </p15:clr>
        </p15:guide>
        <p15:guide id="6" pos="2047" userDrawn="1">
          <p15:clr>
            <a:srgbClr val="A4A3A4"/>
          </p15:clr>
        </p15:guide>
        <p15:guide id="7" orient="horz" pos="31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riam Nussbaumer" initials="MN" lastIdx="8" clrIdx="0">
    <p:extLst>
      <p:ext uri="{19B8F6BF-5375-455C-9EA6-DF929625EA0E}">
        <p15:presenceInfo xmlns:p15="http://schemas.microsoft.com/office/powerpoint/2012/main" userId="S-1-5-21-1831708306-3715079811-453052321-1123" providerId="AD"/>
      </p:ext>
    </p:extLst>
  </p:cmAuthor>
  <p:cmAuthor id="2" name="Sarah Ostrycharczyk" initials="SO" lastIdx="2" clrIdx="1">
    <p:extLst>
      <p:ext uri="{19B8F6BF-5375-455C-9EA6-DF929625EA0E}">
        <p15:presenceInfo xmlns:p15="http://schemas.microsoft.com/office/powerpoint/2012/main" userId="S-1-5-21-1831708306-3715079811-453052321-1131" providerId="AD"/>
      </p:ext>
    </p:extLst>
  </p:cmAuthor>
  <p:cmAuthor id="3" name="Dominik Stepien // Rotwild GmbH" initials="DS/RG" lastIdx="4" clrIdx="2">
    <p:extLst>
      <p:ext uri="{19B8F6BF-5375-455C-9EA6-DF929625EA0E}">
        <p15:presenceInfo xmlns:p15="http://schemas.microsoft.com/office/powerpoint/2012/main" userId="S::D.Stepien@rotwild-agentur.com::680efe15-53be-47de-97eb-fd61a4631c7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FFFF"/>
    <a:srgbClr val="FF99FF"/>
    <a:srgbClr val="79B530"/>
    <a:srgbClr val="98D1D2"/>
    <a:srgbClr val="EEEEEE"/>
    <a:srgbClr val="ADD287"/>
    <a:srgbClr val="EEF0EF"/>
    <a:srgbClr val="ACD183"/>
    <a:srgbClr val="E3F6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5" autoAdjust="0"/>
    <p:restoredTop sz="95455" autoAdjust="0"/>
  </p:normalViewPr>
  <p:slideViewPr>
    <p:cSldViewPr snapToGrid="0" showGuides="1">
      <p:cViewPr>
        <p:scale>
          <a:sx n="100" d="100"/>
          <a:sy n="100" d="100"/>
        </p:scale>
        <p:origin x="1560" y="-762"/>
      </p:cViewPr>
      <p:guideLst>
        <p:guide orient="horz" pos="1192"/>
        <p:guide pos="2160"/>
        <p:guide pos="164"/>
        <p:guide pos="4201"/>
        <p:guide pos="2205"/>
        <p:guide pos="2047"/>
        <p:guide orient="horz"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5EA989-0E56-4488-8A9D-A01006D9E523}" type="datetimeFigureOut">
              <a:rPr lang="de-DE" smtClean="0"/>
              <a:t>21.05.2021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352BE1-7840-4947-94C2-972D2546CA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1677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rderseite P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8"/>
          <p:cNvSpPr>
            <a:spLocks noGrp="1"/>
          </p:cNvSpPr>
          <p:nvPr>
            <p:ph type="pic" sz="quarter" idx="28" hasCustomPrompt="1"/>
          </p:nvPr>
        </p:nvSpPr>
        <p:spPr>
          <a:xfrm>
            <a:off x="0" y="0"/>
            <a:ext cx="6858000" cy="27749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 dirty="0"/>
              <a:t>Key-Visual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3552248" y="6420491"/>
            <a:ext cx="3019239" cy="30734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de-DE" dirty="0"/>
              <a:t>Hier andere nette Vorteile – gern mit fetter Überschrift</a:t>
            </a:r>
          </a:p>
        </p:txBody>
      </p:sp>
      <p:sp>
        <p:nvSpPr>
          <p:cNvPr id="7" name="Inhaltsplatzhalter 2"/>
          <p:cNvSpPr>
            <a:spLocks noGrp="1"/>
          </p:cNvSpPr>
          <p:nvPr>
            <p:ph idx="13"/>
          </p:nvPr>
        </p:nvSpPr>
        <p:spPr>
          <a:xfrm>
            <a:off x="172533" y="4087887"/>
            <a:ext cx="3093201" cy="22188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11" name="Inhaltsplatzhalter 2"/>
          <p:cNvSpPr>
            <a:spLocks noGrp="1"/>
          </p:cNvSpPr>
          <p:nvPr>
            <p:ph idx="15" hasCustomPrompt="1"/>
          </p:nvPr>
        </p:nvSpPr>
        <p:spPr>
          <a:xfrm>
            <a:off x="172532" y="6349251"/>
            <a:ext cx="3093201" cy="5084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Ihre Fragen – unsere Antworten:</a:t>
            </a:r>
          </a:p>
        </p:txBody>
      </p:sp>
      <p:sp>
        <p:nvSpPr>
          <p:cNvPr id="15" name="Inhaltsplatzhalter 2"/>
          <p:cNvSpPr>
            <a:spLocks noGrp="1"/>
          </p:cNvSpPr>
          <p:nvPr>
            <p:ph idx="18" hasCustomPrompt="1"/>
          </p:nvPr>
        </p:nvSpPr>
        <p:spPr>
          <a:xfrm>
            <a:off x="172533" y="2774961"/>
            <a:ext cx="6398954" cy="10278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solidFill>
                  <a:schemeClr val="accent6"/>
                </a:solidFill>
              </a:defRPr>
            </a:lvl1pPr>
          </a:lstStyle>
          <a:p>
            <a:pPr lvl="0"/>
            <a:r>
              <a:rPr lang="de-DE" dirty="0"/>
              <a:t>Hammer-Headline</a:t>
            </a:r>
          </a:p>
        </p:txBody>
      </p:sp>
      <p:sp>
        <p:nvSpPr>
          <p:cNvPr id="19" name="Inhaltsplatzhalter 2"/>
          <p:cNvSpPr>
            <a:spLocks noGrp="1"/>
          </p:cNvSpPr>
          <p:nvPr>
            <p:ph idx="21" hasCustomPrompt="1"/>
          </p:nvPr>
        </p:nvSpPr>
        <p:spPr>
          <a:xfrm>
            <a:off x="487680" y="7083552"/>
            <a:ext cx="2778053" cy="239184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Fette Fragen, dann Zeilenumbruch und regulär antworten</a:t>
            </a:r>
          </a:p>
        </p:txBody>
      </p:sp>
      <p:sp>
        <p:nvSpPr>
          <p:cNvPr id="21" name="Inhaltsplatzhalter 2"/>
          <p:cNvSpPr>
            <a:spLocks noGrp="1"/>
          </p:cNvSpPr>
          <p:nvPr>
            <p:ph idx="22" hasCustomPrompt="1"/>
          </p:nvPr>
        </p:nvSpPr>
        <p:spPr>
          <a:xfrm>
            <a:off x="3552247" y="4087887"/>
            <a:ext cx="3019239" cy="39060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/>
          <a:lstStyle>
            <a:lvl1pPr marL="0" indent="0">
              <a:buNone/>
              <a:defRPr sz="18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Ihre Vorteile</a:t>
            </a:r>
          </a:p>
        </p:txBody>
      </p:sp>
      <p:sp>
        <p:nvSpPr>
          <p:cNvPr id="22" name="Inhaltsplatzhalter 2"/>
          <p:cNvSpPr>
            <a:spLocks noGrp="1"/>
          </p:cNvSpPr>
          <p:nvPr>
            <p:ph idx="23" hasCustomPrompt="1"/>
          </p:nvPr>
        </p:nvSpPr>
        <p:spPr>
          <a:xfrm>
            <a:off x="3552246" y="4478488"/>
            <a:ext cx="3019239" cy="194200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tIns="72000"/>
          <a:lstStyle>
            <a:lvl1pPr marL="171450" indent="-171450">
              <a:buFont typeface="Arial Narrow" panose="020B0606020202030204" pitchFamily="34" charset="0"/>
              <a:buChar char="&gt;"/>
              <a:defRPr sz="1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Vorteil Fenn nennen, dann Zeilenumbruch und regulär weiter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4" hasCustomPrompt="1"/>
          </p:nvPr>
        </p:nvSpPr>
        <p:spPr>
          <a:xfrm>
            <a:off x="173038" y="7083424"/>
            <a:ext cx="314325" cy="58534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de-DE" dirty="0"/>
              <a:t>1</a:t>
            </a:r>
          </a:p>
        </p:txBody>
      </p:sp>
      <p:sp>
        <p:nvSpPr>
          <p:cNvPr id="24" name="Inhaltsplatzhalter 4"/>
          <p:cNvSpPr>
            <a:spLocks noGrp="1"/>
          </p:cNvSpPr>
          <p:nvPr>
            <p:ph sz="quarter" idx="26" hasCustomPrompt="1"/>
          </p:nvPr>
        </p:nvSpPr>
        <p:spPr>
          <a:xfrm>
            <a:off x="166942" y="7839328"/>
            <a:ext cx="314325" cy="58534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de-DE" dirty="0"/>
              <a:t>2</a:t>
            </a:r>
          </a:p>
        </p:txBody>
      </p:sp>
      <p:sp>
        <p:nvSpPr>
          <p:cNvPr id="25" name="Inhaltsplatzhalter 4"/>
          <p:cNvSpPr>
            <a:spLocks noGrp="1"/>
          </p:cNvSpPr>
          <p:nvPr>
            <p:ph sz="quarter" idx="27" hasCustomPrompt="1"/>
          </p:nvPr>
        </p:nvSpPr>
        <p:spPr>
          <a:xfrm>
            <a:off x="160846" y="8595232"/>
            <a:ext cx="314325" cy="58534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de-DE" dirty="0"/>
              <a:t>3</a:t>
            </a:r>
          </a:p>
        </p:txBody>
      </p:sp>
      <p:sp>
        <p:nvSpPr>
          <p:cNvPr id="12" name="Inhaltsplatzhalter 2"/>
          <p:cNvSpPr>
            <a:spLocks noGrp="1"/>
          </p:cNvSpPr>
          <p:nvPr>
            <p:ph idx="16"/>
          </p:nvPr>
        </p:nvSpPr>
        <p:spPr>
          <a:xfrm>
            <a:off x="4482562" y="17686"/>
            <a:ext cx="2088923" cy="1859882"/>
          </a:xfrm>
          <a:prstGeom prst="rect">
            <a:avLst/>
          </a:prstGeom>
          <a:solidFill>
            <a:schemeClr val="bg1"/>
          </a:solidFill>
        </p:spPr>
        <p:txBody>
          <a:bodyPr tIns="936000"/>
          <a:lstStyle>
            <a:lvl1pPr marL="171450" indent="-171450">
              <a:buFont typeface="Arial Narrow" panose="020B0606020202030204" pitchFamily="34" charset="0"/>
              <a:buChar char="&gt;"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23" name="Inhaltsplatzhalter 2"/>
          <p:cNvSpPr>
            <a:spLocks noGrp="1"/>
          </p:cNvSpPr>
          <p:nvPr>
            <p:ph idx="25" hasCustomPrompt="1"/>
          </p:nvPr>
        </p:nvSpPr>
        <p:spPr>
          <a:xfrm>
            <a:off x="5169408" y="228547"/>
            <a:ext cx="1290558" cy="509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</a:lstStyle>
          <a:p>
            <a:pPr lvl="0"/>
            <a:r>
              <a:rPr lang="de-DE" dirty="0"/>
              <a:t>Logo</a:t>
            </a:r>
          </a:p>
        </p:txBody>
      </p:sp>
      <p:sp>
        <p:nvSpPr>
          <p:cNvPr id="16" name="Fußzeilenplatzhalter 4"/>
          <p:cNvSpPr>
            <a:spLocks noGrp="1"/>
          </p:cNvSpPr>
          <p:nvPr>
            <p:ph type="ftr" sz="quarter" idx="29"/>
          </p:nvPr>
        </p:nvSpPr>
        <p:spPr>
          <a:xfrm>
            <a:off x="0" y="9475788"/>
            <a:ext cx="6858000" cy="430212"/>
          </a:xfrm>
          <a:solidFill>
            <a:srgbClr val="FF00FF"/>
          </a:solidFill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de-DE"/>
              <a:t>	Marketing-Unterlage			 Marketing-Unterlage			 Marketing-Unterlage</a:t>
            </a:r>
          </a:p>
        </p:txBody>
      </p:sp>
    </p:spTree>
    <p:extLst>
      <p:ext uri="{BB962C8B-B14F-4D97-AF65-F5344CB8AC3E}">
        <p14:creationId xmlns:p14="http://schemas.microsoft.com/office/powerpoint/2010/main" val="1140224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2382" y="660399"/>
            <a:ext cx="2211883" cy="2311400"/>
          </a:xfrm>
          <a:prstGeom prst="rect">
            <a:avLst/>
          </a:prstGeom>
        </p:spPr>
        <p:txBody>
          <a:bodyPr anchor="b"/>
          <a:lstStyle>
            <a:lvl1pPr>
              <a:defRPr sz="1984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915544" y="1426285"/>
            <a:ext cx="3471862" cy="703968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984"/>
            </a:lvl1pPr>
            <a:lvl2pPr marL="283470" indent="0">
              <a:buNone/>
              <a:defRPr sz="1736"/>
            </a:lvl2pPr>
            <a:lvl3pPr marL="566939" indent="0">
              <a:buNone/>
              <a:defRPr sz="1488"/>
            </a:lvl3pPr>
            <a:lvl4pPr marL="850409" indent="0">
              <a:buNone/>
              <a:defRPr sz="1240"/>
            </a:lvl4pPr>
            <a:lvl5pPr marL="1133879" indent="0">
              <a:buNone/>
              <a:defRPr sz="1240"/>
            </a:lvl5pPr>
            <a:lvl6pPr marL="1417349" indent="0">
              <a:buNone/>
              <a:defRPr sz="1240"/>
            </a:lvl6pPr>
            <a:lvl7pPr marL="1700819" indent="0">
              <a:buNone/>
              <a:defRPr sz="1240"/>
            </a:lvl7pPr>
            <a:lvl8pPr marL="1984287" indent="0">
              <a:buNone/>
              <a:defRPr sz="1240"/>
            </a:lvl8pPr>
            <a:lvl9pPr marL="2267757" indent="0">
              <a:buNone/>
              <a:defRPr sz="124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72382" y="2971799"/>
            <a:ext cx="2211883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93"/>
            </a:lvl1pPr>
            <a:lvl2pPr marL="283470" indent="0">
              <a:buNone/>
              <a:defRPr sz="868"/>
            </a:lvl2pPr>
            <a:lvl3pPr marL="566939" indent="0">
              <a:buNone/>
              <a:defRPr sz="744"/>
            </a:lvl3pPr>
            <a:lvl4pPr marL="850409" indent="0">
              <a:buNone/>
              <a:defRPr sz="620"/>
            </a:lvl4pPr>
            <a:lvl5pPr marL="1133879" indent="0">
              <a:buNone/>
              <a:defRPr sz="620"/>
            </a:lvl5pPr>
            <a:lvl6pPr marL="1417349" indent="0">
              <a:buNone/>
              <a:defRPr sz="620"/>
            </a:lvl6pPr>
            <a:lvl7pPr marL="1700819" indent="0">
              <a:buNone/>
              <a:defRPr sz="620"/>
            </a:lvl7pPr>
            <a:lvl8pPr marL="1984287" indent="0">
              <a:buNone/>
              <a:defRPr sz="620"/>
            </a:lvl8pPr>
            <a:lvl9pPr marL="2267757" indent="0">
              <a:buNone/>
              <a:defRPr sz="62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3A700-01D6-4999-9A17-6FD5D7D7AAD5}" type="datetimeFigureOut">
              <a:rPr lang="de-DE"/>
              <a:pPr>
                <a:defRPr/>
              </a:pPr>
              <a:t>21.05.2021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241DF-AA86-4829-9749-66C4CF9AFB3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1203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1488" y="527403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486026" y="2624786"/>
            <a:ext cx="1981200" cy="637393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05A5F-5A8E-4BF9-B7E9-471B0170D624}" type="datetimeFigureOut">
              <a:rPr lang="de-DE"/>
              <a:pPr>
                <a:defRPr/>
              </a:pPr>
              <a:t>21.05.2021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2E41E-4C9A-4136-9534-4A6052BDC06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19686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07756" y="527406"/>
            <a:ext cx="1478756" cy="8394877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71488" y="527406"/>
            <a:ext cx="4350544" cy="83948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E70B2-8D21-4A14-A684-A38D440DCDD9}" type="datetimeFigureOut">
              <a:rPr lang="de-DE"/>
              <a:pPr>
                <a:defRPr/>
              </a:pPr>
              <a:t>21.05.2021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966CE-F9BF-4162-B4CC-42CB3A6FA78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6654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ückseite P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3552248" y="1479800"/>
            <a:ext cx="3093201" cy="29458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e-DE" dirty="0"/>
              <a:t>Andere coole Ergänzungen</a:t>
            </a:r>
          </a:p>
        </p:txBody>
      </p:sp>
      <p:sp>
        <p:nvSpPr>
          <p:cNvPr id="7" name="Inhaltsplatzhalter 2"/>
          <p:cNvSpPr>
            <a:spLocks noGrp="1"/>
          </p:cNvSpPr>
          <p:nvPr>
            <p:ph idx="13" hasCustomPrompt="1"/>
          </p:nvPr>
        </p:nvSpPr>
        <p:spPr>
          <a:xfrm>
            <a:off x="172532" y="1479801"/>
            <a:ext cx="3093201" cy="6006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Her die Standartargumente hin – gern mit Bullets</a:t>
            </a:r>
          </a:p>
        </p:txBody>
      </p:sp>
      <p:sp>
        <p:nvSpPr>
          <p:cNvPr id="11" name="Inhaltsplatzhalter 2"/>
          <p:cNvSpPr>
            <a:spLocks noGrp="1"/>
          </p:cNvSpPr>
          <p:nvPr>
            <p:ph idx="15" hasCustomPrompt="1"/>
          </p:nvPr>
        </p:nvSpPr>
        <p:spPr>
          <a:xfrm>
            <a:off x="173038" y="561297"/>
            <a:ext cx="3093201" cy="5084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Harmlose Headline</a:t>
            </a:r>
          </a:p>
        </p:txBody>
      </p:sp>
      <p:sp>
        <p:nvSpPr>
          <p:cNvPr id="25" name="Inhaltsplatzhalter 4"/>
          <p:cNvSpPr>
            <a:spLocks noGrp="1"/>
          </p:cNvSpPr>
          <p:nvPr>
            <p:ph sz="quarter" idx="27" hasCustomPrompt="1"/>
          </p:nvPr>
        </p:nvSpPr>
        <p:spPr>
          <a:xfrm>
            <a:off x="160846" y="7936992"/>
            <a:ext cx="1997138" cy="124358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HDI Adresse</a:t>
            </a:r>
          </a:p>
        </p:txBody>
      </p:sp>
      <p:sp>
        <p:nvSpPr>
          <p:cNvPr id="16" name="Inhaltsplatzhalter 2"/>
          <p:cNvSpPr>
            <a:spLocks noGrp="1"/>
          </p:cNvSpPr>
          <p:nvPr>
            <p:ph idx="28" hasCustomPrompt="1"/>
          </p:nvPr>
        </p:nvSpPr>
        <p:spPr>
          <a:xfrm>
            <a:off x="3552248" y="561298"/>
            <a:ext cx="3093201" cy="5084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Harmlose Headline</a:t>
            </a:r>
          </a:p>
        </p:txBody>
      </p:sp>
      <p:sp>
        <p:nvSpPr>
          <p:cNvPr id="17" name="Inhaltsplatzhalter 4"/>
          <p:cNvSpPr>
            <a:spLocks noGrp="1"/>
          </p:cNvSpPr>
          <p:nvPr>
            <p:ph sz="quarter" idx="29" hasCustomPrompt="1"/>
          </p:nvPr>
        </p:nvSpPr>
        <p:spPr>
          <a:xfrm rot="16200000">
            <a:off x="5792597" y="8349983"/>
            <a:ext cx="1705703" cy="2503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SAP-Nummer</a:t>
            </a:r>
          </a:p>
        </p:txBody>
      </p:sp>
      <p:sp>
        <p:nvSpPr>
          <p:cNvPr id="20" name="Inhaltsplatzhalter 2"/>
          <p:cNvSpPr>
            <a:spLocks noGrp="1"/>
          </p:cNvSpPr>
          <p:nvPr>
            <p:ph idx="30" hasCustomPrompt="1"/>
          </p:nvPr>
        </p:nvSpPr>
        <p:spPr>
          <a:xfrm>
            <a:off x="3552248" y="4698344"/>
            <a:ext cx="3093201" cy="16946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Tipps oder andere coole Super-Vorteile</a:t>
            </a:r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31"/>
          </p:nvPr>
        </p:nvSpPr>
        <p:spPr>
          <a:xfrm>
            <a:off x="0" y="9475788"/>
            <a:ext cx="6858000" cy="430212"/>
          </a:xfrm>
          <a:solidFill>
            <a:srgbClr val="FF00FF"/>
          </a:solidFill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de-DE"/>
              <a:t>	Marketing-Unterlage			 Marketing-Unterlage			 Marketing-Unterlage</a:t>
            </a:r>
          </a:p>
        </p:txBody>
      </p:sp>
    </p:spTree>
    <p:extLst>
      <p:ext uri="{BB962C8B-B14F-4D97-AF65-F5344CB8AC3E}">
        <p14:creationId xmlns:p14="http://schemas.microsoft.com/office/powerpoint/2010/main" val="2906385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57250" y="1621192"/>
            <a:ext cx="5143500" cy="3448756"/>
          </a:xfrm>
          <a:prstGeom prst="rect">
            <a:avLst/>
          </a:prstGeom>
        </p:spPr>
        <p:txBody>
          <a:bodyPr anchor="t" anchorCtr="0"/>
          <a:lstStyle>
            <a:lvl1pPr algn="l">
              <a:defRPr sz="3720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57250" y="5202947"/>
            <a:ext cx="5143500" cy="23916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88"/>
            </a:lvl1pPr>
            <a:lvl2pPr marL="283470" indent="0" algn="ctr">
              <a:buNone/>
              <a:defRPr sz="1240"/>
            </a:lvl2pPr>
            <a:lvl3pPr marL="566939" indent="0" algn="ctr">
              <a:buNone/>
              <a:defRPr sz="1116"/>
            </a:lvl3pPr>
            <a:lvl4pPr marL="850409" indent="0" algn="ctr">
              <a:buNone/>
              <a:defRPr sz="993"/>
            </a:lvl4pPr>
            <a:lvl5pPr marL="1133879" indent="0" algn="ctr">
              <a:buNone/>
              <a:defRPr sz="993"/>
            </a:lvl5pPr>
            <a:lvl6pPr marL="1417349" indent="0" algn="ctr">
              <a:buNone/>
              <a:defRPr sz="993"/>
            </a:lvl6pPr>
            <a:lvl7pPr marL="1700819" indent="0" algn="ctr">
              <a:buNone/>
              <a:defRPr sz="993"/>
            </a:lvl7pPr>
            <a:lvl8pPr marL="1984287" indent="0" algn="ctr">
              <a:buNone/>
              <a:defRPr sz="993"/>
            </a:lvl8pPr>
            <a:lvl9pPr marL="2267757" indent="0" algn="ctr">
              <a:buNone/>
              <a:defRPr sz="993"/>
            </a:lvl9pPr>
          </a:lstStyle>
          <a:p>
            <a:r>
              <a:rPr lang="de-DE"/>
              <a:t>Formatvorlage des Untertitelmasters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D4784-4A7E-46F5-A234-579E3575A026}" type="datetimeFigureOut">
              <a:rPr lang="de-DE"/>
              <a:pPr>
                <a:defRPr/>
              </a:pPr>
              <a:t>21.05.2021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38A45-574F-40D5-AC26-A0AFE15A40B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7376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  <a:prstGeom prst="rect">
            <a:avLst/>
          </a:prstGeom>
        </p:spPr>
        <p:txBody>
          <a:bodyPr anchor="t" anchorCtr="0"/>
          <a:lstStyle>
            <a:lvl1pPr>
              <a:defRPr sz="3720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67916" y="6629227"/>
            <a:ext cx="5915025" cy="21669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1pPr>
            <a:lvl2pPr marL="283470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2pPr>
            <a:lvl3pPr marL="566939" indent="0">
              <a:buNone/>
              <a:defRPr sz="1116">
                <a:solidFill>
                  <a:schemeClr val="tx1">
                    <a:tint val="75000"/>
                  </a:schemeClr>
                </a:solidFill>
              </a:defRPr>
            </a:lvl3pPr>
            <a:lvl4pPr marL="850409" indent="0">
              <a:buNone/>
              <a:defRPr sz="993">
                <a:solidFill>
                  <a:schemeClr val="tx1">
                    <a:tint val="75000"/>
                  </a:schemeClr>
                </a:solidFill>
              </a:defRPr>
            </a:lvl4pPr>
            <a:lvl5pPr marL="1133879" indent="0">
              <a:buNone/>
              <a:defRPr sz="993">
                <a:solidFill>
                  <a:schemeClr val="tx1">
                    <a:tint val="75000"/>
                  </a:schemeClr>
                </a:solidFill>
              </a:defRPr>
            </a:lvl5pPr>
            <a:lvl6pPr marL="1417349" indent="0">
              <a:buNone/>
              <a:defRPr sz="993">
                <a:solidFill>
                  <a:schemeClr val="tx1">
                    <a:tint val="75000"/>
                  </a:schemeClr>
                </a:solidFill>
              </a:defRPr>
            </a:lvl6pPr>
            <a:lvl7pPr marL="1700819" indent="0">
              <a:buNone/>
              <a:defRPr sz="993">
                <a:solidFill>
                  <a:schemeClr val="tx1">
                    <a:tint val="75000"/>
                  </a:schemeClr>
                </a:solidFill>
              </a:defRPr>
            </a:lvl7pPr>
            <a:lvl8pPr marL="1984287" indent="0">
              <a:buNone/>
              <a:defRPr sz="993">
                <a:solidFill>
                  <a:schemeClr val="tx1">
                    <a:tint val="75000"/>
                  </a:schemeClr>
                </a:solidFill>
              </a:defRPr>
            </a:lvl8pPr>
            <a:lvl9pPr marL="2267757" indent="0">
              <a:buNone/>
              <a:defRPr sz="99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12C36-807B-4D70-A52F-283C7B47204E}" type="datetimeFigureOut">
              <a:rPr lang="de-DE"/>
              <a:pPr>
                <a:defRPr/>
              </a:pPr>
              <a:t>21.05.2021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6F4AA-0ECA-4E23-89D2-098A781779D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4467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1488" y="527403"/>
            <a:ext cx="5915025" cy="1914702"/>
          </a:xfrm>
          <a:prstGeom prst="rect">
            <a:avLst/>
          </a:prstGeom>
        </p:spPr>
        <p:txBody>
          <a:bodyPr anchor="t" anchorCtr="0"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D8390-6741-483F-9B3C-8F9EF7D9C9C6}" type="datetimeFigureOut">
              <a:rPr lang="de-DE"/>
              <a:pPr>
                <a:defRPr/>
              </a:pPr>
              <a:t>21.05.2021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E1183-3BC5-4E3F-A791-8B9B9B76A48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4080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2381" y="527403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488" b="1"/>
            </a:lvl1pPr>
            <a:lvl2pPr marL="283470" indent="0">
              <a:buNone/>
              <a:defRPr sz="1240" b="1"/>
            </a:lvl2pPr>
            <a:lvl3pPr marL="566939" indent="0">
              <a:buNone/>
              <a:defRPr sz="1116" b="1"/>
            </a:lvl3pPr>
            <a:lvl4pPr marL="850409" indent="0">
              <a:buNone/>
              <a:defRPr sz="993" b="1"/>
            </a:lvl4pPr>
            <a:lvl5pPr marL="1133879" indent="0">
              <a:buNone/>
              <a:defRPr sz="993" b="1"/>
            </a:lvl5pPr>
            <a:lvl6pPr marL="1417349" indent="0">
              <a:buNone/>
              <a:defRPr sz="993" b="1"/>
            </a:lvl6pPr>
            <a:lvl7pPr marL="1700819" indent="0">
              <a:buNone/>
              <a:defRPr sz="993" b="1"/>
            </a:lvl7pPr>
            <a:lvl8pPr marL="1984287" indent="0">
              <a:buNone/>
              <a:defRPr sz="993" b="1"/>
            </a:lvl8pPr>
            <a:lvl9pPr marL="2267757" indent="0">
              <a:buNone/>
              <a:defRPr sz="993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2381" y="3618441"/>
            <a:ext cx="2901255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488" b="1"/>
            </a:lvl1pPr>
            <a:lvl2pPr marL="283470" indent="0">
              <a:buNone/>
              <a:defRPr sz="1240" b="1"/>
            </a:lvl2pPr>
            <a:lvl3pPr marL="566939" indent="0">
              <a:buNone/>
              <a:defRPr sz="1116" b="1"/>
            </a:lvl3pPr>
            <a:lvl4pPr marL="850409" indent="0">
              <a:buNone/>
              <a:defRPr sz="993" b="1"/>
            </a:lvl4pPr>
            <a:lvl5pPr marL="1133879" indent="0">
              <a:buNone/>
              <a:defRPr sz="993" b="1"/>
            </a:lvl5pPr>
            <a:lvl6pPr marL="1417349" indent="0">
              <a:buNone/>
              <a:defRPr sz="993" b="1"/>
            </a:lvl6pPr>
            <a:lvl7pPr marL="1700819" indent="0">
              <a:buNone/>
              <a:defRPr sz="993" b="1"/>
            </a:lvl7pPr>
            <a:lvl8pPr marL="1984287" indent="0">
              <a:buNone/>
              <a:defRPr sz="993" b="1"/>
            </a:lvl8pPr>
            <a:lvl9pPr marL="2267757" indent="0">
              <a:buNone/>
              <a:defRPr sz="993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71863" y="3618441"/>
            <a:ext cx="2915543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5EA8B-E27B-4EED-82E6-985E716C3F80}" type="datetimeFigureOut">
              <a:rPr lang="de-DE"/>
              <a:pPr>
                <a:defRPr/>
              </a:pPr>
              <a:t>21.05.2021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31EF4-2F8E-4864-B9A9-0FE22CF3C2E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2717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1488" y="527403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A6530-84AF-4A37-8E2F-CB287D19BB98}" type="datetimeFigureOut">
              <a:rPr lang="de-DE"/>
              <a:pPr>
                <a:defRPr/>
              </a:pPr>
              <a:t>21.05.2021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6514F-DEF6-44D6-BD7A-695DDBDFDBE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3442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4C73B-DA76-4737-A1E1-49153CEEF3F4}" type="datetimeFigureOut">
              <a:rPr lang="de-DE"/>
              <a:pPr>
                <a:defRPr/>
              </a:pPr>
              <a:t>21.05.2021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FF1EA-BA55-4DD1-8003-EDDA004692F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1477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2382" y="660399"/>
            <a:ext cx="2211883" cy="2311400"/>
          </a:xfrm>
          <a:prstGeom prst="rect">
            <a:avLst/>
          </a:prstGeom>
        </p:spPr>
        <p:txBody>
          <a:bodyPr anchor="b"/>
          <a:lstStyle>
            <a:lvl1pPr>
              <a:defRPr sz="1984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15544" y="1426285"/>
            <a:ext cx="3471862" cy="7039681"/>
          </a:xfrm>
          <a:prstGeom prst="rect">
            <a:avLst/>
          </a:prstGeom>
        </p:spPr>
        <p:txBody>
          <a:bodyPr/>
          <a:lstStyle>
            <a:lvl1pPr>
              <a:defRPr sz="1984"/>
            </a:lvl1pPr>
            <a:lvl2pPr>
              <a:defRPr sz="1736"/>
            </a:lvl2pPr>
            <a:lvl3pPr>
              <a:defRPr sz="1488"/>
            </a:lvl3pPr>
            <a:lvl4pPr>
              <a:defRPr sz="1240"/>
            </a:lvl4pPr>
            <a:lvl5pPr>
              <a:defRPr sz="1240"/>
            </a:lvl5pPr>
            <a:lvl6pPr>
              <a:defRPr sz="1240"/>
            </a:lvl6pPr>
            <a:lvl7pPr>
              <a:defRPr sz="1240"/>
            </a:lvl7pPr>
            <a:lvl8pPr>
              <a:defRPr sz="1240"/>
            </a:lvl8pPr>
            <a:lvl9pPr>
              <a:defRPr sz="124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72382" y="2971799"/>
            <a:ext cx="2211883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93"/>
            </a:lvl1pPr>
            <a:lvl2pPr marL="283470" indent="0">
              <a:buNone/>
              <a:defRPr sz="868"/>
            </a:lvl2pPr>
            <a:lvl3pPr marL="566939" indent="0">
              <a:buNone/>
              <a:defRPr sz="744"/>
            </a:lvl3pPr>
            <a:lvl4pPr marL="850409" indent="0">
              <a:buNone/>
              <a:defRPr sz="620"/>
            </a:lvl4pPr>
            <a:lvl5pPr marL="1133879" indent="0">
              <a:buNone/>
              <a:defRPr sz="620"/>
            </a:lvl5pPr>
            <a:lvl6pPr marL="1417349" indent="0">
              <a:buNone/>
              <a:defRPr sz="620"/>
            </a:lvl6pPr>
            <a:lvl7pPr marL="1700819" indent="0">
              <a:buNone/>
              <a:defRPr sz="620"/>
            </a:lvl7pPr>
            <a:lvl8pPr marL="1984287" indent="0">
              <a:buNone/>
              <a:defRPr sz="620"/>
            </a:lvl8pPr>
            <a:lvl9pPr marL="2267757" indent="0">
              <a:buNone/>
              <a:defRPr sz="62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574E6-4012-425D-B737-13D4525AD9CF}" type="datetimeFigureOut">
              <a:rPr lang="de-DE"/>
              <a:pPr>
                <a:defRPr/>
              </a:pPr>
              <a:t>21.05.2021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D1953-853A-44B2-AA33-490B50BDD1B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9092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71488" y="9182100"/>
            <a:ext cx="154305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744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F84E8F0-982D-4143-8E29-7155F45C2FD7}" type="datetimeFigureOut">
              <a:rPr lang="de-DE"/>
              <a:pPr>
                <a:defRPr/>
              </a:pPr>
              <a:t>21.05.2021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271713" y="9182100"/>
            <a:ext cx="2314575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744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843463" y="9182100"/>
            <a:ext cx="154305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744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AC2EA70-5580-4848-9C31-7A96773E299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</p:sldLayoutIdLst>
  <p:txStyles>
    <p:titleStyle>
      <a:lvl1pPr algn="l" defTabSz="5651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5651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Narrow" panose="020B0606020202030204" pitchFamily="34" charset="0"/>
        </a:defRPr>
      </a:lvl2pPr>
      <a:lvl3pPr algn="l" defTabSz="5651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Narrow" panose="020B0606020202030204" pitchFamily="34" charset="0"/>
        </a:defRPr>
      </a:lvl3pPr>
      <a:lvl4pPr algn="l" defTabSz="5651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Narrow" panose="020B0606020202030204" pitchFamily="34" charset="0"/>
        </a:defRPr>
      </a:lvl4pPr>
      <a:lvl5pPr algn="l" defTabSz="5651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Narrow" panose="020B0606020202030204" pitchFamily="34" charset="0"/>
        </a:defRPr>
      </a:lvl5pPr>
      <a:lvl6pPr marL="290322" algn="l" defTabSz="566531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67">
          <a:solidFill>
            <a:schemeClr val="tx1"/>
          </a:solidFill>
          <a:latin typeface="Arial Narrow" panose="020B0606020202030204" pitchFamily="34" charset="0"/>
        </a:defRPr>
      </a:lvl6pPr>
      <a:lvl7pPr marL="580644" algn="l" defTabSz="566531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67">
          <a:solidFill>
            <a:schemeClr val="tx1"/>
          </a:solidFill>
          <a:latin typeface="Arial Narrow" panose="020B0606020202030204" pitchFamily="34" charset="0"/>
        </a:defRPr>
      </a:lvl7pPr>
      <a:lvl8pPr marL="870966" algn="l" defTabSz="566531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67">
          <a:solidFill>
            <a:schemeClr val="tx1"/>
          </a:solidFill>
          <a:latin typeface="Arial Narrow" panose="020B0606020202030204" pitchFamily="34" charset="0"/>
        </a:defRPr>
      </a:lvl8pPr>
      <a:lvl9pPr marL="1161288" algn="l" defTabSz="566531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67">
          <a:solidFill>
            <a:schemeClr val="tx1"/>
          </a:solidFill>
          <a:latin typeface="Arial Narrow" panose="020B0606020202030204" pitchFamily="34" charset="0"/>
        </a:defRPr>
      </a:lvl9pPr>
    </p:titleStyle>
    <p:bodyStyle>
      <a:lvl1pPr marL="139700" indent="-139700" algn="l" defTabSz="565150" rtl="0" eaLnBrk="1" fontAlgn="base" hangingPunct="1">
        <a:lnSpc>
          <a:spcPct val="90000"/>
        </a:lnSpc>
        <a:spcBef>
          <a:spcPts val="625"/>
        </a:spcBef>
        <a:spcAft>
          <a:spcPct val="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3863" indent="-139700" algn="l" defTabSz="565150" rtl="0" eaLnBrk="1" fontAlgn="base" hangingPunct="1">
        <a:lnSpc>
          <a:spcPct val="90000"/>
        </a:lnSpc>
        <a:spcBef>
          <a:spcPts val="313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08025" indent="-139700" algn="l" defTabSz="565150" rtl="0" eaLnBrk="1" fontAlgn="base" hangingPunct="1">
        <a:lnSpc>
          <a:spcPct val="90000"/>
        </a:lnSpc>
        <a:spcBef>
          <a:spcPts val="313"/>
        </a:spcBef>
        <a:spcAft>
          <a:spcPct val="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90600" indent="-139700" algn="l" defTabSz="565150" rtl="0" eaLnBrk="1" fontAlgn="base" hangingPunct="1">
        <a:lnSpc>
          <a:spcPct val="90000"/>
        </a:lnSpc>
        <a:spcBef>
          <a:spcPts val="313"/>
        </a:spcBef>
        <a:spcAft>
          <a:spcPct val="0"/>
        </a:spcAft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274763" indent="-139700" algn="l" defTabSz="565150" rtl="0" eaLnBrk="1" fontAlgn="base" hangingPunct="1">
        <a:lnSpc>
          <a:spcPct val="90000"/>
        </a:lnSpc>
        <a:spcBef>
          <a:spcPts val="313"/>
        </a:spcBef>
        <a:spcAft>
          <a:spcPct val="0"/>
        </a:spcAft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559083" indent="-141735" algn="l" defTabSz="56693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553" indent="-141735" algn="l" defTabSz="56693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023" indent="-141735" algn="l" defTabSz="56693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492" indent="-141735" algn="l" defTabSz="56693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56693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470" algn="l" defTabSz="56693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6939" algn="l" defTabSz="56693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409" algn="l" defTabSz="56693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3879" algn="l" defTabSz="56693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349" algn="l" defTabSz="56693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0819" algn="l" defTabSz="56693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287" algn="l" defTabSz="56693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7757" algn="l" defTabSz="56693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Inhaltsplatzhalter 5"/>
          <p:cNvSpPr>
            <a:spLocks noGrp="1"/>
          </p:cNvSpPr>
          <p:nvPr>
            <p:ph idx="18"/>
          </p:nvPr>
        </p:nvSpPr>
        <p:spPr>
          <a:xfrm>
            <a:off x="296863" y="1903549"/>
            <a:ext cx="6324730" cy="4918587"/>
          </a:xfrm>
        </p:spPr>
        <p:txBody>
          <a:bodyPr/>
          <a:lstStyle/>
          <a:p>
            <a:r>
              <a:rPr lang="de-DE" sz="1000" dirty="0">
                <a:solidFill>
                  <a:schemeClr val="tx1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Sehr </a:t>
            </a:r>
            <a:r>
              <a:rPr lang="de-DE" sz="1000" dirty="0">
                <a:solidFill>
                  <a:srgbClr val="FF00FF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geehrter Herr Dr. Mustermann</a:t>
            </a:r>
            <a:r>
              <a:rPr lang="de-DE" sz="1000" dirty="0">
                <a:solidFill>
                  <a:schemeClr val="tx1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>
              <a:spcBef>
                <a:spcPts val="1200"/>
              </a:spcBef>
            </a:pPr>
            <a:r>
              <a:rPr lang="de-DE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Sie haben Ihr Leben und Ihre Karriere voll im Griff. Jetzt ist es Zeit, auch das Thema Altersvorsorge anzupacken. Mit unserer revolutionären CleverInvest Basisrente geht das ganz einfach: dank überzeugender Sicherheit, attraktiven Wachstumschancen und herausragender Flexibilität. Das lohnt sich.</a:t>
            </a:r>
          </a:p>
          <a:p>
            <a:pPr>
              <a:spcBef>
                <a:spcPts val="1200"/>
              </a:spcBef>
            </a:pPr>
            <a:r>
              <a:rPr lang="de-DE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Auch auf den Ernstfall vorbereitet.</a:t>
            </a:r>
            <a:br>
              <a:rPr lang="de-DE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Aber was ist, wenn Sie wegen einer Krankheit oder aufgrund eines Unfalls nicht mehr arbeiten können? Wie bestreiten Sie dann Ihren Lebensunterhalt – und sorgen für Ihr Alter vor? Damit Sie rundum geschützt sind</a:t>
            </a:r>
            <a:r>
              <a:rPr lang="de-DE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erweitern </a:t>
            </a:r>
            <a:r>
              <a:rPr lang="de-DE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Sie einfach Ihre intelligente Basisrente um die erstklassige Berufsunfähigkeitsversicherung CleverInvest PLATIN. Dadurch sichern Sie sowohl Ihre Rente als auch Ihr Einkommen ab. Inklusive einer Dynamik bis zu 10%. Das Beste: In dieser Kombination ist Ihr Einkommensschutz maximal steueroptimiert. So geht Vorsorge heute.</a:t>
            </a:r>
            <a:endParaRPr lang="de-DE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lnSpc>
                <a:spcPct val="90000"/>
              </a:lnSpc>
              <a:spcBef>
                <a:spcPts val="1200"/>
              </a:spcBef>
            </a:pPr>
            <a:r>
              <a:rPr lang="de-DE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Schlauer geht’s nicht:</a:t>
            </a:r>
          </a:p>
          <a:p>
            <a:pPr marL="342900" lvl="0" indent="-342900" fontAlgn="base">
              <a:lnSpc>
                <a:spcPct val="90000"/>
              </a:lnSpc>
              <a:spcBef>
                <a:spcPts val="1200"/>
              </a:spcBef>
              <a:buClr>
                <a:srgbClr val="000000"/>
              </a:buClr>
              <a:buSzPts val="1000"/>
              <a:buFont typeface="Arial" panose="020B0604020202020204" pitchFamily="34" charset="0"/>
              <a:buChar char="•"/>
            </a:pPr>
            <a:r>
              <a:rPr lang="de-DE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steueroptimierter Einkommensschutz</a:t>
            </a:r>
          </a:p>
          <a:p>
            <a:pPr marL="342900" lvl="0" indent="-342900" fontAlgn="base">
              <a:lnSpc>
                <a:spcPct val="90000"/>
              </a:lnSpc>
              <a:spcBef>
                <a:spcPts val="1200"/>
              </a:spcBef>
              <a:buClr>
                <a:srgbClr val="000000"/>
              </a:buClr>
              <a:buSzPts val="1000"/>
              <a:buFont typeface="Arial" panose="020B0604020202020204" pitchFamily="34" charset="0"/>
              <a:buChar char="•"/>
            </a:pPr>
            <a:r>
              <a:rPr lang="de-DE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verkürzte Gesundheitsfragen (befristet bis 31.12.2021)</a:t>
            </a:r>
          </a:p>
          <a:p>
            <a:pPr marL="342900" lvl="0" indent="-342900" fontAlgn="base">
              <a:lnSpc>
                <a:spcPct val="90000"/>
              </a:lnSpc>
              <a:spcBef>
                <a:spcPts val="1200"/>
              </a:spcBef>
              <a:buClr>
                <a:srgbClr val="000000"/>
              </a:buClr>
              <a:buSzPts val="1000"/>
              <a:buFont typeface="Arial" panose="020B0604020202020204" pitchFamily="34" charset="0"/>
              <a:buChar char="•"/>
            </a:pPr>
            <a:r>
              <a:rPr lang="de-DE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zwei ausgezeichnete Produkte in einem Paket</a:t>
            </a:r>
          </a:p>
          <a:p>
            <a:endParaRPr lang="de-DE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Jetzt die einmalige Chance nutzen.</a:t>
            </a:r>
            <a:br>
              <a:rPr lang="de-DE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Interessiert? Dann melden Sie sich jetzt zu diesem Einführungsangebot. Ich informiere Sie gerne.</a:t>
            </a:r>
          </a:p>
          <a:p>
            <a:pPr>
              <a:spcBef>
                <a:spcPts val="1200"/>
              </a:spcBef>
            </a:pPr>
            <a:endParaRPr lang="de-DE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</a:pPr>
            <a:endParaRPr lang="de-DE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</a:pPr>
            <a:endParaRPr lang="de-DE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</a:pPr>
            <a:endParaRPr lang="de-DE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e-D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483" y="608334"/>
            <a:ext cx="1085194" cy="429115"/>
          </a:xfrm>
          <a:prstGeom prst="rect">
            <a:avLst/>
          </a:prstGeom>
        </p:spPr>
      </p:pic>
      <p:sp>
        <p:nvSpPr>
          <p:cNvPr id="7" name="Rechteck 6">
            <a:extLst>
              <a:ext uri="{FF2B5EF4-FFF2-40B4-BE49-F238E27FC236}">
                <a16:creationId xmlns:a16="http://schemas.microsoft.com/office/drawing/2014/main" id="{9139E7E3-6B2E-47AD-9E12-9CDB523D6980}"/>
              </a:ext>
            </a:extLst>
          </p:cNvPr>
          <p:cNvSpPr/>
          <p:nvPr/>
        </p:nvSpPr>
        <p:spPr>
          <a:xfrm>
            <a:off x="296863" y="1270968"/>
            <a:ext cx="4983060" cy="36871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dirty="0">
                <a:solidFill>
                  <a:schemeClr val="tx2"/>
                </a:solidFill>
              </a:rPr>
              <a:t>Besser. Clever. Machen. Die CleverInvest Basisrente.</a:t>
            </a:r>
          </a:p>
        </p:txBody>
      </p:sp>
    </p:spTree>
    <p:extLst>
      <p:ext uri="{BB962C8B-B14F-4D97-AF65-F5344CB8AC3E}">
        <p14:creationId xmlns:p14="http://schemas.microsoft.com/office/powerpoint/2010/main" val="37479994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HDI">
      <a:dk1>
        <a:sysClr val="windowText" lastClr="000000"/>
      </a:dk1>
      <a:lt1>
        <a:sysClr val="window" lastClr="FFFFFF"/>
      </a:lt1>
      <a:dk2>
        <a:srgbClr val="006729"/>
      </a:dk2>
      <a:lt2>
        <a:srgbClr val="E60018"/>
      </a:lt2>
      <a:accent1>
        <a:srgbClr val="FFFFFF"/>
      </a:accent1>
      <a:accent2>
        <a:srgbClr val="8D141E"/>
      </a:accent2>
      <a:accent3>
        <a:srgbClr val="003960"/>
      </a:accent3>
      <a:accent4>
        <a:srgbClr val="00B1B7"/>
      </a:accent4>
      <a:accent5>
        <a:srgbClr val="FFFFFF"/>
      </a:accent5>
      <a:accent6>
        <a:srgbClr val="79B530"/>
      </a:accent6>
      <a:hlink>
        <a:srgbClr val="F49100"/>
      </a:hlink>
      <a:folHlink>
        <a:srgbClr val="003960"/>
      </a:folHlink>
    </a:clrScheme>
    <a:fontScheme name="HDI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rtlCol="0" anchor="t"/>
      <a:lstStyle>
        <a:defPPr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HDI_PP.pot [Kompatibilitätsmodus]" id="{87B4C8E3-ABFC-44ED-855D-40262C7060CF}" vid="{BAC3E88A-6CE6-4695-BE4D-F8AF9CFE6FE2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HDI_PP</Template>
  <TotalTime>0</TotalTime>
  <Words>199</Words>
  <Application>Microsoft Office PowerPoint</Application>
  <PresentationFormat>A4-Papier (210 x 297 mm)</PresentationFormat>
  <Paragraphs>24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Calibri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Stefan Suchanka</dc:creator>
  <cp:lastModifiedBy>Stefan Suchanka // Rotwild GmbH</cp:lastModifiedBy>
  <cp:revision>918</cp:revision>
  <cp:lastPrinted>2021-01-25T14:25:50Z</cp:lastPrinted>
  <dcterms:created xsi:type="dcterms:W3CDTF">2020-01-03T11:07:50Z</dcterms:created>
  <dcterms:modified xsi:type="dcterms:W3CDTF">2021-05-21T14:56:46Z</dcterms:modified>
</cp:coreProperties>
</file>