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.xml" ContentType="application/vnd.openxmlformats-officedocument.presentationml.notesSlide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1" r:id="rId2"/>
    <p:sldId id="275" r:id="rId3"/>
    <p:sldId id="342" r:id="rId4"/>
    <p:sldId id="343" r:id="rId5"/>
    <p:sldId id="344" r:id="rId6"/>
    <p:sldId id="345" r:id="rId7"/>
    <p:sldId id="346" r:id="rId8"/>
    <p:sldId id="347" r:id="rId9"/>
    <p:sldId id="348" r:id="rId10"/>
  </p:sldIdLst>
  <p:sldSz cx="12192000" cy="6858000"/>
  <p:notesSz cx="6797675" cy="9928225"/>
  <p:custDataLst>
    <p:tags r:id="rId1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906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562" userDrawn="1">
          <p15:clr>
            <a:srgbClr val="A4A3A4"/>
          </p15:clr>
        </p15:guide>
        <p15:guide id="6" pos="886" userDrawn="1">
          <p15:clr>
            <a:srgbClr val="A4A3A4"/>
          </p15:clr>
        </p15:guide>
        <p15:guide id="7" pos="4118" userDrawn="1">
          <p15:clr>
            <a:srgbClr val="A4A3A4"/>
          </p15:clr>
        </p15:guide>
        <p15:guide id="8" orient="horz" pos="3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EB50EF-F234-CC91-9A10-E1454AC0FCE2}" name="Janike Walter" initials="JW" userId="S-1-5-21-1831708306-3715079811-453052321-11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5F5F5"/>
    <a:srgbClr val="909090"/>
    <a:srgbClr val="919191"/>
    <a:srgbClr val="F0F0F0"/>
    <a:srgbClr val="AEB1B6"/>
    <a:srgbClr val="B8B9BC"/>
    <a:srgbClr val="F0F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34" autoAdjust="0"/>
    <p:restoredTop sz="96136" autoAdjust="0"/>
  </p:normalViewPr>
  <p:slideViewPr>
    <p:cSldViewPr showGuides="1">
      <p:cViewPr varScale="1">
        <p:scale>
          <a:sx n="59" d="100"/>
          <a:sy n="59" d="100"/>
        </p:scale>
        <p:origin x="1248" y="60"/>
      </p:cViewPr>
      <p:guideLst>
        <p:guide orient="horz" pos="3906"/>
        <p:guide pos="211"/>
        <p:guide pos="7469"/>
        <p:guide orient="horz" pos="562"/>
        <p:guide pos="886"/>
        <p:guide pos="4118"/>
        <p:guide orient="horz" pos="354"/>
      </p:guideLst>
    </p:cSldViewPr>
  </p:slideViewPr>
  <p:outlineViewPr>
    <p:cViewPr>
      <p:scale>
        <a:sx n="33" d="100"/>
        <a:sy n="33" d="100"/>
      </p:scale>
      <p:origin x="0" y="-17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6" d="100"/>
          <a:sy n="106" d="100"/>
        </p:scale>
        <p:origin x="5298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6"/>
          <p:cNvSpPr>
            <a:spLocks noGrp="1"/>
          </p:cNvSpPr>
          <p:nvPr>
            <p:ph type="sldNum" sz="quarter" idx="3"/>
          </p:nvPr>
        </p:nvSpPr>
        <p:spPr>
          <a:xfrm>
            <a:off x="5940833" y="9493804"/>
            <a:ext cx="554610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42180C0-F30B-437A-ACD7-66ED1D01E5B1}" type="slidenum">
              <a:rPr lang="en-US" smtClean="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‹Nr.›</a:t>
            </a:fld>
            <a:endParaRPr lang="en-US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uppieren 6"/>
          <p:cNvGrpSpPr>
            <a:grpSpLocks noChangeAspect="1"/>
          </p:cNvGrpSpPr>
          <p:nvPr/>
        </p:nvGrpSpPr>
        <p:grpSpPr bwMode="gray">
          <a:xfrm>
            <a:off x="286490" y="9381491"/>
            <a:ext cx="536801" cy="234525"/>
            <a:chOff x="323850" y="6294680"/>
            <a:chExt cx="823913" cy="328613"/>
          </a:xfrm>
        </p:grpSpPr>
        <p:sp>
          <p:nvSpPr>
            <p:cNvPr id="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545768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pos="179" userDrawn="1">
          <p15:clr>
            <a:srgbClr val="F26B43"/>
          </p15:clr>
        </p15:guide>
        <p15:guide id="2" pos="409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940833" y="9493804"/>
            <a:ext cx="554610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642180C0-F30B-437A-ACD7-66ED1D01E5B1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8" name="Gruppieren 7"/>
          <p:cNvGrpSpPr>
            <a:grpSpLocks noChangeAspect="1"/>
          </p:cNvGrpSpPr>
          <p:nvPr/>
        </p:nvGrpSpPr>
        <p:grpSpPr bwMode="gray">
          <a:xfrm>
            <a:off x="286490" y="9381491"/>
            <a:ext cx="536801" cy="234525"/>
            <a:chOff x="323850" y="6294680"/>
            <a:chExt cx="823913" cy="328613"/>
          </a:xfrm>
        </p:grpSpPr>
        <p:sp>
          <p:nvSpPr>
            <p:cNvPr id="9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78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04000"/>
      </a:lnSpc>
      <a:spcBef>
        <a:spcPts val="1200"/>
      </a:spcBef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0" indent="0" algn="l" defTabSz="914400" rtl="0" eaLnBrk="1" latinLnBrk="0" hangingPunct="1">
      <a:lnSpc>
        <a:spcPct val="104000"/>
      </a:lnSpc>
      <a:spcBef>
        <a:spcPts val="800"/>
      </a:spcBef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4000" indent="-144000" algn="l" defTabSz="914400" rtl="0" eaLnBrk="1" latinLnBrk="0" hangingPunct="1">
      <a:lnSpc>
        <a:spcPct val="104000"/>
      </a:lnSpc>
      <a:spcBef>
        <a:spcPts val="600"/>
      </a:spcBef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88000" indent="-144000" algn="l" defTabSz="914400" rtl="0" eaLnBrk="1" latinLnBrk="0" hangingPunct="1">
      <a:lnSpc>
        <a:spcPct val="104000"/>
      </a:lnSpc>
      <a:spcBef>
        <a:spcPts val="300"/>
      </a:spcBef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432000" indent="-144000" algn="l" defTabSz="914400" rtl="0" eaLnBrk="1" latinLnBrk="0" hangingPunct="1">
      <a:lnSpc>
        <a:spcPct val="104000"/>
      </a:lnSpc>
      <a:spcBef>
        <a:spcPts val="300"/>
      </a:spcBef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179" userDrawn="1">
          <p15:clr>
            <a:srgbClr val="F26B43"/>
          </p15:clr>
        </p15:guide>
        <p15:guide id="3" pos="409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40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06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43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04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39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31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180C0-F30B-437A-ACD7-66ED1D01E5B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4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Relationship Id="rId4" Type="http://schemas.openxmlformats.org/officeDocument/2006/relationships/image" Target="../media/image6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Ein Bild, das drinnen, Person, schließen, blau enthält.&#10;&#10;Automatisch generierte Beschreibung">
            <a:extLst>
              <a:ext uri="{FF2B5EF4-FFF2-40B4-BE49-F238E27FC236}">
                <a16:creationId xmlns:a16="http://schemas.microsoft.com/office/drawing/2014/main" id="{BAABE4CF-A456-4696-8B4B-A73245C62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7200"/>
            <a:ext cx="6098400" cy="3430800"/>
          </a:xfrm>
          <a:prstGeom prst="rect">
            <a:avLst/>
          </a:prstGeom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EDF8812A-B50A-4001-9273-5DE5C386FC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 t="10" b="10"/>
          <a:stretch/>
        </p:blipFill>
        <p:spPr bwMode="auto">
          <a:xfrm>
            <a:off x="6093600" y="0"/>
            <a:ext cx="609840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BD1536B9-C9FF-4FFC-B0E3-3C6A12376D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 t="1" b="1"/>
          <a:stretch/>
        </p:blipFill>
        <p:spPr bwMode="auto">
          <a:xfrm>
            <a:off x="0" y="0"/>
            <a:ext cx="609840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EE18004D-338D-49E4-BC08-E61DD92725F9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5"/>
          <a:srcRect l="4" r="4"/>
          <a:stretch/>
        </p:blipFill>
        <p:spPr bwMode="auto">
          <a:xfrm>
            <a:off x="6093600" y="3427200"/>
            <a:ext cx="609840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21">
            <a:extLst>
              <a:ext uri="{FF2B5EF4-FFF2-40B4-BE49-F238E27FC236}">
                <a16:creationId xmlns:a16="http://schemas.microsoft.com/office/drawing/2014/main" id="{3D1798DF-2265-4810-94B0-0157F745E3AE}"/>
              </a:ext>
            </a:extLst>
          </p:cNvPr>
          <p:cNvGrpSpPr/>
          <p:nvPr userDrawn="1"/>
        </p:nvGrpSpPr>
        <p:grpSpPr bwMode="gray">
          <a:xfrm>
            <a:off x="0" y="285613"/>
            <a:ext cx="1807200" cy="982800"/>
            <a:chOff x="0" y="1940515"/>
            <a:chExt cx="1807200" cy="982800"/>
          </a:xfrm>
        </p:grpSpPr>
        <p:sp>
          <p:nvSpPr>
            <p:cNvPr id="11" name="Rechteck 53">
              <a:extLst>
                <a:ext uri="{FF2B5EF4-FFF2-40B4-BE49-F238E27FC236}">
                  <a16:creationId xmlns:a16="http://schemas.microsoft.com/office/drawing/2014/main" id="{97855368-8C17-4510-94F5-C7DB39C912F1}"/>
                </a:ext>
              </a:extLst>
            </p:cNvPr>
            <p:cNvSpPr/>
            <p:nvPr/>
          </p:nvSpPr>
          <p:spPr bwMode="gray">
            <a:xfrm>
              <a:off x="0" y="1940515"/>
              <a:ext cx="1807200" cy="9828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CEA5E722-D829-4034-A1D6-E977EB7FAD88}"/>
                </a:ext>
              </a:extLst>
            </p:cNvPr>
            <p:cNvGrpSpPr/>
            <p:nvPr/>
          </p:nvGrpSpPr>
          <p:grpSpPr bwMode="gray">
            <a:xfrm>
              <a:off x="655200" y="2267609"/>
              <a:ext cx="823913" cy="328613"/>
              <a:chOff x="9207511" y="2267609"/>
              <a:chExt cx="823913" cy="328613"/>
            </a:xfrm>
          </p:grpSpPr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FF369CDC-93E1-488E-8928-8BE2AC30AC2A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9576102" y="2267609"/>
                <a:ext cx="321615" cy="328613"/>
              </a:xfrm>
              <a:custGeom>
                <a:avLst/>
                <a:gdLst>
                  <a:gd name="T0" fmla="*/ 0 w 101"/>
                  <a:gd name="T1" fmla="*/ 103 h 103"/>
                  <a:gd name="T2" fmla="*/ 38 w 101"/>
                  <a:gd name="T3" fmla="*/ 103 h 103"/>
                  <a:gd name="T4" fmla="*/ 101 w 101"/>
                  <a:gd name="T5" fmla="*/ 51 h 103"/>
                  <a:gd name="T6" fmla="*/ 101 w 101"/>
                  <a:gd name="T7" fmla="*/ 51 h 103"/>
                  <a:gd name="T8" fmla="*/ 39 w 101"/>
                  <a:gd name="T9" fmla="*/ 0 h 103"/>
                  <a:gd name="T10" fmla="*/ 0 w 101"/>
                  <a:gd name="T11" fmla="*/ 0 h 103"/>
                  <a:gd name="T12" fmla="*/ 0 w 101"/>
                  <a:gd name="T13" fmla="*/ 103 h 103"/>
                  <a:gd name="T14" fmla="*/ 35 w 101"/>
                  <a:gd name="T15" fmla="*/ 75 h 103"/>
                  <a:gd name="T16" fmla="*/ 35 w 101"/>
                  <a:gd name="T17" fmla="*/ 29 h 103"/>
                  <a:gd name="T18" fmla="*/ 40 w 101"/>
                  <a:gd name="T19" fmla="*/ 29 h 103"/>
                  <a:gd name="T20" fmla="*/ 66 w 101"/>
                  <a:gd name="T21" fmla="*/ 52 h 103"/>
                  <a:gd name="T22" fmla="*/ 66 w 101"/>
                  <a:gd name="T23" fmla="*/ 52 h 103"/>
                  <a:gd name="T24" fmla="*/ 40 w 101"/>
                  <a:gd name="T25" fmla="*/ 75 h 103"/>
                  <a:gd name="T26" fmla="*/ 35 w 101"/>
                  <a:gd name="T27" fmla="*/ 7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03">
                    <a:moveTo>
                      <a:pt x="0" y="103"/>
                    </a:moveTo>
                    <a:cubicBezTo>
                      <a:pt x="38" y="103"/>
                      <a:pt x="38" y="103"/>
                      <a:pt x="38" y="103"/>
                    </a:cubicBezTo>
                    <a:cubicBezTo>
                      <a:pt x="80" y="103"/>
                      <a:pt x="101" y="81"/>
                      <a:pt x="101" y="51"/>
                    </a:cubicBezTo>
                    <a:cubicBezTo>
                      <a:pt x="101" y="51"/>
                      <a:pt x="101" y="51"/>
                      <a:pt x="101" y="51"/>
                    </a:cubicBezTo>
                    <a:cubicBezTo>
                      <a:pt x="101" y="21"/>
                      <a:pt x="80" y="0"/>
                      <a:pt x="3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3"/>
                    </a:lnTo>
                    <a:close/>
                    <a:moveTo>
                      <a:pt x="35" y="75"/>
                    </a:moveTo>
                    <a:cubicBezTo>
                      <a:pt x="35" y="29"/>
                      <a:pt x="35" y="29"/>
                      <a:pt x="35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56" y="29"/>
                      <a:pt x="66" y="36"/>
                      <a:pt x="66" y="52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6" y="68"/>
                      <a:pt x="56" y="75"/>
                      <a:pt x="40" y="75"/>
                    </a:cubicBezTo>
                    <a:lnTo>
                      <a:pt x="35" y="75"/>
                    </a:lnTo>
                    <a:close/>
                  </a:path>
                </a:pathLst>
              </a:cu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413B3435-5857-4E90-BB5B-CCE1A3A8FA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923014" y="2267609"/>
                <a:ext cx="108410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grpSp>
            <p:nvGrpSpPr>
              <p:cNvPr id="15" name="Group 28">
                <a:extLst>
                  <a:ext uri="{FF2B5EF4-FFF2-40B4-BE49-F238E27FC236}">
                    <a16:creationId xmlns:a16="http://schemas.microsoft.com/office/drawing/2014/main" id="{0FEBE997-3E48-4409-945D-B4C34DD5A3D8}"/>
                  </a:ext>
                </a:extLst>
              </p:cNvPr>
              <p:cNvGrpSpPr/>
              <p:nvPr/>
            </p:nvGrpSpPr>
            <p:grpSpPr bwMode="gray">
              <a:xfrm>
                <a:off x="9207511" y="2267609"/>
                <a:ext cx="328840" cy="328613"/>
                <a:chOff x="9207511" y="2267609"/>
                <a:chExt cx="328840" cy="328613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3858BF12-A83B-4F2C-AB79-AF3D1629816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9207511" y="2267609"/>
                  <a:ext cx="108410" cy="328613"/>
                </a:xfrm>
                <a:prstGeom prst="rect">
                  <a:avLst/>
                </a:prstGeom>
                <a:solidFill>
                  <a:srgbClr val="006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777F8BE7-B28B-4542-B3DE-E36C2D58263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9424329" y="2267609"/>
                  <a:ext cx="112022" cy="328613"/>
                </a:xfrm>
                <a:prstGeom prst="rect">
                  <a:avLst/>
                </a:prstGeom>
                <a:solidFill>
                  <a:srgbClr val="006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18" name="Rectangle 15">
                  <a:extLst>
                    <a:ext uri="{FF2B5EF4-FFF2-40B4-BE49-F238E27FC236}">
                      <a16:creationId xmlns:a16="http://schemas.microsoft.com/office/drawing/2014/main" id="{BA7037BE-E007-4E47-9CFB-4DF51CA2B48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9315919" y="2379555"/>
                  <a:ext cx="108410" cy="108334"/>
                </a:xfrm>
                <a:prstGeom prst="rect">
                  <a:avLst/>
                </a:prstGeom>
                <a:solidFill>
                  <a:srgbClr val="E60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</p:grpSp>
        </p:grp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DC905BF8-FA8B-4E4B-BAE0-A730F3BEB348}"/>
              </a:ext>
            </a:extLst>
          </p:cNvPr>
          <p:cNvGrpSpPr/>
          <p:nvPr userDrawn="1"/>
        </p:nvGrpSpPr>
        <p:grpSpPr>
          <a:xfrm>
            <a:off x="3424826" y="2297519"/>
            <a:ext cx="5356222" cy="2250004"/>
            <a:chOff x="2495601" y="2349922"/>
            <a:chExt cx="5356222" cy="2250004"/>
          </a:xfrm>
        </p:grpSpPr>
        <p:sp>
          <p:nvSpPr>
            <p:cNvPr id="20" name="Titel 3">
              <a:extLst>
                <a:ext uri="{FF2B5EF4-FFF2-40B4-BE49-F238E27FC236}">
                  <a16:creationId xmlns:a16="http://schemas.microsoft.com/office/drawing/2014/main" id="{5AE40553-78F2-4018-B15C-360E0A96246D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870065" y="3951926"/>
              <a:ext cx="2981758" cy="648000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144000" tIns="288000" rIns="144000" bIns="144000" rtlCol="0" anchor="ctr">
              <a:noAutofit/>
            </a:bodyPr>
            <a:lstStyle>
              <a:lvl1pPr algn="l" defTabSz="914400" rtl="0" eaLnBrk="1" latinLnBrk="0" hangingPunct="1">
                <a:lnSpc>
                  <a:spcPts val="2970"/>
                </a:lnSpc>
                <a:spcBef>
                  <a:spcPct val="0"/>
                </a:spcBef>
                <a:buNone/>
                <a:defRPr sz="27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de-DE" sz="2600" dirty="0">
                  <a:solidFill>
                    <a:srgbClr val="FF0000"/>
                  </a:solidFill>
                </a:rPr>
                <a:t>#</a:t>
              </a:r>
              <a:r>
                <a:rPr lang="de-DE" sz="2600" dirty="0">
                  <a:solidFill>
                    <a:schemeClr val="accent1"/>
                  </a:solidFill>
                </a:rPr>
                <a:t>Möglichmacher</a:t>
              </a:r>
            </a:p>
          </p:txBody>
        </p:sp>
        <p:sp>
          <p:nvSpPr>
            <p:cNvPr id="21" name="Titel 3">
              <a:extLst>
                <a:ext uri="{FF2B5EF4-FFF2-40B4-BE49-F238E27FC236}">
                  <a16:creationId xmlns:a16="http://schemas.microsoft.com/office/drawing/2014/main" id="{7F84F408-F140-450B-8430-F067EBBEAB8A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495601" y="2349922"/>
              <a:ext cx="5001585" cy="1756992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252000" tIns="108000" rIns="252000" bIns="108000" rtlCol="0" anchor="ctr">
              <a:spAutoFit/>
            </a:bodyPr>
            <a:lstStyle>
              <a:lvl1pPr algn="l" defTabSz="914400" rtl="0" eaLnBrk="1" latinLnBrk="0" hangingPunct="1">
                <a:lnSpc>
                  <a:spcPts val="2970"/>
                </a:lnSpc>
                <a:spcBef>
                  <a:spcPct val="0"/>
                </a:spcBef>
                <a:buNone/>
                <a:defRPr sz="27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2600" dirty="0">
                  <a:solidFill>
                    <a:schemeClr val="bg1"/>
                  </a:solidFill>
                </a:rPr>
                <a:t>Für unsere Kunden und Vertriebspartner machen wir die Welt zu einem Ort voller Chancen. Wir sind HDI.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48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509557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4" name="Objekt 1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1406E8D-2B05-4ADF-AE74-4CD8249C71B2}"/>
              </a:ext>
            </a:extLst>
          </p:cNvPr>
          <p:cNvSpPr/>
          <p:nvPr userDrawn="1"/>
        </p:nvSpPr>
        <p:spPr bwMode="gray">
          <a:xfrm>
            <a:off x="655687" y="0"/>
            <a:ext cx="11536313" cy="6200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7600" tIns="72000" rIns="72000" bIns="23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de-DE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70A767-2B94-4932-8B63-12AFD03354BC}"/>
              </a:ext>
            </a:extLst>
          </p:cNvPr>
          <p:cNvSpPr/>
          <p:nvPr userDrawn="1"/>
        </p:nvSpPr>
        <p:spPr bwMode="gray">
          <a:xfrm>
            <a:off x="10384800" y="6200775"/>
            <a:ext cx="1807200" cy="657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B0B5B2-A70F-47D2-853A-C13153BF0489}"/>
              </a:ext>
            </a:extLst>
          </p:cNvPr>
          <p:cNvSpPr/>
          <p:nvPr userDrawn="1"/>
        </p:nvSpPr>
        <p:spPr bwMode="gray">
          <a:xfrm>
            <a:off x="0" y="0"/>
            <a:ext cx="658800" cy="51982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13" name="Rechteck 1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5060"/>
              </a:lnSpc>
              <a:spcBef>
                <a:spcPct val="0"/>
              </a:spcBef>
              <a:spcAft>
                <a:spcPct val="0"/>
              </a:spcAft>
            </a:pPr>
            <a:endParaRPr lang="de-DE" sz="46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15480" y="2341670"/>
            <a:ext cx="872034" cy="1436291"/>
          </a:xfrm>
        </p:spPr>
        <p:txBody>
          <a:bodyPr wrap="none" lIns="0" tIns="0" rIns="0" bIns="0">
            <a:spAutoFit/>
          </a:bodyPr>
          <a:lstStyle>
            <a:lvl1pPr algn="l">
              <a:lnSpc>
                <a:spcPts val="11220"/>
              </a:lnSpc>
              <a:spcBef>
                <a:spcPts val="0"/>
              </a:spcBef>
              <a:defRPr sz="10200" b="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415480" y="3723517"/>
            <a:ext cx="9000000" cy="492443"/>
          </a:xfrm>
        </p:spPr>
        <p:txBody>
          <a:bodyPr vert="horz" wrap="square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Agenda maximal dreizeilig</a:t>
            </a:r>
          </a:p>
        </p:txBody>
      </p:sp>
      <p:sp>
        <p:nvSpPr>
          <p:cNvPr id="25" name="Rechteck 53">
            <a:extLst>
              <a:ext uri="{FF2B5EF4-FFF2-40B4-BE49-F238E27FC236}">
                <a16:creationId xmlns:a16="http://schemas.microsoft.com/office/drawing/2014/main" id="{C0BDC6ED-85CB-4F2C-9B96-853F818288CD}"/>
              </a:ext>
            </a:extLst>
          </p:cNvPr>
          <p:cNvSpPr/>
          <p:nvPr/>
        </p:nvSpPr>
        <p:spPr bwMode="gray">
          <a:xfrm>
            <a:off x="10384800" y="285613"/>
            <a:ext cx="1807200" cy="9828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D3C950-7297-48CD-8E4C-B200F61D4B10}"/>
              </a:ext>
            </a:extLst>
          </p:cNvPr>
          <p:cNvGrpSpPr/>
          <p:nvPr/>
        </p:nvGrpSpPr>
        <p:grpSpPr bwMode="gray">
          <a:xfrm>
            <a:off x="10712400" y="612707"/>
            <a:ext cx="823913" cy="328613"/>
            <a:chOff x="9207511" y="2267609"/>
            <a:chExt cx="823913" cy="328613"/>
          </a:xfrm>
        </p:grpSpPr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E1DABD22-C42A-45C2-99DE-F9D557A5B0D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9576102" y="2267609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1F387106-EEF6-4FDE-B6E7-3145EFA41AB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923014" y="2267609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562B78D-D6E3-48F0-98DF-F76673131672}"/>
                </a:ext>
              </a:extLst>
            </p:cNvPr>
            <p:cNvGrpSpPr/>
            <p:nvPr/>
          </p:nvGrpSpPr>
          <p:grpSpPr bwMode="gray">
            <a:xfrm>
              <a:off x="9207511" y="2267609"/>
              <a:ext cx="328840" cy="328613"/>
              <a:chOff x="9207511" y="2267609"/>
              <a:chExt cx="328840" cy="328613"/>
            </a:xfrm>
          </p:grpSpPr>
          <p:sp>
            <p:nvSpPr>
              <p:cNvPr id="30" name="Rectangle 13">
                <a:extLst>
                  <a:ext uri="{FF2B5EF4-FFF2-40B4-BE49-F238E27FC236}">
                    <a16:creationId xmlns:a16="http://schemas.microsoft.com/office/drawing/2014/main" id="{8C5B07E6-31FE-4D07-9E6C-5DA8A58007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207511" y="2267609"/>
                <a:ext cx="108410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1" name="Rectangle 14">
                <a:extLst>
                  <a:ext uri="{FF2B5EF4-FFF2-40B4-BE49-F238E27FC236}">
                    <a16:creationId xmlns:a16="http://schemas.microsoft.com/office/drawing/2014/main" id="{C4B5ECC1-D0AA-45FE-B46C-9EB12F50EF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424329" y="2267609"/>
                <a:ext cx="112022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2" name="Rectangle 15">
                <a:extLst>
                  <a:ext uri="{FF2B5EF4-FFF2-40B4-BE49-F238E27FC236}">
                    <a16:creationId xmlns:a16="http://schemas.microsoft.com/office/drawing/2014/main" id="{2B7258B5-AE4D-4B62-8449-F8A21D1E8EC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315919" y="2379555"/>
                <a:ext cx="108410" cy="108334"/>
              </a:xfrm>
              <a:prstGeom prst="rect">
                <a:avLst/>
              </a:prstGeom>
              <a:solidFill>
                <a:srgbClr val="E600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011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7183F387-1DCB-491F-9D6C-CA0408C2AC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18312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7183F387-1DCB-491F-9D6C-CA0408C2AC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Quick Guide Schnellrechner | Marketing-Unterlage | August 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60" y="1268760"/>
            <a:ext cx="11520000" cy="493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7481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396A69D-4E56-4B58-ABDB-D74C85EEEB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00748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396A69D-4E56-4B58-ABDB-D74C85EEEB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Quick Guide Schnellrechner | Marketing-Unterlage | August 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59" y="1268760"/>
            <a:ext cx="5580000" cy="493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 bwMode="gray">
          <a:xfrm>
            <a:off x="627602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2675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DA97BF2-3440-4A15-9EE9-62FA8692EA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81614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DA97BF2-3440-4A15-9EE9-62FA8692EA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Quick Guide Schnellrechner | Marketing-Unterlage | August 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335359" y="1268760"/>
            <a:ext cx="3600000" cy="493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 bwMode="gray">
          <a:xfrm>
            <a:off x="4295800" y="1268760"/>
            <a:ext cx="3600000" cy="493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5"/>
          </p:nvPr>
        </p:nvSpPr>
        <p:spPr bwMode="gray">
          <a:xfrm>
            <a:off x="8256240" y="1268760"/>
            <a:ext cx="3600000" cy="493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169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2706" userDrawn="1">
          <p15:clr>
            <a:srgbClr val="FBAE40"/>
          </p15:clr>
        </p15:guide>
        <p15:guide id="1" pos="2479" userDrawn="1">
          <p15:clr>
            <a:srgbClr val="FBAE40"/>
          </p15:clr>
        </p15:guide>
        <p15:guide id="2" pos="4974" userDrawn="1">
          <p15:clr>
            <a:srgbClr val="FBAE40"/>
          </p15:clr>
        </p15:guide>
        <p15:guide id="3" pos="520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645970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Quick Guide Schnellrechner | Marketing-Unterlage | August 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335360" y="1881174"/>
            <a:ext cx="1152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60" y="1268761"/>
            <a:ext cx="11520000" cy="256096"/>
          </a:xfrm>
        </p:spPr>
        <p:txBody>
          <a:bodyPr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5360" y="6060244"/>
            <a:ext cx="1152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360" y="1557139"/>
            <a:ext cx="11520000" cy="256096"/>
          </a:xfrm>
        </p:spPr>
        <p:txBody>
          <a:bodyPr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9839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092907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Quick Guide Schnellrechner | Marketing-Unterlage | August 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335360" y="1881174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6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536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360" y="1557139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627602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32019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002420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6276020" y="1880827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7602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7602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76020" y="1556792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33536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de-DE" noProof="0"/>
              <a:t>Quick Guide Schnellrechner | Marketing-Unterlage | August 2022</a:t>
            </a:r>
            <a:endParaRPr lang="de-DE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33094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326595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6276020" y="1880827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7602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7602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Platzhalter für eine Quellenangabe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76020" y="1556792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  <p:sp>
        <p:nvSpPr>
          <p:cNvPr id="15" name="Diagrammplatzhalter 6"/>
          <p:cNvSpPr>
            <a:spLocks noGrp="1"/>
          </p:cNvSpPr>
          <p:nvPr>
            <p:ph type="chart" sz="quarter" idx="17"/>
          </p:nvPr>
        </p:nvSpPr>
        <p:spPr bwMode="gray">
          <a:xfrm>
            <a:off x="335360" y="1880827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3536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5360" y="1556792"/>
            <a:ext cx="5580000" cy="256480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 baseline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die Werteinheit</a:t>
            </a:r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536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accent1"/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r>
              <a:rPr lang="de-DE" noProof="0"/>
              <a:t>Quick Guide Schnellrechner | Marketing-Unterlage | August 2022</a:t>
            </a:r>
            <a:endParaRPr lang="de-DE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99231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4357632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495A4995-3C23-4A49-9149-A98D6EFB3E56}"/>
              </a:ext>
            </a:extLst>
          </p:cNvPr>
          <p:cNvSpPr/>
          <p:nvPr userDrawn="1"/>
        </p:nvSpPr>
        <p:spPr bwMode="gray">
          <a:xfrm>
            <a:off x="655687" y="0"/>
            <a:ext cx="11536313" cy="6200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7600" tIns="72000" rIns="72000" bIns="23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de-DE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282999-718C-4ED2-AA71-33F9AB043E3F}"/>
              </a:ext>
            </a:extLst>
          </p:cNvPr>
          <p:cNvSpPr/>
          <p:nvPr userDrawn="1"/>
        </p:nvSpPr>
        <p:spPr bwMode="gray">
          <a:xfrm>
            <a:off x="10384800" y="6200775"/>
            <a:ext cx="1807200" cy="657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C7D11C-59ED-4409-8F19-51A39F85339E}"/>
              </a:ext>
            </a:extLst>
          </p:cNvPr>
          <p:cNvSpPr/>
          <p:nvPr userDrawn="1"/>
        </p:nvSpPr>
        <p:spPr bwMode="gray">
          <a:xfrm>
            <a:off x="0" y="0"/>
            <a:ext cx="658800" cy="51982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</a:pPr>
            <a:endParaRPr lang="de-DE" sz="3200" b="0" i="1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2316380" y="3055835"/>
            <a:ext cx="7200000" cy="492443"/>
          </a:xfrm>
        </p:spPr>
        <p:txBody>
          <a:bodyPr vert="horz" wrap="square" anchor="b">
            <a:spAutoFit/>
          </a:bodyPr>
          <a:lstStyle>
            <a:lvl1pPr algn="l">
              <a:lnSpc>
                <a:spcPct val="100000"/>
              </a:lnSpc>
              <a:defRPr sz="3200" i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„Platzhalter für ein Zitat“</a:t>
            </a:r>
          </a:p>
        </p:txBody>
      </p:sp>
      <p:sp>
        <p:nvSpPr>
          <p:cNvPr id="42" name="Textplatzhalter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316380" y="3849896"/>
            <a:ext cx="7200000" cy="179152"/>
          </a:xfrm>
        </p:spPr>
        <p:txBody>
          <a:bodyPr>
            <a:spAutoFit/>
          </a:bodyPr>
          <a:lstStyle>
            <a:lvl1pPr algn="l">
              <a:lnSpc>
                <a:spcPct val="104000"/>
              </a:lnSpc>
              <a:defRPr sz="1200" b="0" i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Vorname Nachname des Autors oder Quelle</a:t>
            </a:r>
          </a:p>
        </p:txBody>
      </p:sp>
      <p:sp>
        <p:nvSpPr>
          <p:cNvPr id="15" name="Rechteck 53">
            <a:extLst>
              <a:ext uri="{FF2B5EF4-FFF2-40B4-BE49-F238E27FC236}">
                <a16:creationId xmlns:a16="http://schemas.microsoft.com/office/drawing/2014/main" id="{957A37C5-69DB-4F75-BB2B-0C597739591F}"/>
              </a:ext>
            </a:extLst>
          </p:cNvPr>
          <p:cNvSpPr/>
          <p:nvPr userDrawn="1"/>
        </p:nvSpPr>
        <p:spPr bwMode="gray">
          <a:xfrm>
            <a:off x="10384800" y="285613"/>
            <a:ext cx="1807200" cy="9828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7E0439-F3C7-4730-95AF-7D4B68A7785F}"/>
              </a:ext>
            </a:extLst>
          </p:cNvPr>
          <p:cNvGrpSpPr/>
          <p:nvPr userDrawn="1"/>
        </p:nvGrpSpPr>
        <p:grpSpPr bwMode="gray">
          <a:xfrm>
            <a:off x="10712400" y="612707"/>
            <a:ext cx="823913" cy="328613"/>
            <a:chOff x="9207511" y="2267609"/>
            <a:chExt cx="823913" cy="328613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7FD7C9B-38A2-41E9-AFDA-9B6C1AA3F5ED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9576102" y="2267609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D99F6ADF-8DBC-470B-A69D-BD49A280A9C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923014" y="2267609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04519AF-0A4D-4CED-BB85-3C15B2C41FF6}"/>
                </a:ext>
              </a:extLst>
            </p:cNvPr>
            <p:cNvGrpSpPr/>
            <p:nvPr/>
          </p:nvGrpSpPr>
          <p:grpSpPr bwMode="gray">
            <a:xfrm>
              <a:off x="9207511" y="2267609"/>
              <a:ext cx="328840" cy="328613"/>
              <a:chOff x="9207511" y="2267609"/>
              <a:chExt cx="328840" cy="328613"/>
            </a:xfrm>
          </p:grpSpPr>
          <p:sp>
            <p:nvSpPr>
              <p:cNvPr id="21" name="Rectangle 13">
                <a:extLst>
                  <a:ext uri="{FF2B5EF4-FFF2-40B4-BE49-F238E27FC236}">
                    <a16:creationId xmlns:a16="http://schemas.microsoft.com/office/drawing/2014/main" id="{28B63810-7D11-43EC-AFDD-2AEB56CB95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207511" y="2267609"/>
                <a:ext cx="108410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2" name="Rectangle 14">
                <a:extLst>
                  <a:ext uri="{FF2B5EF4-FFF2-40B4-BE49-F238E27FC236}">
                    <a16:creationId xmlns:a16="http://schemas.microsoft.com/office/drawing/2014/main" id="{F7980423-D14B-4031-883C-8EEEED83CD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424329" y="2267609"/>
                <a:ext cx="112022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3" name="Rectangle 15">
                <a:extLst>
                  <a:ext uri="{FF2B5EF4-FFF2-40B4-BE49-F238E27FC236}">
                    <a16:creationId xmlns:a16="http://schemas.microsoft.com/office/drawing/2014/main" id="{C72BC891-F3B9-4475-9DB3-EA931FB3D0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315919" y="2379555"/>
                <a:ext cx="108410" cy="108334"/>
              </a:xfrm>
              <a:prstGeom prst="rect">
                <a:avLst/>
              </a:prstGeom>
              <a:solidFill>
                <a:srgbClr val="E600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4226C52-00BD-40B0-B6D0-E4846A071531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897052" y="5198270"/>
            <a:ext cx="834870" cy="655200"/>
          </a:xfrm>
          <a:custGeom>
            <a:avLst/>
            <a:gdLst/>
            <a:ahLst/>
            <a:cxnLst/>
            <a:rect l="l" t="t" r="r" b="b"/>
            <a:pathLst>
              <a:path w="1382279" h="1084803">
                <a:moveTo>
                  <a:pt x="881737" y="0"/>
                </a:moveTo>
                <a:lnTo>
                  <a:pt x="1382279" y="0"/>
                </a:lnTo>
                <a:lnTo>
                  <a:pt x="1382279" y="359819"/>
                </a:lnTo>
                <a:cubicBezTo>
                  <a:pt x="1382279" y="504698"/>
                  <a:pt x="1369513" y="618700"/>
                  <a:pt x="1343981" y="701827"/>
                </a:cubicBezTo>
                <a:cubicBezTo>
                  <a:pt x="1318449" y="784953"/>
                  <a:pt x="1270948" y="860064"/>
                  <a:pt x="1201478" y="927159"/>
                </a:cubicBezTo>
                <a:cubicBezTo>
                  <a:pt x="1132008" y="994254"/>
                  <a:pt x="1044428" y="1046802"/>
                  <a:pt x="938738" y="1084803"/>
                </a:cubicBezTo>
                <a:lnTo>
                  <a:pt x="840768" y="876393"/>
                </a:lnTo>
                <a:cubicBezTo>
                  <a:pt x="940520" y="843142"/>
                  <a:pt x="1012068" y="796829"/>
                  <a:pt x="1055413" y="737452"/>
                </a:cubicBezTo>
                <a:cubicBezTo>
                  <a:pt x="1098757" y="678076"/>
                  <a:pt x="1121023" y="599106"/>
                  <a:pt x="1122211" y="500541"/>
                </a:cubicBezTo>
                <a:lnTo>
                  <a:pt x="881737" y="500541"/>
                </a:lnTo>
                <a:close/>
                <a:moveTo>
                  <a:pt x="40970" y="0"/>
                </a:moveTo>
                <a:lnTo>
                  <a:pt x="541511" y="0"/>
                </a:lnTo>
                <a:lnTo>
                  <a:pt x="541511" y="359819"/>
                </a:lnTo>
                <a:cubicBezTo>
                  <a:pt x="541511" y="504698"/>
                  <a:pt x="529042" y="618700"/>
                  <a:pt x="504104" y="701827"/>
                </a:cubicBezTo>
                <a:cubicBezTo>
                  <a:pt x="479166" y="784953"/>
                  <a:pt x="431962" y="860064"/>
                  <a:pt x="362492" y="927159"/>
                </a:cubicBezTo>
                <a:cubicBezTo>
                  <a:pt x="293022" y="994254"/>
                  <a:pt x="204848" y="1046802"/>
                  <a:pt x="97971" y="1084803"/>
                </a:cubicBezTo>
                <a:lnTo>
                  <a:pt x="0" y="876393"/>
                </a:lnTo>
                <a:cubicBezTo>
                  <a:pt x="100940" y="843142"/>
                  <a:pt x="172785" y="796829"/>
                  <a:pt x="215536" y="737452"/>
                </a:cubicBezTo>
                <a:cubicBezTo>
                  <a:pt x="258287" y="678076"/>
                  <a:pt x="280850" y="599106"/>
                  <a:pt x="283225" y="500541"/>
                </a:cubicBezTo>
                <a:lnTo>
                  <a:pt x="40970" y="500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7997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366448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Quick Guide Schnellrechner | Marketing-Unterlage | August 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8"/>
          </p:nvPr>
        </p:nvSpPr>
        <p:spPr bwMode="gray">
          <a:xfrm>
            <a:off x="335360" y="1268413"/>
            <a:ext cx="11520000" cy="4932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560684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785784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7">
            <a:extLst>
              <a:ext uri="{FF2B5EF4-FFF2-40B4-BE49-F238E27FC236}">
                <a16:creationId xmlns:a16="http://schemas.microsoft.com/office/drawing/2014/main" id="{16E8B1C3-0DD2-429C-B1E0-00CF161A9393}"/>
              </a:ext>
            </a:extLst>
          </p:cNvPr>
          <p:cNvSpPr/>
          <p:nvPr userDrawn="1"/>
        </p:nvSpPr>
        <p:spPr bwMode="gray">
          <a:xfrm>
            <a:off x="0" y="-1"/>
            <a:ext cx="11536313" cy="6200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7600" tIns="72000" rIns="72000" bIns="23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de-DE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id="{90735FF4-3B45-4245-84B2-C208DBBBDA3D}"/>
              </a:ext>
            </a:extLst>
          </p:cNvPr>
          <p:cNvSpPr/>
          <p:nvPr userDrawn="1"/>
        </p:nvSpPr>
        <p:spPr bwMode="gray">
          <a:xfrm>
            <a:off x="0" y="6200775"/>
            <a:ext cx="1807200" cy="657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94D6948-0CE6-483C-A250-20D84A255B11}"/>
              </a:ext>
            </a:extLst>
          </p:cNvPr>
          <p:cNvSpPr/>
          <p:nvPr userDrawn="1"/>
        </p:nvSpPr>
        <p:spPr bwMode="gray">
          <a:xfrm>
            <a:off x="11533200" y="0"/>
            <a:ext cx="658800" cy="51982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7466875" y="5019118"/>
            <a:ext cx="3420000" cy="179152"/>
          </a:xfrm>
        </p:spPr>
        <p:txBody>
          <a:bodyPr wrap="square">
            <a:spAutoFit/>
          </a:bodyPr>
          <a:lstStyle>
            <a:lvl1pPr algn="r">
              <a:lnSpc>
                <a:spcPct val="104000"/>
              </a:lnSpc>
              <a:defRPr sz="12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2174875" y="2672916"/>
            <a:ext cx="8712000" cy="492443"/>
          </a:xfrm>
        </p:spPr>
        <p:txBody>
          <a:bodyPr vert="horz" wrap="square" anchor="b" anchorCtr="0">
            <a:spAutoFit/>
          </a:bodyPr>
          <a:lstStyle>
            <a:lvl1pPr algn="r">
              <a:lnSpc>
                <a:spcPct val="100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Präsentationstitel maximal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74675" y="3398803"/>
            <a:ext cx="8712200" cy="246221"/>
          </a:xfrm>
        </p:spPr>
        <p:txBody>
          <a:bodyPr wrap="square">
            <a:spAutoFit/>
          </a:bodyPr>
          <a:lstStyle>
            <a:lvl1pPr algn="r">
              <a:lnSpc>
                <a:spcPct val="104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74675" y="4597739"/>
            <a:ext cx="8712200" cy="179344"/>
          </a:xfrm>
        </p:spPr>
        <p:txBody>
          <a:bodyPr wrap="square" anchor="t">
            <a:noAutofit/>
          </a:bodyPr>
          <a:lstStyle>
            <a:lvl1pPr algn="r">
              <a:lnSpc>
                <a:spcPct val="104000"/>
              </a:lnSpc>
              <a:spcBef>
                <a:spcPts val="0"/>
              </a:spcBef>
              <a:defRPr sz="12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grpSp>
        <p:nvGrpSpPr>
          <p:cNvPr id="36" name="Group 21">
            <a:extLst>
              <a:ext uri="{FF2B5EF4-FFF2-40B4-BE49-F238E27FC236}">
                <a16:creationId xmlns:a16="http://schemas.microsoft.com/office/drawing/2014/main" id="{525B05EE-7595-4F35-B1C2-FB9F9344D427}"/>
              </a:ext>
            </a:extLst>
          </p:cNvPr>
          <p:cNvGrpSpPr/>
          <p:nvPr userDrawn="1"/>
        </p:nvGrpSpPr>
        <p:grpSpPr bwMode="gray">
          <a:xfrm>
            <a:off x="0" y="285613"/>
            <a:ext cx="1807200" cy="982800"/>
            <a:chOff x="0" y="1940515"/>
            <a:chExt cx="1807200" cy="982800"/>
          </a:xfrm>
        </p:grpSpPr>
        <p:sp>
          <p:nvSpPr>
            <p:cNvPr id="37" name="Rechteck 53">
              <a:extLst>
                <a:ext uri="{FF2B5EF4-FFF2-40B4-BE49-F238E27FC236}">
                  <a16:creationId xmlns:a16="http://schemas.microsoft.com/office/drawing/2014/main" id="{A5F190AD-A524-4087-84CE-4B7CE17881B6}"/>
                </a:ext>
              </a:extLst>
            </p:cNvPr>
            <p:cNvSpPr/>
            <p:nvPr/>
          </p:nvSpPr>
          <p:spPr bwMode="gray">
            <a:xfrm>
              <a:off x="0" y="1940515"/>
              <a:ext cx="1807200" cy="9828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39" name="Group 25">
              <a:extLst>
                <a:ext uri="{FF2B5EF4-FFF2-40B4-BE49-F238E27FC236}">
                  <a16:creationId xmlns:a16="http://schemas.microsoft.com/office/drawing/2014/main" id="{4AFCC10D-4C41-4764-ABA6-90DEC642EBAA}"/>
                </a:ext>
              </a:extLst>
            </p:cNvPr>
            <p:cNvGrpSpPr/>
            <p:nvPr/>
          </p:nvGrpSpPr>
          <p:grpSpPr bwMode="gray">
            <a:xfrm>
              <a:off x="655200" y="2267609"/>
              <a:ext cx="823913" cy="328613"/>
              <a:chOff x="9207511" y="2267609"/>
              <a:chExt cx="823913" cy="328613"/>
            </a:xfrm>
          </p:grpSpPr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id="{8435BE42-0A7B-45E7-A8EE-C2BAF6FD1FB3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9576102" y="2267609"/>
                <a:ext cx="321615" cy="328613"/>
              </a:xfrm>
              <a:custGeom>
                <a:avLst/>
                <a:gdLst>
                  <a:gd name="T0" fmla="*/ 0 w 101"/>
                  <a:gd name="T1" fmla="*/ 103 h 103"/>
                  <a:gd name="T2" fmla="*/ 38 w 101"/>
                  <a:gd name="T3" fmla="*/ 103 h 103"/>
                  <a:gd name="T4" fmla="*/ 101 w 101"/>
                  <a:gd name="T5" fmla="*/ 51 h 103"/>
                  <a:gd name="T6" fmla="*/ 101 w 101"/>
                  <a:gd name="T7" fmla="*/ 51 h 103"/>
                  <a:gd name="T8" fmla="*/ 39 w 101"/>
                  <a:gd name="T9" fmla="*/ 0 h 103"/>
                  <a:gd name="T10" fmla="*/ 0 w 101"/>
                  <a:gd name="T11" fmla="*/ 0 h 103"/>
                  <a:gd name="T12" fmla="*/ 0 w 101"/>
                  <a:gd name="T13" fmla="*/ 103 h 103"/>
                  <a:gd name="T14" fmla="*/ 35 w 101"/>
                  <a:gd name="T15" fmla="*/ 75 h 103"/>
                  <a:gd name="T16" fmla="*/ 35 w 101"/>
                  <a:gd name="T17" fmla="*/ 29 h 103"/>
                  <a:gd name="T18" fmla="*/ 40 w 101"/>
                  <a:gd name="T19" fmla="*/ 29 h 103"/>
                  <a:gd name="T20" fmla="*/ 66 w 101"/>
                  <a:gd name="T21" fmla="*/ 52 h 103"/>
                  <a:gd name="T22" fmla="*/ 66 w 101"/>
                  <a:gd name="T23" fmla="*/ 52 h 103"/>
                  <a:gd name="T24" fmla="*/ 40 w 101"/>
                  <a:gd name="T25" fmla="*/ 75 h 103"/>
                  <a:gd name="T26" fmla="*/ 35 w 101"/>
                  <a:gd name="T27" fmla="*/ 7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103">
                    <a:moveTo>
                      <a:pt x="0" y="103"/>
                    </a:moveTo>
                    <a:cubicBezTo>
                      <a:pt x="38" y="103"/>
                      <a:pt x="38" y="103"/>
                      <a:pt x="38" y="103"/>
                    </a:cubicBezTo>
                    <a:cubicBezTo>
                      <a:pt x="80" y="103"/>
                      <a:pt x="101" y="81"/>
                      <a:pt x="101" y="51"/>
                    </a:cubicBezTo>
                    <a:cubicBezTo>
                      <a:pt x="101" y="51"/>
                      <a:pt x="101" y="51"/>
                      <a:pt x="101" y="51"/>
                    </a:cubicBezTo>
                    <a:cubicBezTo>
                      <a:pt x="101" y="21"/>
                      <a:pt x="80" y="0"/>
                      <a:pt x="3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3"/>
                    </a:lnTo>
                    <a:close/>
                    <a:moveTo>
                      <a:pt x="35" y="75"/>
                    </a:moveTo>
                    <a:cubicBezTo>
                      <a:pt x="35" y="29"/>
                      <a:pt x="35" y="29"/>
                      <a:pt x="35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56" y="29"/>
                      <a:pt x="66" y="36"/>
                      <a:pt x="66" y="52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6" y="68"/>
                      <a:pt x="56" y="75"/>
                      <a:pt x="40" y="75"/>
                    </a:cubicBezTo>
                    <a:lnTo>
                      <a:pt x="35" y="75"/>
                    </a:lnTo>
                    <a:close/>
                  </a:path>
                </a:pathLst>
              </a:cu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62" name="Rectangle 12">
                <a:extLst>
                  <a:ext uri="{FF2B5EF4-FFF2-40B4-BE49-F238E27FC236}">
                    <a16:creationId xmlns:a16="http://schemas.microsoft.com/office/drawing/2014/main" id="{B22DFB13-880B-4DA3-9C58-079E4B0384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923014" y="2267609"/>
                <a:ext cx="108410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grpSp>
            <p:nvGrpSpPr>
              <p:cNvPr id="63" name="Group 28">
                <a:extLst>
                  <a:ext uri="{FF2B5EF4-FFF2-40B4-BE49-F238E27FC236}">
                    <a16:creationId xmlns:a16="http://schemas.microsoft.com/office/drawing/2014/main" id="{2EB4A38A-FD57-455A-9A58-E3A85AA9D079}"/>
                  </a:ext>
                </a:extLst>
              </p:cNvPr>
              <p:cNvGrpSpPr/>
              <p:nvPr/>
            </p:nvGrpSpPr>
            <p:grpSpPr bwMode="gray">
              <a:xfrm>
                <a:off x="9207511" y="2267609"/>
                <a:ext cx="328840" cy="328613"/>
                <a:chOff x="9207511" y="2267609"/>
                <a:chExt cx="328840" cy="328613"/>
              </a:xfrm>
            </p:grpSpPr>
            <p:sp>
              <p:nvSpPr>
                <p:cNvPr id="64" name="Rectangle 13">
                  <a:extLst>
                    <a:ext uri="{FF2B5EF4-FFF2-40B4-BE49-F238E27FC236}">
                      <a16:creationId xmlns:a16="http://schemas.microsoft.com/office/drawing/2014/main" id="{CCAACD63-0615-43E3-A873-78D405B60C0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9207511" y="2267609"/>
                  <a:ext cx="108410" cy="328613"/>
                </a:xfrm>
                <a:prstGeom prst="rect">
                  <a:avLst/>
                </a:prstGeom>
                <a:solidFill>
                  <a:srgbClr val="006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65" name="Rectangle 14">
                  <a:extLst>
                    <a:ext uri="{FF2B5EF4-FFF2-40B4-BE49-F238E27FC236}">
                      <a16:creationId xmlns:a16="http://schemas.microsoft.com/office/drawing/2014/main" id="{E2A8A4F2-E02F-4803-81AF-F5F5413D2A8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9424329" y="2267609"/>
                  <a:ext cx="112022" cy="328613"/>
                </a:xfrm>
                <a:prstGeom prst="rect">
                  <a:avLst/>
                </a:prstGeom>
                <a:solidFill>
                  <a:srgbClr val="006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66" name="Rectangle 15">
                  <a:extLst>
                    <a:ext uri="{FF2B5EF4-FFF2-40B4-BE49-F238E27FC236}">
                      <a16:creationId xmlns:a16="http://schemas.microsoft.com/office/drawing/2014/main" id="{76B8814D-7D08-4817-B136-A3559E6AD1A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gray">
                <a:xfrm>
                  <a:off x="9315919" y="2379555"/>
                  <a:ext cx="108410" cy="108334"/>
                </a:xfrm>
                <a:prstGeom prst="rect">
                  <a:avLst/>
                </a:prstGeom>
                <a:solidFill>
                  <a:srgbClr val="E60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10095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954810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Quick Guide Schnellrechner | Marketing-Unterlage | August 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627602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8"/>
          </p:nvPr>
        </p:nvSpPr>
        <p:spPr bwMode="gray">
          <a:xfrm>
            <a:off x="335360" y="1268413"/>
            <a:ext cx="5580000" cy="4932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9371243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186275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Quick Guide Schnellrechner | Marketing-Unterlage | August 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627602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8"/>
          </p:nvPr>
        </p:nvSpPr>
        <p:spPr bwMode="gray">
          <a:xfrm>
            <a:off x="335360" y="1268412"/>
            <a:ext cx="5580000" cy="2376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9"/>
          </p:nvPr>
        </p:nvSpPr>
        <p:spPr bwMode="gray">
          <a:xfrm>
            <a:off x="335360" y="3825308"/>
            <a:ext cx="5580000" cy="2376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69231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766511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33536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6276020" y="1269308"/>
            <a:ext cx="5580000" cy="4932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de-DE" noProof="0"/>
              <a:t>Quick Guide Schnellrechner | Marketing-Unterlage | August 2022</a:t>
            </a:r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25626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683943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33536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6276020" y="1268760"/>
            <a:ext cx="5580000" cy="2376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9"/>
          </p:nvPr>
        </p:nvSpPr>
        <p:spPr bwMode="gray">
          <a:xfrm>
            <a:off x="6276020" y="3825308"/>
            <a:ext cx="5580000" cy="2376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r>
              <a:rPr lang="de-DE" noProof="0"/>
              <a:t>Quick Guide Schnellrechner | Marketing-Unterlage | August 2022</a:t>
            </a:r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79948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C17FEC3D-917A-4285-ACDF-820A20A2D1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50924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C17FEC3D-917A-4285-ACDF-820A20A2D1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Quick Guide Schnellrechner | Marketing-Unterlage | August 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0846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Quick Guide Schnellrechner | Marketing-Unterlage | August 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5245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964DBCC-BF54-44DC-AEF2-B4E9CD8F22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7751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964DBCC-BF54-44DC-AEF2-B4E9CD8F22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B29EF1F-946D-41F5-9952-14D3E48952FA}"/>
              </a:ext>
            </a:extLst>
          </p:cNvPr>
          <p:cNvSpPr/>
          <p:nvPr userDrawn="1"/>
        </p:nvSpPr>
        <p:spPr bwMode="gray">
          <a:xfrm>
            <a:off x="655687" y="0"/>
            <a:ext cx="11536313" cy="6200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7600" tIns="72000" rIns="72000" bIns="23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de-DE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5D048-36A1-467D-BACF-E9CD43F24109}"/>
              </a:ext>
            </a:extLst>
          </p:cNvPr>
          <p:cNvSpPr/>
          <p:nvPr userDrawn="1"/>
        </p:nvSpPr>
        <p:spPr bwMode="gray">
          <a:xfrm>
            <a:off x="10384800" y="6200775"/>
            <a:ext cx="1807200" cy="657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2D2891-C41A-40D5-8D7E-DDF886A2B59A}"/>
              </a:ext>
            </a:extLst>
          </p:cNvPr>
          <p:cNvSpPr/>
          <p:nvPr userDrawn="1"/>
        </p:nvSpPr>
        <p:spPr bwMode="gray">
          <a:xfrm>
            <a:off x="0" y="0"/>
            <a:ext cx="658800" cy="51982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1019436" y="1160749"/>
            <a:ext cx="8496000" cy="492443"/>
          </a:xfrm>
        </p:spPr>
        <p:txBody>
          <a:bodyPr vert="horz" anchor="b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1" name="Rechteck 53">
            <a:extLst>
              <a:ext uri="{FF2B5EF4-FFF2-40B4-BE49-F238E27FC236}">
                <a16:creationId xmlns:a16="http://schemas.microsoft.com/office/drawing/2014/main" id="{EA126AE9-2F38-4143-AF4B-B1AC65D2E67E}"/>
              </a:ext>
            </a:extLst>
          </p:cNvPr>
          <p:cNvSpPr/>
          <p:nvPr userDrawn="1"/>
        </p:nvSpPr>
        <p:spPr bwMode="gray">
          <a:xfrm>
            <a:off x="10384800" y="285613"/>
            <a:ext cx="1807200" cy="9828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6EB13A-CB33-4756-A370-B1070891DCB1}"/>
              </a:ext>
            </a:extLst>
          </p:cNvPr>
          <p:cNvGrpSpPr/>
          <p:nvPr userDrawn="1"/>
        </p:nvGrpSpPr>
        <p:grpSpPr bwMode="gray">
          <a:xfrm>
            <a:off x="10712400" y="612707"/>
            <a:ext cx="823913" cy="328613"/>
            <a:chOff x="9207511" y="2267609"/>
            <a:chExt cx="823913" cy="328613"/>
          </a:xfrm>
        </p:grpSpPr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633868EC-10D3-4BDF-A6D7-21BC482ADB8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9576102" y="2267609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0DFCAD3E-C595-4B20-AEA6-909877CF2DA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923014" y="2267609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5CA2E15-1D66-46E8-8D43-EEC31AEDBC23}"/>
                </a:ext>
              </a:extLst>
            </p:cNvPr>
            <p:cNvGrpSpPr/>
            <p:nvPr/>
          </p:nvGrpSpPr>
          <p:grpSpPr bwMode="gray">
            <a:xfrm>
              <a:off x="9207511" y="2267609"/>
              <a:ext cx="328840" cy="328613"/>
              <a:chOff x="9207511" y="2267609"/>
              <a:chExt cx="328840" cy="328613"/>
            </a:xfrm>
          </p:grpSpPr>
          <p:sp>
            <p:nvSpPr>
              <p:cNvPr id="26" name="Rectangle 13">
                <a:extLst>
                  <a:ext uri="{FF2B5EF4-FFF2-40B4-BE49-F238E27FC236}">
                    <a16:creationId xmlns:a16="http://schemas.microsoft.com/office/drawing/2014/main" id="{6B142403-3618-4212-9BBE-FB5604B68A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207511" y="2267609"/>
                <a:ext cx="108410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7" name="Rectangle 14">
                <a:extLst>
                  <a:ext uri="{FF2B5EF4-FFF2-40B4-BE49-F238E27FC236}">
                    <a16:creationId xmlns:a16="http://schemas.microsoft.com/office/drawing/2014/main" id="{9618ABA5-FF3C-4F3D-932B-549EF78CE3E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424329" y="2267609"/>
                <a:ext cx="112022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8" name="Rectangle 15">
                <a:extLst>
                  <a:ext uri="{FF2B5EF4-FFF2-40B4-BE49-F238E27FC236}">
                    <a16:creationId xmlns:a16="http://schemas.microsoft.com/office/drawing/2014/main" id="{9ED93577-7EA7-45FD-B018-FD0DEEEC15C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315919" y="2379555"/>
                <a:ext cx="108410" cy="108334"/>
              </a:xfrm>
              <a:prstGeom prst="rect">
                <a:avLst/>
              </a:prstGeom>
              <a:solidFill>
                <a:srgbClr val="E600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  <p:sp>
        <p:nvSpPr>
          <p:cNvPr id="39" name="Textplatzhalter 31">
            <a:extLst>
              <a:ext uri="{FF2B5EF4-FFF2-40B4-BE49-F238E27FC236}">
                <a16:creationId xmlns:a16="http://schemas.microsoft.com/office/drawing/2014/main" id="{B6467AAA-D23A-4244-9209-A1345C43F5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019436" y="3935966"/>
            <a:ext cx="3312000" cy="307777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Name Nachname</a:t>
            </a:r>
          </a:p>
        </p:txBody>
      </p:sp>
      <p:sp>
        <p:nvSpPr>
          <p:cNvPr id="47" name="Textplatzhalter 31">
            <a:extLst>
              <a:ext uri="{FF2B5EF4-FFF2-40B4-BE49-F238E27FC236}">
                <a16:creationId xmlns:a16="http://schemas.microsoft.com/office/drawing/2014/main" id="{44C75E14-C1B8-491E-9BB2-537173C623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19436" y="4248616"/>
            <a:ext cx="3312000" cy="246221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 dirty="0"/>
              <a:t>Titel/Funktion</a:t>
            </a:r>
            <a:endParaRPr lang="de-DE" dirty="0"/>
          </a:p>
        </p:txBody>
      </p:sp>
      <p:sp>
        <p:nvSpPr>
          <p:cNvPr id="50" name="Textplatzhalter 31">
            <a:extLst>
              <a:ext uri="{FF2B5EF4-FFF2-40B4-BE49-F238E27FC236}">
                <a16:creationId xmlns:a16="http://schemas.microsoft.com/office/drawing/2014/main" id="{9A2681FB-FA7B-4536-8E48-D3AD3A90DF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379436" y="5424654"/>
            <a:ext cx="2952000" cy="215444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Telefonnummer</a:t>
            </a:r>
          </a:p>
        </p:txBody>
      </p:sp>
      <p:sp>
        <p:nvSpPr>
          <p:cNvPr id="51" name="Textplatzhalter 31">
            <a:extLst>
              <a:ext uri="{FF2B5EF4-FFF2-40B4-BE49-F238E27FC236}">
                <a16:creationId xmlns:a16="http://schemas.microsoft.com/office/drawing/2014/main" id="{37507BFA-9545-4350-9F09-D447E9A069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379436" y="5737411"/>
            <a:ext cx="2952000" cy="215444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E-Mail</a:t>
            </a:r>
          </a:p>
        </p:txBody>
      </p:sp>
      <p:sp>
        <p:nvSpPr>
          <p:cNvPr id="52" name="Textplatzhalter 31">
            <a:extLst>
              <a:ext uri="{FF2B5EF4-FFF2-40B4-BE49-F238E27FC236}">
                <a16:creationId xmlns:a16="http://schemas.microsoft.com/office/drawing/2014/main" id="{158F7304-5F83-41CB-9F51-542E46F0D5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655840" y="3935966"/>
            <a:ext cx="3312000" cy="307777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Name Nachname</a:t>
            </a:r>
          </a:p>
        </p:txBody>
      </p:sp>
      <p:sp>
        <p:nvSpPr>
          <p:cNvPr id="53" name="Textplatzhalter 31">
            <a:extLst>
              <a:ext uri="{FF2B5EF4-FFF2-40B4-BE49-F238E27FC236}">
                <a16:creationId xmlns:a16="http://schemas.microsoft.com/office/drawing/2014/main" id="{80F998A4-3507-4A1F-B564-8FF7064DF1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55840" y="4248616"/>
            <a:ext cx="3312000" cy="246221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 dirty="0"/>
              <a:t>Titel/Funktion</a:t>
            </a:r>
            <a:endParaRPr lang="de-DE" dirty="0"/>
          </a:p>
        </p:txBody>
      </p:sp>
      <p:sp>
        <p:nvSpPr>
          <p:cNvPr id="56" name="Textplatzhalter 31">
            <a:extLst>
              <a:ext uri="{FF2B5EF4-FFF2-40B4-BE49-F238E27FC236}">
                <a16:creationId xmlns:a16="http://schemas.microsoft.com/office/drawing/2014/main" id="{45F8D52E-93D7-421B-B6F8-C9063B1D61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015840" y="5424654"/>
            <a:ext cx="2952000" cy="215444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Telefonnummer</a:t>
            </a:r>
          </a:p>
        </p:txBody>
      </p:sp>
      <p:sp>
        <p:nvSpPr>
          <p:cNvPr id="57" name="Textplatzhalter 31">
            <a:extLst>
              <a:ext uri="{FF2B5EF4-FFF2-40B4-BE49-F238E27FC236}">
                <a16:creationId xmlns:a16="http://schemas.microsoft.com/office/drawing/2014/main" id="{2F515A1F-EAB8-4D9C-BBEB-5130931D18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015840" y="5737411"/>
            <a:ext cx="2952000" cy="215444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E-Mail</a:t>
            </a:r>
          </a:p>
        </p:txBody>
      </p:sp>
      <p:sp>
        <p:nvSpPr>
          <p:cNvPr id="58" name="Textplatzhalter 31">
            <a:extLst>
              <a:ext uri="{FF2B5EF4-FFF2-40B4-BE49-F238E27FC236}">
                <a16:creationId xmlns:a16="http://schemas.microsoft.com/office/drawing/2014/main" id="{9915BB98-DBE8-4B45-AE94-2EBA3F9D95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292244" y="3935966"/>
            <a:ext cx="3312000" cy="307777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Name Nachname</a:t>
            </a:r>
          </a:p>
        </p:txBody>
      </p:sp>
      <p:sp>
        <p:nvSpPr>
          <p:cNvPr id="59" name="Textplatzhalter 31">
            <a:extLst>
              <a:ext uri="{FF2B5EF4-FFF2-40B4-BE49-F238E27FC236}">
                <a16:creationId xmlns:a16="http://schemas.microsoft.com/office/drawing/2014/main" id="{23F11447-BD8A-4923-8032-3BDCA006CD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292244" y="4248616"/>
            <a:ext cx="3312000" cy="246221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 dirty="0"/>
              <a:t>Titel/Funktion</a:t>
            </a:r>
            <a:endParaRPr lang="de-DE" dirty="0"/>
          </a:p>
        </p:txBody>
      </p:sp>
      <p:sp>
        <p:nvSpPr>
          <p:cNvPr id="60" name="Textplatzhalter 31">
            <a:extLst>
              <a:ext uri="{FF2B5EF4-FFF2-40B4-BE49-F238E27FC236}">
                <a16:creationId xmlns:a16="http://schemas.microsoft.com/office/drawing/2014/main" id="{FDE1C475-91D7-44D5-BC31-26D14C79F0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652244" y="5424654"/>
            <a:ext cx="2952000" cy="215444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Telefonnummer</a:t>
            </a:r>
          </a:p>
        </p:txBody>
      </p:sp>
      <p:sp>
        <p:nvSpPr>
          <p:cNvPr id="61" name="Textplatzhalter 31">
            <a:extLst>
              <a:ext uri="{FF2B5EF4-FFF2-40B4-BE49-F238E27FC236}">
                <a16:creationId xmlns:a16="http://schemas.microsoft.com/office/drawing/2014/main" id="{729CF48A-69A7-4F30-9BD8-9108B1FD9B0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652244" y="5737411"/>
            <a:ext cx="2952000" cy="215444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E-Mail</a:t>
            </a:r>
          </a:p>
        </p:txBody>
      </p:sp>
      <p:sp>
        <p:nvSpPr>
          <p:cNvPr id="68" name="Textplatzhalter 31">
            <a:extLst>
              <a:ext uri="{FF2B5EF4-FFF2-40B4-BE49-F238E27FC236}">
                <a16:creationId xmlns:a16="http://schemas.microsoft.com/office/drawing/2014/main" id="{18769259-50E1-4B60-A160-B2B3C7CE92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019175" y="5427663"/>
            <a:ext cx="215900" cy="2159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69" name="Textplatzhalter 31">
            <a:extLst>
              <a:ext uri="{FF2B5EF4-FFF2-40B4-BE49-F238E27FC236}">
                <a16:creationId xmlns:a16="http://schemas.microsoft.com/office/drawing/2014/main" id="{0F6E0B6D-7A9D-42BE-9D1A-078F15D958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019175" y="5737225"/>
            <a:ext cx="217488" cy="215900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70" name="Textplatzhalter 31">
            <a:extLst>
              <a:ext uri="{FF2B5EF4-FFF2-40B4-BE49-F238E27FC236}">
                <a16:creationId xmlns:a16="http://schemas.microsoft.com/office/drawing/2014/main" id="{F9F376EE-656C-402E-B6BC-DBA56D66286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4655840" y="5427663"/>
            <a:ext cx="215900" cy="2159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71" name="Textplatzhalter 31">
            <a:extLst>
              <a:ext uri="{FF2B5EF4-FFF2-40B4-BE49-F238E27FC236}">
                <a16:creationId xmlns:a16="http://schemas.microsoft.com/office/drawing/2014/main" id="{04FCABF3-01B7-427D-9D36-CBBED91248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655840" y="5737225"/>
            <a:ext cx="217488" cy="215900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72" name="Textplatzhalter 31">
            <a:extLst>
              <a:ext uri="{FF2B5EF4-FFF2-40B4-BE49-F238E27FC236}">
                <a16:creationId xmlns:a16="http://schemas.microsoft.com/office/drawing/2014/main" id="{14871F9B-5E97-439A-89C4-31B38D523D0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8292244" y="5427663"/>
            <a:ext cx="215900" cy="2159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73" name="Textplatzhalter 31">
            <a:extLst>
              <a:ext uri="{FF2B5EF4-FFF2-40B4-BE49-F238E27FC236}">
                <a16:creationId xmlns:a16="http://schemas.microsoft.com/office/drawing/2014/main" id="{0FD09B56-D36D-49C6-BB8C-7F20D639BC9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8292244" y="5737225"/>
            <a:ext cx="217488" cy="215900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b="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 b="0">
                <a:noFill/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77" name="Bildplatzhalter 14">
            <a:extLst>
              <a:ext uri="{FF2B5EF4-FFF2-40B4-BE49-F238E27FC236}">
                <a16:creationId xmlns:a16="http://schemas.microsoft.com/office/drawing/2014/main" id="{EC4264FD-E863-4C2D-8A53-2D086DE2A80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 bwMode="gray">
          <a:xfrm>
            <a:off x="1019436" y="2060848"/>
            <a:ext cx="1800000" cy="1800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1200" b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8" name="Bildplatzhalter 14">
            <a:extLst>
              <a:ext uri="{FF2B5EF4-FFF2-40B4-BE49-F238E27FC236}">
                <a16:creationId xmlns:a16="http://schemas.microsoft.com/office/drawing/2014/main" id="{1911FA25-C817-4ABE-91BE-B18ED9F113B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 bwMode="gray">
          <a:xfrm>
            <a:off x="4655840" y="2060848"/>
            <a:ext cx="1800000" cy="1800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1200" b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9" name="Bildplatzhalter 14">
            <a:extLst>
              <a:ext uri="{FF2B5EF4-FFF2-40B4-BE49-F238E27FC236}">
                <a16:creationId xmlns:a16="http://schemas.microsoft.com/office/drawing/2014/main" id="{A66D794F-2B00-424D-BBDC-7DDEBFC11C2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 bwMode="gray">
          <a:xfrm>
            <a:off x="8292244" y="2060848"/>
            <a:ext cx="1800000" cy="1800000"/>
          </a:xfrm>
          <a:prstGeom prst="rect">
            <a:avLst/>
          </a:pr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1200" b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9923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7183F387-1DCB-491F-9D6C-CA0408C2AC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9946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7183F387-1DCB-491F-9D6C-CA0408C2AC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Quick Guide Schnellrechner | Marketing-Unterlage | August 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3BF124-AC6A-4C06-99DF-3A712A400425}"/>
              </a:ext>
            </a:extLst>
          </p:cNvPr>
          <p:cNvSpPr txBox="1"/>
          <p:nvPr userDrawn="1"/>
        </p:nvSpPr>
        <p:spPr>
          <a:xfrm>
            <a:off x="335360" y="260649"/>
            <a:ext cx="1750479" cy="4029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de-DE" sz="2700" b="1" kern="1200" noProof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Disclaimer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93E5C4-6B77-46F7-9194-3F9B44886A10}"/>
              </a:ext>
            </a:extLst>
          </p:cNvPr>
          <p:cNvSpPr txBox="1"/>
          <p:nvPr userDrawn="1"/>
        </p:nvSpPr>
        <p:spPr>
          <a:xfrm>
            <a:off x="335360" y="1268760"/>
            <a:ext cx="11521678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de-DE" sz="1600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Die Inhalte dieser Präsentation dienen nur zu Informationszwecken und stellen keine Garantie des Erstellers in rechtsverbindlicher Form dar. Alle Informationen und Bestandteile wurden nach bestem Wissen zusammengestellt.</a:t>
            </a:r>
          </a:p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de-DE" sz="1600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Für die Vollständigkeit und Richtigkeit der Inhalte kann keine Gewähr übernommen werden.</a:t>
            </a:r>
          </a:p>
        </p:txBody>
      </p:sp>
    </p:spTree>
    <p:extLst>
      <p:ext uri="{BB962C8B-B14F-4D97-AF65-F5344CB8AC3E}">
        <p14:creationId xmlns:p14="http://schemas.microsoft.com/office/powerpoint/2010/main" val="138480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46930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71" name="Bildplatzhalter 70">
            <a:extLst>
              <a:ext uri="{FF2B5EF4-FFF2-40B4-BE49-F238E27FC236}">
                <a16:creationId xmlns:a16="http://schemas.microsoft.com/office/drawing/2014/main" id="{C729B55F-86AA-4B6A-9C4D-1DFAFDFDDA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47479 h 6858000"/>
              <a:gd name="connsiteX3" fmla="*/ 10384800 w 12192000"/>
              <a:gd name="connsiteY3" fmla="*/ 447479 h 6858000"/>
              <a:gd name="connsiteX4" fmla="*/ 10384800 w 12192000"/>
              <a:gd name="connsiteY4" fmla="*/ 1430279 h 6858000"/>
              <a:gd name="connsiteX5" fmla="*/ 12192000 w 12192000"/>
              <a:gd name="connsiteY5" fmla="*/ 1430279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447479"/>
                </a:lnTo>
                <a:lnTo>
                  <a:pt x="10384800" y="447479"/>
                </a:lnTo>
                <a:lnTo>
                  <a:pt x="10384800" y="1430279"/>
                </a:lnTo>
                <a:lnTo>
                  <a:pt x="12192000" y="143027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19392"/>
          </a:xfrm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396306" y="4761320"/>
            <a:ext cx="3672000" cy="1548000"/>
          </a:xfrm>
          <a:solidFill>
            <a:schemeClr val="bg1"/>
          </a:solidFill>
        </p:spPr>
        <p:txBody>
          <a:bodyPr wrap="square" lIns="324000" tIns="324000" rIns="324000" bIns="324000">
            <a:no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16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720306" y="5853096"/>
            <a:ext cx="3024000" cy="179344"/>
          </a:xfrm>
        </p:spPr>
        <p:txBody>
          <a:bodyPr wrap="square" anchor="b">
            <a:sp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335360" y="3465004"/>
            <a:ext cx="4572000" cy="1457455"/>
          </a:xfrm>
          <a:solidFill>
            <a:schemeClr val="accent2"/>
          </a:solidFill>
        </p:spPr>
        <p:txBody>
          <a:bodyPr vert="horz" wrap="square" lIns="324000" tIns="234000" rIns="324000" bIns="234000" anchor="b" anchorCtr="0">
            <a:sp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grpSp>
        <p:nvGrpSpPr>
          <p:cNvPr id="64" name="Group 15">
            <a:extLst>
              <a:ext uri="{FF2B5EF4-FFF2-40B4-BE49-F238E27FC236}">
                <a16:creationId xmlns:a16="http://schemas.microsoft.com/office/drawing/2014/main" id="{71EC4DA7-0698-4882-9C3A-D101005987F6}"/>
              </a:ext>
            </a:extLst>
          </p:cNvPr>
          <p:cNvGrpSpPr/>
          <p:nvPr/>
        </p:nvGrpSpPr>
        <p:grpSpPr bwMode="gray">
          <a:xfrm>
            <a:off x="10712400" y="774573"/>
            <a:ext cx="823913" cy="328613"/>
            <a:chOff x="9207511" y="2267609"/>
            <a:chExt cx="823913" cy="328613"/>
          </a:xfrm>
        </p:grpSpPr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1657395F-2B4C-449E-9E80-E8353ABA999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9576102" y="2267609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6" name="Rectangle 12">
              <a:extLst>
                <a:ext uri="{FF2B5EF4-FFF2-40B4-BE49-F238E27FC236}">
                  <a16:creationId xmlns:a16="http://schemas.microsoft.com/office/drawing/2014/main" id="{FBAB3F7A-5B22-48EB-8527-4152DC19D1B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923014" y="2267609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67" name="Group 14">
              <a:extLst>
                <a:ext uri="{FF2B5EF4-FFF2-40B4-BE49-F238E27FC236}">
                  <a16:creationId xmlns:a16="http://schemas.microsoft.com/office/drawing/2014/main" id="{1121EE1F-6E2F-4873-8664-F7AFEC4BE9F9}"/>
                </a:ext>
              </a:extLst>
            </p:cNvPr>
            <p:cNvGrpSpPr/>
            <p:nvPr/>
          </p:nvGrpSpPr>
          <p:grpSpPr bwMode="gray">
            <a:xfrm>
              <a:off x="9207511" y="2267609"/>
              <a:ext cx="328840" cy="328613"/>
              <a:chOff x="9207511" y="2267609"/>
              <a:chExt cx="328840" cy="328613"/>
            </a:xfrm>
          </p:grpSpPr>
          <p:sp>
            <p:nvSpPr>
              <p:cNvPr id="68" name="Rectangle 13">
                <a:extLst>
                  <a:ext uri="{FF2B5EF4-FFF2-40B4-BE49-F238E27FC236}">
                    <a16:creationId xmlns:a16="http://schemas.microsoft.com/office/drawing/2014/main" id="{35A4D0C1-35EF-4690-918D-3113430ADB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207511" y="2267609"/>
                <a:ext cx="108410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69" name="Rectangle 14">
                <a:extLst>
                  <a:ext uri="{FF2B5EF4-FFF2-40B4-BE49-F238E27FC236}">
                    <a16:creationId xmlns:a16="http://schemas.microsoft.com/office/drawing/2014/main" id="{CF0044E3-0353-458B-8B35-FCD3275A83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424329" y="2267609"/>
                <a:ext cx="112022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70" name="Rectangle 15">
                <a:extLst>
                  <a:ext uri="{FF2B5EF4-FFF2-40B4-BE49-F238E27FC236}">
                    <a16:creationId xmlns:a16="http://schemas.microsoft.com/office/drawing/2014/main" id="{88C21470-E21F-4D43-9601-2AF7E8087F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315919" y="2379555"/>
                <a:ext cx="108410" cy="108334"/>
              </a:xfrm>
              <a:prstGeom prst="rect">
                <a:avLst/>
              </a:prstGeom>
              <a:solidFill>
                <a:srgbClr val="E600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504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720288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71" name="Bildplatzhalter 70">
            <a:extLst>
              <a:ext uri="{FF2B5EF4-FFF2-40B4-BE49-F238E27FC236}">
                <a16:creationId xmlns:a16="http://schemas.microsoft.com/office/drawing/2014/main" id="{C729B55F-86AA-4B6A-9C4D-1DFAFDFDDA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47479 h 6858000"/>
              <a:gd name="connsiteX3" fmla="*/ 10384800 w 12192000"/>
              <a:gd name="connsiteY3" fmla="*/ 447479 h 6858000"/>
              <a:gd name="connsiteX4" fmla="*/ 10384800 w 12192000"/>
              <a:gd name="connsiteY4" fmla="*/ 1430279 h 6858000"/>
              <a:gd name="connsiteX5" fmla="*/ 12192000 w 12192000"/>
              <a:gd name="connsiteY5" fmla="*/ 1430279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447479"/>
                </a:lnTo>
                <a:lnTo>
                  <a:pt x="10384800" y="447479"/>
                </a:lnTo>
                <a:lnTo>
                  <a:pt x="10384800" y="1430279"/>
                </a:lnTo>
                <a:lnTo>
                  <a:pt x="12192000" y="143027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19392"/>
          </a:xfrm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56346" y="4653308"/>
            <a:ext cx="3672000" cy="1548000"/>
          </a:xfrm>
          <a:solidFill>
            <a:schemeClr val="bg1"/>
          </a:solidFill>
        </p:spPr>
        <p:txBody>
          <a:bodyPr wrap="square" lIns="324000" tIns="324000" rIns="324000" bIns="324000">
            <a:no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16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080346" y="5745276"/>
            <a:ext cx="3024000" cy="179152"/>
          </a:xfrm>
        </p:spPr>
        <p:txBody>
          <a:bodyPr wrap="square" anchor="b">
            <a:sp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1451484" y="3356992"/>
            <a:ext cx="4572000" cy="1457455"/>
          </a:xfrm>
          <a:solidFill>
            <a:schemeClr val="accent2"/>
          </a:solidFill>
        </p:spPr>
        <p:txBody>
          <a:bodyPr vert="horz" wrap="square" lIns="324000" tIns="234000" rIns="324000" bIns="234000" anchor="b" anchorCtr="0">
            <a:sp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grpSp>
        <p:nvGrpSpPr>
          <p:cNvPr id="64" name="Group 15">
            <a:extLst>
              <a:ext uri="{FF2B5EF4-FFF2-40B4-BE49-F238E27FC236}">
                <a16:creationId xmlns:a16="http://schemas.microsoft.com/office/drawing/2014/main" id="{71EC4DA7-0698-4882-9C3A-D101005987F6}"/>
              </a:ext>
            </a:extLst>
          </p:cNvPr>
          <p:cNvGrpSpPr/>
          <p:nvPr/>
        </p:nvGrpSpPr>
        <p:grpSpPr bwMode="gray">
          <a:xfrm>
            <a:off x="10712400" y="774573"/>
            <a:ext cx="823913" cy="328613"/>
            <a:chOff x="9207511" y="2267609"/>
            <a:chExt cx="823913" cy="328613"/>
          </a:xfrm>
        </p:grpSpPr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1657395F-2B4C-449E-9E80-E8353ABA999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9576102" y="2267609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6" name="Rectangle 12">
              <a:extLst>
                <a:ext uri="{FF2B5EF4-FFF2-40B4-BE49-F238E27FC236}">
                  <a16:creationId xmlns:a16="http://schemas.microsoft.com/office/drawing/2014/main" id="{FBAB3F7A-5B22-48EB-8527-4152DC19D1B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923014" y="2267609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67" name="Group 14">
              <a:extLst>
                <a:ext uri="{FF2B5EF4-FFF2-40B4-BE49-F238E27FC236}">
                  <a16:creationId xmlns:a16="http://schemas.microsoft.com/office/drawing/2014/main" id="{1121EE1F-6E2F-4873-8664-F7AFEC4BE9F9}"/>
                </a:ext>
              </a:extLst>
            </p:cNvPr>
            <p:cNvGrpSpPr/>
            <p:nvPr/>
          </p:nvGrpSpPr>
          <p:grpSpPr bwMode="gray">
            <a:xfrm>
              <a:off x="9207511" y="2267609"/>
              <a:ext cx="328840" cy="328613"/>
              <a:chOff x="9207511" y="2267609"/>
              <a:chExt cx="328840" cy="328613"/>
            </a:xfrm>
          </p:grpSpPr>
          <p:sp>
            <p:nvSpPr>
              <p:cNvPr id="68" name="Rectangle 13">
                <a:extLst>
                  <a:ext uri="{FF2B5EF4-FFF2-40B4-BE49-F238E27FC236}">
                    <a16:creationId xmlns:a16="http://schemas.microsoft.com/office/drawing/2014/main" id="{35A4D0C1-35EF-4690-918D-3113430ADB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207511" y="2267609"/>
                <a:ext cx="108410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69" name="Rectangle 14">
                <a:extLst>
                  <a:ext uri="{FF2B5EF4-FFF2-40B4-BE49-F238E27FC236}">
                    <a16:creationId xmlns:a16="http://schemas.microsoft.com/office/drawing/2014/main" id="{CF0044E3-0353-458B-8B35-FCD3275A83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424329" y="2267609"/>
                <a:ext cx="112022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70" name="Rectangle 15">
                <a:extLst>
                  <a:ext uri="{FF2B5EF4-FFF2-40B4-BE49-F238E27FC236}">
                    <a16:creationId xmlns:a16="http://schemas.microsoft.com/office/drawing/2014/main" id="{88C21470-E21F-4D43-9601-2AF7E8087F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315919" y="2379555"/>
                <a:ext cx="108410" cy="108334"/>
              </a:xfrm>
              <a:prstGeom prst="rect">
                <a:avLst/>
              </a:prstGeom>
              <a:solidFill>
                <a:srgbClr val="E600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506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491624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71" name="Bildplatzhalter 70">
            <a:extLst>
              <a:ext uri="{FF2B5EF4-FFF2-40B4-BE49-F238E27FC236}">
                <a16:creationId xmlns:a16="http://schemas.microsoft.com/office/drawing/2014/main" id="{C729B55F-86AA-4B6A-9C4D-1DFAFDFDDA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47479 h 6858000"/>
              <a:gd name="connsiteX3" fmla="*/ 10384800 w 12192000"/>
              <a:gd name="connsiteY3" fmla="*/ 447479 h 6858000"/>
              <a:gd name="connsiteX4" fmla="*/ 10384800 w 12192000"/>
              <a:gd name="connsiteY4" fmla="*/ 1430279 h 6858000"/>
              <a:gd name="connsiteX5" fmla="*/ 12192000 w 12192000"/>
              <a:gd name="connsiteY5" fmla="*/ 1430279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447479"/>
                </a:lnTo>
                <a:lnTo>
                  <a:pt x="10384800" y="447479"/>
                </a:lnTo>
                <a:lnTo>
                  <a:pt x="10384800" y="1430279"/>
                </a:lnTo>
                <a:lnTo>
                  <a:pt x="12192000" y="143027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19392"/>
          </a:xfrm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824600" y="4761320"/>
            <a:ext cx="3672000" cy="1548000"/>
          </a:xfrm>
          <a:solidFill>
            <a:schemeClr val="bg1"/>
          </a:solidFill>
        </p:spPr>
        <p:txBody>
          <a:bodyPr wrap="square" lIns="324000" tIns="324000" rIns="324000" bIns="324000">
            <a:no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16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8148600" y="5853096"/>
            <a:ext cx="3024000" cy="179344"/>
          </a:xfrm>
        </p:spPr>
        <p:txBody>
          <a:bodyPr wrap="square" anchor="b">
            <a:sp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2819636" y="3957446"/>
            <a:ext cx="8100000" cy="965013"/>
          </a:xfrm>
          <a:solidFill>
            <a:schemeClr val="accent2"/>
          </a:solidFill>
        </p:spPr>
        <p:txBody>
          <a:bodyPr vert="horz" wrap="square" lIns="324000" tIns="234000" rIns="324000" bIns="234000" anchor="b" anchorCtr="0">
            <a:sp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Präsentationstitel maximal zweizeilig</a:t>
            </a:r>
          </a:p>
        </p:txBody>
      </p:sp>
      <p:grpSp>
        <p:nvGrpSpPr>
          <p:cNvPr id="64" name="Group 15">
            <a:extLst>
              <a:ext uri="{FF2B5EF4-FFF2-40B4-BE49-F238E27FC236}">
                <a16:creationId xmlns:a16="http://schemas.microsoft.com/office/drawing/2014/main" id="{71EC4DA7-0698-4882-9C3A-D101005987F6}"/>
              </a:ext>
            </a:extLst>
          </p:cNvPr>
          <p:cNvGrpSpPr/>
          <p:nvPr/>
        </p:nvGrpSpPr>
        <p:grpSpPr bwMode="gray">
          <a:xfrm>
            <a:off x="10712400" y="774573"/>
            <a:ext cx="823913" cy="328613"/>
            <a:chOff x="9207511" y="2267609"/>
            <a:chExt cx="823913" cy="328613"/>
          </a:xfrm>
        </p:grpSpPr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1657395F-2B4C-449E-9E80-E8353ABA999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9576102" y="2267609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6" name="Rectangle 12">
              <a:extLst>
                <a:ext uri="{FF2B5EF4-FFF2-40B4-BE49-F238E27FC236}">
                  <a16:creationId xmlns:a16="http://schemas.microsoft.com/office/drawing/2014/main" id="{FBAB3F7A-5B22-48EB-8527-4152DC19D1B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923014" y="2267609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67" name="Group 14">
              <a:extLst>
                <a:ext uri="{FF2B5EF4-FFF2-40B4-BE49-F238E27FC236}">
                  <a16:creationId xmlns:a16="http://schemas.microsoft.com/office/drawing/2014/main" id="{1121EE1F-6E2F-4873-8664-F7AFEC4BE9F9}"/>
                </a:ext>
              </a:extLst>
            </p:cNvPr>
            <p:cNvGrpSpPr/>
            <p:nvPr/>
          </p:nvGrpSpPr>
          <p:grpSpPr bwMode="gray">
            <a:xfrm>
              <a:off x="9207511" y="2267609"/>
              <a:ext cx="328840" cy="328613"/>
              <a:chOff x="9207511" y="2267609"/>
              <a:chExt cx="328840" cy="328613"/>
            </a:xfrm>
          </p:grpSpPr>
          <p:sp>
            <p:nvSpPr>
              <p:cNvPr id="68" name="Rectangle 13">
                <a:extLst>
                  <a:ext uri="{FF2B5EF4-FFF2-40B4-BE49-F238E27FC236}">
                    <a16:creationId xmlns:a16="http://schemas.microsoft.com/office/drawing/2014/main" id="{35A4D0C1-35EF-4690-918D-3113430ADB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207511" y="2267609"/>
                <a:ext cx="108410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69" name="Rectangle 14">
                <a:extLst>
                  <a:ext uri="{FF2B5EF4-FFF2-40B4-BE49-F238E27FC236}">
                    <a16:creationId xmlns:a16="http://schemas.microsoft.com/office/drawing/2014/main" id="{CF0044E3-0353-458B-8B35-FCD3275A83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424329" y="2267609"/>
                <a:ext cx="112022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70" name="Rectangle 15">
                <a:extLst>
                  <a:ext uri="{FF2B5EF4-FFF2-40B4-BE49-F238E27FC236}">
                    <a16:creationId xmlns:a16="http://schemas.microsoft.com/office/drawing/2014/main" id="{88C21470-E21F-4D43-9601-2AF7E8087F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315919" y="2379555"/>
                <a:ext cx="108410" cy="108334"/>
              </a:xfrm>
              <a:prstGeom prst="rect">
                <a:avLst/>
              </a:prstGeom>
              <a:solidFill>
                <a:srgbClr val="E600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191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450430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Bildplatzhalter 44">
            <a:extLst>
              <a:ext uri="{FF2B5EF4-FFF2-40B4-BE49-F238E27FC236}">
                <a16:creationId xmlns:a16="http://schemas.microsoft.com/office/drawing/2014/main" id="{6E46920D-25BA-4250-8AA4-E084AE777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1430279 h 6858000"/>
              <a:gd name="connsiteX5" fmla="*/ 1807200 w 12192000"/>
              <a:gd name="connsiteY5" fmla="*/ 1430279 h 6858000"/>
              <a:gd name="connsiteX6" fmla="*/ 1807200 w 12192000"/>
              <a:gd name="connsiteY6" fmla="*/ 447479 h 6858000"/>
              <a:gd name="connsiteX7" fmla="*/ 0 w 12192000"/>
              <a:gd name="connsiteY7" fmla="*/ 4474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430279"/>
                </a:lnTo>
                <a:lnTo>
                  <a:pt x="1807200" y="1430279"/>
                </a:lnTo>
                <a:lnTo>
                  <a:pt x="1807200" y="447479"/>
                </a:lnTo>
                <a:lnTo>
                  <a:pt x="0" y="447479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19392"/>
          </a:xfrm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979876" y="4653308"/>
            <a:ext cx="4248000" cy="1548000"/>
          </a:xfrm>
          <a:solidFill>
            <a:schemeClr val="bg1"/>
          </a:solidFill>
        </p:spPr>
        <p:txBody>
          <a:bodyPr wrap="square" lIns="324000" tIns="324000" rIns="324000" bIns="324000">
            <a:no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16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303876" y="5745276"/>
            <a:ext cx="3600000" cy="179152"/>
          </a:xfrm>
        </p:spPr>
        <p:txBody>
          <a:bodyPr wrap="square" anchor="b">
            <a:sp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659396" y="3849434"/>
            <a:ext cx="8100000" cy="965013"/>
          </a:xfrm>
          <a:solidFill>
            <a:schemeClr val="accent2"/>
          </a:solidFill>
        </p:spPr>
        <p:txBody>
          <a:bodyPr vert="horz" wrap="square" lIns="324000" tIns="234000" rIns="324000" bIns="234000" anchor="b" anchorCtr="0">
            <a:sp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Präsentationstitel maximal zweizeilig</a:t>
            </a:r>
          </a:p>
        </p:txBody>
      </p:sp>
      <p:grpSp>
        <p:nvGrpSpPr>
          <p:cNvPr id="36" name="Group 24">
            <a:extLst>
              <a:ext uri="{FF2B5EF4-FFF2-40B4-BE49-F238E27FC236}">
                <a16:creationId xmlns:a16="http://schemas.microsoft.com/office/drawing/2014/main" id="{66556439-5B0B-42C0-B053-E27082360793}"/>
              </a:ext>
            </a:extLst>
          </p:cNvPr>
          <p:cNvGrpSpPr/>
          <p:nvPr/>
        </p:nvGrpSpPr>
        <p:grpSpPr bwMode="gray">
          <a:xfrm>
            <a:off x="655200" y="774573"/>
            <a:ext cx="823913" cy="328613"/>
            <a:chOff x="9207511" y="2267609"/>
            <a:chExt cx="823913" cy="328613"/>
          </a:xfrm>
        </p:grpSpPr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3A368267-C0A7-4A56-BE09-A685043A7B43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9576102" y="2267609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8" name="Rectangle 12">
              <a:extLst>
                <a:ext uri="{FF2B5EF4-FFF2-40B4-BE49-F238E27FC236}">
                  <a16:creationId xmlns:a16="http://schemas.microsoft.com/office/drawing/2014/main" id="{803E0822-B8D0-4EAF-A893-09F85DA794D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923014" y="2267609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39" name="Group 27">
              <a:extLst>
                <a:ext uri="{FF2B5EF4-FFF2-40B4-BE49-F238E27FC236}">
                  <a16:creationId xmlns:a16="http://schemas.microsoft.com/office/drawing/2014/main" id="{5E8DDCAB-FAB1-4B00-9DC5-2D83F97722A6}"/>
                </a:ext>
              </a:extLst>
            </p:cNvPr>
            <p:cNvGrpSpPr/>
            <p:nvPr/>
          </p:nvGrpSpPr>
          <p:grpSpPr bwMode="gray">
            <a:xfrm>
              <a:off x="9207511" y="2267609"/>
              <a:ext cx="328840" cy="328613"/>
              <a:chOff x="9207511" y="2267609"/>
              <a:chExt cx="328840" cy="328613"/>
            </a:xfrm>
          </p:grpSpPr>
          <p:sp>
            <p:nvSpPr>
              <p:cNvPr id="40" name="Rectangle 13">
                <a:extLst>
                  <a:ext uri="{FF2B5EF4-FFF2-40B4-BE49-F238E27FC236}">
                    <a16:creationId xmlns:a16="http://schemas.microsoft.com/office/drawing/2014/main" id="{10331CDD-F759-4F17-8FF2-5F287845D7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207511" y="2267609"/>
                <a:ext cx="108410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1" name="Rectangle 14">
                <a:extLst>
                  <a:ext uri="{FF2B5EF4-FFF2-40B4-BE49-F238E27FC236}">
                    <a16:creationId xmlns:a16="http://schemas.microsoft.com/office/drawing/2014/main" id="{AF2D5217-C183-4AA1-9243-9905F1BF674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424329" y="2267609"/>
                <a:ext cx="112022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2" name="Rectangle 15">
                <a:extLst>
                  <a:ext uri="{FF2B5EF4-FFF2-40B4-BE49-F238E27FC236}">
                    <a16:creationId xmlns:a16="http://schemas.microsoft.com/office/drawing/2014/main" id="{F25F8161-A9D0-4CBB-BCDD-9C0E3FEEC08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315919" y="2379555"/>
                <a:ext cx="108410" cy="108334"/>
              </a:xfrm>
              <a:prstGeom prst="rect">
                <a:avLst/>
              </a:prstGeom>
              <a:solidFill>
                <a:srgbClr val="E600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182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118805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34" name="Bildplatzhalter 33">
            <a:extLst>
              <a:ext uri="{FF2B5EF4-FFF2-40B4-BE49-F238E27FC236}">
                <a16:creationId xmlns:a16="http://schemas.microsoft.com/office/drawing/2014/main" id="{A8B6E1B4-BF6A-4D75-A05D-CE216D351E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1965600 h 6858000"/>
              <a:gd name="connsiteX5" fmla="*/ 1807200 w 12192000"/>
              <a:gd name="connsiteY5" fmla="*/ 1965600 h 6858000"/>
              <a:gd name="connsiteX6" fmla="*/ 1807200 w 12192000"/>
              <a:gd name="connsiteY6" fmla="*/ 982800 h 6858000"/>
              <a:gd name="connsiteX7" fmla="*/ 0 w 12192000"/>
              <a:gd name="connsiteY7" fmla="*/ 982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965600"/>
                </a:lnTo>
                <a:lnTo>
                  <a:pt x="1807200" y="1965600"/>
                </a:lnTo>
                <a:lnTo>
                  <a:pt x="1807200" y="982800"/>
                </a:lnTo>
                <a:lnTo>
                  <a:pt x="0" y="982800"/>
                </a:lnTo>
                <a:close/>
              </a:path>
            </a:pathLst>
          </a:custGeom>
          <a:solidFill>
            <a:srgbClr val="C6C7C8"/>
          </a:solidFill>
        </p:spPr>
        <p:txBody>
          <a:bodyPr wrap="square">
            <a:noAutofit/>
          </a:bodyPr>
          <a:lstStyle>
            <a:lvl1pPr>
              <a:defRPr b="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19392"/>
          </a:xfrm>
        </p:spPr>
        <p:txBody>
          <a:bodyPr>
            <a:sp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56346" y="4653308"/>
            <a:ext cx="3672000" cy="1548000"/>
          </a:xfrm>
          <a:solidFill>
            <a:schemeClr val="bg1"/>
          </a:solidFill>
        </p:spPr>
        <p:txBody>
          <a:bodyPr wrap="square" lIns="324000" tIns="324000" rIns="324000" bIns="324000">
            <a:no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16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maximal 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080346" y="5745276"/>
            <a:ext cx="3024000" cy="179152"/>
          </a:xfrm>
        </p:spPr>
        <p:txBody>
          <a:bodyPr wrap="square" anchor="b">
            <a:spAutoFit/>
          </a:bodyPr>
          <a:lstStyle>
            <a:lvl1pPr>
              <a:lnSpc>
                <a:spcPct val="104000"/>
              </a:lnSpc>
              <a:spcBef>
                <a:spcPts val="0"/>
              </a:spcBef>
              <a:defRPr sz="1200" b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>
          <a:xfrm>
            <a:off x="1451484" y="3356992"/>
            <a:ext cx="4572000" cy="1457455"/>
          </a:xfrm>
          <a:solidFill>
            <a:schemeClr val="accent2"/>
          </a:solidFill>
        </p:spPr>
        <p:txBody>
          <a:bodyPr vert="horz" wrap="square" lIns="324000" tIns="234000" rIns="324000" bIns="234000" anchor="b" anchorCtr="0">
            <a:sp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Präsentationstitel maximal vierzeilig</a:t>
            </a:r>
          </a:p>
        </p:txBody>
      </p:sp>
      <p:grpSp>
        <p:nvGrpSpPr>
          <p:cNvPr id="26" name="Group 22">
            <a:extLst>
              <a:ext uri="{FF2B5EF4-FFF2-40B4-BE49-F238E27FC236}">
                <a16:creationId xmlns:a16="http://schemas.microsoft.com/office/drawing/2014/main" id="{CB493AE1-707D-4E0E-8D8B-CA32248A7F89}"/>
              </a:ext>
            </a:extLst>
          </p:cNvPr>
          <p:cNvGrpSpPr/>
          <p:nvPr/>
        </p:nvGrpSpPr>
        <p:grpSpPr bwMode="gray">
          <a:xfrm>
            <a:off x="655200" y="1309894"/>
            <a:ext cx="823913" cy="328613"/>
            <a:chOff x="9207511" y="2267609"/>
            <a:chExt cx="823913" cy="328613"/>
          </a:xfrm>
        </p:grpSpPr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9E6A5EFC-5716-4C76-871B-1C1B5B7B721A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9576102" y="2267609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E8816F64-AC88-4AD6-B416-06AD934D922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9923014" y="2267609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29" name="Group 25">
              <a:extLst>
                <a:ext uri="{FF2B5EF4-FFF2-40B4-BE49-F238E27FC236}">
                  <a16:creationId xmlns:a16="http://schemas.microsoft.com/office/drawing/2014/main" id="{130798D7-AF51-4FB8-A12B-B84D7777FEFE}"/>
                </a:ext>
              </a:extLst>
            </p:cNvPr>
            <p:cNvGrpSpPr/>
            <p:nvPr/>
          </p:nvGrpSpPr>
          <p:grpSpPr bwMode="gray">
            <a:xfrm>
              <a:off x="9207511" y="2267609"/>
              <a:ext cx="328840" cy="328613"/>
              <a:chOff x="9207511" y="2267609"/>
              <a:chExt cx="328840" cy="328613"/>
            </a:xfrm>
          </p:grpSpPr>
          <p:sp>
            <p:nvSpPr>
              <p:cNvPr id="30" name="Rectangle 13">
                <a:extLst>
                  <a:ext uri="{FF2B5EF4-FFF2-40B4-BE49-F238E27FC236}">
                    <a16:creationId xmlns:a16="http://schemas.microsoft.com/office/drawing/2014/main" id="{4CEE6984-5E71-45C9-AED1-46D804064D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207511" y="2267609"/>
                <a:ext cx="108410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1" name="Rectangle 14">
                <a:extLst>
                  <a:ext uri="{FF2B5EF4-FFF2-40B4-BE49-F238E27FC236}">
                    <a16:creationId xmlns:a16="http://schemas.microsoft.com/office/drawing/2014/main" id="{8394FC4D-9305-4433-BA8C-E00620CB9F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424329" y="2267609"/>
                <a:ext cx="112022" cy="328613"/>
              </a:xfrm>
              <a:prstGeom prst="rect">
                <a:avLst/>
              </a:prstGeom>
              <a:solidFill>
                <a:srgbClr val="006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2" name="Rectangle 15">
                <a:extLst>
                  <a:ext uri="{FF2B5EF4-FFF2-40B4-BE49-F238E27FC236}">
                    <a16:creationId xmlns:a16="http://schemas.microsoft.com/office/drawing/2014/main" id="{F87BAB14-0CE9-4D49-9BCD-E34778BDAC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9315919" y="2379555"/>
                <a:ext cx="108410" cy="108334"/>
              </a:xfrm>
              <a:prstGeom prst="rect">
                <a:avLst/>
              </a:prstGeom>
              <a:solidFill>
                <a:srgbClr val="E600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768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64253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sz="2700" b="0" i="0" baseline="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03412" y="1536185"/>
            <a:ext cx="11052000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Eins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3" name="Textplatzhalter 7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03412" y="2339729"/>
            <a:ext cx="11052000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Zwei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4" name="Textplatzhalter 7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803412" y="3143273"/>
            <a:ext cx="11052000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Drei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803412" y="3946817"/>
            <a:ext cx="11052000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Vier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03412" y="4750361"/>
            <a:ext cx="11052000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Fünf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7" name="Textplatzhalter 7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803412" y="5553905"/>
            <a:ext cx="11052000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Sechs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35361" y="1384300"/>
            <a:ext cx="242053" cy="523220"/>
          </a:xfrm>
        </p:spPr>
        <p:txBody>
          <a:bodyPr wrap="none" lIns="0" tIns="0" rIns="0" bIns="0" anchor="t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335360" y="2187844"/>
            <a:ext cx="242053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35360" y="2991388"/>
            <a:ext cx="242053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35360" y="3794932"/>
            <a:ext cx="242053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335360" y="4598476"/>
            <a:ext cx="242053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35360" y="5402020"/>
            <a:ext cx="242053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982544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Objekt 5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080456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56" name="Objekt 5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hteck 5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57" name="Textplatzhalter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03411" y="1536185"/>
            <a:ext cx="5112000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</a:t>
            </a:r>
            <a:r>
              <a:rPr lang="de-DE" noProof="0" dirty="0"/>
              <a:t>Agenda</a:t>
            </a:r>
            <a:r>
              <a:rPr lang="de-DE" dirty="0"/>
              <a:t> Nummer Eins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58" name="Textplatzhalter 7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803411" y="2339729"/>
            <a:ext cx="5112000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Zwei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59" name="Textplatzhalter 7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803411" y="3143273"/>
            <a:ext cx="5112000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Drei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0" name="Textplatzhalter 7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803411" y="3946817"/>
            <a:ext cx="5112000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Vier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1" name="Textplatzhalter 7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03411" y="4750361"/>
            <a:ext cx="5112000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Fünf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2" name="Textplatzhalter 7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803411" y="5553905"/>
            <a:ext cx="5112000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Sechs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3" name="Textplatzhalter 7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6946588" y="1536185"/>
            <a:ext cx="4908771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Sieben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4" name="Textplatzhalter 7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6946588" y="2339729"/>
            <a:ext cx="4908771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Acht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5" name="Textplatzhalter 7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946588" y="3143273"/>
            <a:ext cx="4908771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Neun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6" name="Textplatzhalter 7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946588" y="3946817"/>
            <a:ext cx="4908771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Zehn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7" name="Textplatzhalter 7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946588" y="4750361"/>
            <a:ext cx="4908771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Elf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68" name="Textplatzhalter 7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946588" y="5553905"/>
            <a:ext cx="4908771" cy="427553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2000"/>
              </a:lnSpc>
              <a:defRPr sz="1600" b="0">
                <a:solidFill>
                  <a:schemeClr val="accent1"/>
                </a:solidFill>
              </a:defRPr>
            </a:lvl1pPr>
            <a:lvl2pPr marL="180000" indent="-180000">
              <a:lnSpc>
                <a:spcPct val="102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Titel Agenda Nummer Zwölf</a:t>
            </a:r>
          </a:p>
          <a:p>
            <a:pPr lvl="1"/>
            <a:r>
              <a:rPr lang="de-DE" dirty="0"/>
              <a:t>Agenda Unterpunkt</a:t>
            </a:r>
          </a:p>
        </p:txBody>
      </p:sp>
      <p:sp>
        <p:nvSpPr>
          <p:cNvPr id="32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35360" y="1384300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33" name="Textplatzhalter 7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335360" y="2187844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34" name="Textplatzhalter 7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335360" y="2991388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335360" y="3794932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36" name="Textplatzhalter 7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335360" y="4598476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37" name="Textplatzhalter 7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335360" y="5402020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6</a:t>
            </a:r>
          </a:p>
        </p:txBody>
      </p:sp>
      <p:sp>
        <p:nvSpPr>
          <p:cNvPr id="38" name="Textplatzhalter 7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482069" y="1384300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7</a:t>
            </a:r>
          </a:p>
        </p:txBody>
      </p:sp>
      <p:sp>
        <p:nvSpPr>
          <p:cNvPr id="39" name="Textplatzhalter 7"/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6482069" y="2188188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8</a:t>
            </a:r>
          </a:p>
        </p:txBody>
      </p:sp>
      <p:sp>
        <p:nvSpPr>
          <p:cNvPr id="40" name="Textplatzhalter 7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6482069" y="2991646"/>
            <a:ext cx="242054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9</a:t>
            </a:r>
          </a:p>
        </p:txBody>
      </p:sp>
      <p:sp>
        <p:nvSpPr>
          <p:cNvPr id="41" name="Textplatzhalter 7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6240016" y="3795104"/>
            <a:ext cx="484107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10</a:t>
            </a:r>
          </a:p>
        </p:txBody>
      </p:sp>
      <p:sp>
        <p:nvSpPr>
          <p:cNvPr id="42" name="Textplatzhalter 7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6272397" y="4598562"/>
            <a:ext cx="451727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11</a:t>
            </a:r>
          </a:p>
        </p:txBody>
      </p:sp>
      <p:sp>
        <p:nvSpPr>
          <p:cNvPr id="43" name="Textplatzhalter 7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6240016" y="5402020"/>
            <a:ext cx="484107" cy="523220"/>
          </a:xfrm>
        </p:spPr>
        <p:txBody>
          <a:bodyPr wrap="non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3400" b="0">
                <a:solidFill>
                  <a:schemeClr val="accent2"/>
                </a:solidFill>
              </a:defRPr>
            </a:lvl1pPr>
            <a:lvl2pPr>
              <a:lnSpc>
                <a:spcPts val="2200"/>
              </a:lnSpc>
              <a:defRPr sz="1800">
                <a:solidFill>
                  <a:schemeClr val="bg2"/>
                </a:solidFill>
              </a:defRPr>
            </a:lvl2pPr>
            <a:lvl3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ts val="22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51867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30625004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1" imgW="344" imgH="345" progId="TCLayout.ActiveDocument.1">
                  <p:embed/>
                </p:oleObj>
              </mc:Choice>
              <mc:Fallback>
                <p:oleObj name="think-cell Folie" r:id="rId31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35360" y="260649"/>
            <a:ext cx="11520000" cy="7918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35360" y="1268759"/>
            <a:ext cx="11520000" cy="49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 bwMode="gray">
          <a:xfrm>
            <a:off x="1966462" y="6510242"/>
            <a:ext cx="9504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de-DE"/>
              <a:t>Quick Guide Schnellrechner | Marketing-Unterlage | August 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11568640" y="6510242"/>
            <a:ext cx="288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7" name="Gruppieren 26"/>
          <p:cNvGrpSpPr>
            <a:grpSpLocks noChangeAspect="1"/>
          </p:cNvGrpSpPr>
          <p:nvPr userDrawn="1"/>
        </p:nvGrpSpPr>
        <p:grpSpPr bwMode="gray">
          <a:xfrm>
            <a:off x="335360" y="6407293"/>
            <a:ext cx="541565" cy="216000"/>
            <a:chOff x="323850" y="6294680"/>
            <a:chExt cx="823913" cy="328613"/>
          </a:xfrm>
        </p:grpSpPr>
        <p:sp>
          <p:nvSpPr>
            <p:cNvPr id="2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782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3" r:id="rId2"/>
    <p:sldLayoutId id="2147483684" r:id="rId3"/>
    <p:sldLayoutId id="2147483694" r:id="rId4"/>
    <p:sldLayoutId id="2147483695" r:id="rId5"/>
    <p:sldLayoutId id="2147483696" r:id="rId6"/>
    <p:sldLayoutId id="2147483697" r:id="rId7"/>
    <p:sldLayoutId id="2147483664" r:id="rId8"/>
    <p:sldLayoutId id="2147483663" r:id="rId9"/>
    <p:sldLayoutId id="2147483665" r:id="rId10"/>
    <p:sldLayoutId id="2147483661" r:id="rId11"/>
    <p:sldLayoutId id="2147483667" r:id="rId12"/>
    <p:sldLayoutId id="2147483676" r:id="rId13"/>
    <p:sldLayoutId id="2147483671" r:id="rId14"/>
    <p:sldLayoutId id="2147483672" r:id="rId15"/>
    <p:sldLayoutId id="2147483673" r:id="rId16"/>
    <p:sldLayoutId id="2147483690" r:id="rId17"/>
    <p:sldLayoutId id="2147483655" r:id="rId18"/>
    <p:sldLayoutId id="2147483677" r:id="rId19"/>
    <p:sldLayoutId id="2147483674" r:id="rId20"/>
    <p:sldLayoutId id="2147483678" r:id="rId21"/>
    <p:sldLayoutId id="2147483675" r:id="rId22"/>
    <p:sldLayoutId id="2147483679" r:id="rId23"/>
    <p:sldLayoutId id="2147483691" r:id="rId24"/>
    <p:sldLayoutId id="2147483692" r:id="rId25"/>
    <p:sldLayoutId id="2147483698" r:id="rId26"/>
    <p:sldLayoutId id="2147483699" r:id="rId27"/>
  </p:sldLayoutIdLst>
  <p:hf hdr="0" dt="0"/>
  <p:txStyles>
    <p:titleStyle>
      <a:lvl1pPr algn="l" defTabSz="914400" rtl="0" eaLnBrk="1" latinLnBrk="0" hangingPunct="1">
        <a:lnSpc>
          <a:spcPts val="2970"/>
        </a:lnSpc>
        <a:spcBef>
          <a:spcPct val="0"/>
        </a:spcBef>
        <a:buNone/>
        <a:defRPr sz="27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4000"/>
        </a:lnSpc>
        <a:spcBef>
          <a:spcPts val="1200"/>
        </a:spcBef>
        <a:buSzPct val="110000"/>
        <a:buFont typeface="Wingdings" panose="05000000000000000000" pitchFamily="2" charset="2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4000"/>
        </a:lnSpc>
        <a:spcBef>
          <a:spcPts val="800"/>
        </a:spcBef>
        <a:buSzPct val="110000"/>
        <a:buFont typeface="Wingdings" panose="05000000000000000000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914400" rtl="0" eaLnBrk="1" latinLnBrk="0" hangingPunct="1">
        <a:lnSpc>
          <a:spcPct val="104000"/>
        </a:lnSpc>
        <a:spcBef>
          <a:spcPts val="6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000" indent="-234000" algn="l" defTabSz="914400" rtl="0" eaLnBrk="1" latinLnBrk="0" hangingPunct="1">
        <a:lnSpc>
          <a:spcPct val="104000"/>
        </a:lnSpc>
        <a:spcBef>
          <a:spcPts val="3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02000" indent="-234000" algn="l" defTabSz="914400" rtl="0" eaLnBrk="1" latinLnBrk="0" hangingPunct="1">
        <a:lnSpc>
          <a:spcPct val="104000"/>
        </a:lnSpc>
        <a:spcBef>
          <a:spcPts val="3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 userDrawn="1">
          <p15:clr>
            <a:srgbClr val="F26B43"/>
          </p15:clr>
        </p15:guide>
        <p15:guide id="2" orient="horz" pos="799" userDrawn="1">
          <p15:clr>
            <a:srgbClr val="F26B43"/>
          </p15:clr>
        </p15:guide>
        <p15:guide id="3" orient="horz" pos="3906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6" pos="3727" userDrawn="1">
          <p15:clr>
            <a:srgbClr val="F26B43"/>
          </p15:clr>
        </p15:guide>
        <p15:guide id="7" pos="39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0.xml"/><Relationship Id="rId6" Type="http://schemas.openxmlformats.org/officeDocument/2006/relationships/image" Target="../media/image1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1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32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11" Type="http://schemas.openxmlformats.org/officeDocument/2006/relationships/image" Target="../media/image39.svg"/><Relationship Id="rId5" Type="http://schemas.openxmlformats.org/officeDocument/2006/relationships/image" Target="../media/image35.pn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19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17" Type="http://schemas.openxmlformats.org/officeDocument/2006/relationships/image" Target="../media/image58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11" Type="http://schemas.openxmlformats.org/officeDocument/2006/relationships/image" Target="../media/image19.svg"/><Relationship Id="rId5" Type="http://schemas.openxmlformats.org/officeDocument/2006/relationships/image" Target="../media/image48.png"/><Relationship Id="rId15" Type="http://schemas.openxmlformats.org/officeDocument/2006/relationships/image" Target="../media/image56.svg"/><Relationship Id="rId10" Type="http://schemas.openxmlformats.org/officeDocument/2006/relationships/image" Target="../media/image18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Relationship Id="rId1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19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2.png"/><Relationship Id="rId11" Type="http://schemas.openxmlformats.org/officeDocument/2006/relationships/image" Target="../media/image67.sv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70.sv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sv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sv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3714848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>
            <p:custDataLst>
              <p:tags r:id="rId2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/>
              <a:t>Marketing-Unterlage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74875" y="2180474"/>
            <a:ext cx="8712000" cy="984885"/>
          </a:xfrm>
        </p:spPr>
        <p:txBody>
          <a:bodyPr vert="horz"/>
          <a:lstStyle/>
          <a:p>
            <a:r>
              <a:rPr lang="de-DE" dirty="0"/>
              <a:t>Der XEMPUS </a:t>
            </a:r>
            <a:r>
              <a:rPr lang="de-DE" dirty="0" err="1"/>
              <a:t>advisor</a:t>
            </a:r>
            <a:r>
              <a:rPr lang="de-DE" dirty="0"/>
              <a:t> –</a:t>
            </a:r>
            <a:br>
              <a:rPr lang="de-DE" dirty="0"/>
            </a:br>
            <a:r>
              <a:rPr lang="de-DE" dirty="0"/>
              <a:t>Quick Guide Arbeitnehmer-Infoportal (AIP)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174675" y="3398803"/>
            <a:ext cx="8712200" cy="238783"/>
          </a:xfrm>
        </p:spPr>
        <p:txBody>
          <a:bodyPr/>
          <a:lstStyle/>
          <a:p>
            <a:r>
              <a:rPr lang="de-DE" dirty="0"/>
              <a:t>Vertriebspartnerinformation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Verkaufsförderung Vorsorge | Köln | Februar 2024</a:t>
            </a:r>
          </a:p>
        </p:txBody>
      </p:sp>
    </p:spTree>
    <p:extLst>
      <p:ext uri="{BB962C8B-B14F-4D97-AF65-F5344CB8AC3E}">
        <p14:creationId xmlns:p14="http://schemas.microsoft.com/office/powerpoint/2010/main" val="253289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91AC08D-15F3-1E37-46AB-8729C289144F}"/>
              </a:ext>
            </a:extLst>
          </p:cNvPr>
          <p:cNvSpPr/>
          <p:nvPr/>
        </p:nvSpPr>
        <p:spPr>
          <a:xfrm>
            <a:off x="0" y="1249684"/>
            <a:ext cx="12191999" cy="4358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256C5F16-279A-4691-A059-0C24FC6E13D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6504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256C5F16-279A-4691-A059-0C24FC6E1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sz="2800" dirty="0"/>
              <a:t>In wenigen Schritten zum Arbeitnehmer-Infoportal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73C3077-50DB-42F2-A1EA-7A546927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Quick Guide Arbeitnehmer-Infoportal (AIP) | Marketing-Unterlage | Februar 2024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B2F5A90-091F-40C6-93AF-5D4F5DA77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2</a:t>
            </a:fld>
            <a:endParaRPr lang="de-DE" dirty="0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4DC719A-DF1F-9820-B228-4C57A9119C33}"/>
              </a:ext>
            </a:extLst>
          </p:cNvPr>
          <p:cNvGrpSpPr/>
          <p:nvPr/>
        </p:nvGrpSpPr>
        <p:grpSpPr>
          <a:xfrm>
            <a:off x="1076485" y="2738370"/>
            <a:ext cx="449495" cy="449494"/>
            <a:chOff x="335360" y="2912178"/>
            <a:chExt cx="648072" cy="648072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2C2769B-D300-3D3B-C401-EAB8A98FDF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360" y="2912178"/>
              <a:ext cx="648072" cy="648072"/>
            </a:xfrm>
            <a:prstGeom prst="rect">
              <a:avLst/>
            </a:prstGeom>
            <a:solidFill>
              <a:schemeClr val="accent2"/>
            </a:solidFill>
            <a:ln w="2222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E8A985EE-2C1F-F801-F840-4FE1E18A385A}"/>
                </a:ext>
              </a:extLst>
            </p:cNvPr>
            <p:cNvSpPr txBox="1"/>
            <p:nvPr/>
          </p:nvSpPr>
          <p:spPr>
            <a:xfrm>
              <a:off x="445784" y="2936688"/>
              <a:ext cx="427222" cy="59905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</a:pPr>
              <a:r>
                <a:rPr lang="de-DE" sz="27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8137F3F-D982-B31A-CEDB-B403DDAB9B39}"/>
              </a:ext>
            </a:extLst>
          </p:cNvPr>
          <p:cNvGrpSpPr/>
          <p:nvPr/>
        </p:nvGrpSpPr>
        <p:grpSpPr>
          <a:xfrm>
            <a:off x="3646362" y="1511037"/>
            <a:ext cx="7847095" cy="4756087"/>
            <a:chOff x="3939698" y="1607321"/>
            <a:chExt cx="7191332" cy="4358632"/>
          </a:xfrm>
          <a:effectLst>
            <a:outerShdw blurRad="76200" dir="2700000" algn="tl" rotWithShape="0">
              <a:prstClr val="black">
                <a:alpha val="20277"/>
              </a:prstClr>
            </a:outerShdw>
          </a:effectLst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83C09A14-8EAE-7470-AE7B-EB64CBE666E7}"/>
                </a:ext>
              </a:extLst>
            </p:cNvPr>
            <p:cNvSpPr/>
            <p:nvPr/>
          </p:nvSpPr>
          <p:spPr>
            <a:xfrm>
              <a:off x="4826874" y="1874653"/>
              <a:ext cx="5440155" cy="3426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17" name="Grafik 16" descr="Ein Bild, das Text, Screenshot, Software, Webseite enthält.&#10;&#10;Automatisch generierte Beschreibung">
              <a:extLst>
                <a:ext uri="{FF2B5EF4-FFF2-40B4-BE49-F238E27FC236}">
                  <a16:creationId xmlns:a16="http://schemas.microsoft.com/office/drawing/2014/main" id="{E3B10E4C-9200-CFD2-3A96-02B07B2ED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1836" y="1874653"/>
              <a:ext cx="5440155" cy="2915795"/>
            </a:xfrm>
            <a:prstGeom prst="rect">
              <a:avLst/>
            </a:prstGeom>
          </p:spPr>
        </p:pic>
        <p:pic>
          <p:nvPicPr>
            <p:cNvPr id="13" name="Grafik 12" descr="Ein Bild, das Computer, computer, Text, Ausgabegerät enthält.&#10;&#10;Automatisch generierte Beschreibung">
              <a:extLst>
                <a:ext uri="{FF2B5EF4-FFF2-40B4-BE49-F238E27FC236}">
                  <a16:creationId xmlns:a16="http://schemas.microsoft.com/office/drawing/2014/main" id="{018AA5E0-F057-2B1A-8471-8500407C0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39698" y="1607321"/>
              <a:ext cx="7191332" cy="4358632"/>
            </a:xfrm>
            <a:prstGeom prst="rect">
              <a:avLst/>
            </a:prstGeom>
          </p:spPr>
        </p:pic>
      </p:grp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0EC82F45-BF7F-206F-800E-2DCDF14AC2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797989" y="1615129"/>
            <a:ext cx="3353795" cy="630142"/>
          </a:xfrm>
        </p:spPr>
        <p:txBody>
          <a:bodyPr/>
          <a:lstStyle/>
          <a:p>
            <a:pPr lvl="0"/>
            <a:r>
              <a:rPr lang="de-DE" sz="1400" dirty="0"/>
              <a:t>So erstellen Sie das Arbeitnehmer-Infoportal für Ihren Arbeitgeberkunden </a:t>
            </a:r>
            <a:br>
              <a:rPr lang="de-DE" sz="1400" dirty="0"/>
            </a:br>
            <a:r>
              <a:rPr lang="de-DE" sz="1400" dirty="0"/>
              <a:t>mit wenigen Klicks: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0492AB99-3CC3-2E72-DC11-B4295F9270E2}"/>
              </a:ext>
            </a:extLst>
          </p:cNvPr>
          <p:cNvSpPr txBox="1">
            <a:spLocks/>
          </p:cNvSpPr>
          <p:nvPr/>
        </p:nvSpPr>
        <p:spPr bwMode="gray">
          <a:xfrm>
            <a:off x="1790379" y="2669756"/>
            <a:ext cx="2197525" cy="56675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800"/>
              </a:spcBef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104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914400" rtl="0" eaLnBrk="1" latinLnBrk="0" hangingPunct="1">
              <a:lnSpc>
                <a:spcPct val="104000"/>
              </a:lnSpc>
              <a:spcBef>
                <a:spcPts val="3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914400" rtl="0" eaLnBrk="1" latinLnBrk="0" hangingPunct="1">
              <a:lnSpc>
                <a:spcPct val="104000"/>
              </a:lnSpc>
              <a:spcBef>
                <a:spcPts val="3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</a:pPr>
            <a:r>
              <a:rPr lang="de-DE" sz="1200" dirty="0"/>
              <a:t>Wählen Sie den Arbeitgeber aus, bei dem Sie das AN-Infoportal einrichten wollen.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7231037C-88E8-5CD5-5D28-E405D6BF0BC7}"/>
              </a:ext>
            </a:extLst>
          </p:cNvPr>
          <p:cNvSpPr txBox="1">
            <a:spLocks/>
          </p:cNvSpPr>
          <p:nvPr/>
        </p:nvSpPr>
        <p:spPr bwMode="gray">
          <a:xfrm>
            <a:off x="1790380" y="3535519"/>
            <a:ext cx="1953280" cy="56675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800"/>
              </a:spcBef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104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914400" rtl="0" eaLnBrk="1" latinLnBrk="0" hangingPunct="1">
              <a:lnSpc>
                <a:spcPct val="104000"/>
              </a:lnSpc>
              <a:spcBef>
                <a:spcPts val="3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914400" rtl="0" eaLnBrk="1" latinLnBrk="0" hangingPunct="1">
              <a:lnSpc>
                <a:spcPct val="104000"/>
              </a:lnSpc>
              <a:spcBef>
                <a:spcPts val="3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</a:pPr>
            <a:r>
              <a:rPr lang="de-DE" sz="1200" dirty="0"/>
              <a:t>Konfigurieren Sie das Design passend zum gewählten Arbeitgeber. 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329D6B75-F96B-DCA2-4B94-9916DF7E9761}"/>
              </a:ext>
            </a:extLst>
          </p:cNvPr>
          <p:cNvSpPr txBox="1">
            <a:spLocks/>
          </p:cNvSpPr>
          <p:nvPr/>
        </p:nvSpPr>
        <p:spPr bwMode="gray">
          <a:xfrm>
            <a:off x="1790379" y="4401282"/>
            <a:ext cx="2361405" cy="56675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800"/>
              </a:spcBef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104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914400" rtl="0" eaLnBrk="1" latinLnBrk="0" hangingPunct="1">
              <a:lnSpc>
                <a:spcPct val="104000"/>
              </a:lnSpc>
              <a:spcBef>
                <a:spcPts val="3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914400" rtl="0" eaLnBrk="1" latinLnBrk="0" hangingPunct="1">
              <a:lnSpc>
                <a:spcPct val="104000"/>
              </a:lnSpc>
              <a:spcBef>
                <a:spcPts val="3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</a:pPr>
            <a:r>
              <a:rPr lang="de-DE" sz="1200" dirty="0"/>
              <a:t>Stellen Sie dem Arbeitgeber </a:t>
            </a:r>
            <a:br>
              <a:rPr lang="de-DE" sz="1200" dirty="0"/>
            </a:br>
            <a:r>
              <a:rPr lang="de-DE" sz="1200" dirty="0"/>
              <a:t>den Link zu seinem individuellen</a:t>
            </a:r>
            <a:br>
              <a:rPr lang="de-DE" sz="1200" dirty="0"/>
            </a:br>
            <a:r>
              <a:rPr lang="de-DE" sz="1200" dirty="0"/>
              <a:t>AN-Infoportal zur Verfügung.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CB90AA1B-50B6-F0F6-5908-15155D1DC374}"/>
              </a:ext>
            </a:extLst>
          </p:cNvPr>
          <p:cNvSpPr>
            <a:spLocks noChangeAspect="1"/>
          </p:cNvSpPr>
          <p:nvPr/>
        </p:nvSpPr>
        <p:spPr>
          <a:xfrm>
            <a:off x="1076485" y="3604137"/>
            <a:ext cx="449495" cy="449495"/>
          </a:xfrm>
          <a:prstGeom prst="rect">
            <a:avLst/>
          </a:prstGeom>
          <a:solidFill>
            <a:schemeClr val="accent2"/>
          </a:solidFill>
          <a:ln w="222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1BD056CD-3462-0558-6709-A73093CEAAF9}"/>
              </a:ext>
            </a:extLst>
          </p:cNvPr>
          <p:cNvSpPr txBox="1"/>
          <p:nvPr/>
        </p:nvSpPr>
        <p:spPr>
          <a:xfrm>
            <a:off x="1153074" y="3621135"/>
            <a:ext cx="296316" cy="4154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</a:pPr>
            <a:r>
              <a:rPr lang="de-DE" sz="27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A4113054-E8C7-2C02-6552-80D779B4A95C}"/>
              </a:ext>
            </a:extLst>
          </p:cNvPr>
          <p:cNvGrpSpPr/>
          <p:nvPr/>
        </p:nvGrpSpPr>
        <p:grpSpPr>
          <a:xfrm>
            <a:off x="1076485" y="4469900"/>
            <a:ext cx="449495" cy="449495"/>
            <a:chOff x="335360" y="2912177"/>
            <a:chExt cx="648072" cy="648072"/>
          </a:xfrm>
        </p:grpSpPr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FF1BD07F-8080-3B2F-0841-AE0D74A9B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360" y="2912177"/>
              <a:ext cx="648072" cy="648072"/>
            </a:xfrm>
            <a:prstGeom prst="rect">
              <a:avLst/>
            </a:prstGeom>
            <a:solidFill>
              <a:schemeClr val="accent2"/>
            </a:solidFill>
            <a:ln w="2222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>
                <a:ln>
                  <a:solidFill>
                    <a:schemeClr val="accent2"/>
                  </a:solidFill>
                </a:ln>
              </a:endParaRP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7E102A47-2880-0833-D662-C9C8DD17EDBC}"/>
                </a:ext>
              </a:extLst>
            </p:cNvPr>
            <p:cNvSpPr txBox="1"/>
            <p:nvPr/>
          </p:nvSpPr>
          <p:spPr>
            <a:xfrm>
              <a:off x="445784" y="2936686"/>
              <a:ext cx="427222" cy="59905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</a:pPr>
              <a:r>
                <a:rPr lang="de-DE" sz="27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AFCBF88-8C69-E9C2-247F-F501B879300B}"/>
              </a:ext>
            </a:extLst>
          </p:cNvPr>
          <p:cNvGrpSpPr/>
          <p:nvPr/>
        </p:nvGrpSpPr>
        <p:grpSpPr>
          <a:xfrm>
            <a:off x="10900050" y="823456"/>
            <a:ext cx="914400" cy="914400"/>
            <a:chOff x="6960096" y="-1899592"/>
            <a:chExt cx="914400" cy="914400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3E07EA1-44DB-BE75-781B-C34414351AC9}"/>
                </a:ext>
              </a:extLst>
            </p:cNvPr>
            <p:cNvSpPr/>
            <p:nvPr/>
          </p:nvSpPr>
          <p:spPr>
            <a:xfrm>
              <a:off x="6960096" y="-1899592"/>
              <a:ext cx="914400" cy="9144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4F1A827E-9658-3623-D0F0-1B748DD7D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58118" y="-1672772"/>
              <a:ext cx="518356" cy="460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230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hteck 71">
            <a:extLst>
              <a:ext uri="{FF2B5EF4-FFF2-40B4-BE49-F238E27FC236}">
                <a16:creationId xmlns:a16="http://schemas.microsoft.com/office/drawing/2014/main" id="{3A4A843B-7C54-1DB0-D4BE-90BA2C7ED5EA}"/>
              </a:ext>
            </a:extLst>
          </p:cNvPr>
          <p:cNvSpPr>
            <a:spLocks/>
          </p:cNvSpPr>
          <p:nvPr/>
        </p:nvSpPr>
        <p:spPr>
          <a:xfrm>
            <a:off x="-2" y="4721926"/>
            <a:ext cx="12192001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83F5DBA-4B94-0F88-A3C6-F11AA9013DB9}"/>
              </a:ext>
            </a:extLst>
          </p:cNvPr>
          <p:cNvSpPr/>
          <p:nvPr/>
        </p:nvSpPr>
        <p:spPr>
          <a:xfrm>
            <a:off x="6292434" y="4574532"/>
            <a:ext cx="4959222" cy="1734788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05A611B7-57F0-6FEB-51CC-3CD6C9C6A456}"/>
              </a:ext>
            </a:extLst>
          </p:cNvPr>
          <p:cNvSpPr>
            <a:spLocks/>
          </p:cNvSpPr>
          <p:nvPr/>
        </p:nvSpPr>
        <p:spPr>
          <a:xfrm>
            <a:off x="-1" y="3004433"/>
            <a:ext cx="12192001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C1CC6B4-2A93-7620-1E0D-C627B5C6F4C1}"/>
              </a:ext>
            </a:extLst>
          </p:cNvPr>
          <p:cNvSpPr/>
          <p:nvPr/>
        </p:nvSpPr>
        <p:spPr>
          <a:xfrm>
            <a:off x="6292434" y="2902905"/>
            <a:ext cx="4959222" cy="1463056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B836644-E54C-D017-1DC3-A8E622C60E0D}"/>
              </a:ext>
            </a:extLst>
          </p:cNvPr>
          <p:cNvSpPr>
            <a:spLocks/>
          </p:cNvSpPr>
          <p:nvPr/>
        </p:nvSpPr>
        <p:spPr>
          <a:xfrm>
            <a:off x="-1" y="1150184"/>
            <a:ext cx="12192001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D9BA031-987E-8FB9-6E5C-66F7F1FEB1DD}"/>
              </a:ext>
            </a:extLst>
          </p:cNvPr>
          <p:cNvSpPr/>
          <p:nvPr/>
        </p:nvSpPr>
        <p:spPr>
          <a:xfrm>
            <a:off x="6292434" y="856805"/>
            <a:ext cx="4959222" cy="1846758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17A402C0-8408-31CA-F38E-D88694C56BDE}"/>
              </a:ext>
            </a:extLst>
          </p:cNvPr>
          <p:cNvGrpSpPr/>
          <p:nvPr/>
        </p:nvGrpSpPr>
        <p:grpSpPr>
          <a:xfrm>
            <a:off x="6586785" y="3021246"/>
            <a:ext cx="4411934" cy="1226375"/>
            <a:chOff x="6414557" y="3160731"/>
            <a:chExt cx="3685430" cy="1024430"/>
          </a:xfrm>
        </p:grpSpPr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234E6259-D18D-5B25-0267-94A065F70870}"/>
                </a:ext>
              </a:extLst>
            </p:cNvPr>
            <p:cNvGrpSpPr/>
            <p:nvPr/>
          </p:nvGrpSpPr>
          <p:grpSpPr>
            <a:xfrm>
              <a:off x="6503347" y="3160731"/>
              <a:ext cx="3596640" cy="1024430"/>
              <a:chOff x="4904871" y="2632412"/>
              <a:chExt cx="3805976" cy="1084055"/>
            </a:xfrm>
          </p:grpSpPr>
          <p:pic>
            <p:nvPicPr>
              <p:cNvPr id="85" name="Picture 7">
                <a:extLst>
                  <a:ext uri="{FF2B5EF4-FFF2-40B4-BE49-F238E27FC236}">
                    <a16:creationId xmlns:a16="http://schemas.microsoft.com/office/drawing/2014/main" id="{0657042A-9DA0-0E49-AFC5-4C3064DB9C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014" b="17128"/>
              <a:stretch/>
            </p:blipFill>
            <p:spPr bwMode="auto">
              <a:xfrm>
                <a:off x="4913261" y="2632412"/>
                <a:ext cx="3797586" cy="904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Picture 7">
                <a:extLst>
                  <a:ext uri="{FF2B5EF4-FFF2-40B4-BE49-F238E27FC236}">
                    <a16:creationId xmlns:a16="http://schemas.microsoft.com/office/drawing/2014/main" id="{08F87845-E32D-9D69-B821-EB0A4E8C64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527" r="80494" b="-1401"/>
              <a:stretch/>
            </p:blipFill>
            <p:spPr bwMode="auto">
              <a:xfrm>
                <a:off x="7095153" y="3337255"/>
                <a:ext cx="1612048" cy="347653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87" name="Rechteck 86">
                <a:extLst>
                  <a:ext uri="{FF2B5EF4-FFF2-40B4-BE49-F238E27FC236}">
                    <a16:creationId xmlns:a16="http://schemas.microsoft.com/office/drawing/2014/main" id="{87907A30-D0BB-4472-5814-61283F399017}"/>
                  </a:ext>
                </a:extLst>
              </p:cNvPr>
              <p:cNvSpPr/>
              <p:nvPr/>
            </p:nvSpPr>
            <p:spPr>
              <a:xfrm>
                <a:off x="4904871" y="3553473"/>
                <a:ext cx="755637" cy="16299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indent="-234000" algn="l">
                  <a:lnSpc>
                    <a:spcPct val="104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endParaRPr lang="de-DE" sz="1600"/>
              </a:p>
            </p:txBody>
          </p:sp>
        </p:grp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DBA1F8DD-4935-B862-D051-365FA2EFC8B1}"/>
                </a:ext>
              </a:extLst>
            </p:cNvPr>
            <p:cNvSpPr/>
            <p:nvPr/>
          </p:nvSpPr>
          <p:spPr>
            <a:xfrm>
              <a:off x="6414557" y="4020799"/>
              <a:ext cx="1321665" cy="164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0FE0B0F-FCD1-7670-E1C4-8FF0E107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60650"/>
            <a:ext cx="11520000" cy="344518"/>
          </a:xfrm>
        </p:spPr>
        <p:txBody>
          <a:bodyPr/>
          <a:lstStyle/>
          <a:p>
            <a:r>
              <a:rPr lang="de-DE" dirty="0"/>
              <a:t>Vorbereitende einmalige Schritte im Vermittlerbereich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D7827C-3C10-575E-83E4-AA06BAEE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A90C92-5AE9-63F2-1DF7-C3A0980BC1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0938" y="1619426"/>
            <a:ext cx="4110669" cy="321517"/>
          </a:xfrm>
        </p:spPr>
        <p:txBody>
          <a:bodyPr/>
          <a:lstStyle/>
          <a:p>
            <a:r>
              <a:rPr lang="de-DE" sz="1200" b="0" dirty="0"/>
              <a:t>Gehen Sie unter </a:t>
            </a:r>
            <a:r>
              <a:rPr lang="de-DE" sz="1200" dirty="0"/>
              <a:t>„Mein Account“ </a:t>
            </a:r>
            <a:r>
              <a:rPr lang="de-DE" sz="1200" b="0" dirty="0"/>
              <a:t>in Ihre Benutzerdaten und prüfen Sie, ob Ihre </a:t>
            </a:r>
            <a:r>
              <a:rPr lang="de-DE" sz="1200" dirty="0"/>
              <a:t>Kontaktdaten</a:t>
            </a:r>
            <a:r>
              <a:rPr lang="de-DE" sz="1200" b="0" dirty="0"/>
              <a:t> aktuell und vollständig sind.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BE11C4BC-A285-A166-DDEB-81118D9CC7DB}"/>
              </a:ext>
            </a:extLst>
          </p:cNvPr>
          <p:cNvSpPr txBox="1">
            <a:spLocks/>
          </p:cNvSpPr>
          <p:nvPr/>
        </p:nvSpPr>
        <p:spPr bwMode="gray">
          <a:xfrm>
            <a:off x="1650938" y="3377816"/>
            <a:ext cx="3941005" cy="5132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800"/>
              </a:spcBef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104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914400" rtl="0" eaLnBrk="1" latinLnBrk="0" hangingPunct="1">
              <a:lnSpc>
                <a:spcPct val="104000"/>
              </a:lnSpc>
              <a:spcBef>
                <a:spcPts val="3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914400" rtl="0" eaLnBrk="1" latinLnBrk="0" hangingPunct="1">
              <a:lnSpc>
                <a:spcPct val="104000"/>
              </a:lnSpc>
              <a:spcBef>
                <a:spcPts val="3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0" dirty="0"/>
              <a:t>Gehen Sie in der linken Menüleiste auf Infoportale und stimmen Sie unter </a:t>
            </a:r>
            <a:r>
              <a:rPr lang="de-DE" sz="1200" dirty="0"/>
              <a:t>Rechtliche Hinweise</a:t>
            </a:r>
            <a:r>
              <a:rPr lang="de-DE" sz="1200" b="0" dirty="0"/>
              <a:t> einmalig den </a:t>
            </a:r>
            <a:r>
              <a:rPr lang="de-DE" sz="1200" dirty="0"/>
              <a:t>Nutzungsbedingungen</a:t>
            </a:r>
            <a:r>
              <a:rPr lang="de-DE" sz="1200" b="0" dirty="0"/>
              <a:t> zu.</a:t>
            </a:r>
          </a:p>
        </p:txBody>
      </p:sp>
      <p:pic>
        <p:nvPicPr>
          <p:cNvPr id="8" name="Grafik 7" descr="Ein Bild, das Screenshot, Text, Software enthält.&#10;&#10;Automatisch generierte Beschreibung">
            <a:extLst>
              <a:ext uri="{FF2B5EF4-FFF2-40B4-BE49-F238E27FC236}">
                <a16:creationId xmlns:a16="http://schemas.microsoft.com/office/drawing/2014/main" id="{19C40C75-CC7B-E4F4-DD7C-F6A70E942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669" y="975325"/>
            <a:ext cx="4307284" cy="1609718"/>
          </a:xfrm>
          <a:prstGeom prst="rect">
            <a:avLst/>
          </a:prstGeom>
        </p:spPr>
      </p:pic>
      <p:sp>
        <p:nvSpPr>
          <p:cNvPr id="34" name="Rechteck 33">
            <a:extLst>
              <a:ext uri="{FF2B5EF4-FFF2-40B4-BE49-F238E27FC236}">
                <a16:creationId xmlns:a16="http://schemas.microsoft.com/office/drawing/2014/main" id="{F3E2E9F2-3658-9C51-065D-14A82C0D0E8E}"/>
              </a:ext>
            </a:extLst>
          </p:cNvPr>
          <p:cNvSpPr/>
          <p:nvPr/>
        </p:nvSpPr>
        <p:spPr>
          <a:xfrm>
            <a:off x="7660585" y="1220688"/>
            <a:ext cx="2169880" cy="874923"/>
          </a:xfrm>
          <a:prstGeom prst="rect">
            <a:avLst/>
          </a:prstGeom>
          <a:noFill/>
          <a:ln w="25400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729A5737-C0A7-ABE0-584B-CC4F5F8FF814}"/>
              </a:ext>
            </a:extLst>
          </p:cNvPr>
          <p:cNvSpPr txBox="1">
            <a:spLocks/>
          </p:cNvSpPr>
          <p:nvPr/>
        </p:nvSpPr>
        <p:spPr bwMode="gray">
          <a:xfrm>
            <a:off x="1650939" y="4955183"/>
            <a:ext cx="4217172" cy="9734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800"/>
              </a:spcBef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104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914400" rtl="0" eaLnBrk="1" latinLnBrk="0" hangingPunct="1">
              <a:lnSpc>
                <a:spcPct val="104000"/>
              </a:lnSpc>
              <a:spcBef>
                <a:spcPts val="3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914400" rtl="0" eaLnBrk="1" latinLnBrk="0" hangingPunct="1">
              <a:lnSpc>
                <a:spcPct val="104000"/>
              </a:lnSpc>
              <a:spcBef>
                <a:spcPts val="3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de-DE" sz="1200" b="0" dirty="0"/>
              <a:t>Fügen Sie einmalig die Inhalte für das </a:t>
            </a:r>
            <a:r>
              <a:rPr lang="de-DE" sz="1200" dirty="0"/>
              <a:t>Impressum</a:t>
            </a:r>
            <a:br>
              <a:rPr lang="de-DE" sz="1200" b="0" dirty="0"/>
            </a:br>
            <a:r>
              <a:rPr lang="de-DE" sz="1200" b="0" dirty="0"/>
              <a:t>und die Datenschutzhinweise ein und gehen Sie auf </a:t>
            </a:r>
            <a:r>
              <a:rPr lang="de-DE" sz="1200" dirty="0"/>
              <a:t>„Speichern“</a:t>
            </a:r>
            <a:r>
              <a:rPr lang="de-DE" sz="1200" b="0" dirty="0"/>
              <a:t>. Beachten Sie auch die </a:t>
            </a:r>
            <a:r>
              <a:rPr lang="de-DE" sz="1200" dirty="0"/>
              <a:t>Musterformulierung für die Datenschutzhinweise</a:t>
            </a:r>
            <a:r>
              <a:rPr lang="de-DE" sz="1200" b="0" dirty="0"/>
              <a:t>.</a:t>
            </a:r>
          </a:p>
          <a:p>
            <a:pPr>
              <a:spcBef>
                <a:spcPts val="600"/>
              </a:spcBef>
            </a:pPr>
            <a:r>
              <a:rPr lang="de-DE" sz="1000" b="0" dirty="0">
                <a:solidFill>
                  <a:schemeClr val="accent1"/>
                </a:solidFill>
              </a:rPr>
              <a:t>Im Exklusivvertrieb sind diese Texte bereits im AIP hinterlegt.</a:t>
            </a:r>
          </a:p>
        </p:txBody>
      </p:sp>
      <p:sp>
        <p:nvSpPr>
          <p:cNvPr id="20" name="Fußzeilenplatzhalter 6">
            <a:extLst>
              <a:ext uri="{FF2B5EF4-FFF2-40B4-BE49-F238E27FC236}">
                <a16:creationId xmlns:a16="http://schemas.microsoft.com/office/drawing/2014/main" id="{FF3E5B8B-F7CA-210A-0ECD-E3E72AEFC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6462" y="6510242"/>
            <a:ext cx="9504000" cy="138499"/>
          </a:xfrm>
        </p:spPr>
        <p:txBody>
          <a:bodyPr/>
          <a:lstStyle/>
          <a:p>
            <a:r>
              <a:rPr lang="de-DE" dirty="0"/>
              <a:t>Quick Guide Arbeitnehmer-Infoportal (AIP) | Marketing-Unterlage | Februar 2024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1EEC415-F0B7-8672-DB31-2AE3836F4672}"/>
              </a:ext>
            </a:extLst>
          </p:cNvPr>
          <p:cNvSpPr/>
          <p:nvPr/>
        </p:nvSpPr>
        <p:spPr>
          <a:xfrm>
            <a:off x="9170910" y="3818624"/>
            <a:ext cx="1823685" cy="393295"/>
          </a:xfrm>
          <a:prstGeom prst="rect">
            <a:avLst/>
          </a:prstGeom>
          <a:noFill/>
          <a:ln w="603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D380861-554B-8C19-3012-4A4E73E4F879}"/>
              </a:ext>
            </a:extLst>
          </p:cNvPr>
          <p:cNvSpPr/>
          <p:nvPr/>
        </p:nvSpPr>
        <p:spPr>
          <a:xfrm>
            <a:off x="9172753" y="3877796"/>
            <a:ext cx="1728192" cy="279400"/>
          </a:xfrm>
          <a:prstGeom prst="rect">
            <a:avLst/>
          </a:prstGeom>
          <a:noFill/>
          <a:ln w="25400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grpSp>
        <p:nvGrpSpPr>
          <p:cNvPr id="11" name="Grüner Pfeil">
            <a:extLst>
              <a:ext uri="{FF2B5EF4-FFF2-40B4-BE49-F238E27FC236}">
                <a16:creationId xmlns:a16="http://schemas.microsoft.com/office/drawing/2014/main" id="{BDB7D507-7CFE-81EC-4C13-1B244928AD8B}"/>
              </a:ext>
            </a:extLst>
          </p:cNvPr>
          <p:cNvGrpSpPr/>
          <p:nvPr/>
        </p:nvGrpSpPr>
        <p:grpSpPr>
          <a:xfrm rot="10800000">
            <a:off x="6033507" y="1281749"/>
            <a:ext cx="483151" cy="996870"/>
            <a:chOff x="9655092" y="1787072"/>
            <a:chExt cx="483151" cy="996870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9B0ECDD2-EC68-BD08-8343-F8A0CBD743F8}"/>
                </a:ext>
              </a:extLst>
            </p:cNvPr>
            <p:cNvSpPr/>
            <p:nvPr/>
          </p:nvSpPr>
          <p:spPr>
            <a:xfrm>
              <a:off x="9655092" y="1787072"/>
              <a:ext cx="483151" cy="996870"/>
            </a:xfrm>
            <a:prstGeom prst="rect">
              <a:avLst/>
            </a:prstGeom>
            <a:solidFill>
              <a:srgbClr val="D0E4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305E7074-AB36-8CE8-2C68-63FAF967E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60227" y="2129576"/>
              <a:ext cx="272880" cy="311863"/>
            </a:xfrm>
            <a:prstGeom prst="rect">
              <a:avLst/>
            </a:prstGeom>
          </p:spPr>
        </p:pic>
      </p:grpSp>
      <p:grpSp>
        <p:nvGrpSpPr>
          <p:cNvPr id="23" name="Grüner Pfeil">
            <a:extLst>
              <a:ext uri="{FF2B5EF4-FFF2-40B4-BE49-F238E27FC236}">
                <a16:creationId xmlns:a16="http://schemas.microsoft.com/office/drawing/2014/main" id="{F7CC10DA-7277-54FF-0E2F-E549EA8E1BE1}"/>
              </a:ext>
            </a:extLst>
          </p:cNvPr>
          <p:cNvGrpSpPr/>
          <p:nvPr/>
        </p:nvGrpSpPr>
        <p:grpSpPr>
          <a:xfrm rot="10800000">
            <a:off x="6033507" y="3135999"/>
            <a:ext cx="483151" cy="996870"/>
            <a:chOff x="9655092" y="1787072"/>
            <a:chExt cx="483151" cy="996870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5639154D-02D4-F671-F240-BC47B9F4CA69}"/>
                </a:ext>
              </a:extLst>
            </p:cNvPr>
            <p:cNvSpPr/>
            <p:nvPr/>
          </p:nvSpPr>
          <p:spPr>
            <a:xfrm>
              <a:off x="9655092" y="1787072"/>
              <a:ext cx="483151" cy="996870"/>
            </a:xfrm>
            <a:prstGeom prst="rect">
              <a:avLst/>
            </a:prstGeom>
            <a:solidFill>
              <a:srgbClr val="D0E4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363FA0F1-DE33-78D6-6050-D2CAE7185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60227" y="2129576"/>
              <a:ext cx="272880" cy="311863"/>
            </a:xfrm>
            <a:prstGeom prst="rect">
              <a:avLst/>
            </a:prstGeom>
          </p:spPr>
        </p:pic>
      </p:grpSp>
      <p:grpSp>
        <p:nvGrpSpPr>
          <p:cNvPr id="27" name="Grüner Pfeil">
            <a:extLst>
              <a:ext uri="{FF2B5EF4-FFF2-40B4-BE49-F238E27FC236}">
                <a16:creationId xmlns:a16="http://schemas.microsoft.com/office/drawing/2014/main" id="{0627A8B9-2518-7DE3-1B2A-FC2E73EE65ED}"/>
              </a:ext>
            </a:extLst>
          </p:cNvPr>
          <p:cNvGrpSpPr/>
          <p:nvPr/>
        </p:nvGrpSpPr>
        <p:grpSpPr>
          <a:xfrm rot="10800000">
            <a:off x="6033507" y="4943491"/>
            <a:ext cx="483151" cy="996870"/>
            <a:chOff x="9655092" y="1787072"/>
            <a:chExt cx="483151" cy="996870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D32C9F18-AEC0-6627-B354-FFAAF7BD7E16}"/>
                </a:ext>
              </a:extLst>
            </p:cNvPr>
            <p:cNvSpPr/>
            <p:nvPr/>
          </p:nvSpPr>
          <p:spPr>
            <a:xfrm>
              <a:off x="9655092" y="1787072"/>
              <a:ext cx="483151" cy="996870"/>
            </a:xfrm>
            <a:prstGeom prst="rect">
              <a:avLst/>
            </a:prstGeom>
            <a:solidFill>
              <a:srgbClr val="D0E4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AAA8D5BC-7B74-EBCF-C10A-8DAAF4CDF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60227" y="2129576"/>
              <a:ext cx="272880" cy="311863"/>
            </a:xfrm>
            <a:prstGeom prst="rect">
              <a:avLst/>
            </a:prstGeom>
          </p:spPr>
        </p:pic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6E40B509-714E-7DA5-EB52-AB3ECA92B3CC}"/>
              </a:ext>
            </a:extLst>
          </p:cNvPr>
          <p:cNvGrpSpPr/>
          <p:nvPr/>
        </p:nvGrpSpPr>
        <p:grpSpPr>
          <a:xfrm>
            <a:off x="6727360" y="4673841"/>
            <a:ext cx="3534762" cy="1536171"/>
            <a:chOff x="6386911" y="4503622"/>
            <a:chExt cx="3534762" cy="1536171"/>
          </a:xfrm>
        </p:grpSpPr>
        <p:pic>
          <p:nvPicPr>
            <p:cNvPr id="52" name="Grafik 51" descr="Ein Bild, das Text, Schrift, Screenshot, Reihe enthält.&#10;&#10;Automatisch generierte Beschreibung">
              <a:extLst>
                <a:ext uri="{FF2B5EF4-FFF2-40B4-BE49-F238E27FC236}">
                  <a16:creationId xmlns:a16="http://schemas.microsoft.com/office/drawing/2014/main" id="{E5455AC1-2091-B2B6-7B94-8D1C00099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86911" y="4503622"/>
              <a:ext cx="3534762" cy="1536171"/>
            </a:xfrm>
            <a:prstGeom prst="rect">
              <a:avLst/>
            </a:prstGeom>
          </p:spPr>
        </p:pic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F51AA98A-7B58-A216-8021-5E0881BD431B}"/>
                </a:ext>
              </a:extLst>
            </p:cNvPr>
            <p:cNvSpPr/>
            <p:nvPr/>
          </p:nvSpPr>
          <p:spPr>
            <a:xfrm>
              <a:off x="7172326" y="5727700"/>
              <a:ext cx="727074" cy="142875"/>
            </a:xfrm>
            <a:prstGeom prst="rect">
              <a:avLst/>
            </a:prstGeom>
            <a:noFill/>
            <a:ln w="412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</p:grpSp>
      <p:sp>
        <p:nvSpPr>
          <p:cNvPr id="31" name="Rechteck 30">
            <a:extLst>
              <a:ext uri="{FF2B5EF4-FFF2-40B4-BE49-F238E27FC236}">
                <a16:creationId xmlns:a16="http://schemas.microsoft.com/office/drawing/2014/main" id="{B66A5A10-1942-329F-38E7-58C9C9F2FE4F}"/>
              </a:ext>
            </a:extLst>
          </p:cNvPr>
          <p:cNvSpPr/>
          <p:nvPr/>
        </p:nvSpPr>
        <p:spPr>
          <a:xfrm>
            <a:off x="7502703" y="5897919"/>
            <a:ext cx="749846" cy="152400"/>
          </a:xfrm>
          <a:prstGeom prst="rect">
            <a:avLst/>
          </a:prstGeom>
          <a:noFill/>
          <a:ln w="25400">
            <a:solidFill>
              <a:schemeClr val="accent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A6DDE4B8-07AA-0247-B8A9-276853F029E8}"/>
              </a:ext>
            </a:extLst>
          </p:cNvPr>
          <p:cNvGrpSpPr/>
          <p:nvPr/>
        </p:nvGrpSpPr>
        <p:grpSpPr>
          <a:xfrm>
            <a:off x="710043" y="1492184"/>
            <a:ext cx="576000" cy="576000"/>
            <a:chOff x="-973323" y="997316"/>
            <a:chExt cx="576000" cy="576000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5C119414-83A6-59FD-B2DC-5942571D21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973323" y="997316"/>
              <a:ext cx="576000" cy="57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3C01B2D6-0BF2-B5B1-BA8D-6E58AECB0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833823" y="1087316"/>
              <a:ext cx="297000" cy="396000"/>
            </a:xfrm>
            <a:prstGeom prst="rect">
              <a:avLst/>
            </a:prstGeom>
          </p:spPr>
        </p:pic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4C2E69E-A9F9-929F-475F-11D101120956}"/>
              </a:ext>
            </a:extLst>
          </p:cNvPr>
          <p:cNvGrpSpPr/>
          <p:nvPr/>
        </p:nvGrpSpPr>
        <p:grpSpPr>
          <a:xfrm>
            <a:off x="786017" y="3346433"/>
            <a:ext cx="576000" cy="576000"/>
            <a:chOff x="-973323" y="2824020"/>
            <a:chExt cx="576000" cy="576000"/>
          </a:xfrm>
        </p:grpSpPr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DF16C811-A349-A2CD-48ED-23B2FCCFCE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973323" y="2824020"/>
              <a:ext cx="576000" cy="57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2E9422F4-EB87-A269-531E-D822B0D01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874323" y="2896020"/>
              <a:ext cx="378000" cy="432000"/>
            </a:xfrm>
            <a:prstGeom prst="rect">
              <a:avLst/>
            </a:prstGeom>
          </p:spPr>
        </p:pic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5AFCC6F8-012E-C24A-95BC-546B0CA4E24B}"/>
              </a:ext>
            </a:extLst>
          </p:cNvPr>
          <p:cNvGrpSpPr/>
          <p:nvPr/>
        </p:nvGrpSpPr>
        <p:grpSpPr>
          <a:xfrm>
            <a:off x="751376" y="5153926"/>
            <a:ext cx="576000" cy="576000"/>
            <a:chOff x="-973323" y="4543407"/>
            <a:chExt cx="576000" cy="576000"/>
          </a:xfrm>
        </p:grpSpPr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36C72BE4-06BC-A155-109B-609379F6D1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973323" y="4543407"/>
              <a:ext cx="576000" cy="57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94" name="Grafik 93">
              <a:extLst>
                <a:ext uri="{FF2B5EF4-FFF2-40B4-BE49-F238E27FC236}">
                  <a16:creationId xmlns:a16="http://schemas.microsoft.com/office/drawing/2014/main" id="{027B0A22-9836-48F8-327F-5E3104B02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-883323" y="4633407"/>
              <a:ext cx="396000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643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A746F40-714A-A49D-A751-4545CED3E167}"/>
              </a:ext>
            </a:extLst>
          </p:cNvPr>
          <p:cNvSpPr/>
          <p:nvPr/>
        </p:nvSpPr>
        <p:spPr>
          <a:xfrm>
            <a:off x="0" y="1340768"/>
            <a:ext cx="6168008" cy="4437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3194297-F787-1463-905F-DC7E4BE8A4C6}"/>
              </a:ext>
            </a:extLst>
          </p:cNvPr>
          <p:cNvSpPr/>
          <p:nvPr/>
        </p:nvSpPr>
        <p:spPr>
          <a:xfrm>
            <a:off x="4106898" y="1675959"/>
            <a:ext cx="7864260" cy="376708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6C4569-8EFA-674C-7CAF-4D9D44C12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0" y="260649"/>
            <a:ext cx="11520000" cy="791865"/>
          </a:xfrm>
        </p:spPr>
        <p:txBody>
          <a:bodyPr/>
          <a:lstStyle/>
          <a:p>
            <a:r>
              <a:rPr lang="de-DE" dirty="0"/>
              <a:t>Schritt: Auswahl des angelegten Arbeitgebers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A6A4D3-AB0A-A25D-D0C5-A886E991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30BEDC4-1EA8-BFA2-FF9C-5A8BB1FB12F7}"/>
              </a:ext>
            </a:extLst>
          </p:cNvPr>
          <p:cNvSpPr txBox="1"/>
          <p:nvPr/>
        </p:nvSpPr>
        <p:spPr>
          <a:xfrm>
            <a:off x="943159" y="2158536"/>
            <a:ext cx="2772310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de-DE" sz="1400" dirty="0"/>
              <a:t>Zur Aktivierung des </a:t>
            </a:r>
            <a:r>
              <a:rPr lang="de-DE" sz="1400" b="1" dirty="0"/>
              <a:t>AN-Info-</a:t>
            </a:r>
            <a:br>
              <a:rPr lang="de-DE" sz="1400" b="1" dirty="0"/>
            </a:br>
            <a:r>
              <a:rPr lang="de-DE" sz="1400" b="1" dirty="0" err="1"/>
              <a:t>portals</a:t>
            </a:r>
            <a:r>
              <a:rPr lang="de-DE" sz="1400" dirty="0"/>
              <a:t> für einen Arbeitgeber</a:t>
            </a:r>
            <a:br>
              <a:rPr lang="de-DE" sz="1400" dirty="0"/>
            </a:br>
            <a:r>
              <a:rPr lang="de-DE" sz="1400" dirty="0"/>
              <a:t>gehen Sie in der linken Menüleiste</a:t>
            </a:r>
            <a:br>
              <a:rPr lang="de-DE" sz="1400" dirty="0"/>
            </a:br>
            <a:r>
              <a:rPr lang="de-DE" sz="1400" dirty="0"/>
              <a:t>auf </a:t>
            </a:r>
            <a:r>
              <a:rPr lang="de-DE" sz="1400" b="1" dirty="0"/>
              <a:t>„Arbeitgeber“</a:t>
            </a:r>
            <a:r>
              <a:rPr lang="de-DE" sz="1400" dirty="0"/>
              <a:t>.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FAAE5E2-ECC5-8D1D-FF4F-96A644B99116}"/>
              </a:ext>
            </a:extLst>
          </p:cNvPr>
          <p:cNvSpPr txBox="1"/>
          <p:nvPr/>
        </p:nvSpPr>
        <p:spPr>
          <a:xfrm>
            <a:off x="943159" y="3485094"/>
            <a:ext cx="231656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de-DE" sz="1400" dirty="0"/>
              <a:t>Wählen Sie die </a:t>
            </a:r>
            <a:r>
              <a:rPr lang="de-DE" sz="1400" b="1" dirty="0"/>
              <a:t>gewünschte </a:t>
            </a:r>
            <a:br>
              <a:rPr lang="de-DE" sz="1400" b="1" dirty="0"/>
            </a:br>
            <a:r>
              <a:rPr lang="de-DE" sz="1400" b="1" dirty="0"/>
              <a:t>Firma </a:t>
            </a:r>
            <a:r>
              <a:rPr lang="de-DE" sz="1400" dirty="0"/>
              <a:t>aus Ihrer Liste aus.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53FC666-60A5-AA20-E1BC-64B9201AF4B7}"/>
              </a:ext>
            </a:extLst>
          </p:cNvPr>
          <p:cNvSpPr txBox="1"/>
          <p:nvPr/>
        </p:nvSpPr>
        <p:spPr>
          <a:xfrm>
            <a:off x="943159" y="4380766"/>
            <a:ext cx="2460583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Clr>
                <a:schemeClr val="accent2"/>
              </a:buClr>
            </a:pPr>
            <a:r>
              <a:rPr lang="de-DE" sz="1400" dirty="0"/>
              <a:t>Klicken Sie dann auf der Leiste </a:t>
            </a:r>
            <a:br>
              <a:rPr lang="de-DE" sz="1400" dirty="0"/>
            </a:br>
            <a:r>
              <a:rPr lang="de-DE" sz="1400" dirty="0"/>
              <a:t>des </a:t>
            </a:r>
            <a:r>
              <a:rPr lang="de-DE" sz="1400" b="1" dirty="0"/>
              <a:t>Arbeitgeber-Blatts</a:t>
            </a:r>
            <a:r>
              <a:rPr lang="de-DE" sz="1400" dirty="0"/>
              <a:t> oben </a:t>
            </a:r>
            <a:br>
              <a:rPr lang="de-DE" sz="1400" dirty="0"/>
            </a:br>
            <a:r>
              <a:rPr lang="de-DE" sz="1400" dirty="0"/>
              <a:t>rechts auf </a:t>
            </a:r>
            <a:r>
              <a:rPr lang="de-DE" sz="1400" b="1" dirty="0"/>
              <a:t>„Infoportal“</a:t>
            </a:r>
            <a:r>
              <a:rPr lang="de-DE" sz="1400" dirty="0"/>
              <a:t>.</a:t>
            </a:r>
          </a:p>
        </p:txBody>
      </p:sp>
      <p:sp>
        <p:nvSpPr>
          <p:cNvPr id="9" name="Fußzeilenplatzhalter 6">
            <a:extLst>
              <a:ext uri="{FF2B5EF4-FFF2-40B4-BE49-F238E27FC236}">
                <a16:creationId xmlns:a16="http://schemas.microsoft.com/office/drawing/2014/main" id="{B7641C1C-6537-2863-BED9-3C19BCAB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6462" y="6510242"/>
            <a:ext cx="9504000" cy="138499"/>
          </a:xfrm>
        </p:spPr>
        <p:txBody>
          <a:bodyPr/>
          <a:lstStyle/>
          <a:p>
            <a:r>
              <a:rPr lang="de-DE" dirty="0"/>
              <a:t>Quick Guide Arbeitnehmer-Infoportal (AIP) | Marketing-Unterlage | Februar 2024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6A58C600-F192-FA9D-7D9E-CC548CE031E5}"/>
              </a:ext>
            </a:extLst>
          </p:cNvPr>
          <p:cNvGrpSpPr/>
          <p:nvPr/>
        </p:nvGrpSpPr>
        <p:grpSpPr>
          <a:xfrm>
            <a:off x="4458517" y="1772816"/>
            <a:ext cx="7254123" cy="3576208"/>
            <a:chOff x="4458517" y="1675656"/>
            <a:chExt cx="7254123" cy="3576208"/>
          </a:xfrm>
        </p:grpSpPr>
        <p:pic>
          <p:nvPicPr>
            <p:cNvPr id="11" name="Grafik 10" descr="Ein Bild, das Screenshot, Text, Software, Webseite enthält.&#10;&#10;Automatisch generierte Beschreibung">
              <a:extLst>
                <a:ext uri="{FF2B5EF4-FFF2-40B4-BE49-F238E27FC236}">
                  <a16:creationId xmlns:a16="http://schemas.microsoft.com/office/drawing/2014/main" id="{B4DF6984-C424-E089-1684-55883053E8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90"/>
            <a:stretch/>
          </p:blipFill>
          <p:spPr>
            <a:xfrm>
              <a:off x="4458517" y="1675656"/>
              <a:ext cx="7254123" cy="3576208"/>
            </a:xfrm>
            <a:prstGeom prst="rect">
              <a:avLst/>
            </a:prstGeom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73CC11FE-DBEC-078E-53AD-B4900AFEE069}"/>
                </a:ext>
              </a:extLst>
            </p:cNvPr>
            <p:cNvSpPr/>
            <p:nvPr/>
          </p:nvSpPr>
          <p:spPr>
            <a:xfrm>
              <a:off x="4458517" y="4413321"/>
              <a:ext cx="1391961" cy="295313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E037154F-3451-37D8-449F-94F2D77916ED}"/>
                </a:ext>
              </a:extLst>
            </p:cNvPr>
            <p:cNvSpPr/>
            <p:nvPr/>
          </p:nvSpPr>
          <p:spPr>
            <a:xfrm>
              <a:off x="11035053" y="2332273"/>
              <a:ext cx="677587" cy="311823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</p:grpSp>
      <p:grpSp>
        <p:nvGrpSpPr>
          <p:cNvPr id="18" name="Grüner Pfeil">
            <a:extLst>
              <a:ext uri="{FF2B5EF4-FFF2-40B4-BE49-F238E27FC236}">
                <a16:creationId xmlns:a16="http://schemas.microsoft.com/office/drawing/2014/main" id="{3DCA6D3E-CD53-F8C0-BE88-504F86F98177}"/>
              </a:ext>
            </a:extLst>
          </p:cNvPr>
          <p:cNvGrpSpPr/>
          <p:nvPr/>
        </p:nvGrpSpPr>
        <p:grpSpPr>
          <a:xfrm rot="10800000">
            <a:off x="3865322" y="3061064"/>
            <a:ext cx="483151" cy="996870"/>
            <a:chOff x="9655092" y="1787072"/>
            <a:chExt cx="483151" cy="996870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C1F0404C-1A00-8056-354A-B5A60FDCFA86}"/>
                </a:ext>
              </a:extLst>
            </p:cNvPr>
            <p:cNvSpPr/>
            <p:nvPr/>
          </p:nvSpPr>
          <p:spPr>
            <a:xfrm>
              <a:off x="9655092" y="1787072"/>
              <a:ext cx="483151" cy="996870"/>
            </a:xfrm>
            <a:prstGeom prst="rect">
              <a:avLst/>
            </a:prstGeom>
            <a:solidFill>
              <a:srgbClr val="D0E4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85BE2FA3-FBF9-12F4-BEEA-AFB5D11DE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60227" y="2129576"/>
              <a:ext cx="272880" cy="311863"/>
            </a:xfrm>
            <a:prstGeom prst="rect">
              <a:avLst/>
            </a:prstGeom>
          </p:spPr>
        </p:pic>
      </p:grpSp>
      <p:pic>
        <p:nvPicPr>
          <p:cNvPr id="32" name="Grafik 31">
            <a:extLst>
              <a:ext uri="{FF2B5EF4-FFF2-40B4-BE49-F238E27FC236}">
                <a16:creationId xmlns:a16="http://schemas.microsoft.com/office/drawing/2014/main" id="{32286481-F635-C4C8-A2C4-D6357FAE4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734488" y="3072702"/>
            <a:ext cx="225000" cy="360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AEC57670-72A6-4B54-6131-205B94A693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734488" y="3968373"/>
            <a:ext cx="225000" cy="360000"/>
          </a:xfrm>
          <a:prstGeom prst="rect">
            <a:avLst/>
          </a:prstGeom>
        </p:spPr>
      </p:pic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5E79414D-7317-8311-0491-742515AC63D1}"/>
              </a:ext>
            </a:extLst>
          </p:cNvPr>
          <p:cNvGrpSpPr/>
          <p:nvPr/>
        </p:nvGrpSpPr>
        <p:grpSpPr>
          <a:xfrm>
            <a:off x="713118" y="1176943"/>
            <a:ext cx="576000" cy="576000"/>
            <a:chOff x="713118" y="997316"/>
            <a:chExt cx="576000" cy="576000"/>
          </a:xfrm>
        </p:grpSpPr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B42C808D-F1E1-E08D-BC21-4880BC0CB8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118" y="997316"/>
              <a:ext cx="576000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3CB85CF1-04A0-8FD1-4F98-D12A3E46A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6118" y="1105316"/>
              <a:ext cx="450000" cy="360000"/>
            </a:xfrm>
            <a:prstGeom prst="rect">
              <a:avLst/>
            </a:prstGeom>
          </p:spPr>
        </p:pic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05A7365D-F564-5559-BF87-C883764875DD}"/>
              </a:ext>
            </a:extLst>
          </p:cNvPr>
          <p:cNvGrpSpPr/>
          <p:nvPr/>
        </p:nvGrpSpPr>
        <p:grpSpPr>
          <a:xfrm>
            <a:off x="334963" y="207086"/>
            <a:ext cx="449495" cy="449495"/>
            <a:chOff x="407368" y="173400"/>
            <a:chExt cx="449495" cy="449495"/>
          </a:xfrm>
        </p:grpSpPr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D77A9415-D6ED-D10B-FE5D-871249A436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7368" y="173400"/>
              <a:ext cx="449495" cy="449495"/>
            </a:xfrm>
            <a:prstGeom prst="rect">
              <a:avLst/>
            </a:prstGeom>
            <a:solidFill>
              <a:schemeClr val="accent2"/>
            </a:solidFill>
            <a:ln w="2222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4FAC5002-F966-A399-DA03-37FAB3FF17CF}"/>
                </a:ext>
              </a:extLst>
            </p:cNvPr>
            <p:cNvSpPr txBox="1"/>
            <p:nvPr/>
          </p:nvSpPr>
          <p:spPr>
            <a:xfrm>
              <a:off x="481531" y="190398"/>
              <a:ext cx="301169" cy="4154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</a:pPr>
              <a:r>
                <a:rPr lang="de-DE" sz="27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996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EC118-0745-3709-B438-43864DBE2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0" y="259200"/>
            <a:ext cx="11520000" cy="331243"/>
          </a:xfrm>
        </p:spPr>
        <p:txBody>
          <a:bodyPr/>
          <a:lstStyle/>
          <a:p>
            <a:r>
              <a:rPr lang="de-DE" dirty="0"/>
              <a:t>Schritt: Konfiguration des AN-Portals (1/2)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AFB6B4-898C-C216-C8E0-FF1CE605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0516B81-2D16-B3FB-23E5-A52CA9BB8B64}"/>
              </a:ext>
            </a:extLst>
          </p:cNvPr>
          <p:cNvSpPr>
            <a:spLocks/>
          </p:cNvSpPr>
          <p:nvPr/>
        </p:nvSpPr>
        <p:spPr>
          <a:xfrm>
            <a:off x="-1" y="993600"/>
            <a:ext cx="12192001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52B72B1-22A2-68EB-8991-494D4237B819}"/>
              </a:ext>
            </a:extLst>
          </p:cNvPr>
          <p:cNvSpPr/>
          <p:nvPr/>
        </p:nvSpPr>
        <p:spPr>
          <a:xfrm>
            <a:off x="6750000" y="903600"/>
            <a:ext cx="4363848" cy="12600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BA12179-DF7A-DC65-4DD5-419DF4BB33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1894" y="1254662"/>
            <a:ext cx="4544106" cy="557877"/>
          </a:xfrm>
        </p:spPr>
        <p:txBody>
          <a:bodyPr/>
          <a:lstStyle/>
          <a:p>
            <a:r>
              <a:rPr lang="de-DE" sz="1200" b="0" dirty="0"/>
              <a:t>Klicken Sie bei den </a:t>
            </a:r>
            <a:r>
              <a:rPr lang="de-DE" sz="1200" dirty="0"/>
              <a:t>„Allgemeinen Einstellungen“ </a:t>
            </a:r>
            <a:r>
              <a:rPr lang="de-DE" sz="1200" b="0" dirty="0"/>
              <a:t>auf „</a:t>
            </a:r>
            <a:r>
              <a:rPr lang="de-DE" sz="1200" dirty="0"/>
              <a:t>Infoportal freischalten</a:t>
            </a:r>
            <a:r>
              <a:rPr lang="de-DE" sz="1200" b="0" dirty="0"/>
              <a:t>“. Es wird dann automatisch eine URL für dieses</a:t>
            </a:r>
            <a:br>
              <a:rPr lang="de-DE" sz="1200" b="0" dirty="0"/>
            </a:br>
            <a:r>
              <a:rPr lang="de-DE" sz="1200" b="0" dirty="0"/>
              <a:t>AN-Infoportal aktiviert – sowohl als Link als auch als QR-Code.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1B4EB7E-9BB7-3826-F095-FA143F95E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901" y="1026257"/>
            <a:ext cx="1678425" cy="101173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27F7F4F-178C-394E-C71B-55F63BD8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976" y="1053423"/>
            <a:ext cx="890486" cy="957402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E53522A4-EF47-63FC-7A2F-6CD048F028F6}"/>
              </a:ext>
            </a:extLst>
          </p:cNvPr>
          <p:cNvSpPr>
            <a:spLocks/>
          </p:cNvSpPr>
          <p:nvPr/>
        </p:nvSpPr>
        <p:spPr>
          <a:xfrm>
            <a:off x="-1" y="2368800"/>
            <a:ext cx="12192001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24ADE9F-3EAD-6D8A-563A-872F88A74F9A}"/>
              </a:ext>
            </a:extLst>
          </p:cNvPr>
          <p:cNvSpPr/>
          <p:nvPr/>
        </p:nvSpPr>
        <p:spPr>
          <a:xfrm>
            <a:off x="6750000" y="2278800"/>
            <a:ext cx="4363848" cy="12600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2E68910B-CDBF-6433-0AFA-A7C3AB2FD9F0}"/>
              </a:ext>
            </a:extLst>
          </p:cNvPr>
          <p:cNvSpPr txBox="1">
            <a:spLocks/>
          </p:cNvSpPr>
          <p:nvPr/>
        </p:nvSpPr>
        <p:spPr bwMode="gray">
          <a:xfrm>
            <a:off x="1551893" y="2639400"/>
            <a:ext cx="4470547" cy="5388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800"/>
              </a:spcBef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104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914400" rtl="0" eaLnBrk="1" latinLnBrk="0" hangingPunct="1">
              <a:lnSpc>
                <a:spcPct val="104000"/>
              </a:lnSpc>
              <a:spcBef>
                <a:spcPts val="3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914400" rtl="0" eaLnBrk="1" latinLnBrk="0" hangingPunct="1">
              <a:lnSpc>
                <a:spcPct val="104000"/>
              </a:lnSpc>
              <a:spcBef>
                <a:spcPts val="3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0" dirty="0"/>
              <a:t>Auf Wunsch kann auch ein </a:t>
            </a:r>
            <a:r>
              <a:rPr lang="de-DE" sz="1200" dirty="0"/>
              <a:t>Passwortschutz</a:t>
            </a:r>
            <a:r>
              <a:rPr lang="de-DE" sz="1200" b="0" dirty="0"/>
              <a:t> zum Öffnen der Seite durch den AN angegeben werden. Bitte merken Sie sich das Passwort gut, da dieses später nicht mehr sichtbar ist!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899FEC98-1166-82CC-9031-392F94F0DA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046"/>
          <a:stretch/>
        </p:blipFill>
        <p:spPr>
          <a:xfrm>
            <a:off x="7152093" y="2419878"/>
            <a:ext cx="2885878" cy="938990"/>
          </a:xfrm>
          <a:prstGeom prst="rect">
            <a:avLst/>
          </a:prstGeom>
        </p:spPr>
      </p:pic>
      <p:sp>
        <p:nvSpPr>
          <p:cNvPr id="47" name="Rechteck 46">
            <a:extLst>
              <a:ext uri="{FF2B5EF4-FFF2-40B4-BE49-F238E27FC236}">
                <a16:creationId xmlns:a16="http://schemas.microsoft.com/office/drawing/2014/main" id="{89B38862-9CBB-7B47-F0D9-029AD51ACD1A}"/>
              </a:ext>
            </a:extLst>
          </p:cNvPr>
          <p:cNvSpPr>
            <a:spLocks/>
          </p:cNvSpPr>
          <p:nvPr/>
        </p:nvSpPr>
        <p:spPr>
          <a:xfrm>
            <a:off x="-1" y="3744000"/>
            <a:ext cx="12192001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843519B8-B8B8-33E4-389F-97175F7D3575}"/>
              </a:ext>
            </a:extLst>
          </p:cNvPr>
          <p:cNvSpPr/>
          <p:nvPr/>
        </p:nvSpPr>
        <p:spPr>
          <a:xfrm>
            <a:off x="6750000" y="3654000"/>
            <a:ext cx="4363848" cy="12600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49" name="Textplatzhalter 4">
            <a:extLst>
              <a:ext uri="{FF2B5EF4-FFF2-40B4-BE49-F238E27FC236}">
                <a16:creationId xmlns:a16="http://schemas.microsoft.com/office/drawing/2014/main" id="{F01021E1-50D1-3132-05DE-BF54CA6B78F5}"/>
              </a:ext>
            </a:extLst>
          </p:cNvPr>
          <p:cNvSpPr txBox="1">
            <a:spLocks/>
          </p:cNvSpPr>
          <p:nvPr/>
        </p:nvSpPr>
        <p:spPr bwMode="gray">
          <a:xfrm>
            <a:off x="1551893" y="4014600"/>
            <a:ext cx="4398539" cy="5388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800"/>
              </a:spcBef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104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914400" rtl="0" eaLnBrk="1" latinLnBrk="0" hangingPunct="1">
              <a:lnSpc>
                <a:spcPct val="104000"/>
              </a:lnSpc>
              <a:spcBef>
                <a:spcPts val="3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914400" rtl="0" eaLnBrk="1" latinLnBrk="0" hangingPunct="1">
              <a:lnSpc>
                <a:spcPct val="104000"/>
              </a:lnSpc>
              <a:spcBef>
                <a:spcPts val="3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0" dirty="0">
                <a:solidFill>
                  <a:schemeClr val="tx1"/>
                </a:solidFill>
              </a:rPr>
              <a:t>Unter </a:t>
            </a:r>
            <a:r>
              <a:rPr lang="de-DE" sz="1200" dirty="0">
                <a:solidFill>
                  <a:schemeClr val="tx1"/>
                </a:solidFill>
              </a:rPr>
              <a:t>„Design des Arbeitgebers“</a:t>
            </a:r>
            <a:r>
              <a:rPr lang="de-DE" sz="1200" b="0" dirty="0">
                <a:solidFill>
                  <a:schemeClr val="tx1"/>
                </a:solidFill>
              </a:rPr>
              <a:t> können Sie eine individuelle Farbe auswählen und auch das Logo des Arbeitgebers hochladen.</a:t>
            </a:r>
          </a:p>
        </p:txBody>
      </p:sp>
      <p:pic>
        <p:nvPicPr>
          <p:cNvPr id="63" name="Grafik 62">
            <a:extLst>
              <a:ext uri="{FF2B5EF4-FFF2-40B4-BE49-F238E27FC236}">
                <a16:creationId xmlns:a16="http://schemas.microsoft.com/office/drawing/2014/main" id="{0317E5BD-9912-CF31-4643-57DE57E1D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175" y="3743509"/>
            <a:ext cx="3924299" cy="1042226"/>
          </a:xfrm>
          <a:prstGeom prst="rect">
            <a:avLst/>
          </a:prstGeom>
        </p:spPr>
      </p:pic>
      <p:sp>
        <p:nvSpPr>
          <p:cNvPr id="66" name="Rechteck 65">
            <a:extLst>
              <a:ext uri="{FF2B5EF4-FFF2-40B4-BE49-F238E27FC236}">
                <a16:creationId xmlns:a16="http://schemas.microsoft.com/office/drawing/2014/main" id="{04F91563-B14E-049D-A293-9C877F49E094}"/>
              </a:ext>
            </a:extLst>
          </p:cNvPr>
          <p:cNvSpPr>
            <a:spLocks/>
          </p:cNvSpPr>
          <p:nvPr/>
        </p:nvSpPr>
        <p:spPr>
          <a:xfrm>
            <a:off x="-1" y="5140800"/>
            <a:ext cx="12192001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E2D3284A-F2E4-334A-541B-0A2B6B34B2E6}"/>
              </a:ext>
            </a:extLst>
          </p:cNvPr>
          <p:cNvSpPr/>
          <p:nvPr/>
        </p:nvSpPr>
        <p:spPr>
          <a:xfrm>
            <a:off x="6750000" y="5050800"/>
            <a:ext cx="4363848" cy="12600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68" name="Textplatzhalter 4">
            <a:extLst>
              <a:ext uri="{FF2B5EF4-FFF2-40B4-BE49-F238E27FC236}">
                <a16:creationId xmlns:a16="http://schemas.microsoft.com/office/drawing/2014/main" id="{9FA5FF74-1714-8804-9822-645E54A64888}"/>
              </a:ext>
            </a:extLst>
          </p:cNvPr>
          <p:cNvSpPr txBox="1">
            <a:spLocks/>
          </p:cNvSpPr>
          <p:nvPr/>
        </p:nvSpPr>
        <p:spPr bwMode="gray">
          <a:xfrm>
            <a:off x="1551894" y="5507863"/>
            <a:ext cx="4398538" cy="3458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800"/>
              </a:spcBef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104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914400" rtl="0" eaLnBrk="1" latinLnBrk="0" hangingPunct="1">
              <a:lnSpc>
                <a:spcPct val="104000"/>
              </a:lnSpc>
              <a:spcBef>
                <a:spcPts val="3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914400" rtl="0" eaLnBrk="1" latinLnBrk="0" hangingPunct="1">
              <a:lnSpc>
                <a:spcPct val="104000"/>
              </a:lnSpc>
              <a:spcBef>
                <a:spcPts val="3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de-DE" sz="1200" b="0" dirty="0">
                <a:solidFill>
                  <a:schemeClr val="tx1"/>
                </a:solidFill>
              </a:rPr>
              <a:t>Bei der Einstellung der Farbe können Sie zwischen den </a:t>
            </a:r>
            <a:r>
              <a:rPr lang="de-DE" sz="1200" dirty="0">
                <a:solidFill>
                  <a:schemeClr val="tx1"/>
                </a:solidFill>
              </a:rPr>
              <a:t>Farbansichten</a:t>
            </a:r>
            <a:r>
              <a:rPr lang="de-DE" sz="1200" b="0" dirty="0">
                <a:solidFill>
                  <a:schemeClr val="tx1"/>
                </a:solidFill>
              </a:rPr>
              <a:t> und der Eingabe eines </a:t>
            </a:r>
            <a:r>
              <a:rPr lang="de-DE" sz="1200" dirty="0">
                <a:solidFill>
                  <a:schemeClr val="tx1"/>
                </a:solidFill>
              </a:rPr>
              <a:t>Farb-Codes</a:t>
            </a:r>
            <a:r>
              <a:rPr lang="de-DE" sz="1200" b="0" dirty="0">
                <a:solidFill>
                  <a:schemeClr val="tx1"/>
                </a:solidFill>
              </a:rPr>
              <a:t> auswählen.</a:t>
            </a:r>
          </a:p>
        </p:txBody>
      </p:sp>
      <p:pic>
        <p:nvPicPr>
          <p:cNvPr id="74" name="Grafik 73">
            <a:extLst>
              <a:ext uri="{FF2B5EF4-FFF2-40B4-BE49-F238E27FC236}">
                <a16:creationId xmlns:a16="http://schemas.microsoft.com/office/drawing/2014/main" id="{38EDE2A1-9EAC-4EA5-24FF-77A9FC76C5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7746" y="5132306"/>
            <a:ext cx="894493" cy="1058029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DDF46CC9-BBA6-49C3-633C-EB6660C5A5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6011" y="5189848"/>
            <a:ext cx="799599" cy="942944"/>
          </a:xfrm>
          <a:prstGeom prst="rect">
            <a:avLst/>
          </a:prstGeom>
        </p:spPr>
      </p:pic>
      <p:sp>
        <p:nvSpPr>
          <p:cNvPr id="76" name="Textplatzhalter 4">
            <a:extLst>
              <a:ext uri="{FF2B5EF4-FFF2-40B4-BE49-F238E27FC236}">
                <a16:creationId xmlns:a16="http://schemas.microsoft.com/office/drawing/2014/main" id="{A1C1BCA9-B3FF-B832-6890-B50898AED62A}"/>
              </a:ext>
            </a:extLst>
          </p:cNvPr>
          <p:cNvSpPr txBox="1">
            <a:spLocks/>
          </p:cNvSpPr>
          <p:nvPr/>
        </p:nvSpPr>
        <p:spPr bwMode="gray">
          <a:xfrm>
            <a:off x="8314970" y="5523306"/>
            <a:ext cx="421509" cy="276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800"/>
              </a:spcBef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104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914400" rtl="0" eaLnBrk="1" latinLnBrk="0" hangingPunct="1">
              <a:lnSpc>
                <a:spcPct val="104000"/>
              </a:lnSpc>
              <a:spcBef>
                <a:spcPts val="3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914400" rtl="0" eaLnBrk="1" latinLnBrk="0" hangingPunct="1">
              <a:lnSpc>
                <a:spcPct val="104000"/>
              </a:lnSpc>
              <a:spcBef>
                <a:spcPts val="3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2"/>
              </a:buClr>
            </a:pPr>
            <a:r>
              <a:rPr lang="de-DE" sz="1200" b="0" dirty="0">
                <a:solidFill>
                  <a:schemeClr val="tx1"/>
                </a:solidFill>
              </a:rPr>
              <a:t>oder</a:t>
            </a:r>
          </a:p>
        </p:txBody>
      </p:sp>
      <p:sp>
        <p:nvSpPr>
          <p:cNvPr id="79" name="Fußzeilenplatzhalter 6">
            <a:extLst>
              <a:ext uri="{FF2B5EF4-FFF2-40B4-BE49-F238E27FC236}">
                <a16:creationId xmlns:a16="http://schemas.microsoft.com/office/drawing/2014/main" id="{8A0B5711-94F3-B8A4-4265-B4126B7E3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6462" y="6510242"/>
            <a:ext cx="9504000" cy="138499"/>
          </a:xfrm>
        </p:spPr>
        <p:txBody>
          <a:bodyPr/>
          <a:lstStyle/>
          <a:p>
            <a:r>
              <a:rPr lang="de-DE" dirty="0"/>
              <a:t>Quick Guide Arbeitnehmer-Infoportal (AIP) | Marketing-Unterlage | Februar 2024</a:t>
            </a:r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E321AA7E-F9F5-C3C8-BA3A-5A915FCEBBA1}"/>
              </a:ext>
            </a:extLst>
          </p:cNvPr>
          <p:cNvGrpSpPr/>
          <p:nvPr/>
        </p:nvGrpSpPr>
        <p:grpSpPr>
          <a:xfrm>
            <a:off x="6505940" y="1082124"/>
            <a:ext cx="483151" cy="900000"/>
            <a:chOff x="6524790" y="963642"/>
            <a:chExt cx="483151" cy="900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76DEBE4-C919-3066-5AD8-85B2E9EC910F}"/>
                </a:ext>
              </a:extLst>
            </p:cNvPr>
            <p:cNvSpPr/>
            <p:nvPr/>
          </p:nvSpPr>
          <p:spPr>
            <a:xfrm rot="10800000">
              <a:off x="6524790" y="963642"/>
              <a:ext cx="483151" cy="900000"/>
            </a:xfrm>
            <a:prstGeom prst="rect">
              <a:avLst/>
            </a:prstGeom>
            <a:solidFill>
              <a:srgbClr val="D0E4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E7CBE5D9-7BA0-6434-A1B4-5E3570AAA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800000">
              <a:off x="6629926" y="1257710"/>
              <a:ext cx="272880" cy="311863"/>
            </a:xfrm>
            <a:prstGeom prst="rect">
              <a:avLst/>
            </a:prstGeom>
          </p:spPr>
        </p:pic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945FA54C-8678-4562-CD47-A0E64289D238}"/>
              </a:ext>
            </a:extLst>
          </p:cNvPr>
          <p:cNvGrpSpPr/>
          <p:nvPr/>
        </p:nvGrpSpPr>
        <p:grpSpPr>
          <a:xfrm>
            <a:off x="6505940" y="2457373"/>
            <a:ext cx="483151" cy="900000"/>
            <a:chOff x="6453081" y="2351325"/>
            <a:chExt cx="483151" cy="900000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2C3021D8-F80B-87FC-1650-B013D61A9D63}"/>
                </a:ext>
              </a:extLst>
            </p:cNvPr>
            <p:cNvSpPr/>
            <p:nvPr/>
          </p:nvSpPr>
          <p:spPr>
            <a:xfrm rot="10800000">
              <a:off x="6453081" y="2351325"/>
              <a:ext cx="483151" cy="900000"/>
            </a:xfrm>
            <a:prstGeom prst="rect">
              <a:avLst/>
            </a:prstGeom>
            <a:solidFill>
              <a:srgbClr val="D0E4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6E0B1899-9C48-9543-4701-0C2FD77E0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800000">
              <a:off x="6558217" y="2645394"/>
              <a:ext cx="272880" cy="311863"/>
            </a:xfrm>
            <a:prstGeom prst="rect">
              <a:avLst/>
            </a:prstGeom>
          </p:spPr>
        </p:pic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DECA109-2A75-26C8-83A1-756E8E5A3B74}"/>
              </a:ext>
            </a:extLst>
          </p:cNvPr>
          <p:cNvGrpSpPr/>
          <p:nvPr/>
        </p:nvGrpSpPr>
        <p:grpSpPr>
          <a:xfrm>
            <a:off x="6505940" y="3832622"/>
            <a:ext cx="483151" cy="900000"/>
            <a:chOff x="6453081" y="3731574"/>
            <a:chExt cx="483151" cy="900000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193291F-663D-D8C9-E03B-2CC28A6BDDAD}"/>
                </a:ext>
              </a:extLst>
            </p:cNvPr>
            <p:cNvSpPr/>
            <p:nvPr/>
          </p:nvSpPr>
          <p:spPr>
            <a:xfrm>
              <a:off x="6453081" y="3731574"/>
              <a:ext cx="483151" cy="900000"/>
            </a:xfrm>
            <a:prstGeom prst="rect">
              <a:avLst/>
            </a:prstGeom>
            <a:solidFill>
              <a:srgbClr val="D0E4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E5DE2170-72F3-2E32-170B-D5A8A129E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800000">
              <a:off x="6558217" y="4025643"/>
              <a:ext cx="272880" cy="311863"/>
            </a:xfrm>
            <a:prstGeom prst="rect">
              <a:avLst/>
            </a:prstGeom>
          </p:spPr>
        </p:pic>
      </p:grpSp>
      <p:grpSp>
        <p:nvGrpSpPr>
          <p:cNvPr id="28" name="Grüner Pfeil">
            <a:extLst>
              <a:ext uri="{FF2B5EF4-FFF2-40B4-BE49-F238E27FC236}">
                <a16:creationId xmlns:a16="http://schemas.microsoft.com/office/drawing/2014/main" id="{3D81939E-D18D-82AE-A94D-09679051B7A7}"/>
              </a:ext>
            </a:extLst>
          </p:cNvPr>
          <p:cNvGrpSpPr/>
          <p:nvPr/>
        </p:nvGrpSpPr>
        <p:grpSpPr>
          <a:xfrm rot="10800000">
            <a:off x="6505941" y="5229320"/>
            <a:ext cx="483151" cy="900000"/>
            <a:chOff x="9655092" y="1787072"/>
            <a:chExt cx="483151" cy="900000"/>
          </a:xfrm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A3E3BF18-9933-7596-C6FB-7F464A65C292}"/>
                </a:ext>
              </a:extLst>
            </p:cNvPr>
            <p:cNvSpPr/>
            <p:nvPr/>
          </p:nvSpPr>
          <p:spPr>
            <a:xfrm>
              <a:off x="9655092" y="1787072"/>
              <a:ext cx="483151" cy="900000"/>
            </a:xfrm>
            <a:prstGeom prst="rect">
              <a:avLst/>
            </a:prstGeom>
            <a:solidFill>
              <a:srgbClr val="D0E4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ADADB8C5-1E85-845F-1771-D148E7FBF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60227" y="2081141"/>
              <a:ext cx="272880" cy="311863"/>
            </a:xfrm>
            <a:prstGeom prst="rect">
              <a:avLst/>
            </a:prstGeom>
          </p:spPr>
        </p:pic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2C1707EA-5978-90C7-A007-BC3861C60E2D}"/>
              </a:ext>
            </a:extLst>
          </p:cNvPr>
          <p:cNvGrpSpPr/>
          <p:nvPr/>
        </p:nvGrpSpPr>
        <p:grpSpPr>
          <a:xfrm>
            <a:off x="713118" y="1245600"/>
            <a:ext cx="576000" cy="576000"/>
            <a:chOff x="713118" y="875683"/>
            <a:chExt cx="576000" cy="576000"/>
          </a:xfrm>
        </p:grpSpPr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F8A0AF73-824F-7DA3-A377-8A18ADA26D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118" y="875683"/>
              <a:ext cx="576000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75A7CC23-852A-7B95-3F4E-9A03FE5BA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01313" y="963878"/>
              <a:ext cx="399610" cy="399610"/>
            </a:xfrm>
            <a:prstGeom prst="rect">
              <a:avLst/>
            </a:prstGeom>
          </p:spPr>
        </p:pic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8B4B3B31-280A-85A2-1624-0BAF04BBCDEF}"/>
              </a:ext>
            </a:extLst>
          </p:cNvPr>
          <p:cNvGrpSpPr/>
          <p:nvPr/>
        </p:nvGrpSpPr>
        <p:grpSpPr>
          <a:xfrm>
            <a:off x="713118" y="2620800"/>
            <a:ext cx="576000" cy="576000"/>
            <a:chOff x="713118" y="2264478"/>
            <a:chExt cx="576000" cy="576000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471CB83D-7B44-14F6-DCB2-EED82700EA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118" y="2264478"/>
              <a:ext cx="576000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954FCB2F-3DEA-7186-BFEB-E7AA2BBD9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98618" y="2390478"/>
              <a:ext cx="405000" cy="324000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13F05AF2-A1E8-1AB8-559E-D036458C6D01}"/>
              </a:ext>
            </a:extLst>
          </p:cNvPr>
          <p:cNvGrpSpPr/>
          <p:nvPr/>
        </p:nvGrpSpPr>
        <p:grpSpPr>
          <a:xfrm>
            <a:off x="713118" y="3996000"/>
            <a:ext cx="576000" cy="576000"/>
            <a:chOff x="713118" y="3636078"/>
            <a:chExt cx="576000" cy="576000"/>
          </a:xfrm>
        </p:grpSpPr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1AAEB329-153B-4F67-C818-8A876A1042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118" y="3636078"/>
              <a:ext cx="576000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91933DB2-B05D-0648-0762-71DBAEAA8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98618" y="3744078"/>
              <a:ext cx="405000" cy="360000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6ECB9C1-B658-9D06-32D5-91A01BE828FF}"/>
              </a:ext>
            </a:extLst>
          </p:cNvPr>
          <p:cNvGrpSpPr/>
          <p:nvPr/>
        </p:nvGrpSpPr>
        <p:grpSpPr>
          <a:xfrm>
            <a:off x="713118" y="5392800"/>
            <a:ext cx="576000" cy="576000"/>
            <a:chOff x="713118" y="5035110"/>
            <a:chExt cx="576000" cy="576000"/>
          </a:xfrm>
        </p:grpSpPr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7F799212-F5E7-D1C9-0819-C8F675A921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118" y="5035110"/>
              <a:ext cx="576000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86715589-1AAA-DBF7-4D3E-3BEA801E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96943" y="5118935"/>
              <a:ext cx="408351" cy="408351"/>
            </a:xfrm>
            <a:prstGeom prst="rect">
              <a:avLst/>
            </a:prstGeom>
          </p:spPr>
        </p:pic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A2BF1FB3-A843-D435-6E6A-BCB7DD2A45D8}"/>
              </a:ext>
            </a:extLst>
          </p:cNvPr>
          <p:cNvGrpSpPr/>
          <p:nvPr/>
        </p:nvGrpSpPr>
        <p:grpSpPr>
          <a:xfrm>
            <a:off x="334963" y="207086"/>
            <a:ext cx="449495" cy="449495"/>
            <a:chOff x="407368" y="173400"/>
            <a:chExt cx="449495" cy="449495"/>
          </a:xfrm>
        </p:grpSpPr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FF367F76-1C45-93F8-A4F3-161665C8A1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7368" y="173400"/>
              <a:ext cx="449495" cy="449495"/>
            </a:xfrm>
            <a:prstGeom prst="rect">
              <a:avLst/>
            </a:prstGeom>
            <a:solidFill>
              <a:schemeClr val="accent2"/>
            </a:solidFill>
            <a:ln w="2222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784C2621-A048-0AF3-AF09-DFBFE85E9723}"/>
                </a:ext>
              </a:extLst>
            </p:cNvPr>
            <p:cNvSpPr txBox="1"/>
            <p:nvPr/>
          </p:nvSpPr>
          <p:spPr>
            <a:xfrm>
              <a:off x="481531" y="190398"/>
              <a:ext cx="301169" cy="4154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</a:pPr>
              <a:r>
                <a:rPr lang="de-DE" sz="27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897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F4616F-2FED-ED1E-149F-D52EC1BE3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0" y="259200"/>
            <a:ext cx="11520000" cy="791865"/>
          </a:xfrm>
        </p:spPr>
        <p:txBody>
          <a:bodyPr/>
          <a:lstStyle/>
          <a:p>
            <a:r>
              <a:rPr lang="de-DE" dirty="0"/>
              <a:t>Schritt: Konfiguration des AN-Portals (2/2)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95C130-BE6A-AAB2-5307-8E50A718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39C776F-80BC-F04B-61A0-952A5A4AD10D}"/>
              </a:ext>
            </a:extLst>
          </p:cNvPr>
          <p:cNvSpPr>
            <a:spLocks/>
          </p:cNvSpPr>
          <p:nvPr/>
        </p:nvSpPr>
        <p:spPr>
          <a:xfrm>
            <a:off x="694" y="993600"/>
            <a:ext cx="12192001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59322B1-192B-0E96-72F6-33A4657BF4A0}"/>
              </a:ext>
            </a:extLst>
          </p:cNvPr>
          <p:cNvSpPr/>
          <p:nvPr/>
        </p:nvSpPr>
        <p:spPr>
          <a:xfrm>
            <a:off x="6752269" y="903600"/>
            <a:ext cx="4157162" cy="12600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94A0387-5DF6-B58D-34A9-A242FE98F7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4695" y="1151682"/>
            <a:ext cx="4869871" cy="76383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200" b="0" dirty="0">
                <a:solidFill>
                  <a:schemeClr val="tx1"/>
                </a:solidFill>
              </a:rPr>
              <a:t>Wählen Sie jetzt eine </a:t>
            </a:r>
            <a:r>
              <a:rPr lang="de-DE" sz="1200" dirty="0">
                <a:solidFill>
                  <a:schemeClr val="tx1"/>
                </a:solidFill>
              </a:rPr>
              <a:t>Tarif- und Zuschusskombination</a:t>
            </a:r>
            <a:r>
              <a:rPr lang="de-DE" sz="1200" b="0" dirty="0">
                <a:solidFill>
                  <a:schemeClr val="tx1"/>
                </a:solidFill>
              </a:rPr>
              <a:t> aus, die</a:t>
            </a:r>
            <a:br>
              <a:rPr lang="de-DE" sz="1200" b="0" dirty="0">
                <a:solidFill>
                  <a:schemeClr val="tx1"/>
                </a:solidFill>
              </a:rPr>
            </a:br>
            <a:r>
              <a:rPr lang="de-DE" sz="1200" b="0" dirty="0">
                <a:solidFill>
                  <a:schemeClr val="tx1"/>
                </a:solidFill>
              </a:rPr>
              <a:t>dem</a:t>
            </a:r>
            <a:r>
              <a:rPr lang="de-DE" sz="1200" b="0" dirty="0"/>
              <a:t> </a:t>
            </a:r>
            <a:r>
              <a:rPr lang="de-DE" sz="1200" b="0" dirty="0">
                <a:solidFill>
                  <a:schemeClr val="tx1"/>
                </a:solidFill>
              </a:rPr>
              <a:t>AN im Infoportal angezeigt werden soll. Und legen Sie die </a:t>
            </a:r>
            <a:r>
              <a:rPr lang="de-DE" sz="1200" b="0" dirty="0" err="1">
                <a:solidFill>
                  <a:schemeClr val="tx1"/>
                </a:solidFill>
              </a:rPr>
              <a:t>vorein</a:t>
            </a:r>
            <a:r>
              <a:rPr lang="de-DE" sz="1200" b="0" dirty="0">
                <a:solidFill>
                  <a:schemeClr val="tx1"/>
                </a:solidFill>
              </a:rPr>
              <a:t>-gestellten Werte für das Bruttoeinkommen und den Nettoverzicht fest.</a:t>
            </a:r>
          </a:p>
          <a:p>
            <a:pPr>
              <a:spcBef>
                <a:spcPts val="0"/>
              </a:spcBef>
            </a:pPr>
            <a:r>
              <a:rPr lang="de-DE" sz="1000" b="0" dirty="0">
                <a:solidFill>
                  <a:schemeClr val="accent1"/>
                </a:solidFill>
              </a:rPr>
              <a:t>BU-Tarife sind nicht wählbar.</a:t>
            </a:r>
            <a:endParaRPr lang="de-DE" sz="1200" b="0" dirty="0">
              <a:solidFill>
                <a:schemeClr val="accent1"/>
              </a:solidFill>
            </a:endParaRPr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35F7696A-46A9-A376-E297-02C963D1A486}"/>
              </a:ext>
            </a:extLst>
          </p:cNvPr>
          <p:cNvGrpSpPr/>
          <p:nvPr/>
        </p:nvGrpSpPr>
        <p:grpSpPr>
          <a:xfrm>
            <a:off x="7166155" y="969511"/>
            <a:ext cx="3525278" cy="1066434"/>
            <a:chOff x="7105252" y="859649"/>
            <a:chExt cx="3525278" cy="1066434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1E49C1B5-CE6F-B788-1F24-934C9853B7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7095" b="90028"/>
            <a:stretch/>
          </p:blipFill>
          <p:spPr>
            <a:xfrm>
              <a:off x="7105252" y="859649"/>
              <a:ext cx="1941444" cy="192865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5273468F-7DE7-8BD5-D5AF-9FF4416D65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6265" r="40268" b="48839"/>
            <a:stretch/>
          </p:blipFill>
          <p:spPr>
            <a:xfrm>
              <a:off x="7106297" y="1058921"/>
              <a:ext cx="3524233" cy="674964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E054079A-A920-6F83-B176-8A746358B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9178" r="45559" b="32650"/>
            <a:stretch/>
          </p:blipFill>
          <p:spPr>
            <a:xfrm>
              <a:off x="7108511" y="1768015"/>
              <a:ext cx="3212044" cy="158068"/>
            </a:xfrm>
            <a:prstGeom prst="rect">
              <a:avLst/>
            </a:prstGeom>
          </p:spPr>
        </p:pic>
      </p:grpSp>
      <p:sp>
        <p:nvSpPr>
          <p:cNvPr id="18" name="Rechteck 17">
            <a:extLst>
              <a:ext uri="{FF2B5EF4-FFF2-40B4-BE49-F238E27FC236}">
                <a16:creationId xmlns:a16="http://schemas.microsoft.com/office/drawing/2014/main" id="{FA2B4BB5-48A2-52AE-72A3-FFABB421CC3B}"/>
              </a:ext>
            </a:extLst>
          </p:cNvPr>
          <p:cNvSpPr>
            <a:spLocks/>
          </p:cNvSpPr>
          <p:nvPr/>
        </p:nvSpPr>
        <p:spPr>
          <a:xfrm>
            <a:off x="694" y="2368800"/>
            <a:ext cx="12192001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00881D7-E18C-A82F-4679-318EAB473ADB}"/>
              </a:ext>
            </a:extLst>
          </p:cNvPr>
          <p:cNvSpPr/>
          <p:nvPr/>
        </p:nvSpPr>
        <p:spPr>
          <a:xfrm>
            <a:off x="6752269" y="2278800"/>
            <a:ext cx="4157162" cy="12600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362A2AA7-4868-AD99-111A-0D30855A0EC3}"/>
              </a:ext>
            </a:extLst>
          </p:cNvPr>
          <p:cNvSpPr txBox="1">
            <a:spLocks/>
          </p:cNvSpPr>
          <p:nvPr/>
        </p:nvSpPr>
        <p:spPr bwMode="gray">
          <a:xfrm>
            <a:off x="1494695" y="2750351"/>
            <a:ext cx="4735127" cy="3168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800"/>
              </a:spcBef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104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914400" rtl="0" eaLnBrk="1" latinLnBrk="0" hangingPunct="1">
              <a:lnSpc>
                <a:spcPct val="104000"/>
              </a:lnSpc>
              <a:spcBef>
                <a:spcPts val="3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914400" rtl="0" eaLnBrk="1" latinLnBrk="0" hangingPunct="1">
              <a:lnSpc>
                <a:spcPct val="104000"/>
              </a:lnSpc>
              <a:spcBef>
                <a:spcPts val="3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0" dirty="0">
                <a:solidFill>
                  <a:schemeClr val="tx1"/>
                </a:solidFill>
              </a:rPr>
              <a:t>Auch für den </a:t>
            </a:r>
            <a:r>
              <a:rPr lang="de-DE" sz="1200" dirty="0">
                <a:solidFill>
                  <a:schemeClr val="tx1"/>
                </a:solidFill>
              </a:rPr>
              <a:t>Ansprechpartner</a:t>
            </a:r>
            <a:r>
              <a:rPr lang="de-DE" sz="1200" b="0" dirty="0">
                <a:solidFill>
                  <a:schemeClr val="tx1"/>
                </a:solidFill>
              </a:rPr>
              <a:t> kann noch ein individuelles Logo oder </a:t>
            </a:r>
            <a:r>
              <a:rPr lang="de-DE" sz="1200" dirty="0">
                <a:solidFill>
                  <a:schemeClr val="tx1"/>
                </a:solidFill>
              </a:rPr>
              <a:t>Bild</a:t>
            </a:r>
            <a:r>
              <a:rPr lang="de-DE" sz="1200" b="0" dirty="0">
                <a:solidFill>
                  <a:schemeClr val="tx1"/>
                </a:solidFill>
              </a:rPr>
              <a:t> hinterlegt werden.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0DBB520A-49CD-9720-3ABD-C0EC495AA0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6" r="8136"/>
          <a:stretch/>
        </p:blipFill>
        <p:spPr>
          <a:xfrm>
            <a:off x="7176194" y="2312647"/>
            <a:ext cx="1931405" cy="1123362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7A4577BC-A255-83A7-ADA7-F754E2F1D51F}"/>
              </a:ext>
            </a:extLst>
          </p:cNvPr>
          <p:cNvSpPr>
            <a:spLocks/>
          </p:cNvSpPr>
          <p:nvPr/>
        </p:nvSpPr>
        <p:spPr>
          <a:xfrm>
            <a:off x="694" y="3744000"/>
            <a:ext cx="12192001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71C088B5-1122-CAF1-D140-C3BFB82060EC}"/>
              </a:ext>
            </a:extLst>
          </p:cNvPr>
          <p:cNvSpPr/>
          <p:nvPr/>
        </p:nvSpPr>
        <p:spPr>
          <a:xfrm>
            <a:off x="6752269" y="3654000"/>
            <a:ext cx="4157162" cy="12600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33" name="Textplatzhalter 4">
            <a:extLst>
              <a:ext uri="{FF2B5EF4-FFF2-40B4-BE49-F238E27FC236}">
                <a16:creationId xmlns:a16="http://schemas.microsoft.com/office/drawing/2014/main" id="{23AAAC19-3A2E-4CD4-92C1-F3D6AF4D627D}"/>
              </a:ext>
            </a:extLst>
          </p:cNvPr>
          <p:cNvSpPr txBox="1">
            <a:spLocks/>
          </p:cNvSpPr>
          <p:nvPr/>
        </p:nvSpPr>
        <p:spPr bwMode="gray">
          <a:xfrm>
            <a:off x="1494695" y="4125551"/>
            <a:ext cx="4568817" cy="3168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800"/>
              </a:spcBef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104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914400" rtl="0" eaLnBrk="1" latinLnBrk="0" hangingPunct="1">
              <a:lnSpc>
                <a:spcPct val="104000"/>
              </a:lnSpc>
              <a:spcBef>
                <a:spcPts val="3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914400" rtl="0" eaLnBrk="1" latinLnBrk="0" hangingPunct="1">
              <a:lnSpc>
                <a:spcPct val="104000"/>
              </a:lnSpc>
              <a:spcBef>
                <a:spcPts val="3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0" dirty="0">
                <a:solidFill>
                  <a:schemeClr val="tx1"/>
                </a:solidFill>
              </a:rPr>
              <a:t>Zusätzlich können Sie noch </a:t>
            </a:r>
            <a:r>
              <a:rPr lang="de-DE" sz="1200" dirty="0">
                <a:solidFill>
                  <a:schemeClr val="tx1"/>
                </a:solidFill>
              </a:rPr>
              <a:t>individuelle Texte</a:t>
            </a:r>
            <a:r>
              <a:rPr lang="de-DE" sz="1200" b="0" dirty="0">
                <a:solidFill>
                  <a:schemeClr val="tx1"/>
                </a:solidFill>
              </a:rPr>
              <a:t> hinterlegen oder </a:t>
            </a:r>
            <a:r>
              <a:rPr lang="de-DE" sz="1200" dirty="0">
                <a:solidFill>
                  <a:schemeClr val="tx1"/>
                </a:solidFill>
              </a:rPr>
              <a:t>Dokumente hochladen</a:t>
            </a:r>
            <a:r>
              <a:rPr lang="de-DE" sz="1200" b="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604A571C-0D68-53D8-E0C2-618CB5D7E342}"/>
              </a:ext>
            </a:extLst>
          </p:cNvPr>
          <p:cNvGrpSpPr/>
          <p:nvPr/>
        </p:nvGrpSpPr>
        <p:grpSpPr>
          <a:xfrm>
            <a:off x="7128860" y="3792292"/>
            <a:ext cx="2575543" cy="920525"/>
            <a:chOff x="7067957" y="3701894"/>
            <a:chExt cx="2575543" cy="920525"/>
          </a:xfrm>
        </p:grpSpPr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6B083863-4A59-41EB-7AB7-D9315975E5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80389"/>
            <a:stretch/>
          </p:blipFill>
          <p:spPr>
            <a:xfrm>
              <a:off x="7067957" y="3701894"/>
              <a:ext cx="2569274" cy="196465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7B60080A-D4F8-D653-0E0A-105428C4E2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2916"/>
            <a:stretch/>
          </p:blipFill>
          <p:spPr>
            <a:xfrm>
              <a:off x="7074226" y="3950359"/>
              <a:ext cx="2569274" cy="672060"/>
            </a:xfrm>
            <a:prstGeom prst="rect">
              <a:avLst/>
            </a:prstGeom>
          </p:spPr>
        </p:pic>
      </p:grpSp>
      <p:sp>
        <p:nvSpPr>
          <p:cNvPr id="45" name="Rechteck 44">
            <a:extLst>
              <a:ext uri="{FF2B5EF4-FFF2-40B4-BE49-F238E27FC236}">
                <a16:creationId xmlns:a16="http://schemas.microsoft.com/office/drawing/2014/main" id="{47E108B2-4AE3-2F38-6945-88CABCFB54F2}"/>
              </a:ext>
            </a:extLst>
          </p:cNvPr>
          <p:cNvSpPr>
            <a:spLocks/>
          </p:cNvSpPr>
          <p:nvPr/>
        </p:nvSpPr>
        <p:spPr>
          <a:xfrm>
            <a:off x="694" y="5140800"/>
            <a:ext cx="12192001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22CBE481-382E-04BC-294E-E05AEEFBDA25}"/>
              </a:ext>
            </a:extLst>
          </p:cNvPr>
          <p:cNvSpPr/>
          <p:nvPr/>
        </p:nvSpPr>
        <p:spPr>
          <a:xfrm>
            <a:off x="6752269" y="5050800"/>
            <a:ext cx="4157162" cy="12600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47" name="Textplatzhalter 4">
            <a:extLst>
              <a:ext uri="{FF2B5EF4-FFF2-40B4-BE49-F238E27FC236}">
                <a16:creationId xmlns:a16="http://schemas.microsoft.com/office/drawing/2014/main" id="{AFE05614-E88E-115E-C11A-84B9586C28FA}"/>
              </a:ext>
            </a:extLst>
          </p:cNvPr>
          <p:cNvSpPr txBox="1">
            <a:spLocks/>
          </p:cNvSpPr>
          <p:nvPr/>
        </p:nvSpPr>
        <p:spPr bwMode="gray">
          <a:xfrm>
            <a:off x="1494695" y="5604496"/>
            <a:ext cx="5067350" cy="152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800"/>
              </a:spcBef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104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914400" rtl="0" eaLnBrk="1" latinLnBrk="0" hangingPunct="1">
              <a:lnSpc>
                <a:spcPct val="104000"/>
              </a:lnSpc>
              <a:spcBef>
                <a:spcPts val="3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914400" rtl="0" eaLnBrk="1" latinLnBrk="0" hangingPunct="1">
              <a:lnSpc>
                <a:spcPct val="104000"/>
              </a:lnSpc>
              <a:spcBef>
                <a:spcPts val="3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0" dirty="0">
                <a:solidFill>
                  <a:schemeClr val="tx1"/>
                </a:solidFill>
              </a:rPr>
              <a:t>Vor dem Speichern können Sie sich das </a:t>
            </a:r>
            <a:r>
              <a:rPr lang="de-DE" sz="1200" dirty="0">
                <a:solidFill>
                  <a:schemeClr val="tx1"/>
                </a:solidFill>
              </a:rPr>
              <a:t>konfigurierte Portal </a:t>
            </a:r>
            <a:r>
              <a:rPr lang="de-DE" sz="1200" b="0" dirty="0">
                <a:solidFill>
                  <a:schemeClr val="tx1"/>
                </a:solidFill>
              </a:rPr>
              <a:t>ansehen.</a:t>
            </a:r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1F741AFA-F012-3C8E-409D-BC3D79E650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5563" y="5499294"/>
            <a:ext cx="1285875" cy="276225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4A515E54-398B-62C6-B44F-444692EA76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7650" y="5490659"/>
            <a:ext cx="880484" cy="293495"/>
          </a:xfrm>
          <a:prstGeom prst="rect">
            <a:avLst/>
          </a:prstGeom>
        </p:spPr>
      </p:pic>
      <p:sp>
        <p:nvSpPr>
          <p:cNvPr id="63" name="Fußzeilenplatzhalter 6">
            <a:extLst>
              <a:ext uri="{FF2B5EF4-FFF2-40B4-BE49-F238E27FC236}">
                <a16:creationId xmlns:a16="http://schemas.microsoft.com/office/drawing/2014/main" id="{761AD9FC-AD14-1C37-E251-A2135BE5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6462" y="6510242"/>
            <a:ext cx="9504000" cy="138499"/>
          </a:xfrm>
        </p:spPr>
        <p:txBody>
          <a:bodyPr/>
          <a:lstStyle/>
          <a:p>
            <a:r>
              <a:rPr lang="de-DE" dirty="0"/>
              <a:t>Quick Guide Arbeitnehmer-Infoportal (AIP) | Marketing-Unterlage | Februar 2024</a:t>
            </a:r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A64489D2-70DA-03F5-FB88-8B9219286935}"/>
              </a:ext>
            </a:extLst>
          </p:cNvPr>
          <p:cNvGrpSpPr/>
          <p:nvPr/>
        </p:nvGrpSpPr>
        <p:grpSpPr>
          <a:xfrm>
            <a:off x="713813" y="1245600"/>
            <a:ext cx="576000" cy="576000"/>
            <a:chOff x="713813" y="793208"/>
            <a:chExt cx="576000" cy="576000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53679972-C021-0439-A2C0-882F3E14B6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813" y="793208"/>
              <a:ext cx="576000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BD2EF493-7D13-C140-6ECA-BBB3CB8CF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85813" y="865208"/>
              <a:ext cx="432000" cy="432000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56EA1CB-C321-AEF8-2A71-1D67E0A98481}"/>
              </a:ext>
            </a:extLst>
          </p:cNvPr>
          <p:cNvGrpSpPr/>
          <p:nvPr/>
        </p:nvGrpSpPr>
        <p:grpSpPr>
          <a:xfrm>
            <a:off x="6506635" y="1083600"/>
            <a:ext cx="483151" cy="900000"/>
            <a:chOff x="6524790" y="963642"/>
            <a:chExt cx="483151" cy="90000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5C94A1E5-5272-622E-896C-BC1ED477664D}"/>
                </a:ext>
              </a:extLst>
            </p:cNvPr>
            <p:cNvSpPr/>
            <p:nvPr/>
          </p:nvSpPr>
          <p:spPr>
            <a:xfrm rot="10800000">
              <a:off x="6524790" y="963642"/>
              <a:ext cx="483151" cy="900000"/>
            </a:xfrm>
            <a:prstGeom prst="rect">
              <a:avLst/>
            </a:prstGeom>
            <a:solidFill>
              <a:srgbClr val="D0E4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CB6F5F2D-4D56-2B09-2191-A7EE0E6BE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0800000">
              <a:off x="6629926" y="1257710"/>
              <a:ext cx="272880" cy="311863"/>
            </a:xfrm>
            <a:prstGeom prst="rect">
              <a:avLst/>
            </a:prstGeom>
          </p:spPr>
        </p:pic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653ADCC0-27C9-C2FD-0C14-C084042C147F}"/>
              </a:ext>
            </a:extLst>
          </p:cNvPr>
          <p:cNvGrpSpPr/>
          <p:nvPr/>
        </p:nvGrpSpPr>
        <p:grpSpPr>
          <a:xfrm>
            <a:off x="713813" y="2620800"/>
            <a:ext cx="576000" cy="576000"/>
            <a:chOff x="713813" y="2210025"/>
            <a:chExt cx="576000" cy="576000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BAAD0E10-79F3-A17D-FCCF-1F9C0586A2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813" y="2210025"/>
              <a:ext cx="576000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DF07F29E-47BB-B0A2-EAA4-52D715250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76813" y="2318025"/>
              <a:ext cx="450000" cy="360000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0EE14035-ACE2-7B60-3E2A-61D8657E15AE}"/>
              </a:ext>
            </a:extLst>
          </p:cNvPr>
          <p:cNvGrpSpPr/>
          <p:nvPr/>
        </p:nvGrpSpPr>
        <p:grpSpPr>
          <a:xfrm>
            <a:off x="6506635" y="2458800"/>
            <a:ext cx="483151" cy="900000"/>
            <a:chOff x="6524790" y="963642"/>
            <a:chExt cx="483151" cy="900000"/>
          </a:xfrm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DA94A839-67EF-9C70-F1BE-61087E86A49C}"/>
                </a:ext>
              </a:extLst>
            </p:cNvPr>
            <p:cNvSpPr/>
            <p:nvPr/>
          </p:nvSpPr>
          <p:spPr>
            <a:xfrm rot="10800000">
              <a:off x="6524790" y="963642"/>
              <a:ext cx="483151" cy="900000"/>
            </a:xfrm>
            <a:prstGeom prst="rect">
              <a:avLst/>
            </a:prstGeom>
            <a:solidFill>
              <a:srgbClr val="D0E4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C65EA0F3-9634-A20C-A23F-5B33A2500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0800000">
              <a:off x="6629926" y="1257710"/>
              <a:ext cx="272880" cy="311863"/>
            </a:xfrm>
            <a:prstGeom prst="rect">
              <a:avLst/>
            </a:prstGeom>
          </p:spPr>
        </p:pic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ED524555-1F50-3D04-E591-5639E59AE810}"/>
              </a:ext>
            </a:extLst>
          </p:cNvPr>
          <p:cNvGrpSpPr/>
          <p:nvPr/>
        </p:nvGrpSpPr>
        <p:grpSpPr>
          <a:xfrm>
            <a:off x="713813" y="3996000"/>
            <a:ext cx="576000" cy="576000"/>
            <a:chOff x="713813" y="3586649"/>
            <a:chExt cx="576000" cy="576000"/>
          </a:xfrm>
        </p:grpSpPr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238B43E5-9A5A-4CB4-D3FA-4E1F102730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813" y="3586649"/>
              <a:ext cx="576000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93D602BA-0497-64F4-CCBB-D30CDBDC9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6813" y="3694649"/>
              <a:ext cx="450000" cy="360000"/>
            </a:xfrm>
            <a:prstGeom prst="rect">
              <a:avLst/>
            </a:prstGeom>
          </p:spPr>
        </p:pic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B01A25DF-3213-3456-659D-EE44EA5C6942}"/>
              </a:ext>
            </a:extLst>
          </p:cNvPr>
          <p:cNvGrpSpPr/>
          <p:nvPr/>
        </p:nvGrpSpPr>
        <p:grpSpPr>
          <a:xfrm>
            <a:off x="6506635" y="3834000"/>
            <a:ext cx="483151" cy="900000"/>
            <a:chOff x="6524790" y="963642"/>
            <a:chExt cx="483151" cy="900000"/>
          </a:xfrm>
        </p:grpSpPr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CDFB5A75-5528-FB92-D99B-C5A42058652D}"/>
                </a:ext>
              </a:extLst>
            </p:cNvPr>
            <p:cNvSpPr/>
            <p:nvPr/>
          </p:nvSpPr>
          <p:spPr>
            <a:xfrm rot="10800000">
              <a:off x="6524790" y="963642"/>
              <a:ext cx="483151" cy="900000"/>
            </a:xfrm>
            <a:prstGeom prst="rect">
              <a:avLst/>
            </a:prstGeom>
            <a:solidFill>
              <a:srgbClr val="D0E4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A2DDE1E5-7AD2-FCB3-43EE-E3D65CC24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0800000">
              <a:off x="6629926" y="1257710"/>
              <a:ext cx="272880" cy="311863"/>
            </a:xfrm>
            <a:prstGeom prst="rect">
              <a:avLst/>
            </a:prstGeom>
          </p:spPr>
        </p:pic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94F7F146-4548-38F9-3B59-17821D7FD8C9}"/>
              </a:ext>
            </a:extLst>
          </p:cNvPr>
          <p:cNvGrpSpPr/>
          <p:nvPr/>
        </p:nvGrpSpPr>
        <p:grpSpPr>
          <a:xfrm>
            <a:off x="713813" y="5392800"/>
            <a:ext cx="576000" cy="576000"/>
            <a:chOff x="713813" y="4953225"/>
            <a:chExt cx="576000" cy="576000"/>
          </a:xfrm>
        </p:grpSpPr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8F92DD67-F590-59E5-F3F7-786442CCD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813" y="4953225"/>
              <a:ext cx="576000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F8100608-061E-740B-9ACF-075D65F6E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28563" y="5043225"/>
              <a:ext cx="346501" cy="396000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36803A5A-AB3D-7693-44F4-8707E7EACB3D}"/>
              </a:ext>
            </a:extLst>
          </p:cNvPr>
          <p:cNvGrpSpPr/>
          <p:nvPr/>
        </p:nvGrpSpPr>
        <p:grpSpPr>
          <a:xfrm>
            <a:off x="6506635" y="5230800"/>
            <a:ext cx="483151" cy="900000"/>
            <a:chOff x="6524790" y="963642"/>
            <a:chExt cx="483151" cy="900000"/>
          </a:xfrm>
        </p:grpSpPr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EF5050AD-D0A1-44D9-D7DD-5052F3097134}"/>
                </a:ext>
              </a:extLst>
            </p:cNvPr>
            <p:cNvSpPr/>
            <p:nvPr/>
          </p:nvSpPr>
          <p:spPr>
            <a:xfrm rot="10800000">
              <a:off x="6524790" y="963642"/>
              <a:ext cx="483151" cy="900000"/>
            </a:xfrm>
            <a:prstGeom prst="rect">
              <a:avLst/>
            </a:prstGeom>
            <a:solidFill>
              <a:srgbClr val="D0E4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F470A8D5-9F3A-A1BB-0CBE-E05111E3D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0800000">
              <a:off x="6629926" y="1257710"/>
              <a:ext cx="272880" cy="311863"/>
            </a:xfrm>
            <a:prstGeom prst="rect">
              <a:avLst/>
            </a:prstGeom>
          </p:spPr>
        </p:pic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3349352E-BC9D-DA01-5A06-84E606B318E4}"/>
              </a:ext>
            </a:extLst>
          </p:cNvPr>
          <p:cNvGrpSpPr/>
          <p:nvPr/>
        </p:nvGrpSpPr>
        <p:grpSpPr>
          <a:xfrm>
            <a:off x="334963" y="207086"/>
            <a:ext cx="449495" cy="449495"/>
            <a:chOff x="407368" y="173400"/>
            <a:chExt cx="449495" cy="449495"/>
          </a:xfrm>
        </p:grpSpPr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id="{77CA9377-70F6-70E1-AB24-B6D38DCC9F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7368" y="173400"/>
              <a:ext cx="449495" cy="449495"/>
            </a:xfrm>
            <a:prstGeom prst="rect">
              <a:avLst/>
            </a:prstGeom>
            <a:solidFill>
              <a:schemeClr val="accent2"/>
            </a:solidFill>
            <a:ln w="2222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020D2457-D4BC-DAFF-C106-5B49C2005366}"/>
                </a:ext>
              </a:extLst>
            </p:cNvPr>
            <p:cNvSpPr txBox="1"/>
            <p:nvPr/>
          </p:nvSpPr>
          <p:spPr>
            <a:xfrm>
              <a:off x="481531" y="190398"/>
              <a:ext cx="301169" cy="4154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</a:pPr>
              <a:r>
                <a:rPr lang="de-DE" sz="27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7723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1375E-AE24-79E6-6A6A-1BD6673DE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0" y="259200"/>
            <a:ext cx="11520000" cy="360039"/>
          </a:xfrm>
        </p:spPr>
        <p:txBody>
          <a:bodyPr/>
          <a:lstStyle/>
          <a:p>
            <a:r>
              <a:rPr lang="de-DE" dirty="0"/>
              <a:t>Schritt: Bereitstellung des AN-Infoportals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CF97ED-72DC-2E46-A561-6AE9F46F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6BB447C-4635-D3A1-0DAF-E1EC2D3824A2}"/>
              </a:ext>
            </a:extLst>
          </p:cNvPr>
          <p:cNvSpPr>
            <a:spLocks/>
          </p:cNvSpPr>
          <p:nvPr/>
        </p:nvSpPr>
        <p:spPr>
          <a:xfrm>
            <a:off x="4573" y="4259135"/>
            <a:ext cx="12192001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655B50A-ED98-5C1F-139E-64CC8C94C874}"/>
              </a:ext>
            </a:extLst>
          </p:cNvPr>
          <p:cNvSpPr/>
          <p:nvPr/>
        </p:nvSpPr>
        <p:spPr>
          <a:xfrm>
            <a:off x="5956560" y="4111741"/>
            <a:ext cx="4959222" cy="1734788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7FD0AF2-D35B-E4BE-14D5-4A871A901771}"/>
              </a:ext>
            </a:extLst>
          </p:cNvPr>
          <p:cNvSpPr>
            <a:spLocks/>
          </p:cNvSpPr>
          <p:nvPr/>
        </p:nvSpPr>
        <p:spPr>
          <a:xfrm>
            <a:off x="-641" y="1399991"/>
            <a:ext cx="12192001" cy="2150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7A6F2E2-1C0C-763C-BC08-574CE7BB27EA}"/>
              </a:ext>
            </a:extLst>
          </p:cNvPr>
          <p:cNvSpPr/>
          <p:nvPr/>
        </p:nvSpPr>
        <p:spPr>
          <a:xfrm>
            <a:off x="5956560" y="1058654"/>
            <a:ext cx="4959222" cy="2832956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CAABA807-7DAF-EF89-A341-6707A99A96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6324" y="1749536"/>
            <a:ext cx="2943207" cy="513754"/>
          </a:xfrm>
        </p:spPr>
        <p:txBody>
          <a:bodyPr/>
          <a:lstStyle/>
          <a:p>
            <a:r>
              <a:rPr lang="de-DE" sz="1200" b="0" dirty="0"/>
              <a:t>Unter dem Reiter </a:t>
            </a:r>
            <a:r>
              <a:rPr lang="de-DE" sz="1200" dirty="0"/>
              <a:t>„Infoportal“</a:t>
            </a:r>
            <a:r>
              <a:rPr lang="de-DE" sz="1200" b="0" dirty="0"/>
              <a:t> wird das neue Infoportal nun in der Übersicht der aktivierten Infoportale angezeigt.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2708A20B-1F8D-71C8-F697-47E46E4641A0}"/>
              </a:ext>
            </a:extLst>
          </p:cNvPr>
          <p:cNvSpPr txBox="1">
            <a:spLocks/>
          </p:cNvSpPr>
          <p:nvPr/>
        </p:nvSpPr>
        <p:spPr bwMode="gray">
          <a:xfrm>
            <a:off x="1906324" y="2647316"/>
            <a:ext cx="3425491" cy="5132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800"/>
              </a:spcBef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104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914400" rtl="0" eaLnBrk="1" latinLnBrk="0" hangingPunct="1">
              <a:lnSpc>
                <a:spcPct val="104000"/>
              </a:lnSpc>
              <a:spcBef>
                <a:spcPts val="3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914400" rtl="0" eaLnBrk="1" latinLnBrk="0" hangingPunct="1">
              <a:lnSpc>
                <a:spcPct val="104000"/>
              </a:lnSpc>
              <a:spcBef>
                <a:spcPts val="3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0" dirty="0">
                <a:solidFill>
                  <a:schemeClr val="tx1"/>
                </a:solidFill>
              </a:rPr>
              <a:t>Von dort können Sie entweder direkt zum</a:t>
            </a:r>
            <a:br>
              <a:rPr lang="de-DE" sz="1200" b="0" dirty="0">
                <a:solidFill>
                  <a:schemeClr val="tx1"/>
                </a:solidFill>
              </a:rPr>
            </a:br>
            <a:r>
              <a:rPr lang="de-DE" sz="1200" b="0" dirty="0">
                <a:solidFill>
                  <a:schemeClr val="tx1"/>
                </a:solidFill>
              </a:rPr>
              <a:t>AN-Infoportal navigieren  </a:t>
            </a:r>
            <a:r>
              <a:rPr lang="de-DE" sz="1100" dirty="0">
                <a:solidFill>
                  <a:schemeClr val="bg1"/>
                </a:solidFill>
              </a:rPr>
              <a:t>1</a:t>
            </a:r>
            <a:r>
              <a:rPr lang="de-DE" sz="1200" b="0" dirty="0">
                <a:solidFill>
                  <a:schemeClr val="accent1"/>
                </a:solidFill>
              </a:rPr>
              <a:t>   </a:t>
            </a:r>
            <a:r>
              <a:rPr lang="de-DE" sz="1200" b="0" dirty="0">
                <a:solidFill>
                  <a:schemeClr val="tx1"/>
                </a:solidFill>
              </a:rPr>
              <a:t>oder die URL</a:t>
            </a:r>
            <a:br>
              <a:rPr lang="de-DE" sz="1200" b="0" dirty="0">
                <a:solidFill>
                  <a:schemeClr val="tx1"/>
                </a:solidFill>
              </a:rPr>
            </a:br>
            <a:r>
              <a:rPr lang="de-DE" sz="1200" b="0" dirty="0">
                <a:solidFill>
                  <a:schemeClr val="tx1"/>
                </a:solidFill>
              </a:rPr>
              <a:t>in die Zwischenablage kopieren   </a:t>
            </a:r>
            <a:r>
              <a:rPr lang="de-DE" sz="1100" dirty="0">
                <a:solidFill>
                  <a:schemeClr val="bg1"/>
                </a:solidFill>
              </a:rPr>
              <a:t>2</a:t>
            </a:r>
            <a:r>
              <a:rPr lang="de-DE" sz="1200" b="0" dirty="0">
                <a:solidFill>
                  <a:schemeClr val="bg1"/>
                </a:solidFill>
              </a:rPr>
              <a:t> </a:t>
            </a:r>
            <a:r>
              <a:rPr lang="de-DE" sz="12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840746A0-19D0-A1C0-8203-553945649F08}"/>
              </a:ext>
            </a:extLst>
          </p:cNvPr>
          <p:cNvSpPr txBox="1">
            <a:spLocks/>
          </p:cNvSpPr>
          <p:nvPr/>
        </p:nvSpPr>
        <p:spPr bwMode="gray">
          <a:xfrm>
            <a:off x="1906324" y="4492392"/>
            <a:ext cx="3390399" cy="9734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1200"/>
              </a:spcBef>
              <a:buSzPct val="11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800"/>
              </a:spcBef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104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914400" rtl="0" eaLnBrk="1" latinLnBrk="0" hangingPunct="1">
              <a:lnSpc>
                <a:spcPct val="104000"/>
              </a:lnSpc>
              <a:spcBef>
                <a:spcPts val="3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914400" rtl="0" eaLnBrk="1" latinLnBrk="0" hangingPunct="1">
              <a:lnSpc>
                <a:spcPct val="104000"/>
              </a:lnSpc>
              <a:spcBef>
                <a:spcPts val="300"/>
              </a:spcBef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de-DE" sz="1200" b="0" dirty="0"/>
              <a:t>Senden Sie nun dem Arbeitgeber die URL zu, damit dieser seinen Arbeitnehmern den Zugriff auf das Infoportal zur Verfügung stellen kann. Sofern Sie einen </a:t>
            </a:r>
            <a:r>
              <a:rPr lang="de-DE" sz="1200" dirty="0"/>
              <a:t>QR-Code</a:t>
            </a:r>
            <a:r>
              <a:rPr lang="de-DE" sz="1200" b="0" dirty="0"/>
              <a:t> versenden wollen, finden Sie diesen weiterhin unter dem Reiter </a:t>
            </a:r>
            <a:r>
              <a:rPr lang="de-DE" sz="1200" dirty="0"/>
              <a:t>„Arbeitgeber“</a:t>
            </a:r>
            <a:r>
              <a:rPr lang="de-DE" sz="1200" b="0" dirty="0"/>
              <a:t>.</a:t>
            </a:r>
            <a:endParaRPr lang="de-DE" sz="1000" b="0" dirty="0">
              <a:solidFill>
                <a:schemeClr val="accent1"/>
              </a:solidFill>
            </a:endParaRPr>
          </a:p>
        </p:txBody>
      </p:sp>
      <p:sp>
        <p:nvSpPr>
          <p:cNvPr id="38" name="Ellipse 40">
            <a:extLst>
              <a:ext uri="{FF2B5EF4-FFF2-40B4-BE49-F238E27FC236}">
                <a16:creationId xmlns:a16="http://schemas.microsoft.com/office/drawing/2014/main" id="{F6EAF970-DB9C-56BC-8845-57DD512DC6D4}"/>
              </a:ext>
            </a:extLst>
          </p:cNvPr>
          <p:cNvSpPr/>
          <p:nvPr/>
        </p:nvSpPr>
        <p:spPr>
          <a:xfrm>
            <a:off x="8135007" y="2847395"/>
            <a:ext cx="207827" cy="2078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4000"/>
              </a:lnSpc>
              <a:spcBef>
                <a:spcPts val="600"/>
              </a:spcBef>
            </a:pPr>
            <a:r>
              <a:rPr lang="de-DE" sz="1200" b="1" dirty="0"/>
              <a:t>1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84183CF6-B725-AF55-49CD-8F454F216B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215" t="29214" r="13141"/>
          <a:stretch/>
        </p:blipFill>
        <p:spPr>
          <a:xfrm>
            <a:off x="9453518" y="1778464"/>
            <a:ext cx="495143" cy="130462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A095B5F-B7BD-9DF4-12DF-A2DD7040F0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56" t="30593" r="76634"/>
          <a:stretch/>
        </p:blipFill>
        <p:spPr>
          <a:xfrm>
            <a:off x="7273430" y="1804928"/>
            <a:ext cx="779422" cy="1279206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A01C08DB-78BD-DC55-AD42-789A59484F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411" t="27644" r="1516"/>
          <a:stretch/>
        </p:blipFill>
        <p:spPr>
          <a:xfrm>
            <a:off x="9949577" y="1749536"/>
            <a:ext cx="647493" cy="1333555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1775179E-E9FF-6E14-FCE9-3C227A96FB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815" t="24794" r="29614"/>
          <a:stretch/>
        </p:blipFill>
        <p:spPr>
          <a:xfrm>
            <a:off x="8561775" y="1697018"/>
            <a:ext cx="1020584" cy="1386073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516805CF-2ED2-1B7D-58D1-95A37A4B60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858" r="92115"/>
          <a:stretch/>
        </p:blipFill>
        <p:spPr>
          <a:xfrm>
            <a:off x="6438844" y="1754127"/>
            <a:ext cx="840757" cy="13296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29974113-999D-6D26-24F1-C83DBF2A93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634" b="82433"/>
          <a:stretch/>
        </p:blipFill>
        <p:spPr>
          <a:xfrm>
            <a:off x="6438844" y="1380060"/>
            <a:ext cx="2491460" cy="323756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106F3D06-F7A9-1B38-C950-2983325EE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35" t="27807" r="63556"/>
          <a:stretch/>
        </p:blipFill>
        <p:spPr>
          <a:xfrm>
            <a:off x="8033745" y="1754127"/>
            <a:ext cx="896559" cy="1330539"/>
          </a:xfrm>
          <a:prstGeom prst="rect">
            <a:avLst/>
          </a:prstGeom>
        </p:spPr>
      </p:pic>
      <p:sp>
        <p:nvSpPr>
          <p:cNvPr id="50" name="Ellipse 40">
            <a:extLst>
              <a:ext uri="{FF2B5EF4-FFF2-40B4-BE49-F238E27FC236}">
                <a16:creationId xmlns:a16="http://schemas.microsoft.com/office/drawing/2014/main" id="{A3C7EC30-B8A7-A6F8-607D-99BC8BFB7FC7}"/>
              </a:ext>
            </a:extLst>
          </p:cNvPr>
          <p:cNvSpPr>
            <a:spLocks noChangeAspect="1"/>
          </p:cNvSpPr>
          <p:nvPr/>
        </p:nvSpPr>
        <p:spPr>
          <a:xfrm>
            <a:off x="3596400" y="2826917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4000"/>
              </a:lnSpc>
              <a:spcBef>
                <a:spcPts val="600"/>
              </a:spcBef>
            </a:pPr>
            <a:r>
              <a:rPr lang="de-DE" sz="1000" b="1" dirty="0"/>
              <a:t>1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A32D9572-2B93-4FE7-8A2E-1F6DADCE998D}"/>
              </a:ext>
            </a:extLst>
          </p:cNvPr>
          <p:cNvSpPr/>
          <p:nvPr/>
        </p:nvSpPr>
        <p:spPr>
          <a:xfrm>
            <a:off x="6438844" y="1997450"/>
            <a:ext cx="4198235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A81D9F3-1E40-E5A2-E2BB-D5E3A2EF2134}"/>
              </a:ext>
            </a:extLst>
          </p:cNvPr>
          <p:cNvSpPr/>
          <p:nvPr/>
        </p:nvSpPr>
        <p:spPr>
          <a:xfrm>
            <a:off x="6438844" y="2349875"/>
            <a:ext cx="4198235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374EFDC1-57B4-A796-05DB-7F5642D4AC87}"/>
              </a:ext>
            </a:extLst>
          </p:cNvPr>
          <p:cNvSpPr/>
          <p:nvPr/>
        </p:nvSpPr>
        <p:spPr>
          <a:xfrm>
            <a:off x="6438844" y="2670550"/>
            <a:ext cx="4198235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04B572ED-7A96-8744-13CF-06852F874100}"/>
              </a:ext>
            </a:extLst>
          </p:cNvPr>
          <p:cNvSpPr/>
          <p:nvPr/>
        </p:nvSpPr>
        <p:spPr>
          <a:xfrm>
            <a:off x="6438844" y="3019800"/>
            <a:ext cx="4198235" cy="92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36" name="Ellipse 40">
            <a:extLst>
              <a:ext uri="{FF2B5EF4-FFF2-40B4-BE49-F238E27FC236}">
                <a16:creationId xmlns:a16="http://schemas.microsoft.com/office/drawing/2014/main" id="{61D6551C-7012-62E4-BCE6-DEBC003997B8}"/>
              </a:ext>
            </a:extLst>
          </p:cNvPr>
          <p:cNvSpPr>
            <a:spLocks noChangeAspect="1"/>
          </p:cNvSpPr>
          <p:nvPr/>
        </p:nvSpPr>
        <p:spPr>
          <a:xfrm>
            <a:off x="10128448" y="3107584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4000"/>
              </a:lnSpc>
              <a:spcBef>
                <a:spcPts val="600"/>
              </a:spcBef>
            </a:pPr>
            <a:r>
              <a:rPr lang="de-DE" sz="1000" b="1" dirty="0"/>
              <a:t>2</a:t>
            </a:r>
          </a:p>
        </p:txBody>
      </p:sp>
      <p:sp>
        <p:nvSpPr>
          <p:cNvPr id="37" name="Ellipse 40">
            <a:extLst>
              <a:ext uri="{FF2B5EF4-FFF2-40B4-BE49-F238E27FC236}">
                <a16:creationId xmlns:a16="http://schemas.microsoft.com/office/drawing/2014/main" id="{6C5A6431-A1B2-BE89-C831-EF9C4F0CE0FD}"/>
              </a:ext>
            </a:extLst>
          </p:cNvPr>
          <p:cNvSpPr>
            <a:spLocks noChangeAspect="1"/>
          </p:cNvSpPr>
          <p:nvPr/>
        </p:nvSpPr>
        <p:spPr>
          <a:xfrm>
            <a:off x="8238920" y="3107584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4000"/>
              </a:lnSpc>
              <a:spcBef>
                <a:spcPts val="600"/>
              </a:spcBef>
            </a:pPr>
            <a:r>
              <a:rPr lang="de-DE" sz="1000" b="1" dirty="0"/>
              <a:t>1</a:t>
            </a:r>
          </a:p>
        </p:txBody>
      </p:sp>
      <p:sp>
        <p:nvSpPr>
          <p:cNvPr id="45" name="Ellipse 40">
            <a:extLst>
              <a:ext uri="{FF2B5EF4-FFF2-40B4-BE49-F238E27FC236}">
                <a16:creationId xmlns:a16="http://schemas.microsoft.com/office/drawing/2014/main" id="{C324DAC8-A442-41C2-DD38-B6F716E1B8DF}"/>
              </a:ext>
            </a:extLst>
          </p:cNvPr>
          <p:cNvSpPr>
            <a:spLocks noChangeAspect="1"/>
          </p:cNvSpPr>
          <p:nvPr/>
        </p:nvSpPr>
        <p:spPr>
          <a:xfrm>
            <a:off x="10384667" y="3107584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4000"/>
              </a:lnSpc>
              <a:spcBef>
                <a:spcPts val="600"/>
              </a:spcBef>
            </a:pPr>
            <a:r>
              <a:rPr lang="de-DE" sz="1000" b="1" dirty="0"/>
              <a:t>1</a:t>
            </a:r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641A514F-A710-439A-B298-1FC429DD97FD}"/>
              </a:ext>
            </a:extLst>
          </p:cNvPr>
          <p:cNvGrpSpPr/>
          <p:nvPr/>
        </p:nvGrpSpPr>
        <p:grpSpPr>
          <a:xfrm>
            <a:off x="6588498" y="4363920"/>
            <a:ext cx="3258837" cy="1215760"/>
            <a:chOff x="6583924" y="4755351"/>
            <a:chExt cx="2794412" cy="1042499"/>
          </a:xfrm>
        </p:grpSpPr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6A097330-06C0-4FEB-35D7-E3450BD1B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3924" y="4755351"/>
              <a:ext cx="1081580" cy="256529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7BF3BADC-7E7C-2FED-B1CC-CD2B88312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3924" y="5134796"/>
              <a:ext cx="1895246" cy="274730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573AB2C4-A818-E084-B7F4-14B76AEC2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83924" y="5517987"/>
              <a:ext cx="1994021" cy="279863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A4B35421-1C6D-61B7-4612-F480F7685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83285" y="5202494"/>
              <a:ext cx="495051" cy="595356"/>
            </a:xfrm>
            <a:prstGeom prst="rect">
              <a:avLst/>
            </a:prstGeom>
          </p:spPr>
        </p:pic>
      </p:grpSp>
      <p:sp>
        <p:nvSpPr>
          <p:cNvPr id="68" name="Ellipse 40">
            <a:extLst>
              <a:ext uri="{FF2B5EF4-FFF2-40B4-BE49-F238E27FC236}">
                <a16:creationId xmlns:a16="http://schemas.microsoft.com/office/drawing/2014/main" id="{1A42F889-3D28-AF4D-83A0-9E99318A7604}"/>
              </a:ext>
            </a:extLst>
          </p:cNvPr>
          <p:cNvSpPr>
            <a:spLocks noChangeAspect="1"/>
          </p:cNvSpPr>
          <p:nvPr/>
        </p:nvSpPr>
        <p:spPr>
          <a:xfrm>
            <a:off x="4056775" y="3026942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4000"/>
              </a:lnSpc>
              <a:spcBef>
                <a:spcPts val="600"/>
              </a:spcBef>
            </a:pPr>
            <a:r>
              <a:rPr lang="de-DE" sz="1000" b="1" dirty="0"/>
              <a:t>2</a:t>
            </a:r>
          </a:p>
        </p:txBody>
      </p: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2E3BA2A5-86E6-84F1-D6CB-FA9D7497B5A6}"/>
              </a:ext>
            </a:extLst>
          </p:cNvPr>
          <p:cNvGrpSpPr/>
          <p:nvPr/>
        </p:nvGrpSpPr>
        <p:grpSpPr>
          <a:xfrm>
            <a:off x="6534665" y="2150618"/>
            <a:ext cx="4054219" cy="895077"/>
            <a:chOff x="6534665" y="2055423"/>
            <a:chExt cx="4054219" cy="895077"/>
          </a:xfrm>
        </p:grpSpPr>
        <p:cxnSp>
          <p:nvCxnSpPr>
            <p:cNvPr id="58" name="Gerade Verbindung 57">
              <a:extLst>
                <a:ext uri="{FF2B5EF4-FFF2-40B4-BE49-F238E27FC236}">
                  <a16:creationId xmlns:a16="http://schemas.microsoft.com/office/drawing/2014/main" id="{83F85712-B220-9044-DFB2-6FB6E2D22370}"/>
                </a:ext>
              </a:extLst>
            </p:cNvPr>
            <p:cNvCxnSpPr>
              <a:cxnSpLocks/>
            </p:cNvCxnSpPr>
            <p:nvPr/>
          </p:nvCxnSpPr>
          <p:spPr>
            <a:xfrm>
              <a:off x="6534665" y="2055423"/>
              <a:ext cx="4054219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>
              <a:extLst>
                <a:ext uri="{FF2B5EF4-FFF2-40B4-BE49-F238E27FC236}">
                  <a16:creationId xmlns:a16="http://schemas.microsoft.com/office/drawing/2014/main" id="{2FC95977-FAC3-60A4-D8F5-9DB8CD568B11}"/>
                </a:ext>
              </a:extLst>
            </p:cNvPr>
            <p:cNvCxnSpPr>
              <a:cxnSpLocks/>
            </p:cNvCxnSpPr>
            <p:nvPr/>
          </p:nvCxnSpPr>
          <p:spPr>
            <a:xfrm>
              <a:off x="6534665" y="2353782"/>
              <a:ext cx="4054219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>
              <a:extLst>
                <a:ext uri="{FF2B5EF4-FFF2-40B4-BE49-F238E27FC236}">
                  <a16:creationId xmlns:a16="http://schemas.microsoft.com/office/drawing/2014/main" id="{6B349802-BA74-E3A6-4779-C62647B74369}"/>
                </a:ext>
              </a:extLst>
            </p:cNvPr>
            <p:cNvCxnSpPr>
              <a:cxnSpLocks/>
            </p:cNvCxnSpPr>
            <p:nvPr/>
          </p:nvCxnSpPr>
          <p:spPr>
            <a:xfrm>
              <a:off x="6534665" y="2652141"/>
              <a:ext cx="4054219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>
              <a:extLst>
                <a:ext uri="{FF2B5EF4-FFF2-40B4-BE49-F238E27FC236}">
                  <a16:creationId xmlns:a16="http://schemas.microsoft.com/office/drawing/2014/main" id="{E4343A18-0F79-BE3D-6CFB-2AC9E7895820}"/>
                </a:ext>
              </a:extLst>
            </p:cNvPr>
            <p:cNvCxnSpPr>
              <a:cxnSpLocks/>
            </p:cNvCxnSpPr>
            <p:nvPr/>
          </p:nvCxnSpPr>
          <p:spPr>
            <a:xfrm>
              <a:off x="6534665" y="2950500"/>
              <a:ext cx="4054219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Fußzeilenplatzhalter 6">
            <a:extLst>
              <a:ext uri="{FF2B5EF4-FFF2-40B4-BE49-F238E27FC236}">
                <a16:creationId xmlns:a16="http://schemas.microsoft.com/office/drawing/2014/main" id="{63D7DFB7-1FFF-FB6C-1755-8766C8B9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6462" y="6510242"/>
            <a:ext cx="9504000" cy="138499"/>
          </a:xfrm>
        </p:spPr>
        <p:txBody>
          <a:bodyPr/>
          <a:lstStyle/>
          <a:p>
            <a:r>
              <a:rPr lang="de-DE" dirty="0"/>
              <a:t>Quick Guide Arbeitnehmer-Infoportal (AIP) | Marketing-Unterlage | Februar 2024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A64780A-01B2-0934-289E-37635716008B}"/>
              </a:ext>
            </a:extLst>
          </p:cNvPr>
          <p:cNvSpPr>
            <a:spLocks noChangeAspect="1"/>
          </p:cNvSpPr>
          <p:nvPr/>
        </p:nvSpPr>
        <p:spPr>
          <a:xfrm>
            <a:off x="1108297" y="1778464"/>
            <a:ext cx="576000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D16E42DC-026B-F389-EB84-42F26667F9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0297" y="1850464"/>
            <a:ext cx="432000" cy="432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65EB9659-170E-6D72-5381-87C707163ED5}"/>
              </a:ext>
            </a:extLst>
          </p:cNvPr>
          <p:cNvSpPr>
            <a:spLocks noChangeAspect="1"/>
          </p:cNvSpPr>
          <p:nvPr/>
        </p:nvSpPr>
        <p:spPr>
          <a:xfrm>
            <a:off x="1108297" y="4518428"/>
            <a:ext cx="576000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pic>
        <p:nvPicPr>
          <p:cNvPr id="70" name="Grafik 69">
            <a:extLst>
              <a:ext uri="{FF2B5EF4-FFF2-40B4-BE49-F238E27FC236}">
                <a16:creationId xmlns:a16="http://schemas.microsoft.com/office/drawing/2014/main" id="{30A83159-FEF2-82E7-183E-BB3175BC87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3548" y="4608428"/>
            <a:ext cx="445499" cy="396000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0AE7BBF-1C46-C94C-E578-7129811EF233}"/>
              </a:ext>
            </a:extLst>
          </p:cNvPr>
          <p:cNvGrpSpPr/>
          <p:nvPr/>
        </p:nvGrpSpPr>
        <p:grpSpPr>
          <a:xfrm>
            <a:off x="5701874" y="2025132"/>
            <a:ext cx="483151" cy="900000"/>
            <a:chOff x="6524790" y="963642"/>
            <a:chExt cx="483151" cy="900000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335F3F9E-8121-82A6-281B-75078AF522D6}"/>
                </a:ext>
              </a:extLst>
            </p:cNvPr>
            <p:cNvSpPr/>
            <p:nvPr/>
          </p:nvSpPr>
          <p:spPr>
            <a:xfrm rot="10800000">
              <a:off x="6524790" y="963642"/>
              <a:ext cx="483151" cy="900000"/>
            </a:xfrm>
            <a:prstGeom prst="rect">
              <a:avLst/>
            </a:prstGeom>
            <a:solidFill>
              <a:srgbClr val="D0E4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F9BBADA8-A56B-A2BC-BB8C-75DCBC5E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0800000">
              <a:off x="6629926" y="1257710"/>
              <a:ext cx="272880" cy="311863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2ACC693-C71A-0789-DD31-7E5F8CD429E3}"/>
              </a:ext>
            </a:extLst>
          </p:cNvPr>
          <p:cNvGrpSpPr/>
          <p:nvPr/>
        </p:nvGrpSpPr>
        <p:grpSpPr>
          <a:xfrm>
            <a:off x="5701874" y="4529135"/>
            <a:ext cx="483151" cy="900000"/>
            <a:chOff x="6524790" y="963642"/>
            <a:chExt cx="483151" cy="900000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C492399F-0D99-165B-AD7A-C1FC46924326}"/>
                </a:ext>
              </a:extLst>
            </p:cNvPr>
            <p:cNvSpPr/>
            <p:nvPr/>
          </p:nvSpPr>
          <p:spPr>
            <a:xfrm rot="10800000">
              <a:off x="6524790" y="963642"/>
              <a:ext cx="483151" cy="900000"/>
            </a:xfrm>
            <a:prstGeom prst="rect">
              <a:avLst/>
            </a:prstGeom>
            <a:solidFill>
              <a:srgbClr val="D0E4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D1ED85EC-ECE6-8163-34E8-D74234FE8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0800000">
              <a:off x="6629926" y="1257710"/>
              <a:ext cx="272880" cy="311863"/>
            </a:xfrm>
            <a:prstGeom prst="rect">
              <a:avLst/>
            </a:prstGeom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8AE85E0-2871-E67C-B35E-D84E0D51329B}"/>
              </a:ext>
            </a:extLst>
          </p:cNvPr>
          <p:cNvGrpSpPr/>
          <p:nvPr/>
        </p:nvGrpSpPr>
        <p:grpSpPr>
          <a:xfrm>
            <a:off x="334963" y="207086"/>
            <a:ext cx="449495" cy="449495"/>
            <a:chOff x="407368" y="173400"/>
            <a:chExt cx="449495" cy="449495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EC2511B1-21EA-C55F-8BAD-643D4AEEE4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7368" y="173400"/>
              <a:ext cx="449495" cy="449495"/>
            </a:xfrm>
            <a:prstGeom prst="rect">
              <a:avLst/>
            </a:prstGeom>
            <a:solidFill>
              <a:schemeClr val="accent2"/>
            </a:solidFill>
            <a:ln w="2222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57A597E6-644F-965E-5057-1A95E16CC2FD}"/>
                </a:ext>
              </a:extLst>
            </p:cNvPr>
            <p:cNvSpPr txBox="1"/>
            <p:nvPr/>
          </p:nvSpPr>
          <p:spPr>
            <a:xfrm>
              <a:off x="481531" y="190398"/>
              <a:ext cx="301169" cy="4154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300"/>
                </a:spcAft>
                <a:buClr>
                  <a:schemeClr val="accent2"/>
                </a:buClr>
              </a:pPr>
              <a:r>
                <a:rPr lang="de-DE" sz="27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510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6745CF33-6558-29F9-0E0F-C87D54633FCD}"/>
              </a:ext>
            </a:extLst>
          </p:cNvPr>
          <p:cNvSpPr>
            <a:spLocks/>
          </p:cNvSpPr>
          <p:nvPr/>
        </p:nvSpPr>
        <p:spPr>
          <a:xfrm>
            <a:off x="6264672" y="3465655"/>
            <a:ext cx="5452645" cy="2771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348F9E8-9BAC-8984-12F9-31B2462DBE4E}"/>
              </a:ext>
            </a:extLst>
          </p:cNvPr>
          <p:cNvSpPr/>
          <p:nvPr/>
        </p:nvSpPr>
        <p:spPr>
          <a:xfrm>
            <a:off x="6496050" y="4059649"/>
            <a:ext cx="3776413" cy="2033647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7E0FBC5-A141-309B-E245-B1EEAE2C400C}"/>
              </a:ext>
            </a:extLst>
          </p:cNvPr>
          <p:cNvSpPr>
            <a:spLocks/>
          </p:cNvSpPr>
          <p:nvPr/>
        </p:nvSpPr>
        <p:spPr>
          <a:xfrm>
            <a:off x="6259978" y="942178"/>
            <a:ext cx="5452645" cy="2198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5271303-0456-4D1B-F033-5F27940D54D9}"/>
              </a:ext>
            </a:extLst>
          </p:cNvPr>
          <p:cNvSpPr/>
          <p:nvPr/>
        </p:nvSpPr>
        <p:spPr>
          <a:xfrm>
            <a:off x="6496050" y="1507150"/>
            <a:ext cx="3819525" cy="1505926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E6407B4-7755-C2B9-844A-F858EA9D6F55}"/>
              </a:ext>
            </a:extLst>
          </p:cNvPr>
          <p:cNvSpPr>
            <a:spLocks/>
          </p:cNvSpPr>
          <p:nvPr/>
        </p:nvSpPr>
        <p:spPr>
          <a:xfrm>
            <a:off x="839416" y="949492"/>
            <a:ext cx="5112568" cy="52878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E16BB39-238E-49BB-E69D-66D71FB78CB0}"/>
              </a:ext>
            </a:extLst>
          </p:cNvPr>
          <p:cNvSpPr/>
          <p:nvPr/>
        </p:nvSpPr>
        <p:spPr>
          <a:xfrm>
            <a:off x="1079500" y="1507286"/>
            <a:ext cx="4598489" cy="458601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99D511-CB12-8ACF-0B81-F2A8BF9D6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60649"/>
            <a:ext cx="11520000" cy="288031"/>
          </a:xfrm>
        </p:spPr>
        <p:txBody>
          <a:bodyPr/>
          <a:lstStyle/>
          <a:p>
            <a:r>
              <a:rPr lang="de-DE" dirty="0"/>
              <a:t>Und so sieht das Infoportal im Detail aus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7A9731-9A1A-F9A8-B9E5-0F9D35050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4BEC888-52C9-F32E-3412-7E4134B1906B}"/>
              </a:ext>
            </a:extLst>
          </p:cNvPr>
          <p:cNvSpPr/>
          <p:nvPr/>
        </p:nvSpPr>
        <p:spPr>
          <a:xfrm>
            <a:off x="1852767" y="1014601"/>
            <a:ext cx="2986959" cy="32609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de-DE" sz="1200" dirty="0"/>
              <a:t>Wenige </a:t>
            </a:r>
            <a:r>
              <a:rPr lang="de-DE" sz="1200" b="1" dirty="0"/>
              <a:t>persönliche Angaben </a:t>
            </a:r>
            <a:r>
              <a:rPr lang="de-DE" sz="1200" dirty="0"/>
              <a:t>reichen aus, um den persönlichen Bedarf zu ermitteln.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4E122EB-1A50-8F0B-49DE-134B2BA27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436" y="1678696"/>
            <a:ext cx="4240616" cy="3940330"/>
          </a:xfrm>
          <a:prstGeom prst="rect">
            <a:avLst/>
          </a:prstGeom>
          <a:effectLst/>
        </p:spPr>
      </p:pic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901A2D2-BF09-7CA7-6C8C-6ECB6F261E65}"/>
              </a:ext>
            </a:extLst>
          </p:cNvPr>
          <p:cNvGrpSpPr>
            <a:grpSpLocks noChangeAspect="1"/>
          </p:cNvGrpSpPr>
          <p:nvPr/>
        </p:nvGrpSpPr>
        <p:grpSpPr>
          <a:xfrm>
            <a:off x="1067490" y="764696"/>
            <a:ext cx="576000" cy="576000"/>
            <a:chOff x="1102462" y="772019"/>
            <a:chExt cx="792000" cy="792000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8557F07-E73E-4290-38D8-50DB4835B9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2462" y="772019"/>
              <a:ext cx="792000" cy="792000"/>
            </a:xfrm>
            <a:prstGeom prst="rect">
              <a:avLst/>
            </a:prstGeom>
            <a:solidFill>
              <a:schemeClr val="accent3"/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91F3AC9B-77F3-CC17-B051-DF0EED634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54928" y="893192"/>
              <a:ext cx="687068" cy="549654"/>
            </a:xfrm>
            <a:prstGeom prst="rect">
              <a:avLst/>
            </a:prstGeom>
          </p:spPr>
        </p:pic>
      </p:grpSp>
      <p:sp>
        <p:nvSpPr>
          <p:cNvPr id="16" name="Rechteck 15">
            <a:extLst>
              <a:ext uri="{FF2B5EF4-FFF2-40B4-BE49-F238E27FC236}">
                <a16:creationId xmlns:a16="http://schemas.microsoft.com/office/drawing/2014/main" id="{F6FD450D-D848-02FF-2DB1-D646A12C9986}"/>
              </a:ext>
            </a:extLst>
          </p:cNvPr>
          <p:cNvSpPr/>
          <p:nvPr/>
        </p:nvSpPr>
        <p:spPr>
          <a:xfrm>
            <a:off x="7273607" y="1041754"/>
            <a:ext cx="2342487" cy="29894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de-DE" sz="1200" dirty="0"/>
              <a:t>Spielend den </a:t>
            </a:r>
            <a:r>
              <a:rPr lang="de-DE" sz="1200" b="1" dirty="0"/>
              <a:t>gewünschten </a:t>
            </a:r>
            <a:r>
              <a:rPr lang="de-DE" sz="1200" b="1"/>
              <a:t>Nettoaufwand </a:t>
            </a:r>
            <a:r>
              <a:rPr lang="de-DE" sz="1200"/>
              <a:t>vorgeben</a:t>
            </a:r>
            <a:endParaRPr lang="de-DE" sz="1200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4EA15DC-7D7F-6872-F3DB-17120F9082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3025" y="1518921"/>
            <a:ext cx="3749439" cy="1449695"/>
          </a:xfrm>
          <a:prstGeom prst="rect">
            <a:avLst/>
          </a:prstGeom>
          <a:effectLst/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59A3760-C783-9626-2511-03CB2796B1A9}"/>
              </a:ext>
            </a:extLst>
          </p:cNvPr>
          <p:cNvGrpSpPr>
            <a:grpSpLocks noChangeAspect="1"/>
          </p:cNvGrpSpPr>
          <p:nvPr/>
        </p:nvGrpSpPr>
        <p:grpSpPr>
          <a:xfrm>
            <a:off x="6496050" y="764696"/>
            <a:ext cx="576000" cy="576000"/>
            <a:chOff x="6523025" y="764704"/>
            <a:chExt cx="792000" cy="792000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CA6CBB32-B0DB-996E-FB3A-585DA830E1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3025" y="764704"/>
              <a:ext cx="792000" cy="792000"/>
            </a:xfrm>
            <a:prstGeom prst="rect">
              <a:avLst/>
            </a:prstGeom>
            <a:solidFill>
              <a:schemeClr val="accent3"/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BC578805-54F0-6E27-8152-24AFB388E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69378" y="911057"/>
              <a:ext cx="499295" cy="499295"/>
            </a:xfrm>
            <a:prstGeom prst="rect">
              <a:avLst/>
            </a:prstGeom>
          </p:spPr>
        </p:pic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D1948818-BA7A-1B55-4DE6-9439AE9EB71F}"/>
              </a:ext>
            </a:extLst>
          </p:cNvPr>
          <p:cNvSpPr/>
          <p:nvPr/>
        </p:nvSpPr>
        <p:spPr>
          <a:xfrm>
            <a:off x="7273607" y="3587053"/>
            <a:ext cx="2998202" cy="298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de-DE" sz="1200" dirty="0"/>
              <a:t>Und direkt die möglichen Leistungen ansehen: als </a:t>
            </a:r>
            <a:r>
              <a:rPr lang="de-DE" sz="1200" b="1" dirty="0"/>
              <a:t>Rente</a:t>
            </a:r>
            <a:r>
              <a:rPr lang="de-DE" sz="1200" dirty="0"/>
              <a:t> oder </a:t>
            </a:r>
            <a:r>
              <a:rPr lang="de-DE" sz="1200" b="1" dirty="0"/>
              <a:t>Kapitalleistung</a:t>
            </a:r>
            <a:r>
              <a:rPr lang="de-DE" sz="1200" dirty="0"/>
              <a:t> 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8673A8BF-587C-7A2E-5A8A-7EF9680381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8193" y="4098218"/>
            <a:ext cx="3614278" cy="1914956"/>
          </a:xfrm>
          <a:prstGeom prst="rect">
            <a:avLst/>
          </a:prstGeom>
          <a:effectLst/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A69AF23-78BE-80BE-0798-FD97D6EA1B50}"/>
              </a:ext>
            </a:extLst>
          </p:cNvPr>
          <p:cNvGrpSpPr/>
          <p:nvPr/>
        </p:nvGrpSpPr>
        <p:grpSpPr>
          <a:xfrm>
            <a:off x="6496050" y="3309509"/>
            <a:ext cx="576000" cy="576000"/>
            <a:chOff x="6523025" y="3426743"/>
            <a:chExt cx="576000" cy="576000"/>
          </a:xfrm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4B87CF36-9B5D-B6E8-F97D-7EC3E91013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3025" y="3426743"/>
              <a:ext cx="576000" cy="576000"/>
            </a:xfrm>
            <a:prstGeom prst="rect">
              <a:avLst/>
            </a:prstGeom>
            <a:solidFill>
              <a:schemeClr val="accent3"/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D579B62E-26B6-8E40-A17C-567299201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44225" y="3492343"/>
              <a:ext cx="333600" cy="444800"/>
            </a:xfrm>
            <a:prstGeom prst="rect">
              <a:avLst/>
            </a:prstGeom>
          </p:spPr>
        </p:pic>
      </p:grpSp>
      <p:sp>
        <p:nvSpPr>
          <p:cNvPr id="36" name="Fußzeilenplatzhalter 6">
            <a:extLst>
              <a:ext uri="{FF2B5EF4-FFF2-40B4-BE49-F238E27FC236}">
                <a16:creationId xmlns:a16="http://schemas.microsoft.com/office/drawing/2014/main" id="{60C875A0-CF2B-9718-E100-1741AEB6A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6462" y="6510242"/>
            <a:ext cx="9504000" cy="138499"/>
          </a:xfrm>
        </p:spPr>
        <p:txBody>
          <a:bodyPr/>
          <a:lstStyle/>
          <a:p>
            <a:r>
              <a:rPr lang="de-DE" dirty="0"/>
              <a:t>Quick Guide Arbeitnehmer-Infoportal (AIP) | Marketing-Unterlage | Februar 2024</a:t>
            </a:r>
          </a:p>
        </p:txBody>
      </p:sp>
    </p:spTree>
    <p:extLst>
      <p:ext uri="{BB962C8B-B14F-4D97-AF65-F5344CB8AC3E}">
        <p14:creationId xmlns:p14="http://schemas.microsoft.com/office/powerpoint/2010/main" val="3289716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435C5ECB-B7CE-F96D-731B-E7A9C9799BC9}"/>
              </a:ext>
            </a:extLst>
          </p:cNvPr>
          <p:cNvSpPr>
            <a:spLocks/>
          </p:cNvSpPr>
          <p:nvPr/>
        </p:nvSpPr>
        <p:spPr>
          <a:xfrm>
            <a:off x="6273935" y="1206038"/>
            <a:ext cx="5112568" cy="4887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60E7487-7599-F1DA-BD65-B1EDA5EBA862}"/>
              </a:ext>
            </a:extLst>
          </p:cNvPr>
          <p:cNvSpPr>
            <a:spLocks/>
          </p:cNvSpPr>
          <p:nvPr/>
        </p:nvSpPr>
        <p:spPr>
          <a:xfrm>
            <a:off x="839416" y="1206038"/>
            <a:ext cx="5112568" cy="4887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AC310619-7560-50B2-EF6F-AACF5CA46C30}"/>
              </a:ext>
            </a:extLst>
          </p:cNvPr>
          <p:cNvSpPr/>
          <p:nvPr/>
        </p:nvSpPr>
        <p:spPr>
          <a:xfrm>
            <a:off x="1131914" y="2065602"/>
            <a:ext cx="4527572" cy="378728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85AF2F-9D0F-A15A-EF8C-4EA00390B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60649"/>
            <a:ext cx="11520000" cy="288031"/>
          </a:xfrm>
        </p:spPr>
        <p:txBody>
          <a:bodyPr/>
          <a:lstStyle/>
          <a:p>
            <a:r>
              <a:rPr lang="de-DE" dirty="0"/>
              <a:t>Kontaktmöglichkeit zum Vertriebspartner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1B4957-7392-0AD6-2026-4FE0645E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F68520F-58AA-CE65-048E-32239CAC606A}"/>
              </a:ext>
            </a:extLst>
          </p:cNvPr>
          <p:cNvSpPr/>
          <p:nvPr/>
        </p:nvSpPr>
        <p:spPr>
          <a:xfrm>
            <a:off x="1886100" y="1378088"/>
            <a:ext cx="2986959" cy="32427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de-DE" sz="1200" dirty="0"/>
              <a:t>Zum Abschluss kann der </a:t>
            </a:r>
            <a:r>
              <a:rPr lang="de-DE" sz="1200" b="1" dirty="0"/>
              <a:t>Vermittler</a:t>
            </a:r>
            <a:r>
              <a:rPr lang="de-DE" sz="1200" dirty="0"/>
              <a:t> </a:t>
            </a:r>
            <a:br>
              <a:rPr lang="de-DE" sz="1200" dirty="0"/>
            </a:br>
            <a:r>
              <a:rPr lang="de-DE" sz="1200" b="1" dirty="0"/>
              <a:t>direkt kontaktiert </a:t>
            </a:r>
            <a:r>
              <a:rPr lang="de-DE" sz="1200" dirty="0"/>
              <a:t>werden.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2F29518-5CA3-CED4-3C64-FB3646066B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85854" y="3402556"/>
            <a:ext cx="2022445" cy="65209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19C7D21-99B6-DDDC-F75F-4099EEDC9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823" y="4708964"/>
            <a:ext cx="1237810" cy="49881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FB24565-FD20-CE4E-C0B5-A27FC474F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866" y="3374476"/>
            <a:ext cx="1343829" cy="80629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2BF0F6C-596A-9273-F7AF-F0BFF283A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504" y="2475591"/>
            <a:ext cx="2314575" cy="466725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1F100D8-8ABF-FAE4-AE72-7C14CD0026B7}"/>
              </a:ext>
            </a:extLst>
          </p:cNvPr>
          <p:cNvGrpSpPr/>
          <p:nvPr/>
        </p:nvGrpSpPr>
        <p:grpSpPr>
          <a:xfrm>
            <a:off x="1067490" y="1064159"/>
            <a:ext cx="576000" cy="576000"/>
            <a:chOff x="1067490" y="1064159"/>
            <a:chExt cx="576000" cy="576000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D6C9B0D7-9D71-D641-275A-00F3DF3907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7490" y="1064159"/>
              <a:ext cx="576000" cy="576000"/>
            </a:xfrm>
            <a:prstGeom prst="rect">
              <a:avLst/>
            </a:prstGeom>
            <a:solidFill>
              <a:schemeClr val="accent1"/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3CE38B8A-85C4-C86F-A853-550F81800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49145" y="1145814"/>
              <a:ext cx="412691" cy="412691"/>
            </a:xfrm>
            <a:prstGeom prst="rect">
              <a:avLst/>
            </a:prstGeom>
          </p:spPr>
        </p:pic>
      </p:grpSp>
      <p:sp>
        <p:nvSpPr>
          <p:cNvPr id="19" name="Rechteck 18">
            <a:extLst>
              <a:ext uri="{FF2B5EF4-FFF2-40B4-BE49-F238E27FC236}">
                <a16:creationId xmlns:a16="http://schemas.microsoft.com/office/drawing/2014/main" id="{6F99EAE3-0B7B-BCE5-F774-E92FC543B84F}"/>
              </a:ext>
            </a:extLst>
          </p:cNvPr>
          <p:cNvSpPr/>
          <p:nvPr/>
        </p:nvSpPr>
        <p:spPr>
          <a:xfrm>
            <a:off x="6566433" y="2065602"/>
            <a:ext cx="4527572" cy="378728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sz="1600" dirty="0" err="1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34F709D-8B87-BC51-0FC7-94842A94C25A}"/>
              </a:ext>
            </a:extLst>
          </p:cNvPr>
          <p:cNvSpPr/>
          <p:nvPr/>
        </p:nvSpPr>
        <p:spPr>
          <a:xfrm>
            <a:off x="7369763" y="1378088"/>
            <a:ext cx="3547779" cy="44710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de-DE" sz="1200" dirty="0"/>
              <a:t>Der Vertriebspartner erhält eine </a:t>
            </a:r>
            <a:r>
              <a:rPr lang="de-DE" sz="1200" b="1" dirty="0"/>
              <a:t>E-Mail</a:t>
            </a:r>
            <a:r>
              <a:rPr lang="de-DE" sz="1200" dirty="0"/>
              <a:t> mit den </a:t>
            </a:r>
            <a:r>
              <a:rPr lang="de-DE" sz="1200" b="1" dirty="0"/>
              <a:t>erforderlichen Daten </a:t>
            </a:r>
            <a:r>
              <a:rPr lang="de-DE" sz="1200" dirty="0"/>
              <a:t>(schon vorgeblendet) und kann dann Kontakt aufnehmen.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C0273FC8-9401-F52D-CB28-BCB4D8E48D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8391" y="2118477"/>
            <a:ext cx="4259151" cy="3624098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DE35A6E-840A-9FCE-07F0-F7168D741210}"/>
              </a:ext>
            </a:extLst>
          </p:cNvPr>
          <p:cNvGrpSpPr/>
          <p:nvPr/>
        </p:nvGrpSpPr>
        <p:grpSpPr>
          <a:xfrm>
            <a:off x="6561773" y="1064159"/>
            <a:ext cx="576000" cy="576000"/>
            <a:chOff x="6561773" y="1064159"/>
            <a:chExt cx="576000" cy="576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F9E5EEA1-5ECB-FC3C-795D-A410AAAD04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1773" y="1064159"/>
              <a:ext cx="576000" cy="576000"/>
            </a:xfrm>
            <a:prstGeom prst="rect">
              <a:avLst/>
            </a:prstGeom>
            <a:solidFill>
              <a:schemeClr val="accent1"/>
            </a:solidFill>
            <a:ln w="381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None/>
              </a:pPr>
              <a:endParaRPr lang="de-DE" sz="1600" dirty="0" err="1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20DA5590-923D-7EEF-76A1-D3A10B534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651773" y="1154159"/>
              <a:ext cx="396000" cy="396000"/>
            </a:xfrm>
            <a:prstGeom prst="rect">
              <a:avLst/>
            </a:prstGeom>
          </p:spPr>
        </p:pic>
      </p:grpSp>
      <p:sp>
        <p:nvSpPr>
          <p:cNvPr id="31" name="Fußzeilenplatzhalter 6">
            <a:extLst>
              <a:ext uri="{FF2B5EF4-FFF2-40B4-BE49-F238E27FC236}">
                <a16:creationId xmlns:a16="http://schemas.microsoft.com/office/drawing/2014/main" id="{EDE462B0-9048-57E3-382C-A4102017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6462" y="6510242"/>
            <a:ext cx="9504000" cy="138499"/>
          </a:xfrm>
        </p:spPr>
        <p:txBody>
          <a:bodyPr/>
          <a:lstStyle/>
          <a:p>
            <a:r>
              <a:rPr lang="de-DE" dirty="0"/>
              <a:t>Quick Guide Arbeitnehmer-Infoportal (AIP) | Marketing-Unterlage | Februar 2024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D1DF0F9-0371-1014-06EA-0A2667831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339"/>
          <a:stretch/>
        </p:blipFill>
        <p:spPr>
          <a:xfrm>
            <a:off x="2978106" y="4814241"/>
            <a:ext cx="2620885" cy="19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959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9OPU.LtRMezKO1f1IGZc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iG8bXQQZiz4j9r55cd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xK4gCbRqmsSs28j9DWv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p8Zvz_TE.qLmHENok2A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wKPt0PNSsa3f1WY1GHcw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heme/theme1.xml><?xml version="1.0" encoding="utf-8"?>
<a:theme xmlns:a="http://schemas.openxmlformats.org/drawingml/2006/main" name="HDI Master 16:9 DE">
  <a:themeElements>
    <a:clrScheme name="HDI_FINAL">
      <a:dk1>
        <a:sysClr val="windowText" lastClr="000000"/>
      </a:dk1>
      <a:lt1>
        <a:sysClr val="window" lastClr="FFFFFF"/>
      </a:lt1>
      <a:dk2>
        <a:srgbClr val="C15701"/>
      </a:dk2>
      <a:lt2>
        <a:srgbClr val="E60018"/>
      </a:lt2>
      <a:accent1>
        <a:srgbClr val="006729"/>
      </a:accent1>
      <a:accent2>
        <a:srgbClr val="65A518"/>
      </a:accent2>
      <a:accent3>
        <a:srgbClr val="00A3A8"/>
      </a:accent3>
      <a:accent4>
        <a:srgbClr val="003960"/>
      </a:accent4>
      <a:accent5>
        <a:srgbClr val="8D1429"/>
      </a:accent5>
      <a:accent6>
        <a:srgbClr val="6C6F70"/>
      </a:accent6>
      <a:hlink>
        <a:srgbClr val="006729"/>
      </a:hlink>
      <a:folHlink>
        <a:srgbClr val="6C6F70"/>
      </a:folHlink>
    </a:clrScheme>
    <a:fontScheme name="Benutzerdefini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indent="0" algn="l">
          <a:lnSpc>
            <a:spcPct val="104000"/>
          </a:lnSpc>
          <a:spcBef>
            <a:spcPts val="600"/>
          </a:spcBef>
          <a:buFont typeface="Wingdings" panose="05000000000000000000" pitchFamily="2" charset="2"/>
          <a:buNone/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0" indent="0" algn="l">
          <a:lnSpc>
            <a:spcPct val="104000"/>
          </a:lnSpc>
          <a:spcBef>
            <a:spcPts val="600"/>
          </a:spcBef>
          <a:buFont typeface="Wingdings" panose="05000000000000000000" pitchFamily="2" charset="2"/>
          <a:buNone/>
          <a:defRPr sz="1600" dirty="0" err="1" smtClean="0"/>
        </a:defPPr>
      </a:lstStyle>
    </a:txDef>
  </a:objectDefaults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DF7E00"/>
    </a:custClr>
    <a:custClr>
      <a:srgbClr val="B2D28B"/>
    </a:custClr>
    <a:custClr>
      <a:srgbClr val="7FD1D3"/>
    </a:custClr>
    <a:custClr>
      <a:srgbClr val="587394"/>
    </a:custClr>
    <a:custClr>
      <a:srgbClr val="B56D64"/>
    </a:custClr>
    <a:custClr>
      <a:srgbClr val="9D9D9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D0E4B9"/>
    </a:custClr>
    <a:custClr>
      <a:srgbClr val="B2E3E5"/>
    </a:custClr>
    <a:custClr>
      <a:srgbClr val="A8B3C6"/>
    </a:custClr>
    <a:custClr>
      <a:srgbClr val="D8B4AC"/>
    </a:custClr>
    <a:custClr>
      <a:srgbClr val="C6C7C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E1E4EB"/>
    </a:custClr>
    <a:custClr>
      <a:srgbClr val="F2E5E2"/>
    </a:custClr>
    <a:custClr>
      <a:srgbClr val="FFFFFF"/>
    </a:custClr>
  </a:custClrLst>
  <a:extLst>
    <a:ext uri="{05A4C25C-085E-4340-85A3-A5531E510DB2}">
      <thm15:themeFamily xmlns:thm15="http://schemas.microsoft.com/office/thememl/2012/main" name="HDI_Master_16zu9_DE_scr08.potx" id="{49FFFE18-9A6A-4C9F-A528-F5B5CBCEA9C0}" vid="{75202F55-58AA-4C4A-83CB-7E9E58D48F7F}"/>
    </a:ext>
  </a:extLst>
</a:theme>
</file>

<file path=ppt/theme/theme2.xml><?xml version="1.0" encoding="utf-8"?>
<a:theme xmlns:a="http://schemas.openxmlformats.org/drawingml/2006/main" name="Office">
  <a:themeElements>
    <a:clrScheme name="HDI_FINAL">
      <a:dk1>
        <a:sysClr val="windowText" lastClr="000000"/>
      </a:dk1>
      <a:lt1>
        <a:sysClr val="window" lastClr="FFFFFF"/>
      </a:lt1>
      <a:dk2>
        <a:srgbClr val="C15701"/>
      </a:dk2>
      <a:lt2>
        <a:srgbClr val="E60018"/>
      </a:lt2>
      <a:accent1>
        <a:srgbClr val="006729"/>
      </a:accent1>
      <a:accent2>
        <a:srgbClr val="65A518"/>
      </a:accent2>
      <a:accent3>
        <a:srgbClr val="00A3A8"/>
      </a:accent3>
      <a:accent4>
        <a:srgbClr val="003960"/>
      </a:accent4>
      <a:accent5>
        <a:srgbClr val="8D1429"/>
      </a:accent5>
      <a:accent6>
        <a:srgbClr val="6C6F70"/>
      </a:accent6>
      <a:hlink>
        <a:srgbClr val="006729"/>
      </a:hlink>
      <a:folHlink>
        <a:srgbClr val="6C6F70"/>
      </a:folHlink>
    </a:clrScheme>
    <a:fontScheme name="HDI_2019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HDI_FINAL">
      <a:dk1>
        <a:sysClr val="windowText" lastClr="000000"/>
      </a:dk1>
      <a:lt1>
        <a:sysClr val="window" lastClr="FFFFFF"/>
      </a:lt1>
      <a:dk2>
        <a:srgbClr val="C15701"/>
      </a:dk2>
      <a:lt2>
        <a:srgbClr val="E60018"/>
      </a:lt2>
      <a:accent1>
        <a:srgbClr val="006729"/>
      </a:accent1>
      <a:accent2>
        <a:srgbClr val="65A518"/>
      </a:accent2>
      <a:accent3>
        <a:srgbClr val="00A3A8"/>
      </a:accent3>
      <a:accent4>
        <a:srgbClr val="003960"/>
      </a:accent4>
      <a:accent5>
        <a:srgbClr val="8D1429"/>
      </a:accent5>
      <a:accent6>
        <a:srgbClr val="6C6F70"/>
      </a:accent6>
      <a:hlink>
        <a:srgbClr val="006729"/>
      </a:hlink>
      <a:folHlink>
        <a:srgbClr val="6C6F70"/>
      </a:folHlink>
    </a:clrScheme>
    <a:fontScheme name="HDI_2019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HDI_Master_16zu9_DE_scr08</Template>
  <TotalTime>0</TotalTime>
  <Words>678</Words>
  <Application>Microsoft Office PowerPoint</Application>
  <PresentationFormat>Breitbild</PresentationFormat>
  <Paragraphs>77</Paragraphs>
  <Slides>9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Wingdings</vt:lpstr>
      <vt:lpstr>HDI Master 16:9 DE</vt:lpstr>
      <vt:lpstr>think-cell Folie</vt:lpstr>
      <vt:lpstr>Der XEMPUS advisor – Quick Guide Arbeitnehmer-Infoportal (AIP)</vt:lpstr>
      <vt:lpstr>In wenigen Schritten zum Arbeitnehmer-Infoportal</vt:lpstr>
      <vt:lpstr>Vorbereitende einmalige Schritte im Vermittlerbereich</vt:lpstr>
      <vt:lpstr>Schritt: Auswahl des angelegten Arbeitgebers</vt:lpstr>
      <vt:lpstr>Schritt: Konfiguration des AN-Portals (1/2)</vt:lpstr>
      <vt:lpstr>Schritt: Konfiguration des AN-Portals (2/2)</vt:lpstr>
      <vt:lpstr>Schritt: Bereitstellung des AN-Infoportals</vt:lpstr>
      <vt:lpstr>Und so sieht das Infoportal im Detail aus</vt:lpstr>
      <vt:lpstr>Kontaktmöglichkeit zum Vertriebspartner</vt:lpstr>
    </vt:vector>
  </TitlesOfParts>
  <Manager>Name</Manager>
  <Company>HDI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PowerPoint Vorlage</dc:subject>
  <dc:creator>Schneider, Anke</dc:creator>
  <dc:description>Für PowerPoint Office 365 optimierte Vorlage</dc:description>
  <cp:lastModifiedBy>Poloschek, Gabriele</cp:lastModifiedBy>
  <cp:revision>34</cp:revision>
  <cp:lastPrinted>2018-12-14T15:00:19Z</cp:lastPrinted>
  <dcterms:created xsi:type="dcterms:W3CDTF">2022-02-09T09:50:07Z</dcterms:created>
  <dcterms:modified xsi:type="dcterms:W3CDTF">2024-03-20T09:03:02Z</dcterms:modified>
</cp:coreProperties>
</file>