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1" r:id="rId2"/>
    <p:sldId id="275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9" r:id="rId11"/>
    <p:sldId id="335" r:id="rId12"/>
    <p:sldId id="336" r:id="rId13"/>
    <p:sldId id="337" r:id="rId14"/>
    <p:sldId id="338" r:id="rId15"/>
  </p:sldIdLst>
  <p:sldSz cx="12192000" cy="6858000"/>
  <p:notesSz cx="6797675" cy="9928225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06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2811" userDrawn="1">
          <p15:clr>
            <a:srgbClr val="A4A3A4"/>
          </p15:clr>
        </p15:guide>
        <p15:guide id="9" pos="53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B39719-B4EB-8F7A-30FE-E5CDACCA367A}" name="Matthias Mümken \ Valid campaign" initials="MM" userId="S::m.muemken@rotwild-agentur.com::3e6858b0-3716-4c24-868d-8541942efc8b" providerId="AD"/>
  <p188:author id="{198376AA-C02A-1996-BDDC-67CB876BB0B3}" name="Jens Fischer // Rotwild GmbH" initials="JF/RG" userId="S::j.fischer@rotwild-agentur.com::a9c4990d-9a59-4771-9193-ea474a6c3f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DFC2"/>
    <a:srgbClr val="00569D"/>
    <a:srgbClr val="1A1D52"/>
    <a:srgbClr val="51BCB5"/>
    <a:srgbClr val="DAE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4" autoAdjust="0"/>
    <p:restoredTop sz="96113" autoAdjust="0"/>
  </p:normalViewPr>
  <p:slideViewPr>
    <p:cSldViewPr snapToGrid="0" showGuides="1">
      <p:cViewPr>
        <p:scale>
          <a:sx n="80" d="100"/>
          <a:sy n="80" d="100"/>
        </p:scale>
        <p:origin x="296" y="-272"/>
      </p:cViewPr>
      <p:guideLst>
        <p:guide orient="horz" pos="3906"/>
        <p:guide pos="211"/>
        <p:guide pos="7469"/>
        <p:guide orient="horz" pos="799"/>
        <p:guide pos="3727"/>
        <p:guide pos="3953"/>
        <p:guide pos="2811"/>
        <p:guide pos="5395"/>
      </p:guideLst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6" d="100"/>
          <a:sy n="106" d="100"/>
        </p:scale>
        <p:origin x="52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42180C0-F30B-437A-ACD7-66ED1D01E5B1}" type="slidenum">
              <a:rPr lang="en-US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‹Nr.›</a:t>
            </a:fld>
            <a:endParaRPr 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45768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179" userDrawn="1">
          <p15:clr>
            <a:srgbClr val="F26B43"/>
          </p15:clr>
        </p15:guide>
        <p15:guide id="2" pos="40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642180C0-F30B-437A-ACD7-66ED1D01E5B1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9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4000"/>
      </a:lnSpc>
      <a:spcBef>
        <a:spcPts val="1200"/>
      </a:spcBef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0" indent="0" algn="l" defTabSz="914400" rtl="0" eaLnBrk="1" latinLnBrk="0" hangingPunct="1">
      <a:lnSpc>
        <a:spcPct val="104000"/>
      </a:lnSpc>
      <a:spcBef>
        <a:spcPts val="8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4000" indent="-144000" algn="l" defTabSz="914400" rtl="0" eaLnBrk="1" latinLnBrk="0" hangingPunct="1">
      <a:lnSpc>
        <a:spcPct val="104000"/>
      </a:lnSpc>
      <a:spcBef>
        <a:spcPts val="6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88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32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79" userDrawn="1">
          <p15:clr>
            <a:srgbClr val="F26B43"/>
          </p15:clr>
        </p15:guide>
        <p15:guide id="3" pos="409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70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5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3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2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0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5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6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4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drinnen, Person, schließen, blau enthält.&#10;&#10;Automatisch generierte Beschreibung">
            <a:extLst>
              <a:ext uri="{FF2B5EF4-FFF2-40B4-BE49-F238E27FC236}">
                <a16:creationId xmlns:a16="http://schemas.microsoft.com/office/drawing/2014/main" id="{BAABE4CF-A456-4696-8B4B-A73245C62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200"/>
            <a:ext cx="6098400" cy="3430800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DF8812A-B50A-4001-9273-5DE5C386FC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 t="10" b="10"/>
          <a:stretch/>
        </p:blipFill>
        <p:spPr bwMode="auto">
          <a:xfrm>
            <a:off x="6093600" y="0"/>
            <a:ext cx="6098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BD1536B9-C9FF-4FFC-B0E3-3C6A12376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 t="1" b="1"/>
          <a:stretch/>
        </p:blipFill>
        <p:spPr bwMode="auto">
          <a:xfrm>
            <a:off x="0" y="0"/>
            <a:ext cx="6098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EE18004D-338D-49E4-BC08-E61DD92725F9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5"/>
          <a:srcRect l="4" r="4"/>
          <a:stretch/>
        </p:blipFill>
        <p:spPr bwMode="auto">
          <a:xfrm>
            <a:off x="6093600" y="3427200"/>
            <a:ext cx="6098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3D1798DF-2265-4810-94B0-0157F745E3AE}"/>
              </a:ext>
            </a:extLst>
          </p:cNvPr>
          <p:cNvGrpSpPr/>
          <p:nvPr userDrawn="1"/>
        </p:nvGrpSpPr>
        <p:grpSpPr bwMode="gray">
          <a:xfrm>
            <a:off x="0" y="285613"/>
            <a:ext cx="1807200" cy="982800"/>
            <a:chOff x="0" y="1940515"/>
            <a:chExt cx="1807200" cy="982800"/>
          </a:xfrm>
        </p:grpSpPr>
        <p:sp>
          <p:nvSpPr>
            <p:cNvPr id="11" name="Rechteck 53">
              <a:extLst>
                <a:ext uri="{FF2B5EF4-FFF2-40B4-BE49-F238E27FC236}">
                  <a16:creationId xmlns:a16="http://schemas.microsoft.com/office/drawing/2014/main" id="{97855368-8C17-4510-94F5-C7DB39C912F1}"/>
                </a:ext>
              </a:extLst>
            </p:cNvPr>
            <p:cNvSpPr/>
            <p:nvPr/>
          </p:nvSpPr>
          <p:spPr bwMode="gray">
            <a:xfrm>
              <a:off x="0" y="1940515"/>
              <a:ext cx="1807200" cy="9828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CEA5E722-D829-4034-A1D6-E977EB7FAD88}"/>
                </a:ext>
              </a:extLst>
            </p:cNvPr>
            <p:cNvGrpSpPr/>
            <p:nvPr/>
          </p:nvGrpSpPr>
          <p:grpSpPr bwMode="gray">
            <a:xfrm>
              <a:off x="655200" y="2267609"/>
              <a:ext cx="823913" cy="328613"/>
              <a:chOff x="9207511" y="2267609"/>
              <a:chExt cx="823913" cy="328613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FF369CDC-93E1-488E-8928-8BE2AC30AC2A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9576102" y="2267609"/>
                <a:ext cx="321615" cy="328613"/>
              </a:xfrm>
              <a:custGeom>
                <a:avLst/>
                <a:gdLst>
                  <a:gd name="T0" fmla="*/ 0 w 101"/>
                  <a:gd name="T1" fmla="*/ 103 h 103"/>
                  <a:gd name="T2" fmla="*/ 38 w 101"/>
                  <a:gd name="T3" fmla="*/ 103 h 103"/>
                  <a:gd name="T4" fmla="*/ 101 w 101"/>
                  <a:gd name="T5" fmla="*/ 51 h 103"/>
                  <a:gd name="T6" fmla="*/ 101 w 101"/>
                  <a:gd name="T7" fmla="*/ 51 h 103"/>
                  <a:gd name="T8" fmla="*/ 39 w 101"/>
                  <a:gd name="T9" fmla="*/ 0 h 103"/>
                  <a:gd name="T10" fmla="*/ 0 w 101"/>
                  <a:gd name="T11" fmla="*/ 0 h 103"/>
                  <a:gd name="T12" fmla="*/ 0 w 101"/>
                  <a:gd name="T13" fmla="*/ 103 h 103"/>
                  <a:gd name="T14" fmla="*/ 35 w 101"/>
                  <a:gd name="T15" fmla="*/ 75 h 103"/>
                  <a:gd name="T16" fmla="*/ 35 w 101"/>
                  <a:gd name="T17" fmla="*/ 29 h 103"/>
                  <a:gd name="T18" fmla="*/ 40 w 101"/>
                  <a:gd name="T19" fmla="*/ 29 h 103"/>
                  <a:gd name="T20" fmla="*/ 66 w 101"/>
                  <a:gd name="T21" fmla="*/ 52 h 103"/>
                  <a:gd name="T22" fmla="*/ 66 w 101"/>
                  <a:gd name="T23" fmla="*/ 52 h 103"/>
                  <a:gd name="T24" fmla="*/ 40 w 101"/>
                  <a:gd name="T25" fmla="*/ 75 h 103"/>
                  <a:gd name="T26" fmla="*/ 35 w 101"/>
                  <a:gd name="T27" fmla="*/ 7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03">
                    <a:moveTo>
                      <a:pt x="0" y="103"/>
                    </a:moveTo>
                    <a:cubicBezTo>
                      <a:pt x="38" y="103"/>
                      <a:pt x="38" y="103"/>
                      <a:pt x="38" y="103"/>
                    </a:cubicBezTo>
                    <a:cubicBezTo>
                      <a:pt x="80" y="103"/>
                      <a:pt x="101" y="81"/>
                      <a:pt x="101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21"/>
                      <a:pt x="80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3"/>
                    </a:lnTo>
                    <a:close/>
                    <a:moveTo>
                      <a:pt x="35" y="75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56" y="29"/>
                      <a:pt x="66" y="36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68"/>
                      <a:pt x="56" y="75"/>
                      <a:pt x="40" y="75"/>
                    </a:cubicBez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413B3435-5857-4E90-BB5B-CCE1A3A8FA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923014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5" name="Group 28">
                <a:extLst>
                  <a:ext uri="{FF2B5EF4-FFF2-40B4-BE49-F238E27FC236}">
                    <a16:creationId xmlns:a16="http://schemas.microsoft.com/office/drawing/2014/main" id="{0FEBE997-3E48-4409-945D-B4C34DD5A3D8}"/>
                  </a:ext>
                </a:extLst>
              </p:cNvPr>
              <p:cNvGrpSpPr/>
              <p:nvPr/>
            </p:nvGrpSpPr>
            <p:grpSpPr bwMode="gray">
              <a:xfrm>
                <a:off x="9207511" y="2267609"/>
                <a:ext cx="328840" cy="328613"/>
                <a:chOff x="9207511" y="2267609"/>
                <a:chExt cx="328840" cy="328613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3858BF12-A83B-4F2C-AB79-AF3D162981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207511" y="2267609"/>
                  <a:ext cx="108410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77F8BE7-B28B-4542-B3DE-E36C2D58263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424329" y="2267609"/>
                  <a:ext cx="112022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BA7037BE-E007-4E47-9CFB-4DF51CA2B48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315919" y="2379555"/>
                  <a:ext cx="108410" cy="108334"/>
                </a:xfrm>
                <a:prstGeom prst="rect">
                  <a:avLst/>
                </a:prstGeom>
                <a:solidFill>
                  <a:srgbClr val="E6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C905BF8-FA8B-4E4B-BAE0-A730F3BEB348}"/>
              </a:ext>
            </a:extLst>
          </p:cNvPr>
          <p:cNvGrpSpPr/>
          <p:nvPr userDrawn="1"/>
        </p:nvGrpSpPr>
        <p:grpSpPr>
          <a:xfrm>
            <a:off x="3424826" y="2297519"/>
            <a:ext cx="5356222" cy="2250004"/>
            <a:chOff x="2495601" y="2349922"/>
            <a:chExt cx="5356222" cy="2250004"/>
          </a:xfrm>
        </p:grpSpPr>
        <p:sp>
          <p:nvSpPr>
            <p:cNvPr id="20" name="Titel 3">
              <a:extLst>
                <a:ext uri="{FF2B5EF4-FFF2-40B4-BE49-F238E27FC236}">
                  <a16:creationId xmlns:a16="http://schemas.microsoft.com/office/drawing/2014/main" id="{5AE40553-78F2-4018-B15C-360E0A96246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870065" y="3951926"/>
              <a:ext cx="2981758" cy="6480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144000" tIns="288000" rIns="144000" bIns="144000" rtlCol="0" anchor="ctr">
              <a:noAutofit/>
            </a:bodyPr>
            <a:lstStyle>
              <a:lvl1pPr algn="l" defTabSz="914400" rtl="0" eaLnBrk="1" latinLnBrk="0" hangingPunct="1">
                <a:lnSpc>
                  <a:spcPts val="2970"/>
                </a:lnSpc>
                <a:spcBef>
                  <a:spcPct val="0"/>
                </a:spcBef>
                <a:buNone/>
                <a:defRPr sz="27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2600" dirty="0">
                  <a:solidFill>
                    <a:srgbClr val="FF0000"/>
                  </a:solidFill>
                </a:rPr>
                <a:t>#</a:t>
              </a:r>
              <a:r>
                <a:rPr lang="de-DE" sz="2600" dirty="0">
                  <a:solidFill>
                    <a:schemeClr val="accent1"/>
                  </a:solidFill>
                </a:rPr>
                <a:t>Möglichmacher</a:t>
              </a:r>
            </a:p>
          </p:txBody>
        </p:sp>
        <p:sp>
          <p:nvSpPr>
            <p:cNvPr id="21" name="Titel 3">
              <a:extLst>
                <a:ext uri="{FF2B5EF4-FFF2-40B4-BE49-F238E27FC236}">
                  <a16:creationId xmlns:a16="http://schemas.microsoft.com/office/drawing/2014/main" id="{7F84F408-F140-450B-8430-F067EBBEAB8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95601" y="2349922"/>
              <a:ext cx="5001585" cy="1756992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252000" tIns="108000" rIns="252000" bIns="108000" rtlCol="0" anchor="ctr">
              <a:spAutoFit/>
            </a:bodyPr>
            <a:lstStyle>
              <a:lvl1pPr algn="l" defTabSz="914400" rtl="0" eaLnBrk="1" latinLnBrk="0" hangingPunct="1">
                <a:lnSpc>
                  <a:spcPts val="2970"/>
                </a:lnSpc>
                <a:spcBef>
                  <a:spcPct val="0"/>
                </a:spcBef>
                <a:buNone/>
                <a:defRPr sz="27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2600" dirty="0">
                  <a:solidFill>
                    <a:schemeClr val="bg1"/>
                  </a:solidFill>
                </a:rPr>
                <a:t>Für unsere Kunden und Vertriebspartner machen wir die Welt zu einem Ort voller Chancen. Wir sind HDI.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8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09557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1406E8D-2B05-4ADF-AE74-4CD8249C71B2}"/>
              </a:ext>
            </a:extLst>
          </p:cNvPr>
          <p:cNvSpPr/>
          <p:nvPr userDrawn="1"/>
        </p:nvSpPr>
        <p:spPr bwMode="gray">
          <a:xfrm>
            <a:off x="655687" y="0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70A767-2B94-4932-8B63-12AFD03354BC}"/>
              </a:ext>
            </a:extLst>
          </p:cNvPr>
          <p:cNvSpPr/>
          <p:nvPr userDrawn="1"/>
        </p:nvSpPr>
        <p:spPr bwMode="gray">
          <a:xfrm>
            <a:off x="1038480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0B5B2-A70F-47D2-853A-C13153BF0489}"/>
              </a:ext>
            </a:extLst>
          </p:cNvPr>
          <p:cNvSpPr/>
          <p:nvPr userDrawn="1"/>
        </p:nvSpPr>
        <p:spPr bwMode="gray">
          <a:xfrm>
            <a:off x="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3" name="Rechteck 1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15480" y="2341670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15480" y="3723517"/>
            <a:ext cx="9000000" cy="492443"/>
          </a:xfrm>
        </p:spPr>
        <p:txBody>
          <a:bodyPr vert="horz" wrap="squar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 maximal dreizeilig</a:t>
            </a:r>
          </a:p>
        </p:txBody>
      </p:sp>
      <p:sp>
        <p:nvSpPr>
          <p:cNvPr id="25" name="Rechteck 53">
            <a:extLst>
              <a:ext uri="{FF2B5EF4-FFF2-40B4-BE49-F238E27FC236}">
                <a16:creationId xmlns:a16="http://schemas.microsoft.com/office/drawing/2014/main" id="{C0BDC6ED-85CB-4F2C-9B96-853F818288CD}"/>
              </a:ext>
            </a:extLst>
          </p:cNvPr>
          <p:cNvSpPr/>
          <p:nvPr/>
        </p:nvSpPr>
        <p:spPr bwMode="gray">
          <a:xfrm>
            <a:off x="10384800" y="285613"/>
            <a:ext cx="1807200" cy="982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D3C950-7297-48CD-8E4C-B200F61D4B10}"/>
              </a:ext>
            </a:extLst>
          </p:cNvPr>
          <p:cNvGrpSpPr/>
          <p:nvPr/>
        </p:nvGrpSpPr>
        <p:grpSpPr bwMode="gray">
          <a:xfrm>
            <a:off x="10712400" y="612707"/>
            <a:ext cx="823913" cy="328613"/>
            <a:chOff x="9207511" y="2267609"/>
            <a:chExt cx="823913" cy="328613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1DABD22-C42A-45C2-99DE-F9D557A5B0D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1F387106-EEF6-4FDE-B6E7-3145EFA41A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562B78D-D6E3-48F0-98DF-F76673131672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8C5B07E6-31FE-4D07-9E6C-5DA8A58007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C4B5ECC1-D0AA-45FE-B46C-9EB12F50EF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2B7258B5-AE4D-4B62-8449-F8A21D1E8E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1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183F387-1DCB-491F-9D6C-CA0408C2AC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831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Titel der Präsentation | Name Referent | Marketing-Unterlage | TT.MM.JJJJ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48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396A69D-4E56-4B58-ABDB-D74C85EEEB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074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67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DA97BF2-3440-4A15-9EE9-62FA8692EA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8161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69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06" userDrawn="1">
          <p15:clr>
            <a:srgbClr val="FBAE40"/>
          </p15:clr>
        </p15:guide>
        <p15:guide id="1" pos="2479" userDrawn="1">
          <p15:clr>
            <a:srgbClr val="FBAE40"/>
          </p15:clr>
        </p15:guide>
        <p15:guide id="2" pos="4974" userDrawn="1">
          <p15:clr>
            <a:srgbClr val="FBAE40"/>
          </p15:clr>
        </p15:guide>
        <p15:guide id="3" pos="52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645970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83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092907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2019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02420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noProof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3309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32659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de-DE" noProof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9231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35763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95A4995-3C23-4A49-9149-A98D6EFB3E56}"/>
              </a:ext>
            </a:extLst>
          </p:cNvPr>
          <p:cNvSpPr/>
          <p:nvPr userDrawn="1"/>
        </p:nvSpPr>
        <p:spPr bwMode="gray">
          <a:xfrm>
            <a:off x="655687" y="0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282999-718C-4ED2-AA71-33F9AB043E3F}"/>
              </a:ext>
            </a:extLst>
          </p:cNvPr>
          <p:cNvSpPr/>
          <p:nvPr userDrawn="1"/>
        </p:nvSpPr>
        <p:spPr bwMode="gray">
          <a:xfrm>
            <a:off x="1038480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C7D11C-59ED-4409-8F19-51A39F85339E}"/>
              </a:ext>
            </a:extLst>
          </p:cNvPr>
          <p:cNvSpPr/>
          <p:nvPr userDrawn="1"/>
        </p:nvSpPr>
        <p:spPr bwMode="gray">
          <a:xfrm>
            <a:off x="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de-DE" sz="3200" b="0" i="1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2316380" y="3055835"/>
            <a:ext cx="7200000" cy="492443"/>
          </a:xfrm>
        </p:spPr>
        <p:txBody>
          <a:bodyPr vert="horz" wrap="square" anchor="b">
            <a:spAutoFit/>
          </a:bodyPr>
          <a:lstStyle>
            <a:lvl1pPr algn="l">
              <a:lnSpc>
                <a:spcPct val="100000"/>
              </a:lnSpc>
              <a:defRPr sz="320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„Platzhalter für ein Zitat“</a:t>
            </a:r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16380" y="3849896"/>
            <a:ext cx="7200000" cy="179152"/>
          </a:xfrm>
        </p:spPr>
        <p:txBody>
          <a:bodyPr>
            <a:spAutoFit/>
          </a:bodyPr>
          <a:lstStyle>
            <a:lvl1pPr algn="l">
              <a:lnSpc>
                <a:spcPct val="104000"/>
              </a:lnSpc>
              <a:defRPr sz="1200" b="0" i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Vorname Nachname des Autors oder Quelle</a:t>
            </a:r>
          </a:p>
        </p:txBody>
      </p:sp>
      <p:sp>
        <p:nvSpPr>
          <p:cNvPr id="15" name="Rechteck 53">
            <a:extLst>
              <a:ext uri="{FF2B5EF4-FFF2-40B4-BE49-F238E27FC236}">
                <a16:creationId xmlns:a16="http://schemas.microsoft.com/office/drawing/2014/main" id="{957A37C5-69DB-4F75-BB2B-0C597739591F}"/>
              </a:ext>
            </a:extLst>
          </p:cNvPr>
          <p:cNvSpPr/>
          <p:nvPr userDrawn="1"/>
        </p:nvSpPr>
        <p:spPr bwMode="gray">
          <a:xfrm>
            <a:off x="10384800" y="285613"/>
            <a:ext cx="1807200" cy="982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7E0439-F3C7-4730-95AF-7D4B68A7785F}"/>
              </a:ext>
            </a:extLst>
          </p:cNvPr>
          <p:cNvGrpSpPr/>
          <p:nvPr userDrawn="1"/>
        </p:nvGrpSpPr>
        <p:grpSpPr bwMode="gray">
          <a:xfrm>
            <a:off x="10712400" y="612707"/>
            <a:ext cx="823913" cy="328613"/>
            <a:chOff x="9207511" y="2267609"/>
            <a:chExt cx="823913" cy="328613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7FD7C9B-38A2-41E9-AFDA-9B6C1AA3F5E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99F6ADF-8DBC-470B-A69D-BD49A280A9C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4519AF-0A4D-4CED-BB85-3C15B2C41FF6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28B63810-7D11-43EC-AFDD-2AEB56CB9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F7980423-D14B-4031-883C-8EEEED83CD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C72BC891-F3B9-4475-9DB3-EA931FB3D0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4226C52-00BD-40B0-B6D0-E4846A07153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97052" y="5198270"/>
            <a:ext cx="834870" cy="655200"/>
          </a:xfrm>
          <a:custGeom>
            <a:avLst/>
            <a:gdLst/>
            <a:ahLst/>
            <a:cxnLst/>
            <a:rect l="l" t="t" r="r" b="b"/>
            <a:pathLst>
              <a:path w="1382279" h="1084803">
                <a:moveTo>
                  <a:pt x="881737" y="0"/>
                </a:moveTo>
                <a:lnTo>
                  <a:pt x="1382279" y="0"/>
                </a:lnTo>
                <a:lnTo>
                  <a:pt x="1382279" y="359819"/>
                </a:lnTo>
                <a:cubicBezTo>
                  <a:pt x="1382279" y="504698"/>
                  <a:pt x="1369513" y="618700"/>
                  <a:pt x="1343981" y="701827"/>
                </a:cubicBezTo>
                <a:cubicBezTo>
                  <a:pt x="1318449" y="784953"/>
                  <a:pt x="1270948" y="860064"/>
                  <a:pt x="1201478" y="927159"/>
                </a:cubicBezTo>
                <a:cubicBezTo>
                  <a:pt x="1132008" y="994254"/>
                  <a:pt x="1044428" y="1046802"/>
                  <a:pt x="938738" y="1084803"/>
                </a:cubicBezTo>
                <a:lnTo>
                  <a:pt x="840768" y="876393"/>
                </a:lnTo>
                <a:cubicBezTo>
                  <a:pt x="940520" y="843142"/>
                  <a:pt x="1012068" y="796829"/>
                  <a:pt x="1055413" y="737452"/>
                </a:cubicBezTo>
                <a:cubicBezTo>
                  <a:pt x="1098757" y="678076"/>
                  <a:pt x="1121023" y="599106"/>
                  <a:pt x="1122211" y="500541"/>
                </a:cubicBezTo>
                <a:lnTo>
                  <a:pt x="881737" y="500541"/>
                </a:lnTo>
                <a:close/>
                <a:moveTo>
                  <a:pt x="40970" y="0"/>
                </a:moveTo>
                <a:lnTo>
                  <a:pt x="541511" y="0"/>
                </a:lnTo>
                <a:lnTo>
                  <a:pt x="541511" y="359819"/>
                </a:lnTo>
                <a:cubicBezTo>
                  <a:pt x="541511" y="504698"/>
                  <a:pt x="529042" y="618700"/>
                  <a:pt x="504104" y="701827"/>
                </a:cubicBezTo>
                <a:cubicBezTo>
                  <a:pt x="479166" y="784953"/>
                  <a:pt x="431962" y="860064"/>
                  <a:pt x="362492" y="927159"/>
                </a:cubicBezTo>
                <a:cubicBezTo>
                  <a:pt x="293022" y="994254"/>
                  <a:pt x="204848" y="1046802"/>
                  <a:pt x="97971" y="1084803"/>
                </a:cubicBezTo>
                <a:lnTo>
                  <a:pt x="0" y="876393"/>
                </a:lnTo>
                <a:cubicBezTo>
                  <a:pt x="100940" y="843142"/>
                  <a:pt x="172785" y="796829"/>
                  <a:pt x="215536" y="737452"/>
                </a:cubicBezTo>
                <a:cubicBezTo>
                  <a:pt x="258287" y="678076"/>
                  <a:pt x="280850" y="599106"/>
                  <a:pt x="283225" y="500541"/>
                </a:cubicBezTo>
                <a:lnTo>
                  <a:pt x="40970" y="500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799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36644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068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785784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7">
            <a:extLst>
              <a:ext uri="{FF2B5EF4-FFF2-40B4-BE49-F238E27FC236}">
                <a16:creationId xmlns:a16="http://schemas.microsoft.com/office/drawing/2014/main" id="{16E8B1C3-0DD2-429C-B1E0-00CF161A9393}"/>
              </a:ext>
            </a:extLst>
          </p:cNvPr>
          <p:cNvSpPr/>
          <p:nvPr userDrawn="1"/>
        </p:nvSpPr>
        <p:spPr bwMode="gray">
          <a:xfrm>
            <a:off x="0" y="-1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90735FF4-3B45-4245-84B2-C208DBBBDA3D}"/>
              </a:ext>
            </a:extLst>
          </p:cNvPr>
          <p:cNvSpPr/>
          <p:nvPr userDrawn="1"/>
        </p:nvSpPr>
        <p:spPr bwMode="gray">
          <a:xfrm>
            <a:off x="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94D6948-0CE6-483C-A250-20D84A255B11}"/>
              </a:ext>
            </a:extLst>
          </p:cNvPr>
          <p:cNvSpPr/>
          <p:nvPr userDrawn="1"/>
        </p:nvSpPr>
        <p:spPr bwMode="gray">
          <a:xfrm>
            <a:off x="1153320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466875" y="5019118"/>
            <a:ext cx="3420000" cy="179152"/>
          </a:xfrm>
        </p:spPr>
        <p:txBody>
          <a:bodyPr wrap="square">
            <a:spAutoFit/>
          </a:bodyPr>
          <a:lstStyle>
            <a:lvl1pPr algn="r">
              <a:lnSpc>
                <a:spcPct val="104000"/>
              </a:lnSpc>
              <a:defRPr sz="12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2174875" y="2672916"/>
            <a:ext cx="8712000" cy="492443"/>
          </a:xfrm>
        </p:spPr>
        <p:txBody>
          <a:bodyPr vert="horz" wrap="square" anchor="b" anchorCtr="0">
            <a:spAutoFit/>
          </a:bodyPr>
          <a:lstStyle>
            <a:lvl1pPr algn="r"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74675" y="3398803"/>
            <a:ext cx="8712200" cy="246221"/>
          </a:xfrm>
        </p:spPr>
        <p:txBody>
          <a:bodyPr wrap="square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74675" y="4597739"/>
            <a:ext cx="8712200" cy="179344"/>
          </a:xfrm>
        </p:spPr>
        <p:txBody>
          <a:bodyPr wrap="square" anchor="t">
            <a:no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6" name="Group 21">
            <a:extLst>
              <a:ext uri="{FF2B5EF4-FFF2-40B4-BE49-F238E27FC236}">
                <a16:creationId xmlns:a16="http://schemas.microsoft.com/office/drawing/2014/main" id="{525B05EE-7595-4F35-B1C2-FB9F9344D427}"/>
              </a:ext>
            </a:extLst>
          </p:cNvPr>
          <p:cNvGrpSpPr/>
          <p:nvPr userDrawn="1"/>
        </p:nvGrpSpPr>
        <p:grpSpPr bwMode="gray">
          <a:xfrm>
            <a:off x="0" y="285613"/>
            <a:ext cx="1807200" cy="982800"/>
            <a:chOff x="0" y="1940515"/>
            <a:chExt cx="1807200" cy="982800"/>
          </a:xfrm>
        </p:grpSpPr>
        <p:sp>
          <p:nvSpPr>
            <p:cNvPr id="37" name="Rechteck 53">
              <a:extLst>
                <a:ext uri="{FF2B5EF4-FFF2-40B4-BE49-F238E27FC236}">
                  <a16:creationId xmlns:a16="http://schemas.microsoft.com/office/drawing/2014/main" id="{A5F190AD-A524-4087-84CE-4B7CE17881B6}"/>
                </a:ext>
              </a:extLst>
            </p:cNvPr>
            <p:cNvSpPr/>
            <p:nvPr/>
          </p:nvSpPr>
          <p:spPr bwMode="gray">
            <a:xfrm>
              <a:off x="0" y="1940515"/>
              <a:ext cx="1807200" cy="9828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4AFCC10D-4C41-4764-ABA6-90DEC642EBAA}"/>
                </a:ext>
              </a:extLst>
            </p:cNvPr>
            <p:cNvGrpSpPr/>
            <p:nvPr/>
          </p:nvGrpSpPr>
          <p:grpSpPr bwMode="gray">
            <a:xfrm>
              <a:off x="655200" y="2267609"/>
              <a:ext cx="823913" cy="328613"/>
              <a:chOff x="9207511" y="2267609"/>
              <a:chExt cx="823913" cy="328613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435BE42-0A7B-45E7-A8EE-C2BAF6FD1FB3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9576102" y="2267609"/>
                <a:ext cx="321615" cy="328613"/>
              </a:xfrm>
              <a:custGeom>
                <a:avLst/>
                <a:gdLst>
                  <a:gd name="T0" fmla="*/ 0 w 101"/>
                  <a:gd name="T1" fmla="*/ 103 h 103"/>
                  <a:gd name="T2" fmla="*/ 38 w 101"/>
                  <a:gd name="T3" fmla="*/ 103 h 103"/>
                  <a:gd name="T4" fmla="*/ 101 w 101"/>
                  <a:gd name="T5" fmla="*/ 51 h 103"/>
                  <a:gd name="T6" fmla="*/ 101 w 101"/>
                  <a:gd name="T7" fmla="*/ 51 h 103"/>
                  <a:gd name="T8" fmla="*/ 39 w 101"/>
                  <a:gd name="T9" fmla="*/ 0 h 103"/>
                  <a:gd name="T10" fmla="*/ 0 w 101"/>
                  <a:gd name="T11" fmla="*/ 0 h 103"/>
                  <a:gd name="T12" fmla="*/ 0 w 101"/>
                  <a:gd name="T13" fmla="*/ 103 h 103"/>
                  <a:gd name="T14" fmla="*/ 35 w 101"/>
                  <a:gd name="T15" fmla="*/ 75 h 103"/>
                  <a:gd name="T16" fmla="*/ 35 w 101"/>
                  <a:gd name="T17" fmla="*/ 29 h 103"/>
                  <a:gd name="T18" fmla="*/ 40 w 101"/>
                  <a:gd name="T19" fmla="*/ 29 h 103"/>
                  <a:gd name="T20" fmla="*/ 66 w 101"/>
                  <a:gd name="T21" fmla="*/ 52 h 103"/>
                  <a:gd name="T22" fmla="*/ 66 w 101"/>
                  <a:gd name="T23" fmla="*/ 52 h 103"/>
                  <a:gd name="T24" fmla="*/ 40 w 101"/>
                  <a:gd name="T25" fmla="*/ 75 h 103"/>
                  <a:gd name="T26" fmla="*/ 35 w 101"/>
                  <a:gd name="T27" fmla="*/ 7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03">
                    <a:moveTo>
                      <a:pt x="0" y="103"/>
                    </a:moveTo>
                    <a:cubicBezTo>
                      <a:pt x="38" y="103"/>
                      <a:pt x="38" y="103"/>
                      <a:pt x="38" y="103"/>
                    </a:cubicBezTo>
                    <a:cubicBezTo>
                      <a:pt x="80" y="103"/>
                      <a:pt x="101" y="81"/>
                      <a:pt x="101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21"/>
                      <a:pt x="80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3"/>
                    </a:lnTo>
                    <a:close/>
                    <a:moveTo>
                      <a:pt x="35" y="75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56" y="29"/>
                      <a:pt x="66" y="36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68"/>
                      <a:pt x="56" y="75"/>
                      <a:pt x="40" y="75"/>
                    </a:cubicBez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2" name="Rectangle 12">
                <a:extLst>
                  <a:ext uri="{FF2B5EF4-FFF2-40B4-BE49-F238E27FC236}">
                    <a16:creationId xmlns:a16="http://schemas.microsoft.com/office/drawing/2014/main" id="{B22DFB13-880B-4DA3-9C58-079E4B0384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923014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63" name="Group 28">
                <a:extLst>
                  <a:ext uri="{FF2B5EF4-FFF2-40B4-BE49-F238E27FC236}">
                    <a16:creationId xmlns:a16="http://schemas.microsoft.com/office/drawing/2014/main" id="{2EB4A38A-FD57-455A-9A58-E3A85AA9D079}"/>
                  </a:ext>
                </a:extLst>
              </p:cNvPr>
              <p:cNvGrpSpPr/>
              <p:nvPr/>
            </p:nvGrpSpPr>
            <p:grpSpPr bwMode="gray">
              <a:xfrm>
                <a:off x="9207511" y="2267609"/>
                <a:ext cx="328840" cy="328613"/>
                <a:chOff x="9207511" y="2267609"/>
                <a:chExt cx="328840" cy="328613"/>
              </a:xfrm>
            </p:grpSpPr>
            <p:sp>
              <p:nvSpPr>
                <p:cNvPr id="64" name="Rectangle 13">
                  <a:extLst>
                    <a:ext uri="{FF2B5EF4-FFF2-40B4-BE49-F238E27FC236}">
                      <a16:creationId xmlns:a16="http://schemas.microsoft.com/office/drawing/2014/main" id="{CCAACD63-0615-43E3-A873-78D405B60C0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207511" y="2267609"/>
                  <a:ext cx="108410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5" name="Rectangle 14">
                  <a:extLst>
                    <a:ext uri="{FF2B5EF4-FFF2-40B4-BE49-F238E27FC236}">
                      <a16:creationId xmlns:a16="http://schemas.microsoft.com/office/drawing/2014/main" id="{E2A8A4F2-E02F-4803-81AF-F5F5413D2A8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424329" y="2267609"/>
                  <a:ext cx="112022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6" name="Rectangle 15">
                  <a:extLst>
                    <a:ext uri="{FF2B5EF4-FFF2-40B4-BE49-F238E27FC236}">
                      <a16:creationId xmlns:a16="http://schemas.microsoft.com/office/drawing/2014/main" id="{76B8814D-7D08-4817-B136-A3559E6AD1A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315919" y="2379555"/>
                  <a:ext cx="108410" cy="108334"/>
                </a:xfrm>
                <a:prstGeom prst="rect">
                  <a:avLst/>
                </a:prstGeom>
                <a:solidFill>
                  <a:srgbClr val="E6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0095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954810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37124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18627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6923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6651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 noProof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25626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8394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de-DE" noProof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7994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17FEC3D-917A-4285-ACDF-820A20A2D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5092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46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24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964DBCC-BF54-44DC-AEF2-B4E9CD8F22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5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29EF1F-946D-41F5-9952-14D3E48952FA}"/>
              </a:ext>
            </a:extLst>
          </p:cNvPr>
          <p:cNvSpPr/>
          <p:nvPr userDrawn="1"/>
        </p:nvSpPr>
        <p:spPr bwMode="gray">
          <a:xfrm>
            <a:off x="655687" y="0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5D048-36A1-467D-BACF-E9CD43F24109}"/>
              </a:ext>
            </a:extLst>
          </p:cNvPr>
          <p:cNvSpPr/>
          <p:nvPr userDrawn="1"/>
        </p:nvSpPr>
        <p:spPr bwMode="gray">
          <a:xfrm>
            <a:off x="1038480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2D2891-C41A-40D5-8D7E-DDF886A2B59A}"/>
              </a:ext>
            </a:extLst>
          </p:cNvPr>
          <p:cNvSpPr/>
          <p:nvPr userDrawn="1"/>
        </p:nvSpPr>
        <p:spPr bwMode="gray">
          <a:xfrm>
            <a:off x="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019436" y="1160749"/>
            <a:ext cx="8496000" cy="492443"/>
          </a:xfrm>
        </p:spPr>
        <p:txBody>
          <a:bodyPr vert="horz" anchor="b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Rechteck 53">
            <a:extLst>
              <a:ext uri="{FF2B5EF4-FFF2-40B4-BE49-F238E27FC236}">
                <a16:creationId xmlns:a16="http://schemas.microsoft.com/office/drawing/2014/main" id="{EA126AE9-2F38-4143-AF4B-B1AC65D2E67E}"/>
              </a:ext>
            </a:extLst>
          </p:cNvPr>
          <p:cNvSpPr/>
          <p:nvPr userDrawn="1"/>
        </p:nvSpPr>
        <p:spPr bwMode="gray">
          <a:xfrm>
            <a:off x="10384800" y="285613"/>
            <a:ext cx="1807200" cy="982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EB13A-CB33-4756-A370-B1070891DCB1}"/>
              </a:ext>
            </a:extLst>
          </p:cNvPr>
          <p:cNvGrpSpPr/>
          <p:nvPr userDrawn="1"/>
        </p:nvGrpSpPr>
        <p:grpSpPr bwMode="gray">
          <a:xfrm>
            <a:off x="10712400" y="612707"/>
            <a:ext cx="823913" cy="328613"/>
            <a:chOff x="9207511" y="2267609"/>
            <a:chExt cx="823913" cy="328613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33868EC-10D3-4BDF-A6D7-21BC482ADB8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0DFCAD3E-C595-4B20-AEA6-909877CF2DA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5CA2E15-1D66-46E8-8D43-EEC31AEDBC23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26" name="Rectangle 13">
                <a:extLst>
                  <a:ext uri="{FF2B5EF4-FFF2-40B4-BE49-F238E27FC236}">
                    <a16:creationId xmlns:a16="http://schemas.microsoft.com/office/drawing/2014/main" id="{6B142403-3618-4212-9BBE-FB5604B68A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7" name="Rectangle 14">
                <a:extLst>
                  <a:ext uri="{FF2B5EF4-FFF2-40B4-BE49-F238E27FC236}">
                    <a16:creationId xmlns:a16="http://schemas.microsoft.com/office/drawing/2014/main" id="{9618ABA5-FF3C-4F3D-932B-549EF78CE3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8" name="Rectangle 15">
                <a:extLst>
                  <a:ext uri="{FF2B5EF4-FFF2-40B4-BE49-F238E27FC236}">
                    <a16:creationId xmlns:a16="http://schemas.microsoft.com/office/drawing/2014/main" id="{9ED93577-7EA7-45FD-B018-FD0DEEEC15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39" name="Textplatzhalter 31">
            <a:extLst>
              <a:ext uri="{FF2B5EF4-FFF2-40B4-BE49-F238E27FC236}">
                <a16:creationId xmlns:a16="http://schemas.microsoft.com/office/drawing/2014/main" id="{B6467AAA-D23A-4244-9209-A1345C43F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019436" y="3935966"/>
            <a:ext cx="3312000" cy="307777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Name Nachname</a:t>
            </a:r>
          </a:p>
        </p:txBody>
      </p:sp>
      <p:sp>
        <p:nvSpPr>
          <p:cNvPr id="47" name="Textplatzhalter 31">
            <a:extLst>
              <a:ext uri="{FF2B5EF4-FFF2-40B4-BE49-F238E27FC236}">
                <a16:creationId xmlns:a16="http://schemas.microsoft.com/office/drawing/2014/main" id="{44C75E14-C1B8-491E-9BB2-537173C623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19436" y="4248616"/>
            <a:ext cx="3312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Titel/Funktion</a:t>
            </a:r>
            <a:endParaRPr lang="de-DE" dirty="0"/>
          </a:p>
        </p:txBody>
      </p:sp>
      <p:sp>
        <p:nvSpPr>
          <p:cNvPr id="50" name="Textplatzhalter 31">
            <a:extLst>
              <a:ext uri="{FF2B5EF4-FFF2-40B4-BE49-F238E27FC236}">
                <a16:creationId xmlns:a16="http://schemas.microsoft.com/office/drawing/2014/main" id="{9A2681FB-FA7B-4536-8E48-D3AD3A90DF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379436" y="5424654"/>
            <a:ext cx="2952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51" name="Textplatzhalter 31">
            <a:extLst>
              <a:ext uri="{FF2B5EF4-FFF2-40B4-BE49-F238E27FC236}">
                <a16:creationId xmlns:a16="http://schemas.microsoft.com/office/drawing/2014/main" id="{37507BFA-9545-4350-9F09-D447E9A06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79436" y="5737411"/>
            <a:ext cx="2952000" cy="215444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52" name="Textplatzhalter 31">
            <a:extLst>
              <a:ext uri="{FF2B5EF4-FFF2-40B4-BE49-F238E27FC236}">
                <a16:creationId xmlns:a16="http://schemas.microsoft.com/office/drawing/2014/main" id="{158F7304-5F83-41CB-9F51-542E46F0D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55840" y="3935966"/>
            <a:ext cx="3312000" cy="307777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Name Nachname</a:t>
            </a:r>
          </a:p>
        </p:txBody>
      </p:sp>
      <p:sp>
        <p:nvSpPr>
          <p:cNvPr id="53" name="Textplatzhalter 31">
            <a:extLst>
              <a:ext uri="{FF2B5EF4-FFF2-40B4-BE49-F238E27FC236}">
                <a16:creationId xmlns:a16="http://schemas.microsoft.com/office/drawing/2014/main" id="{80F998A4-3507-4A1F-B564-8FF7064DF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55840" y="4248616"/>
            <a:ext cx="3312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Titel/Funktion</a:t>
            </a:r>
            <a:endParaRPr lang="de-DE" dirty="0"/>
          </a:p>
        </p:txBody>
      </p:sp>
      <p:sp>
        <p:nvSpPr>
          <p:cNvPr id="56" name="Textplatzhalter 31">
            <a:extLst>
              <a:ext uri="{FF2B5EF4-FFF2-40B4-BE49-F238E27FC236}">
                <a16:creationId xmlns:a16="http://schemas.microsoft.com/office/drawing/2014/main" id="{45F8D52E-93D7-421B-B6F8-C9063B1D61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15840" y="5424654"/>
            <a:ext cx="2952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57" name="Textplatzhalter 31">
            <a:extLst>
              <a:ext uri="{FF2B5EF4-FFF2-40B4-BE49-F238E27FC236}">
                <a16:creationId xmlns:a16="http://schemas.microsoft.com/office/drawing/2014/main" id="{2F515A1F-EAB8-4D9C-BBEB-5130931D18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015840" y="5737411"/>
            <a:ext cx="2952000" cy="215444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58" name="Textplatzhalter 31">
            <a:extLst>
              <a:ext uri="{FF2B5EF4-FFF2-40B4-BE49-F238E27FC236}">
                <a16:creationId xmlns:a16="http://schemas.microsoft.com/office/drawing/2014/main" id="{9915BB98-DBE8-4B45-AE94-2EBA3F9D95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92244" y="3935966"/>
            <a:ext cx="3312000" cy="307777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Name Nachname</a:t>
            </a:r>
          </a:p>
        </p:txBody>
      </p:sp>
      <p:sp>
        <p:nvSpPr>
          <p:cNvPr id="59" name="Textplatzhalter 31">
            <a:extLst>
              <a:ext uri="{FF2B5EF4-FFF2-40B4-BE49-F238E27FC236}">
                <a16:creationId xmlns:a16="http://schemas.microsoft.com/office/drawing/2014/main" id="{23F11447-BD8A-4923-8032-3BDCA006CD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292244" y="4248616"/>
            <a:ext cx="3312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Titel/Funktion</a:t>
            </a:r>
            <a:endParaRPr lang="de-DE" dirty="0"/>
          </a:p>
        </p:txBody>
      </p:sp>
      <p:sp>
        <p:nvSpPr>
          <p:cNvPr id="60" name="Textplatzhalter 31">
            <a:extLst>
              <a:ext uri="{FF2B5EF4-FFF2-40B4-BE49-F238E27FC236}">
                <a16:creationId xmlns:a16="http://schemas.microsoft.com/office/drawing/2014/main" id="{FDE1C475-91D7-44D5-BC31-26D14C79F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52244" y="5424654"/>
            <a:ext cx="2952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61" name="Textplatzhalter 31">
            <a:extLst>
              <a:ext uri="{FF2B5EF4-FFF2-40B4-BE49-F238E27FC236}">
                <a16:creationId xmlns:a16="http://schemas.microsoft.com/office/drawing/2014/main" id="{729CF48A-69A7-4F30-9BD8-9108B1FD9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652244" y="5737411"/>
            <a:ext cx="2952000" cy="215444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68" name="Textplatzhalter 31">
            <a:extLst>
              <a:ext uri="{FF2B5EF4-FFF2-40B4-BE49-F238E27FC236}">
                <a16:creationId xmlns:a16="http://schemas.microsoft.com/office/drawing/2014/main" id="{18769259-50E1-4B60-A160-B2B3C7CE92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019175" y="5427663"/>
            <a:ext cx="215900" cy="2159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9" name="Textplatzhalter 31">
            <a:extLst>
              <a:ext uri="{FF2B5EF4-FFF2-40B4-BE49-F238E27FC236}">
                <a16:creationId xmlns:a16="http://schemas.microsoft.com/office/drawing/2014/main" id="{0F6E0B6D-7A9D-42BE-9D1A-078F15D958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019175" y="5737225"/>
            <a:ext cx="217488" cy="2159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0" name="Textplatzhalter 31">
            <a:extLst>
              <a:ext uri="{FF2B5EF4-FFF2-40B4-BE49-F238E27FC236}">
                <a16:creationId xmlns:a16="http://schemas.microsoft.com/office/drawing/2014/main" id="{F9F376EE-656C-402E-B6BC-DBA56D6628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55840" y="5427663"/>
            <a:ext cx="215900" cy="2159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1" name="Textplatzhalter 31">
            <a:extLst>
              <a:ext uri="{FF2B5EF4-FFF2-40B4-BE49-F238E27FC236}">
                <a16:creationId xmlns:a16="http://schemas.microsoft.com/office/drawing/2014/main" id="{04FCABF3-01B7-427D-9D36-CBBED9124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655840" y="5737225"/>
            <a:ext cx="217488" cy="2159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2" name="Textplatzhalter 31">
            <a:extLst>
              <a:ext uri="{FF2B5EF4-FFF2-40B4-BE49-F238E27FC236}">
                <a16:creationId xmlns:a16="http://schemas.microsoft.com/office/drawing/2014/main" id="{14871F9B-5E97-439A-89C4-31B38D523D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292244" y="5427663"/>
            <a:ext cx="215900" cy="2159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3" name="Textplatzhalter 31">
            <a:extLst>
              <a:ext uri="{FF2B5EF4-FFF2-40B4-BE49-F238E27FC236}">
                <a16:creationId xmlns:a16="http://schemas.microsoft.com/office/drawing/2014/main" id="{0FD09B56-D36D-49C6-BB8C-7F20D639BC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92244" y="5737225"/>
            <a:ext cx="217488" cy="2159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7" name="Bildplatzhalter 14">
            <a:extLst>
              <a:ext uri="{FF2B5EF4-FFF2-40B4-BE49-F238E27FC236}">
                <a16:creationId xmlns:a16="http://schemas.microsoft.com/office/drawing/2014/main" id="{EC4264FD-E863-4C2D-8A53-2D086DE2A80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1019436" y="2060848"/>
            <a:ext cx="1800000" cy="1800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8" name="Bildplatzhalter 14">
            <a:extLst>
              <a:ext uri="{FF2B5EF4-FFF2-40B4-BE49-F238E27FC236}">
                <a16:creationId xmlns:a16="http://schemas.microsoft.com/office/drawing/2014/main" id="{1911FA25-C817-4ABE-91BE-B18ED9F113B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 bwMode="gray">
          <a:xfrm>
            <a:off x="4655840" y="2060848"/>
            <a:ext cx="1800000" cy="1800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9" name="Bildplatzhalter 14">
            <a:extLst>
              <a:ext uri="{FF2B5EF4-FFF2-40B4-BE49-F238E27FC236}">
                <a16:creationId xmlns:a16="http://schemas.microsoft.com/office/drawing/2014/main" id="{A66D794F-2B00-424D-BBDC-7DDEBFC11C2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8292244" y="2060848"/>
            <a:ext cx="1800000" cy="1800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92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183F387-1DCB-491F-9D6C-CA0408C2AC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9946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183F387-1DCB-491F-9D6C-CA0408C2A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Titel der Präsentation | Name Referent | Marketing-Unterlage | TT.MM.JJJJ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BF124-AC6A-4C06-99DF-3A712A400425}"/>
              </a:ext>
            </a:extLst>
          </p:cNvPr>
          <p:cNvSpPr txBox="1"/>
          <p:nvPr userDrawn="1"/>
        </p:nvSpPr>
        <p:spPr>
          <a:xfrm>
            <a:off x="335360" y="260649"/>
            <a:ext cx="1750479" cy="4029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2700" b="1" kern="1200" noProof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Disclaimer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3E5C4-6B77-46F7-9194-3F9B44886A10}"/>
              </a:ext>
            </a:extLst>
          </p:cNvPr>
          <p:cNvSpPr txBox="1"/>
          <p:nvPr userDrawn="1"/>
        </p:nvSpPr>
        <p:spPr>
          <a:xfrm>
            <a:off x="335360" y="1268760"/>
            <a:ext cx="11521678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16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 Inhalte dieser Präsentation dienen nur zu Informationszwecken und stellen keine Garantie des Erstellers in rechtsverbindlicher Form dar. Alle Informationen und Bestandteile wurden nach bestem Wissen zusammengestellt.</a:t>
            </a:r>
          </a:p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16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Für die Vollständigkeit und Richtigkeit der Inhalte kann keine Gewähr übernommen werden.</a:t>
            </a:r>
          </a:p>
        </p:txBody>
      </p:sp>
    </p:spTree>
    <p:extLst>
      <p:ext uri="{BB962C8B-B14F-4D97-AF65-F5344CB8AC3E}">
        <p14:creationId xmlns:p14="http://schemas.microsoft.com/office/powerpoint/2010/main" val="13848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46930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C729B55F-86AA-4B6A-9C4D-1DFAFDFDD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47479 h 6858000"/>
              <a:gd name="connsiteX3" fmla="*/ 10384800 w 12192000"/>
              <a:gd name="connsiteY3" fmla="*/ 447479 h 6858000"/>
              <a:gd name="connsiteX4" fmla="*/ 10384800 w 12192000"/>
              <a:gd name="connsiteY4" fmla="*/ 1430279 h 6858000"/>
              <a:gd name="connsiteX5" fmla="*/ 12192000 w 12192000"/>
              <a:gd name="connsiteY5" fmla="*/ 143027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47479"/>
                </a:lnTo>
                <a:lnTo>
                  <a:pt x="10384800" y="447479"/>
                </a:lnTo>
                <a:lnTo>
                  <a:pt x="10384800" y="1430279"/>
                </a:lnTo>
                <a:lnTo>
                  <a:pt x="12192000" y="143027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96306" y="4761320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720306" y="5853096"/>
            <a:ext cx="3024000" cy="179344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3465004"/>
            <a:ext cx="4572000" cy="1457455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71EC4DA7-0698-4882-9C3A-D101005987F6}"/>
              </a:ext>
            </a:extLst>
          </p:cNvPr>
          <p:cNvGrpSpPr/>
          <p:nvPr/>
        </p:nvGrpSpPr>
        <p:grpSpPr bwMode="gray">
          <a:xfrm>
            <a:off x="10712400" y="774573"/>
            <a:ext cx="823913" cy="328613"/>
            <a:chOff x="9207511" y="2267609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657395F-2B4C-449E-9E80-E8353ABA999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FBAB3F7A-5B22-48EB-8527-4152DC19D1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7" name="Group 14">
              <a:extLst>
                <a:ext uri="{FF2B5EF4-FFF2-40B4-BE49-F238E27FC236}">
                  <a16:creationId xmlns:a16="http://schemas.microsoft.com/office/drawing/2014/main" id="{1121EE1F-6E2F-4873-8664-F7AFEC4BE9F9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35A4D0C1-35EF-4690-918D-3113430AD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9" name="Rectangle 14">
                <a:extLst>
                  <a:ext uri="{FF2B5EF4-FFF2-40B4-BE49-F238E27FC236}">
                    <a16:creationId xmlns:a16="http://schemas.microsoft.com/office/drawing/2014/main" id="{CF0044E3-0353-458B-8B35-FCD3275A8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8C21470-E21F-4D43-9601-2AF7E8087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0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720288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C729B55F-86AA-4B6A-9C4D-1DFAFDFDD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47479 h 6858000"/>
              <a:gd name="connsiteX3" fmla="*/ 10384800 w 12192000"/>
              <a:gd name="connsiteY3" fmla="*/ 447479 h 6858000"/>
              <a:gd name="connsiteX4" fmla="*/ 10384800 w 12192000"/>
              <a:gd name="connsiteY4" fmla="*/ 1430279 h 6858000"/>
              <a:gd name="connsiteX5" fmla="*/ 12192000 w 12192000"/>
              <a:gd name="connsiteY5" fmla="*/ 143027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47479"/>
                </a:lnTo>
                <a:lnTo>
                  <a:pt x="10384800" y="447479"/>
                </a:lnTo>
                <a:lnTo>
                  <a:pt x="10384800" y="1430279"/>
                </a:lnTo>
                <a:lnTo>
                  <a:pt x="12192000" y="143027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56346" y="4653308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080346" y="5745276"/>
            <a:ext cx="3024000" cy="179152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1451484" y="3356992"/>
            <a:ext cx="4572000" cy="1457455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71EC4DA7-0698-4882-9C3A-D101005987F6}"/>
              </a:ext>
            </a:extLst>
          </p:cNvPr>
          <p:cNvGrpSpPr/>
          <p:nvPr/>
        </p:nvGrpSpPr>
        <p:grpSpPr bwMode="gray">
          <a:xfrm>
            <a:off x="10712400" y="774573"/>
            <a:ext cx="823913" cy="328613"/>
            <a:chOff x="9207511" y="2267609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657395F-2B4C-449E-9E80-E8353ABA999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FBAB3F7A-5B22-48EB-8527-4152DC19D1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7" name="Group 14">
              <a:extLst>
                <a:ext uri="{FF2B5EF4-FFF2-40B4-BE49-F238E27FC236}">
                  <a16:creationId xmlns:a16="http://schemas.microsoft.com/office/drawing/2014/main" id="{1121EE1F-6E2F-4873-8664-F7AFEC4BE9F9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35A4D0C1-35EF-4690-918D-3113430AD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9" name="Rectangle 14">
                <a:extLst>
                  <a:ext uri="{FF2B5EF4-FFF2-40B4-BE49-F238E27FC236}">
                    <a16:creationId xmlns:a16="http://schemas.microsoft.com/office/drawing/2014/main" id="{CF0044E3-0353-458B-8B35-FCD3275A8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8C21470-E21F-4D43-9601-2AF7E8087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06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491624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C729B55F-86AA-4B6A-9C4D-1DFAFDFDD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47479 h 6858000"/>
              <a:gd name="connsiteX3" fmla="*/ 10384800 w 12192000"/>
              <a:gd name="connsiteY3" fmla="*/ 447479 h 6858000"/>
              <a:gd name="connsiteX4" fmla="*/ 10384800 w 12192000"/>
              <a:gd name="connsiteY4" fmla="*/ 1430279 h 6858000"/>
              <a:gd name="connsiteX5" fmla="*/ 12192000 w 12192000"/>
              <a:gd name="connsiteY5" fmla="*/ 143027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47479"/>
                </a:lnTo>
                <a:lnTo>
                  <a:pt x="10384800" y="447479"/>
                </a:lnTo>
                <a:lnTo>
                  <a:pt x="10384800" y="1430279"/>
                </a:lnTo>
                <a:lnTo>
                  <a:pt x="12192000" y="143027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24600" y="4761320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148600" y="5853096"/>
            <a:ext cx="3024000" cy="179344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2819636" y="3957446"/>
            <a:ext cx="8100000" cy="965013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zweizeilig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71EC4DA7-0698-4882-9C3A-D101005987F6}"/>
              </a:ext>
            </a:extLst>
          </p:cNvPr>
          <p:cNvGrpSpPr/>
          <p:nvPr/>
        </p:nvGrpSpPr>
        <p:grpSpPr bwMode="gray">
          <a:xfrm>
            <a:off x="10712400" y="774573"/>
            <a:ext cx="823913" cy="328613"/>
            <a:chOff x="9207511" y="2267609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657395F-2B4C-449E-9E80-E8353ABA999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FBAB3F7A-5B22-48EB-8527-4152DC19D1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7" name="Group 14">
              <a:extLst>
                <a:ext uri="{FF2B5EF4-FFF2-40B4-BE49-F238E27FC236}">
                  <a16:creationId xmlns:a16="http://schemas.microsoft.com/office/drawing/2014/main" id="{1121EE1F-6E2F-4873-8664-F7AFEC4BE9F9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35A4D0C1-35EF-4690-918D-3113430AD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9" name="Rectangle 14">
                <a:extLst>
                  <a:ext uri="{FF2B5EF4-FFF2-40B4-BE49-F238E27FC236}">
                    <a16:creationId xmlns:a16="http://schemas.microsoft.com/office/drawing/2014/main" id="{CF0044E3-0353-458B-8B35-FCD3275A8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8C21470-E21F-4D43-9601-2AF7E8087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91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50430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6E46920D-25BA-4250-8AA4-E084AE777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30279 h 6858000"/>
              <a:gd name="connsiteX5" fmla="*/ 1807200 w 12192000"/>
              <a:gd name="connsiteY5" fmla="*/ 1430279 h 6858000"/>
              <a:gd name="connsiteX6" fmla="*/ 1807200 w 12192000"/>
              <a:gd name="connsiteY6" fmla="*/ 447479 h 6858000"/>
              <a:gd name="connsiteX7" fmla="*/ 0 w 12192000"/>
              <a:gd name="connsiteY7" fmla="*/ 4474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30279"/>
                </a:lnTo>
                <a:lnTo>
                  <a:pt x="1807200" y="1430279"/>
                </a:lnTo>
                <a:lnTo>
                  <a:pt x="1807200" y="447479"/>
                </a:lnTo>
                <a:lnTo>
                  <a:pt x="0" y="447479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79876" y="4653308"/>
            <a:ext cx="4248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3876" y="5745276"/>
            <a:ext cx="3600000" cy="179152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659396" y="3849434"/>
            <a:ext cx="8100000" cy="965013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zweizeilig</a:t>
            </a:r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66556439-5B0B-42C0-B053-E27082360793}"/>
              </a:ext>
            </a:extLst>
          </p:cNvPr>
          <p:cNvGrpSpPr/>
          <p:nvPr/>
        </p:nvGrpSpPr>
        <p:grpSpPr bwMode="gray">
          <a:xfrm>
            <a:off x="655200" y="774573"/>
            <a:ext cx="823913" cy="328613"/>
            <a:chOff x="9207511" y="2267609"/>
            <a:chExt cx="823913" cy="328613"/>
          </a:xfrm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3A368267-C0A7-4A56-BE09-A685043A7B4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803E0822-B8D0-4EAF-A893-09F85DA794D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5E8DDCAB-FAB1-4B00-9DC5-2D83F97722A6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40" name="Rectangle 13">
                <a:extLst>
                  <a:ext uri="{FF2B5EF4-FFF2-40B4-BE49-F238E27FC236}">
                    <a16:creationId xmlns:a16="http://schemas.microsoft.com/office/drawing/2014/main" id="{10331CDD-F759-4F17-8FF2-5F287845D7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" name="Rectangle 14">
                <a:extLst>
                  <a:ext uri="{FF2B5EF4-FFF2-40B4-BE49-F238E27FC236}">
                    <a16:creationId xmlns:a16="http://schemas.microsoft.com/office/drawing/2014/main" id="{AF2D5217-C183-4AA1-9243-9905F1BF67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F25F8161-A9D0-4CBB-BCDD-9C0E3FEEC0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82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18805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A8B6E1B4-BF6A-4D75-A05D-CE216D351E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965600 h 6858000"/>
              <a:gd name="connsiteX5" fmla="*/ 1807200 w 12192000"/>
              <a:gd name="connsiteY5" fmla="*/ 1965600 h 6858000"/>
              <a:gd name="connsiteX6" fmla="*/ 1807200 w 12192000"/>
              <a:gd name="connsiteY6" fmla="*/ 982800 h 6858000"/>
              <a:gd name="connsiteX7" fmla="*/ 0 w 12192000"/>
              <a:gd name="connsiteY7" fmla="*/ 982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965600"/>
                </a:lnTo>
                <a:lnTo>
                  <a:pt x="1807200" y="1965600"/>
                </a:lnTo>
                <a:lnTo>
                  <a:pt x="18072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56346" y="4653308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080346" y="5745276"/>
            <a:ext cx="3024000" cy="179152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1451484" y="3356992"/>
            <a:ext cx="4572000" cy="1457455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grpSp>
        <p:nvGrpSpPr>
          <p:cNvPr id="26" name="Group 22">
            <a:extLst>
              <a:ext uri="{FF2B5EF4-FFF2-40B4-BE49-F238E27FC236}">
                <a16:creationId xmlns:a16="http://schemas.microsoft.com/office/drawing/2014/main" id="{CB493AE1-707D-4E0E-8D8B-CA32248A7F89}"/>
              </a:ext>
            </a:extLst>
          </p:cNvPr>
          <p:cNvGrpSpPr/>
          <p:nvPr/>
        </p:nvGrpSpPr>
        <p:grpSpPr bwMode="gray">
          <a:xfrm>
            <a:off x="655200" y="1309894"/>
            <a:ext cx="823913" cy="328613"/>
            <a:chOff x="9207511" y="2267609"/>
            <a:chExt cx="823913" cy="328613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E6A5EFC-5716-4C76-871B-1C1B5B7B721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E8816F64-AC88-4AD6-B416-06AD934D922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130798D7-AF51-4FB8-A12B-B84D7777FEFE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4CEE6984-5E71-45C9-AED1-46D804064D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8394FC4D-9305-4433-BA8C-E00620CB9F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F87BAB14-0CE9-4D49-9BCD-E34778BDAC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6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6425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7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3412" y="1536185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03412" y="2339729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03412" y="3143273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03412" y="3946817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412" y="4750361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03412" y="5553905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361" y="1384300"/>
            <a:ext cx="242053" cy="523220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35360" y="2187844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35360" y="2991388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35360" y="3794932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35360" y="4598476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5360" y="5402020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8254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80456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3411" y="1536185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</a:t>
            </a:r>
            <a:r>
              <a:rPr lang="de-DE" noProof="0" dirty="0"/>
              <a:t>Agenda</a:t>
            </a:r>
            <a:r>
              <a:rPr lang="de-DE" dirty="0"/>
              <a:t>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803411" y="2339729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03411" y="3143273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803411" y="3946817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411" y="4750361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03411" y="5553905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185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Sieben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39729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Acht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3273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Neun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6817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Zehn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0361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3905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Zwölf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360" y="138430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335360" y="2187844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35360" y="29913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335360" y="3794932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35360" y="459847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35360" y="540202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69" y="138430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69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69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6" y="3795104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7" y="4598562"/>
            <a:ext cx="45172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6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5186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30625004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8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684" r:id="rId3"/>
    <p:sldLayoutId id="2147483694" r:id="rId4"/>
    <p:sldLayoutId id="2147483695" r:id="rId5"/>
    <p:sldLayoutId id="2147483696" r:id="rId6"/>
    <p:sldLayoutId id="2147483697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76" r:id="rId13"/>
    <p:sldLayoutId id="2147483671" r:id="rId14"/>
    <p:sldLayoutId id="2147483672" r:id="rId15"/>
    <p:sldLayoutId id="2147483673" r:id="rId16"/>
    <p:sldLayoutId id="2147483690" r:id="rId17"/>
    <p:sldLayoutId id="2147483655" r:id="rId18"/>
    <p:sldLayoutId id="2147483677" r:id="rId19"/>
    <p:sldLayoutId id="2147483674" r:id="rId20"/>
    <p:sldLayoutId id="2147483678" r:id="rId21"/>
    <p:sldLayoutId id="2147483675" r:id="rId22"/>
    <p:sldLayoutId id="2147483679" r:id="rId23"/>
    <p:sldLayoutId id="2147483691" r:id="rId24"/>
    <p:sldLayoutId id="2147483692" r:id="rId25"/>
    <p:sldLayoutId id="2147483698" r:id="rId26"/>
    <p:sldLayoutId id="2147483699" r:id="rId27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10" Type="http://schemas.openxmlformats.org/officeDocument/2006/relationships/image" Target="../media/image51.png"/><Relationship Id="rId4" Type="http://schemas.openxmlformats.org/officeDocument/2006/relationships/image" Target="../media/image14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6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11" Type="http://schemas.openxmlformats.org/officeDocument/2006/relationships/image" Target="../media/image25.sv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11" Type="http://schemas.openxmlformats.org/officeDocument/2006/relationships/image" Target="../media/image33.sv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371484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Vertriebspartnerinformation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74875" y="2180474"/>
            <a:ext cx="8712000" cy="984885"/>
          </a:xfrm>
        </p:spPr>
        <p:txBody>
          <a:bodyPr vert="horz"/>
          <a:lstStyle/>
          <a:p>
            <a:r>
              <a:rPr lang="de-DE" dirty="0"/>
              <a:t>Das HDI </a:t>
            </a:r>
            <a:r>
              <a:rPr lang="de-DE" dirty="0" err="1"/>
              <a:t>mybAV</a:t>
            </a:r>
            <a:r>
              <a:rPr lang="de-DE" dirty="0"/>
              <a:t> – Quick Guide</a:t>
            </a:r>
            <a:br>
              <a:rPr lang="de-DE" dirty="0"/>
            </a:br>
            <a:r>
              <a:rPr lang="de-DE" dirty="0"/>
              <a:t>Arbeitnehmersicht.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174675" y="3398803"/>
            <a:ext cx="8712200" cy="238783"/>
          </a:xfrm>
        </p:spPr>
        <p:txBody>
          <a:bodyPr/>
          <a:lstStyle/>
          <a:p>
            <a:r>
              <a:rPr lang="de-DE" dirty="0"/>
              <a:t>Vertriebspartnerinformation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Verkaufsförderung Vorsorge | Köln | März 2024</a:t>
            </a:r>
          </a:p>
        </p:txBody>
      </p:sp>
    </p:spTree>
    <p:extLst>
      <p:ext uri="{BB962C8B-B14F-4D97-AF65-F5344CB8AC3E}">
        <p14:creationId xmlns:p14="http://schemas.microsoft.com/office/powerpoint/2010/main" val="253289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DF10137-94E4-A7A3-E7A4-B2623408B813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4935AF1-C85D-E7EE-A5E4-E9AF37C818FE}"/>
              </a:ext>
            </a:extLst>
          </p:cNvPr>
          <p:cNvSpPr/>
          <p:nvPr/>
        </p:nvSpPr>
        <p:spPr>
          <a:xfrm>
            <a:off x="6700464" y="2527300"/>
            <a:ext cx="5218889" cy="347980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2549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A86C3-B87E-7F0A-9821-0ED0C771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Arbeitnehmer wird über die Rentenhöhe in der Leistungsphase nach Abzug von Steuer- und Sozialabgaben informiert.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BA3C66-1A93-EEB6-358F-ED3AD3C3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Ellipse 9">
            <a:extLst>
              <a:ext uri="{FF2B5EF4-FFF2-40B4-BE49-F238E27FC236}">
                <a16:creationId xmlns:a16="http://schemas.microsoft.com/office/drawing/2014/main" id="{451B5D7F-95BD-831A-E558-52EECD3A90C6}"/>
              </a:ext>
            </a:extLst>
          </p:cNvPr>
          <p:cNvSpPr/>
          <p:nvPr/>
        </p:nvSpPr>
        <p:spPr>
          <a:xfrm>
            <a:off x="335360" y="4407390"/>
            <a:ext cx="6228184" cy="18874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u="sng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51388BF8-B392-0B3B-F126-404D54E07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" y="1252903"/>
            <a:ext cx="5939254" cy="3286139"/>
          </a:xfrm>
          <a:prstGeom prst="rect">
            <a:avLst/>
          </a:prstGeom>
          <a:effectLst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6844027-5574-B35A-45FB-572CEAB3102A}"/>
              </a:ext>
            </a:extLst>
          </p:cNvPr>
          <p:cNvSpPr/>
          <p:nvPr/>
        </p:nvSpPr>
        <p:spPr>
          <a:xfrm>
            <a:off x="1033859" y="1388586"/>
            <a:ext cx="4572000" cy="279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8E59FC-2B61-0CA0-068C-C56105486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5" r="6615"/>
          <a:stretch/>
        </p:blipFill>
        <p:spPr>
          <a:xfrm>
            <a:off x="1033857" y="1388586"/>
            <a:ext cx="4572000" cy="279416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80A6EDC-41F6-E066-75B7-5DB119CBA5A1}"/>
              </a:ext>
            </a:extLst>
          </p:cNvPr>
          <p:cNvSpPr txBox="1"/>
          <p:nvPr/>
        </p:nvSpPr>
        <p:spPr>
          <a:xfrm>
            <a:off x="2253750" y="3730261"/>
            <a:ext cx="847711" cy="279054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Mehr erfahren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3464A55-D2E0-8D0A-1D8D-4D1B429B5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923488" y="3815788"/>
            <a:ext cx="94500" cy="10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B911F43-D853-7090-5459-D3CA6EA0B912}"/>
              </a:ext>
            </a:extLst>
          </p:cNvPr>
          <p:cNvSpPr txBox="1"/>
          <p:nvPr/>
        </p:nvSpPr>
        <p:spPr>
          <a:xfrm>
            <a:off x="4169328" y="3730261"/>
            <a:ext cx="1071485" cy="279054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Berater kontaktieren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0568106-B58D-163F-00AD-D438D09B6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062839" y="3815788"/>
            <a:ext cx="94500" cy="108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B66A758-2DE9-AAAF-B07A-6463A1E08614}"/>
              </a:ext>
            </a:extLst>
          </p:cNvPr>
          <p:cNvSpPr txBox="1"/>
          <p:nvPr/>
        </p:nvSpPr>
        <p:spPr>
          <a:xfrm>
            <a:off x="1989421" y="4889839"/>
            <a:ext cx="4362595" cy="79200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80000" tIns="180000" rIns="324000" bIns="180000" anchor="ctr" anchorCtr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Mit Klicken auf </a:t>
            </a:r>
            <a:r>
              <a:rPr lang="de-DE" sz="1200" b="1" dirty="0"/>
              <a:t>„Mehr erfahren“</a:t>
            </a:r>
            <a:r>
              <a:rPr lang="de-DE" sz="1200" dirty="0"/>
              <a:t> erhält der Arbeitnehmer </a:t>
            </a:r>
            <a:r>
              <a:rPr lang="de-DE" sz="1200" b="1" dirty="0"/>
              <a:t>detaillierte Informationen zur möglichen Rentenhöhe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B40FE39-46C9-4D6A-F012-5772469AF05B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054293" y="5141839"/>
            <a:ext cx="594221" cy="288000"/>
            <a:chOff x="6051982" y="4522170"/>
            <a:chExt cx="996870" cy="48315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636689E-40F9-0B3C-AEC3-8E78F1A18EB2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DA8FBAB-5F7F-9120-E236-314D46C3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3B93930A-EC87-B558-5A39-BAD767D57E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9423" y="2644383"/>
            <a:ext cx="2444529" cy="307673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30AD6C5-524F-DA1C-2449-168360959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2910" y="2599945"/>
            <a:ext cx="2544625" cy="3334509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522CC2C-11F4-850F-E42E-22D420968879}"/>
              </a:ext>
            </a:extLst>
          </p:cNvPr>
          <p:cNvSpPr/>
          <p:nvPr/>
        </p:nvSpPr>
        <p:spPr>
          <a:xfrm>
            <a:off x="2211227" y="3667125"/>
            <a:ext cx="941547" cy="409575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F6491401-D122-079A-BA0B-E1991A75C4B9}"/>
              </a:ext>
            </a:extLst>
          </p:cNvPr>
          <p:cNvSpPr/>
          <p:nvPr/>
        </p:nvSpPr>
        <p:spPr>
          <a:xfrm rot="13958273" flipV="1">
            <a:off x="3304055" y="1307397"/>
            <a:ext cx="3517564" cy="4571999"/>
          </a:xfrm>
          <a:prstGeom prst="arc">
            <a:avLst>
              <a:gd name="adj1" fmla="val 15766146"/>
              <a:gd name="adj2" fmla="val 3273275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7" name="Fußzeilenplatzhalter 6">
            <a:extLst>
              <a:ext uri="{FF2B5EF4-FFF2-40B4-BE49-F238E27FC236}">
                <a16:creationId xmlns:a16="http://schemas.microsoft.com/office/drawing/2014/main" id="{E50DBA6D-E32D-F316-5A41-5DB65DC7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334141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DAAE379-9CAB-05B4-DB33-B6E2C47A990A}"/>
              </a:ext>
            </a:extLst>
          </p:cNvPr>
          <p:cNvSpPr/>
          <p:nvPr/>
        </p:nvSpPr>
        <p:spPr>
          <a:xfrm>
            <a:off x="0" y="1546607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A86C3-B87E-7F0A-9821-0ED0C771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Arbeitnehmer kann sich auch direkt an den Vertriebspartner wenden.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BA3C66-1A93-EEB6-358F-ED3AD3C3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Ellipse 9">
            <a:extLst>
              <a:ext uri="{FF2B5EF4-FFF2-40B4-BE49-F238E27FC236}">
                <a16:creationId xmlns:a16="http://schemas.microsoft.com/office/drawing/2014/main" id="{451B5D7F-95BD-831A-E558-52EECD3A90C6}"/>
              </a:ext>
            </a:extLst>
          </p:cNvPr>
          <p:cNvSpPr/>
          <p:nvPr/>
        </p:nvSpPr>
        <p:spPr>
          <a:xfrm>
            <a:off x="335360" y="4407390"/>
            <a:ext cx="6228184" cy="18874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u="sng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51388BF8-B392-0B3B-F126-404D54E07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" y="1252903"/>
            <a:ext cx="5939254" cy="3286139"/>
          </a:xfrm>
          <a:prstGeom prst="rect">
            <a:avLst/>
          </a:prstGeom>
          <a:effectLst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6844027-5574-B35A-45FB-572CEAB3102A}"/>
              </a:ext>
            </a:extLst>
          </p:cNvPr>
          <p:cNvSpPr/>
          <p:nvPr/>
        </p:nvSpPr>
        <p:spPr>
          <a:xfrm>
            <a:off x="1033859" y="1388586"/>
            <a:ext cx="4572000" cy="279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8E59FC-2B61-0CA0-068C-C56105486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5" r="6615"/>
          <a:stretch/>
        </p:blipFill>
        <p:spPr>
          <a:xfrm>
            <a:off x="1033857" y="1388586"/>
            <a:ext cx="4572000" cy="2794165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522CC2C-11F4-850F-E42E-22D420968879}"/>
              </a:ext>
            </a:extLst>
          </p:cNvPr>
          <p:cNvSpPr/>
          <p:nvPr/>
        </p:nvSpPr>
        <p:spPr>
          <a:xfrm>
            <a:off x="4111625" y="3663950"/>
            <a:ext cx="1184275" cy="409575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423667D-2AF2-986F-F212-59BCCE8F8F8A}"/>
              </a:ext>
            </a:extLst>
          </p:cNvPr>
          <p:cNvGrpSpPr/>
          <p:nvPr/>
        </p:nvGrpSpPr>
        <p:grpSpPr>
          <a:xfrm>
            <a:off x="6746875" y="3638550"/>
            <a:ext cx="4359275" cy="2279650"/>
            <a:chOff x="6746875" y="3638550"/>
            <a:chExt cx="4359275" cy="227965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A4935AF1-C85D-E7EE-A5E4-E9AF37C818FE}"/>
                </a:ext>
              </a:extLst>
            </p:cNvPr>
            <p:cNvSpPr/>
            <p:nvPr/>
          </p:nvSpPr>
          <p:spPr>
            <a:xfrm>
              <a:off x="6746875" y="3638550"/>
              <a:ext cx="4359275" cy="2279650"/>
            </a:xfrm>
            <a:prstGeom prst="rect">
              <a:avLst/>
            </a:prstGeom>
            <a:solidFill>
              <a:schemeClr val="bg1"/>
            </a:solidFill>
            <a:ln w="31750" cap="sq">
              <a:solidFill>
                <a:schemeClr val="accent2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2549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3DE24B8-8B41-520E-844B-6373632B8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"/>
            <a:stretch/>
          </p:blipFill>
          <p:spPr>
            <a:xfrm>
              <a:off x="6807200" y="3663950"/>
              <a:ext cx="4188699" cy="2168060"/>
            </a:xfrm>
            <a:prstGeom prst="rect">
              <a:avLst/>
            </a:prstGeom>
          </p:spPr>
        </p:pic>
      </p:grpSp>
      <p:sp>
        <p:nvSpPr>
          <p:cNvPr id="15" name="Bogen 14">
            <a:extLst>
              <a:ext uri="{FF2B5EF4-FFF2-40B4-BE49-F238E27FC236}">
                <a16:creationId xmlns:a16="http://schemas.microsoft.com/office/drawing/2014/main" id="{8241A4EC-275E-506B-ADE0-3F36DD9749B2}"/>
              </a:ext>
            </a:extLst>
          </p:cNvPr>
          <p:cNvSpPr/>
          <p:nvPr/>
        </p:nvSpPr>
        <p:spPr>
          <a:xfrm rot="15008365" flipV="1">
            <a:off x="5264901" y="2822983"/>
            <a:ext cx="1596691" cy="1853077"/>
          </a:xfrm>
          <a:prstGeom prst="arc">
            <a:avLst>
              <a:gd name="adj1" fmla="val 15766146"/>
              <a:gd name="adj2" fmla="val 3763561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F56E275-AE64-3851-87F4-4B4780199D2A}"/>
              </a:ext>
            </a:extLst>
          </p:cNvPr>
          <p:cNvSpPr txBox="1"/>
          <p:nvPr/>
        </p:nvSpPr>
        <p:spPr>
          <a:xfrm>
            <a:off x="6158062" y="1749599"/>
            <a:ext cx="4517771" cy="917513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200" dirty="0"/>
              <a:t>Durch Klicken auf </a:t>
            </a:r>
            <a:r>
              <a:rPr lang="de-DE" sz="1200" b="1" dirty="0"/>
              <a:t>„Berater kontaktieren“</a:t>
            </a:r>
            <a:r>
              <a:rPr lang="de-DE" sz="1200" dirty="0"/>
              <a:t> öffnet sich eine </a:t>
            </a:r>
            <a:br>
              <a:rPr lang="de-DE" sz="1200" dirty="0"/>
            </a:br>
            <a:r>
              <a:rPr lang="de-DE" sz="1200" dirty="0"/>
              <a:t>E-Mail-Vorlage, die bereits die berechneten Daten beinhaltet und an den Vertriebspartner adressiert ist.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114610C-B465-39AF-8198-D07DB7E1602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863143" y="2064355"/>
            <a:ext cx="594221" cy="288000"/>
            <a:chOff x="6051982" y="4522170"/>
            <a:chExt cx="996870" cy="483151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2A3C69A-82CB-30F0-F289-8CBAD21C342C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D8A9AEC-DDD3-5BBC-87D9-65283D0C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B32A26EB-BAC8-8D36-A137-37448A8E82C8}"/>
              </a:ext>
            </a:extLst>
          </p:cNvPr>
          <p:cNvSpPr txBox="1"/>
          <p:nvPr/>
        </p:nvSpPr>
        <p:spPr>
          <a:xfrm>
            <a:off x="2253750" y="3730261"/>
            <a:ext cx="847711" cy="279054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Mehr erfahren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4C01F3A-8DFE-C1D2-5051-80EA781C99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923488" y="3815788"/>
            <a:ext cx="94500" cy="108000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8D25D879-F8E9-E378-5513-63795E6C1AE1}"/>
              </a:ext>
            </a:extLst>
          </p:cNvPr>
          <p:cNvSpPr txBox="1"/>
          <p:nvPr/>
        </p:nvSpPr>
        <p:spPr>
          <a:xfrm>
            <a:off x="4169328" y="3730261"/>
            <a:ext cx="1071485" cy="279054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Berater kontaktieren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BE3DF91-D388-B51D-DCD0-4718ABAE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062839" y="3815788"/>
            <a:ext cx="94500" cy="108000"/>
          </a:xfrm>
          <a:prstGeom prst="rect">
            <a:avLst/>
          </a:prstGeom>
        </p:spPr>
      </p:pic>
      <p:sp>
        <p:nvSpPr>
          <p:cNvPr id="39" name="Fußzeilenplatzhalter 6">
            <a:extLst>
              <a:ext uri="{FF2B5EF4-FFF2-40B4-BE49-F238E27FC236}">
                <a16:creationId xmlns:a16="http://schemas.microsoft.com/office/drawing/2014/main" id="{FE6F051F-59DE-9869-8FC1-D69C4442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244713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57279-D74B-EEBD-873B-B9966A6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Hat sich der Arbeitnehmer ausreichend informiert, kann er im nächsten Schritt auf den Button „Antrag generieren“ klicken.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BEA438-8BE2-9B74-5E2C-F375A389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5F51C9-FE35-D56C-3663-1569D27C3F72}"/>
              </a:ext>
            </a:extLst>
          </p:cNvPr>
          <p:cNvSpPr/>
          <p:nvPr/>
        </p:nvSpPr>
        <p:spPr>
          <a:xfrm>
            <a:off x="0" y="1546607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7" name="Laptop1">
            <a:extLst>
              <a:ext uri="{FF2B5EF4-FFF2-40B4-BE49-F238E27FC236}">
                <a16:creationId xmlns:a16="http://schemas.microsoft.com/office/drawing/2014/main" id="{302B40F5-D097-BBFA-079F-AF94ADD68C85}"/>
              </a:ext>
            </a:extLst>
          </p:cNvPr>
          <p:cNvGrpSpPr>
            <a:grpSpLocks/>
          </p:cNvGrpSpPr>
          <p:nvPr/>
        </p:nvGrpSpPr>
        <p:grpSpPr>
          <a:xfrm>
            <a:off x="421658" y="1327990"/>
            <a:ext cx="8254652" cy="4488610"/>
            <a:chOff x="471810" y="3911731"/>
            <a:chExt cx="8208914" cy="4665493"/>
          </a:xfrm>
        </p:grpSpPr>
        <p:sp>
          <p:nvSpPr>
            <p:cNvPr id="8" name="Ellipse 9">
              <a:extLst>
                <a:ext uri="{FF2B5EF4-FFF2-40B4-BE49-F238E27FC236}">
                  <a16:creationId xmlns:a16="http://schemas.microsoft.com/office/drawing/2014/main" id="{260487D3-1E92-BF00-5F3A-8BDA518000D0}"/>
                </a:ext>
              </a:extLst>
            </p:cNvPr>
            <p:cNvSpPr>
              <a:spLocks/>
            </p:cNvSpPr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AE479DE-92CB-53A2-BFE4-9AC8D699B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27F6EB9C-6FDE-1D3C-FAEA-10F3F08D8C2E}"/>
              </a:ext>
            </a:extLst>
          </p:cNvPr>
          <p:cNvSpPr/>
          <p:nvPr/>
        </p:nvSpPr>
        <p:spPr>
          <a:xfrm>
            <a:off x="1400631" y="1490136"/>
            <a:ext cx="6078901" cy="374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7C02BCE-30F5-03CF-A2E2-639354CEF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84" r="5178"/>
          <a:stretch/>
        </p:blipFill>
        <p:spPr>
          <a:xfrm>
            <a:off x="1400630" y="1490135"/>
            <a:ext cx="6078901" cy="34516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A435C0C-42C1-3A1A-5BBA-6C240144DC68}"/>
              </a:ext>
            </a:extLst>
          </p:cNvPr>
          <p:cNvSpPr txBox="1"/>
          <p:nvPr/>
        </p:nvSpPr>
        <p:spPr>
          <a:xfrm>
            <a:off x="4998640" y="4179673"/>
            <a:ext cx="944960" cy="345760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Antrag generieren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863965-228E-3738-0751-31B4E06658EC}"/>
              </a:ext>
            </a:extLst>
          </p:cNvPr>
          <p:cNvSpPr txBox="1"/>
          <p:nvPr/>
        </p:nvSpPr>
        <p:spPr>
          <a:xfrm>
            <a:off x="7988880" y="3190101"/>
            <a:ext cx="3350633" cy="79200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noAutofit/>
          </a:bodyPr>
          <a:lstStyle/>
          <a:p>
            <a:pPr>
              <a:buClr>
                <a:schemeClr val="accent2"/>
              </a:buClr>
            </a:pPr>
            <a:r>
              <a:rPr lang="de-DE" sz="1200" dirty="0"/>
              <a:t>Der Arbeitnehmer kann hier den Download der </a:t>
            </a:r>
            <a:r>
              <a:rPr lang="de-DE" sz="1200" b="1" dirty="0"/>
              <a:t>Antragsunterlagen</a:t>
            </a:r>
            <a:r>
              <a:rPr lang="de-DE" sz="1200" dirty="0"/>
              <a:t> anstoßen.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84F09D3-87DA-9AE4-2F9F-C0EE34D65C96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693961" y="3442101"/>
            <a:ext cx="594221" cy="288000"/>
            <a:chOff x="6051982" y="4522170"/>
            <a:chExt cx="996870" cy="48315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558A008-066A-9536-FF6A-0331DEC38A19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DE04AE9-7A8B-1CA1-3320-478A2A92D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FF6429C2-110E-598D-B951-0BD83E2776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88" t="79319"/>
          <a:stretch/>
        </p:blipFill>
        <p:spPr>
          <a:xfrm>
            <a:off x="6568421" y="4268653"/>
            <a:ext cx="911109" cy="67315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73B90C8C-4E98-E994-B80F-32B514F16D60}"/>
              </a:ext>
            </a:extLst>
          </p:cNvPr>
          <p:cNvSpPr/>
          <p:nvPr/>
        </p:nvSpPr>
        <p:spPr>
          <a:xfrm>
            <a:off x="4945297" y="4131300"/>
            <a:ext cx="1050925" cy="443432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5896D08-1B06-990C-CBE5-772FC69AA08A}"/>
              </a:ext>
            </a:extLst>
          </p:cNvPr>
          <p:cNvCxnSpPr>
            <a:cxnSpLocks/>
          </p:cNvCxnSpPr>
          <p:nvPr/>
        </p:nvCxnSpPr>
        <p:spPr>
          <a:xfrm flipH="1">
            <a:off x="6095360" y="4131300"/>
            <a:ext cx="441325" cy="184150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ußzeilenplatzhalter 6">
            <a:extLst>
              <a:ext uri="{FF2B5EF4-FFF2-40B4-BE49-F238E27FC236}">
                <a16:creationId xmlns:a16="http://schemas.microsoft.com/office/drawing/2014/main" id="{33F2B047-9ABD-6A32-3152-5FDF6032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372960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E7728-DDC9-17AD-7BB5-77275A59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kurzer Prüfung der Daten kann der Arbeitnehmer abschließend auf „Jetzt Entgeltumwandlung beantragen“ klicken.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84DB3-6AD3-01A8-2405-DEC610C9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C3F5A3-4A29-6085-3BEA-FC6F0AB6CF7B}"/>
              </a:ext>
            </a:extLst>
          </p:cNvPr>
          <p:cNvSpPr/>
          <p:nvPr/>
        </p:nvSpPr>
        <p:spPr>
          <a:xfrm>
            <a:off x="0" y="154193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7" name="Laptop1">
            <a:extLst>
              <a:ext uri="{FF2B5EF4-FFF2-40B4-BE49-F238E27FC236}">
                <a16:creationId xmlns:a16="http://schemas.microsoft.com/office/drawing/2014/main" id="{E2D28DB0-93FB-2D40-E2BD-D61E5EEF49E8}"/>
              </a:ext>
            </a:extLst>
          </p:cNvPr>
          <p:cNvGrpSpPr/>
          <p:nvPr/>
        </p:nvGrpSpPr>
        <p:grpSpPr>
          <a:xfrm>
            <a:off x="263352" y="1265497"/>
            <a:ext cx="5963335" cy="3242667"/>
            <a:chOff x="471810" y="3911731"/>
            <a:chExt cx="8208914" cy="4665493"/>
          </a:xfrm>
        </p:grpSpPr>
        <p:sp>
          <p:nvSpPr>
            <p:cNvPr id="8" name="Ellipse 9">
              <a:extLst>
                <a:ext uri="{FF2B5EF4-FFF2-40B4-BE49-F238E27FC236}">
                  <a16:creationId xmlns:a16="http://schemas.microsoft.com/office/drawing/2014/main" id="{F0B920F1-CC47-FFB1-BA65-B486E9087FFA}"/>
                </a:ext>
              </a:extLst>
            </p:cNvPr>
            <p:cNvSpPr/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DFD22A8-9179-3394-8253-A2F317E5A10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00CC84DB-A952-816C-F422-1A633C037351}"/>
              </a:ext>
            </a:extLst>
          </p:cNvPr>
          <p:cNvSpPr/>
          <p:nvPr/>
        </p:nvSpPr>
        <p:spPr>
          <a:xfrm>
            <a:off x="987424" y="1406526"/>
            <a:ext cx="4384675" cy="2676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B062D1-BAE1-E2E9-F12C-A95950B2714D}"/>
              </a:ext>
            </a:extLst>
          </p:cNvPr>
          <p:cNvSpPr/>
          <p:nvPr/>
        </p:nvSpPr>
        <p:spPr>
          <a:xfrm>
            <a:off x="996950" y="1444625"/>
            <a:ext cx="4340225" cy="262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74994F-E614-2CCF-F8C8-BEB4AF3D945C}"/>
              </a:ext>
            </a:extLst>
          </p:cNvPr>
          <p:cNvSpPr txBox="1"/>
          <p:nvPr/>
        </p:nvSpPr>
        <p:spPr>
          <a:xfrm>
            <a:off x="5758442" y="1734618"/>
            <a:ext cx="3745481" cy="917513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200" dirty="0"/>
              <a:t>Nachdem der Arbeitnehmer den Antrag generiert hat, erhält er im letzten Schritt nochmal eine </a:t>
            </a:r>
            <a:r>
              <a:rPr lang="de-DE" sz="1200" b="1" dirty="0"/>
              <a:t>Übersicht</a:t>
            </a:r>
            <a:r>
              <a:rPr lang="de-DE" sz="1200" dirty="0"/>
              <a:t> über alle </a:t>
            </a:r>
            <a:r>
              <a:rPr lang="de-DE" sz="1200" b="1" dirty="0"/>
              <a:t>relevanten Informationen</a:t>
            </a:r>
            <a:r>
              <a:rPr lang="de-DE" sz="1200" dirty="0"/>
              <a:t>.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FAEEBD5-DF5C-6852-05E3-A46546EFF4C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63522" y="2049374"/>
            <a:ext cx="594221" cy="288000"/>
            <a:chOff x="6051982" y="4522170"/>
            <a:chExt cx="996870" cy="483151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80A92FE-C8DB-2A3E-55BA-5AF5C65C9F70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52D571C-0253-1641-A111-FDCB0A97A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3F4350AE-4A09-F51C-1C61-C69BD170A711}"/>
              </a:ext>
            </a:extLst>
          </p:cNvPr>
          <p:cNvSpPr txBox="1"/>
          <p:nvPr/>
        </p:nvSpPr>
        <p:spPr>
          <a:xfrm>
            <a:off x="1631505" y="4700536"/>
            <a:ext cx="4451795" cy="110642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144000" rIns="288000" bIns="14400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Alle </a:t>
            </a:r>
            <a:r>
              <a:rPr lang="de-DE" sz="1200" b="1" dirty="0"/>
              <a:t>Antragsdokumente</a:t>
            </a:r>
            <a:r>
              <a:rPr lang="de-DE" sz="1200" dirty="0"/>
              <a:t> stehen zum </a:t>
            </a:r>
            <a:r>
              <a:rPr lang="de-DE" sz="1200" b="1" dirty="0"/>
              <a:t>Download</a:t>
            </a:r>
            <a:r>
              <a:rPr lang="de-DE" sz="1200" dirty="0"/>
              <a:t> bereit.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Nach Erteilung der erforderlichen Zustimmungen kann die Betriebsrente über den Button </a:t>
            </a:r>
            <a:r>
              <a:rPr lang="de-DE" sz="1200" b="1" dirty="0"/>
              <a:t>„Jetzt Entgelt-umwandlung beantragen“</a:t>
            </a:r>
            <a:r>
              <a:rPr lang="de-DE" sz="1200" dirty="0"/>
              <a:t> beantragt werden.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1349C7C-85B6-281C-291D-702EF73DE3F2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785577" y="5109746"/>
            <a:ext cx="594221" cy="288000"/>
            <a:chOff x="6051982" y="4522170"/>
            <a:chExt cx="996870" cy="483151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38DB602-C316-9483-3015-AABFEE6C7ABF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FD5C1F9-F2B9-A382-EA93-C3B909828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grpSp>
        <p:nvGrpSpPr>
          <p:cNvPr id="22" name="Laptop2">
            <a:extLst>
              <a:ext uri="{FF2B5EF4-FFF2-40B4-BE49-F238E27FC236}">
                <a16:creationId xmlns:a16="http://schemas.microsoft.com/office/drawing/2014/main" id="{F9DB2C01-D8AD-51C8-7A76-116401840D55}"/>
              </a:ext>
            </a:extLst>
          </p:cNvPr>
          <p:cNvGrpSpPr/>
          <p:nvPr/>
        </p:nvGrpSpPr>
        <p:grpSpPr>
          <a:xfrm>
            <a:off x="5627176" y="2818464"/>
            <a:ext cx="6228184" cy="3386223"/>
            <a:chOff x="287523" y="3851746"/>
            <a:chExt cx="8208914" cy="4664859"/>
          </a:xfrm>
        </p:grpSpPr>
        <p:sp>
          <p:nvSpPr>
            <p:cNvPr id="25" name="Ellipse 9">
              <a:extLst>
                <a:ext uri="{FF2B5EF4-FFF2-40B4-BE49-F238E27FC236}">
                  <a16:creationId xmlns:a16="http://schemas.microsoft.com/office/drawing/2014/main" id="{C391F630-2630-9FDB-7180-AF8497302AF7}"/>
                </a:ext>
              </a:extLst>
            </p:cNvPr>
            <p:cNvSpPr/>
            <p:nvPr/>
          </p:nvSpPr>
          <p:spPr>
            <a:xfrm>
              <a:off x="287523" y="8256590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26" name="Grafik 8">
              <a:extLst>
                <a:ext uri="{FF2B5EF4-FFF2-40B4-BE49-F238E27FC236}">
                  <a16:creationId xmlns:a16="http://schemas.microsoft.com/office/drawing/2014/main" id="{5CBBA756-E1F6-BA90-C662-B6B2F1A9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851746"/>
              <a:ext cx="7828096" cy="4526983"/>
            </a:xfrm>
            <a:prstGeom prst="rect">
              <a:avLst/>
            </a:prstGeom>
            <a:effectLst/>
          </p:spPr>
        </p:pic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6487FF39-4236-1A49-921D-726630B8B387}"/>
              </a:ext>
            </a:extLst>
          </p:cNvPr>
          <p:cNvSpPr/>
          <p:nvPr/>
        </p:nvSpPr>
        <p:spPr>
          <a:xfrm>
            <a:off x="6496050" y="2934608"/>
            <a:ext cx="4611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FC320E7-22EF-B5D4-4983-2064A57E4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340011" y="3200508"/>
            <a:ext cx="77281" cy="8832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39F1E23-C167-73F0-C852-48A9156603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3" r="3882"/>
          <a:stretch/>
        </p:blipFill>
        <p:spPr>
          <a:xfrm>
            <a:off x="987424" y="1406525"/>
            <a:ext cx="4384675" cy="267942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697C106-B441-051B-4304-ECFF536A06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95" r="7908" b="1674"/>
          <a:stretch/>
        </p:blipFill>
        <p:spPr>
          <a:xfrm>
            <a:off x="6490039" y="2934608"/>
            <a:ext cx="4617611" cy="28194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6417D5C-C1D7-1B71-3428-B5B995A953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388" t="79319"/>
          <a:stretch/>
        </p:blipFill>
        <p:spPr>
          <a:xfrm>
            <a:off x="10196541" y="5080857"/>
            <a:ext cx="911109" cy="673151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8F6DFC79-9026-5C0B-FB93-23690FE4D500}"/>
              </a:ext>
            </a:extLst>
          </p:cNvPr>
          <p:cNvSpPr txBox="1"/>
          <p:nvPr/>
        </p:nvSpPr>
        <p:spPr>
          <a:xfrm>
            <a:off x="8496300" y="5513290"/>
            <a:ext cx="1406804" cy="242921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Jetzt Entgeltumwandlung beantragen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203C126-9957-CDB8-71EA-5B5ACCC5E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740429" y="5589493"/>
            <a:ext cx="79200" cy="90514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B20FE81B-FDBA-25D5-C2DA-5FD7F14965FD}"/>
              </a:ext>
            </a:extLst>
          </p:cNvPr>
          <p:cNvSpPr/>
          <p:nvPr/>
        </p:nvSpPr>
        <p:spPr>
          <a:xfrm>
            <a:off x="8452998" y="5472425"/>
            <a:ext cx="1500627" cy="329573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8F8D472-92F0-F3F7-C0FC-88802296E637}"/>
              </a:ext>
            </a:extLst>
          </p:cNvPr>
          <p:cNvCxnSpPr>
            <a:cxnSpLocks/>
          </p:cNvCxnSpPr>
          <p:nvPr/>
        </p:nvCxnSpPr>
        <p:spPr>
          <a:xfrm flipH="1">
            <a:off x="10057833" y="5160798"/>
            <a:ext cx="138708" cy="268241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ußzeilenplatzhalter 6">
            <a:extLst>
              <a:ext uri="{FF2B5EF4-FFF2-40B4-BE49-F238E27FC236}">
                <a16:creationId xmlns:a16="http://schemas.microsoft.com/office/drawing/2014/main" id="{260DC94B-AA39-1E2B-3305-0AA855C8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188813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7C458-91EA-0F2E-3C50-CBCB1D92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Bestandsübersicht: Bestehende Verträge sind für den Arbeitnehmer im HDI </a:t>
            </a:r>
            <a:r>
              <a:rPr lang="de-DE" dirty="0" err="1"/>
              <a:t>mybAV</a:t>
            </a:r>
            <a:r>
              <a:rPr lang="de-DE" dirty="0"/>
              <a:t> jederzeit einsehbar.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7D8D7D-11AC-E3DE-ADD9-750161BF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5B02B4-8917-B150-508F-C3AF433690FD}"/>
              </a:ext>
            </a:extLst>
          </p:cNvPr>
          <p:cNvSpPr/>
          <p:nvPr/>
        </p:nvSpPr>
        <p:spPr>
          <a:xfrm>
            <a:off x="0" y="1546607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7" name="Laptop1">
            <a:extLst>
              <a:ext uri="{FF2B5EF4-FFF2-40B4-BE49-F238E27FC236}">
                <a16:creationId xmlns:a16="http://schemas.microsoft.com/office/drawing/2014/main" id="{5E537695-660A-CDE9-95BA-EB0281384D8E}"/>
              </a:ext>
            </a:extLst>
          </p:cNvPr>
          <p:cNvGrpSpPr>
            <a:grpSpLocks/>
          </p:cNvGrpSpPr>
          <p:nvPr/>
        </p:nvGrpSpPr>
        <p:grpSpPr>
          <a:xfrm>
            <a:off x="421658" y="1327990"/>
            <a:ext cx="8254652" cy="4488610"/>
            <a:chOff x="471810" y="3911731"/>
            <a:chExt cx="8208914" cy="4665493"/>
          </a:xfrm>
        </p:grpSpPr>
        <p:sp>
          <p:nvSpPr>
            <p:cNvPr id="8" name="Ellipse 9">
              <a:extLst>
                <a:ext uri="{FF2B5EF4-FFF2-40B4-BE49-F238E27FC236}">
                  <a16:creationId xmlns:a16="http://schemas.microsoft.com/office/drawing/2014/main" id="{C13469E0-4465-9F1D-34E2-D8EBEA713DC8}"/>
                </a:ext>
              </a:extLst>
            </p:cNvPr>
            <p:cNvSpPr>
              <a:spLocks/>
            </p:cNvSpPr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C85CA3D-7C8C-DEBB-0D3E-0DF1CC42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E220753E-3ECD-C581-B193-FF0709C68C93}"/>
              </a:ext>
            </a:extLst>
          </p:cNvPr>
          <p:cNvSpPr/>
          <p:nvPr/>
        </p:nvSpPr>
        <p:spPr>
          <a:xfrm>
            <a:off x="1400631" y="1490136"/>
            <a:ext cx="6078901" cy="374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CE8D419-2E8E-DBBF-5FB9-7FB6B1ED7BB6}"/>
              </a:ext>
            </a:extLst>
          </p:cNvPr>
          <p:cNvSpPr txBox="1"/>
          <p:nvPr/>
        </p:nvSpPr>
        <p:spPr>
          <a:xfrm>
            <a:off x="7956482" y="2386168"/>
            <a:ext cx="2828059" cy="1917787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Zusätzlich sind unter „Ihre Dokumente“ </a:t>
            </a:r>
            <a:r>
              <a:rPr lang="de-DE" sz="1200" b="1" dirty="0"/>
              <a:t>alle relevanten Vertragsunterlagen</a:t>
            </a:r>
            <a:r>
              <a:rPr lang="de-DE" sz="1200" dirty="0"/>
              <a:t> einsehbar.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Nachdem der Antrag policiert wurde oder bei bereits beste-</a:t>
            </a:r>
            <a:r>
              <a:rPr lang="de-DE" sz="1200" dirty="0" err="1"/>
              <a:t>henden</a:t>
            </a:r>
            <a:r>
              <a:rPr lang="de-DE" sz="1200" dirty="0"/>
              <a:t> </a:t>
            </a:r>
            <a:r>
              <a:rPr lang="de-DE" sz="1200" dirty="0" err="1"/>
              <a:t>bAV</a:t>
            </a:r>
            <a:r>
              <a:rPr lang="de-DE" sz="1200" dirty="0"/>
              <a:t>-Verträgen, sind dort die </a:t>
            </a:r>
            <a:r>
              <a:rPr lang="de-DE" sz="1200" b="1" dirty="0"/>
              <a:t>wichtigsten Daten zum Vertrag</a:t>
            </a:r>
            <a:r>
              <a:rPr lang="de-DE" sz="1200" dirty="0"/>
              <a:t> dargestellt.</a:t>
            </a:r>
            <a:endParaRPr lang="de-DE" sz="1200" b="1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3C90ABA-9669-8DBE-C457-CDA64E76A6A3}"/>
              </a:ext>
            </a:extLst>
          </p:cNvPr>
          <p:cNvGrpSpPr/>
          <p:nvPr/>
        </p:nvGrpSpPr>
        <p:grpSpPr>
          <a:xfrm>
            <a:off x="7814673" y="3047951"/>
            <a:ext cx="288000" cy="594221"/>
            <a:chOff x="7814673" y="2474240"/>
            <a:chExt cx="288000" cy="594221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F200EF04-DC87-1809-F796-B482D10256E8}"/>
                </a:ext>
              </a:extLst>
            </p:cNvPr>
            <p:cNvSpPr/>
            <p:nvPr/>
          </p:nvSpPr>
          <p:spPr>
            <a:xfrm rot="10800000">
              <a:off x="7814673" y="2474240"/>
              <a:ext cx="288000" cy="594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B03919C-116A-934D-41B8-E75C4666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7877343" y="2678402"/>
              <a:ext cx="162660" cy="185897"/>
            </a:xfrm>
            <a:prstGeom prst="rect">
              <a:avLst/>
            </a:prstGeom>
          </p:spPr>
        </p:pic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EA00A736-E581-3254-DD2C-1EFD5516E1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39" r="4999" b="3234"/>
          <a:stretch/>
        </p:blipFill>
        <p:spPr>
          <a:xfrm>
            <a:off x="1400631" y="1490136"/>
            <a:ext cx="6078901" cy="374488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75B84EB-875D-8A4E-4B15-3DD6DD65A09B}"/>
              </a:ext>
            </a:extLst>
          </p:cNvPr>
          <p:cNvSpPr/>
          <p:nvPr/>
        </p:nvSpPr>
        <p:spPr>
          <a:xfrm>
            <a:off x="3792071" y="1715044"/>
            <a:ext cx="756914" cy="373732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57D5736-F160-D696-4BF2-0C0A0D34F78C}"/>
              </a:ext>
            </a:extLst>
          </p:cNvPr>
          <p:cNvCxnSpPr>
            <a:cxnSpLocks/>
          </p:cNvCxnSpPr>
          <p:nvPr/>
        </p:nvCxnSpPr>
        <p:spPr>
          <a:xfrm flipH="1" flipV="1">
            <a:off x="4661647" y="2141407"/>
            <a:ext cx="361232" cy="271913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ußzeilenplatzhalter 6">
            <a:extLst>
              <a:ext uri="{FF2B5EF4-FFF2-40B4-BE49-F238E27FC236}">
                <a16:creationId xmlns:a16="http://schemas.microsoft.com/office/drawing/2014/main" id="{6389BCE7-A892-6AAF-BBEE-9AAFA1E4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C53CF81-08F8-6A2F-0CDC-64471D13D092}"/>
              </a:ext>
            </a:extLst>
          </p:cNvPr>
          <p:cNvSpPr>
            <a:spLocks noChangeAspect="1"/>
          </p:cNvSpPr>
          <p:nvPr/>
        </p:nvSpPr>
        <p:spPr>
          <a:xfrm>
            <a:off x="10071369" y="1327990"/>
            <a:ext cx="720000" cy="720000"/>
          </a:xfrm>
          <a:prstGeom prst="rect">
            <a:avLst/>
          </a:prstGeom>
          <a:solidFill>
            <a:schemeClr val="accent4"/>
          </a:solidFill>
          <a:ln w="317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AED0B8-876C-B463-5564-978BBCDC5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5671" y="1487369"/>
            <a:ext cx="451397" cy="4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89C7179-1147-089C-361C-69924031E7D3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56C5F16-279A-4691-A059-0C24FC6E13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650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Hat der Arbeitnehmer eine Einladung zum HDI </a:t>
            </a:r>
            <a:r>
              <a:rPr lang="de-DE" dirty="0" err="1"/>
              <a:t>mybAV</a:t>
            </a:r>
            <a:r>
              <a:rPr lang="de-DE" dirty="0"/>
              <a:t> erhalten, kann er sich in wenigen Schritten registrieren.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73C3077-50DB-42F2-A1EA-7A54692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B2F5A90-091F-40C6-93AF-5D4F5DA7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EF2C43F-3752-0355-121D-A7532718F67E}"/>
              </a:ext>
            </a:extLst>
          </p:cNvPr>
          <p:cNvGrpSpPr/>
          <p:nvPr/>
        </p:nvGrpSpPr>
        <p:grpSpPr>
          <a:xfrm>
            <a:off x="6218495" y="1268760"/>
            <a:ext cx="6037942" cy="4047306"/>
            <a:chOff x="5780438" y="1268760"/>
            <a:chExt cx="6432770" cy="4311964"/>
          </a:xfrm>
        </p:grpSpPr>
        <p:pic>
          <p:nvPicPr>
            <p:cNvPr id="9" name="Grafik 26">
              <a:extLst>
                <a:ext uri="{FF2B5EF4-FFF2-40B4-BE49-F238E27FC236}">
                  <a16:creationId xmlns:a16="http://schemas.microsoft.com/office/drawing/2014/main" id="{5C54C28D-287A-8293-9D5B-461D1DEC0E8A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alphaModFix/>
            </a:blip>
            <a:srcRect l="14875" t="16489" r="29954" b="14130"/>
            <a:stretch/>
          </p:blipFill>
          <p:spPr>
            <a:xfrm>
              <a:off x="5780438" y="1268760"/>
              <a:ext cx="6411562" cy="4311964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8301FEE-25B4-2BC7-BA98-00C9F14C6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4680"/>
            <a:stretch/>
          </p:blipFill>
          <p:spPr>
            <a:xfrm>
              <a:off x="6129908" y="1541934"/>
              <a:ext cx="6083300" cy="3765156"/>
            </a:xfrm>
            <a:prstGeom prst="rect">
              <a:avLst/>
            </a:prstGeom>
            <a:effectLst>
              <a:innerShdw blurRad="276575" dist="120291" dir="13500000">
                <a:prstClr val="black">
                  <a:alpha val="15556"/>
                </a:prstClr>
              </a:innerShdw>
            </a:effectLst>
          </p:spPr>
        </p:pic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195E4EA-C0A4-3985-DE33-B20F65EDE8F2}"/>
              </a:ext>
            </a:extLst>
          </p:cNvPr>
          <p:cNvSpPr txBox="1"/>
          <p:nvPr/>
        </p:nvSpPr>
        <p:spPr>
          <a:xfrm>
            <a:off x="5760020" y="4976394"/>
            <a:ext cx="2991327" cy="1102179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200" dirty="0"/>
              <a:t>Im </a:t>
            </a:r>
            <a:r>
              <a:rPr lang="de-DE" sz="1200" b="1" dirty="0"/>
              <a:t>Einladungsschreiben</a:t>
            </a:r>
            <a:r>
              <a:rPr lang="de-DE" sz="1200" dirty="0"/>
              <a:t> findet der Arbeitnehmer eine </a:t>
            </a:r>
            <a:r>
              <a:rPr lang="de-DE" sz="1200" b="1" dirty="0"/>
              <a:t>kurze Anleitung</a:t>
            </a:r>
            <a:r>
              <a:rPr lang="de-DE" sz="1200" dirty="0"/>
              <a:t> inkl. der Internetseite, von der die Registrierung gestartet werden kann.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389A200-AAB6-F3EE-92CF-429924A25FA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439167" y="5383483"/>
            <a:ext cx="594221" cy="288000"/>
            <a:chOff x="6051982" y="4522170"/>
            <a:chExt cx="996870" cy="48315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F75816A-D803-1C9B-EA9F-AEE09D389DD5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D97AC31-C81C-8C13-6EFF-FD460607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DF739D07-B730-CAA7-AC21-8999195145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167" b="-2"/>
          <a:stretch/>
        </p:blipFill>
        <p:spPr>
          <a:xfrm>
            <a:off x="1401230" y="1282828"/>
            <a:ext cx="3715305" cy="4795745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>
            <a:outerShdw blurRad="101600" dir="2700000" algn="tl" rotWithShape="0">
              <a:prstClr val="black">
                <a:alpha val="24715"/>
              </a:prstClr>
            </a:outerShdw>
          </a:effectLst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0C9A869-25BD-55C9-93D2-CDD2F87DF5BB}"/>
              </a:ext>
            </a:extLst>
          </p:cNvPr>
          <p:cNvSpPr/>
          <p:nvPr/>
        </p:nvSpPr>
        <p:spPr>
          <a:xfrm>
            <a:off x="1306347" y="4039967"/>
            <a:ext cx="3905069" cy="1309756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4" name="Bogen 33">
            <a:extLst>
              <a:ext uri="{FF2B5EF4-FFF2-40B4-BE49-F238E27FC236}">
                <a16:creationId xmlns:a16="http://schemas.microsoft.com/office/drawing/2014/main" id="{E0E9C1FA-6A0D-585A-B2C3-E40BACDEA361}"/>
              </a:ext>
            </a:extLst>
          </p:cNvPr>
          <p:cNvSpPr/>
          <p:nvPr/>
        </p:nvSpPr>
        <p:spPr>
          <a:xfrm rot="7664671">
            <a:off x="4883501" y="2019830"/>
            <a:ext cx="2286446" cy="3025851"/>
          </a:xfrm>
          <a:prstGeom prst="arc">
            <a:avLst>
              <a:gd name="adj1" fmla="val 16628096"/>
              <a:gd name="adj2" fmla="val 420031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DD4DBD-3963-29C7-3520-F5A6EEB8D243}"/>
              </a:ext>
            </a:extLst>
          </p:cNvPr>
          <p:cNvSpPr txBox="1"/>
          <p:nvPr/>
        </p:nvSpPr>
        <p:spPr>
          <a:xfrm>
            <a:off x="6682077" y="4183000"/>
            <a:ext cx="702974" cy="324600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D0FB6F-5268-6C54-8DB7-3860FD0392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7180122" y="4281105"/>
            <a:ext cx="94500" cy="1283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1432413-C463-88BF-7B27-CD9127965F2B}"/>
              </a:ext>
            </a:extLst>
          </p:cNvPr>
          <p:cNvSpPr>
            <a:spLocks noChangeAspect="1"/>
          </p:cNvSpPr>
          <p:nvPr/>
        </p:nvSpPr>
        <p:spPr>
          <a:xfrm>
            <a:off x="335360" y="1282828"/>
            <a:ext cx="720000" cy="720000"/>
          </a:xfrm>
          <a:prstGeom prst="rect">
            <a:avLst/>
          </a:prstGeom>
          <a:solidFill>
            <a:schemeClr val="accent4"/>
          </a:solidFill>
          <a:ln w="317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CDCFEF-BCB7-C475-0413-4CDF604400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5375" y="1422843"/>
            <a:ext cx="439970" cy="4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0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E45B0312-ED3D-54A1-AC71-6A89D75879A1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6" name="Laptop1">
            <a:extLst>
              <a:ext uri="{FF2B5EF4-FFF2-40B4-BE49-F238E27FC236}">
                <a16:creationId xmlns:a16="http://schemas.microsoft.com/office/drawing/2014/main" id="{EFE8CCBE-004F-C3A7-F1A5-5907EBD81893}"/>
              </a:ext>
            </a:extLst>
          </p:cNvPr>
          <p:cNvGrpSpPr>
            <a:grpSpLocks/>
          </p:cNvGrpSpPr>
          <p:nvPr/>
        </p:nvGrpSpPr>
        <p:grpSpPr>
          <a:xfrm>
            <a:off x="262800" y="1267200"/>
            <a:ext cx="5963335" cy="3242667"/>
            <a:chOff x="471810" y="3911731"/>
            <a:chExt cx="8208914" cy="4665493"/>
          </a:xfrm>
        </p:grpSpPr>
        <p:sp>
          <p:nvSpPr>
            <p:cNvPr id="7" name="Ellipse 9">
              <a:extLst>
                <a:ext uri="{FF2B5EF4-FFF2-40B4-BE49-F238E27FC236}">
                  <a16:creationId xmlns:a16="http://schemas.microsoft.com/office/drawing/2014/main" id="{3C4596C9-709E-3A45-DB48-764A471E2D28}"/>
                </a:ext>
              </a:extLst>
            </p:cNvPr>
            <p:cNvSpPr>
              <a:spLocks/>
            </p:cNvSpPr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8" name="Grafik 8">
              <a:extLst>
                <a:ext uri="{FF2B5EF4-FFF2-40B4-BE49-F238E27FC236}">
                  <a16:creationId xmlns:a16="http://schemas.microsoft.com/office/drawing/2014/main" id="{B52DC7A7-0553-576E-2EAB-EB78B26E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B4EE7CAF-FD4F-6D88-2FB9-2353B9A4362B}"/>
              </a:ext>
            </a:extLst>
          </p:cNvPr>
          <p:cNvSpPr/>
          <p:nvPr/>
        </p:nvSpPr>
        <p:spPr>
          <a:xfrm>
            <a:off x="987424" y="1406526"/>
            <a:ext cx="4384675" cy="2676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01B7509-5519-7391-3AD4-83CBC741D0B5}"/>
              </a:ext>
            </a:extLst>
          </p:cNvPr>
          <p:cNvSpPr/>
          <p:nvPr/>
        </p:nvSpPr>
        <p:spPr>
          <a:xfrm>
            <a:off x="996950" y="1444625"/>
            <a:ext cx="4340225" cy="262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CE98EA-FCFD-CF71-6E1A-4C6397D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die Registrierung benötigt der Arbeitnehmer den persönlichen Aktivierungs-Code aus der Einladung.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5DBB96-F6F9-BBEF-B5FB-1D6E967A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66ADDCD-8146-03C6-BB4A-296B556CE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4" y="1476375"/>
            <a:ext cx="4384676" cy="230108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A6D621A-A1CB-6D98-43D1-793CEEA6D14C}"/>
              </a:ext>
            </a:extLst>
          </p:cNvPr>
          <p:cNvSpPr txBox="1"/>
          <p:nvPr/>
        </p:nvSpPr>
        <p:spPr>
          <a:xfrm>
            <a:off x="5758441" y="1734618"/>
            <a:ext cx="4517771" cy="917513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200" dirty="0"/>
              <a:t>Um die Registrierung zu starten, muss der Arbeitnehmer den </a:t>
            </a:r>
            <a:r>
              <a:rPr lang="de-DE" sz="1200" b="1" dirty="0"/>
              <a:t>persönlichen Aktivierungs-Code</a:t>
            </a:r>
            <a:r>
              <a:rPr lang="de-DE" sz="1200" dirty="0"/>
              <a:t> eingeben und durch das eigene </a:t>
            </a:r>
            <a:r>
              <a:rPr lang="de-DE" sz="1200" b="1" dirty="0"/>
              <a:t>Geburtsdatum</a:t>
            </a:r>
            <a:r>
              <a:rPr lang="de-DE" sz="1200" dirty="0"/>
              <a:t> verifizieren.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5D8793C-D1F8-7FD3-90B0-B378E5C43D1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63522" y="2049374"/>
            <a:ext cx="594221" cy="288000"/>
            <a:chOff x="6051982" y="4522170"/>
            <a:chExt cx="996870" cy="483151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9B3D03D-E2D9-AB93-8904-BC05FD434963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B7233E7-9EFD-A1EF-9B34-4F96B729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075F676D-0350-A6AD-9580-E519948D6FA7}"/>
              </a:ext>
            </a:extLst>
          </p:cNvPr>
          <p:cNvSpPr txBox="1"/>
          <p:nvPr/>
        </p:nvSpPr>
        <p:spPr>
          <a:xfrm>
            <a:off x="1631505" y="4700536"/>
            <a:ext cx="4451795" cy="1291086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144000" rIns="288000" bIns="14400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Die Registrierung kann nun mit Angabe der </a:t>
            </a:r>
            <a:r>
              <a:rPr lang="de-DE" sz="1200" b="1" dirty="0"/>
              <a:t>privaten</a:t>
            </a:r>
            <a:br>
              <a:rPr lang="de-DE" sz="1200" b="1" dirty="0"/>
            </a:br>
            <a:r>
              <a:rPr lang="de-DE" sz="1200" b="1" dirty="0"/>
              <a:t>E-Mail-Adresse</a:t>
            </a:r>
            <a:r>
              <a:rPr lang="de-DE" sz="1200" dirty="0"/>
              <a:t> und einem </a:t>
            </a:r>
            <a:r>
              <a:rPr lang="de-DE" sz="1200" b="1" dirty="0"/>
              <a:t>sicheren Passwort</a:t>
            </a:r>
            <a:r>
              <a:rPr lang="de-DE" sz="1200" dirty="0"/>
              <a:t> erfolgen.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Nachdem den </a:t>
            </a:r>
            <a:r>
              <a:rPr lang="de-DE" sz="1200" b="1" dirty="0"/>
              <a:t>AGBs zugestimmt</a:t>
            </a:r>
            <a:r>
              <a:rPr lang="de-DE" sz="1200" dirty="0"/>
              <a:t> wurde, kann die Registrierung finalisiert werden.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B9DE4B-9533-0A62-5C0F-0904FC5A9FA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785577" y="5109746"/>
            <a:ext cx="594221" cy="288000"/>
            <a:chOff x="6051982" y="4522170"/>
            <a:chExt cx="996870" cy="483151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2A751F8-6CDD-A4BF-7CB2-5F21AB6DD373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2DE2B72-064B-F443-F984-5E71B37AE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grpSp>
        <p:nvGrpSpPr>
          <p:cNvPr id="9" name="Laptop2">
            <a:extLst>
              <a:ext uri="{FF2B5EF4-FFF2-40B4-BE49-F238E27FC236}">
                <a16:creationId xmlns:a16="http://schemas.microsoft.com/office/drawing/2014/main" id="{B1838352-C93D-61D2-F6D7-70B33038143B}"/>
              </a:ext>
            </a:extLst>
          </p:cNvPr>
          <p:cNvGrpSpPr/>
          <p:nvPr/>
        </p:nvGrpSpPr>
        <p:grpSpPr>
          <a:xfrm>
            <a:off x="5626800" y="2818800"/>
            <a:ext cx="6228184" cy="3386223"/>
            <a:chOff x="287523" y="3851746"/>
            <a:chExt cx="8208914" cy="466485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862A182-2315-427B-5718-87B4D4FB8066}"/>
                </a:ext>
              </a:extLst>
            </p:cNvPr>
            <p:cNvSpPr/>
            <p:nvPr/>
          </p:nvSpPr>
          <p:spPr>
            <a:xfrm>
              <a:off x="287523" y="8256590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11" name="Grafik 8">
              <a:extLst>
                <a:ext uri="{FF2B5EF4-FFF2-40B4-BE49-F238E27FC236}">
                  <a16:creationId xmlns:a16="http://schemas.microsoft.com/office/drawing/2014/main" id="{CC659A83-9A58-A807-9F93-62648B524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851746"/>
              <a:ext cx="7828096" cy="4526983"/>
            </a:xfrm>
            <a:prstGeom prst="rect">
              <a:avLst/>
            </a:prstGeom>
            <a:effectLst/>
          </p:spPr>
        </p:pic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40DDB4-C60B-8E7E-208B-3F58E1E64D2F}"/>
              </a:ext>
            </a:extLst>
          </p:cNvPr>
          <p:cNvSpPr/>
          <p:nvPr/>
        </p:nvSpPr>
        <p:spPr>
          <a:xfrm>
            <a:off x="6495674" y="2934944"/>
            <a:ext cx="4611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24538F-8017-B5A9-999E-FDF2C26ED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675" y="2976219"/>
            <a:ext cx="4611600" cy="2396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6D86E7-BF26-6C28-C90D-0C1C56530B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4" t="67362" r="69724" b="25613"/>
          <a:stretch/>
        </p:blipFill>
        <p:spPr>
          <a:xfrm>
            <a:off x="6352286" y="4615132"/>
            <a:ext cx="1586603" cy="20332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891A8F8-6DEF-FDD0-1D53-B95EEBF3F28C}"/>
              </a:ext>
            </a:extLst>
          </p:cNvPr>
          <p:cNvSpPr/>
          <p:nvPr/>
        </p:nvSpPr>
        <p:spPr>
          <a:xfrm>
            <a:off x="936625" y="3070226"/>
            <a:ext cx="647700" cy="35877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A06159-0B4A-6F96-DBA1-ED5C2B25CB65}"/>
              </a:ext>
            </a:extLst>
          </p:cNvPr>
          <p:cNvSpPr txBox="1"/>
          <p:nvPr/>
        </p:nvSpPr>
        <p:spPr>
          <a:xfrm>
            <a:off x="1041561" y="3138225"/>
            <a:ext cx="466563" cy="212887"/>
          </a:xfrm>
          <a:prstGeom prst="roundRect">
            <a:avLst>
              <a:gd name="adj" fmla="val 13003"/>
            </a:avLst>
          </a:prstGeom>
          <a:solidFill>
            <a:srgbClr val="1A1D52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108000" bIns="36000" rtlCol="0" anchor="ctr" anchorCtr="0">
            <a:no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024EAA3-E23F-1813-681B-AA0471F9D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340011" y="3200508"/>
            <a:ext cx="77281" cy="883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CF1C511-C10C-6B28-FDF0-D11143C31A68}"/>
              </a:ext>
            </a:extLst>
          </p:cNvPr>
          <p:cNvSpPr txBox="1"/>
          <p:nvPr/>
        </p:nvSpPr>
        <p:spPr>
          <a:xfrm>
            <a:off x="7908479" y="5080392"/>
            <a:ext cx="832849" cy="160811"/>
          </a:xfrm>
          <a:prstGeom prst="roundRect">
            <a:avLst>
              <a:gd name="adj" fmla="val 13003"/>
            </a:avLst>
          </a:prstGeom>
          <a:solidFill>
            <a:srgbClr val="00569D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Benutzerkonto erstellen</a:t>
            </a:r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DA9A14D8-F406-9958-B944-389223CD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F266B99-BC86-B23A-2E97-E56553A09E6A}"/>
              </a:ext>
            </a:extLst>
          </p:cNvPr>
          <p:cNvSpPr>
            <a:spLocks noChangeAspect="1"/>
          </p:cNvSpPr>
          <p:nvPr/>
        </p:nvSpPr>
        <p:spPr>
          <a:xfrm>
            <a:off x="10747650" y="1350628"/>
            <a:ext cx="720000" cy="720000"/>
          </a:xfrm>
          <a:prstGeom prst="rect">
            <a:avLst/>
          </a:prstGeom>
          <a:solidFill>
            <a:schemeClr val="accent4"/>
          </a:solidFill>
          <a:ln w="317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6B5EF94A-D06A-616E-DA7B-A1C3CCA76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47696" y="1502665"/>
            <a:ext cx="519908" cy="41592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87FB666-428F-78B9-333B-062F8AB44F0C}"/>
              </a:ext>
            </a:extLst>
          </p:cNvPr>
          <p:cNvSpPr/>
          <p:nvPr/>
        </p:nvSpPr>
        <p:spPr>
          <a:xfrm>
            <a:off x="7848170" y="5014356"/>
            <a:ext cx="974553" cy="301710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E7F00EB-8E59-5B1E-C91C-1239D76AE14A}"/>
              </a:ext>
            </a:extLst>
          </p:cNvPr>
          <p:cNvSpPr/>
          <p:nvPr/>
        </p:nvSpPr>
        <p:spPr>
          <a:xfrm>
            <a:off x="6291218" y="4569511"/>
            <a:ext cx="1715960" cy="301711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555F027-D7D5-6AD9-9A48-C11F7EEC25C9}"/>
              </a:ext>
            </a:extLst>
          </p:cNvPr>
          <p:cNvCxnSpPr>
            <a:cxnSpLocks/>
          </p:cNvCxnSpPr>
          <p:nvPr/>
        </p:nvCxnSpPr>
        <p:spPr>
          <a:xfrm flipH="1">
            <a:off x="8104976" y="4456471"/>
            <a:ext cx="344891" cy="260324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89F3B64D-04B2-56AC-00EB-8B38DB739B98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6C39D1-DD96-DC44-6D87-7B43AED2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HDI </a:t>
            </a:r>
            <a:r>
              <a:rPr lang="de-DE" dirty="0" err="1"/>
              <a:t>mybAV</a:t>
            </a:r>
            <a:r>
              <a:rPr lang="de-DE" dirty="0"/>
              <a:t> kann sich der Arbeitnehmer via Schieberegler über seine persönliche </a:t>
            </a:r>
            <a:r>
              <a:rPr lang="de-DE" dirty="0" err="1"/>
              <a:t>bAV</a:t>
            </a:r>
            <a:r>
              <a:rPr lang="de-DE" dirty="0"/>
              <a:t> beraten.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190F9-A95B-EBDF-6295-6CFC3587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7" name="Laptop1">
            <a:extLst>
              <a:ext uri="{FF2B5EF4-FFF2-40B4-BE49-F238E27FC236}">
                <a16:creationId xmlns:a16="http://schemas.microsoft.com/office/drawing/2014/main" id="{07D7919E-9688-2BA3-58D5-4DF4FE5BA810}"/>
              </a:ext>
            </a:extLst>
          </p:cNvPr>
          <p:cNvGrpSpPr/>
          <p:nvPr/>
        </p:nvGrpSpPr>
        <p:grpSpPr>
          <a:xfrm>
            <a:off x="263353" y="1271850"/>
            <a:ext cx="5963335" cy="3242667"/>
            <a:chOff x="471810" y="3911731"/>
            <a:chExt cx="8208914" cy="4665493"/>
          </a:xfrm>
        </p:grpSpPr>
        <p:sp>
          <p:nvSpPr>
            <p:cNvPr id="8" name="Ellipse 9">
              <a:extLst>
                <a:ext uri="{FF2B5EF4-FFF2-40B4-BE49-F238E27FC236}">
                  <a16:creationId xmlns:a16="http://schemas.microsoft.com/office/drawing/2014/main" id="{F4603F56-E377-3D73-529F-60220CC0B6CA}"/>
                </a:ext>
              </a:extLst>
            </p:cNvPr>
            <p:cNvSpPr/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A9410DC-9E39-D6A4-B7E7-C7E3EC89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94C2F3BE-57D3-1221-2B69-6DC06382C4B7}"/>
              </a:ext>
            </a:extLst>
          </p:cNvPr>
          <p:cNvSpPr/>
          <p:nvPr/>
        </p:nvSpPr>
        <p:spPr>
          <a:xfrm>
            <a:off x="987424" y="1406526"/>
            <a:ext cx="4384675" cy="2676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C928C7-0CB8-00DA-67D9-03EB1C1BC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44"/>
          <a:stretch/>
        </p:blipFill>
        <p:spPr>
          <a:xfrm>
            <a:off x="987424" y="1406526"/>
            <a:ext cx="4384675" cy="267652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0499713-41E3-A7FB-7E45-0E561B6BDDF3}"/>
              </a:ext>
            </a:extLst>
          </p:cNvPr>
          <p:cNvSpPr txBox="1"/>
          <p:nvPr/>
        </p:nvSpPr>
        <p:spPr>
          <a:xfrm>
            <a:off x="5758441" y="1734618"/>
            <a:ext cx="4517771" cy="994458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Bevor der Arbeitnehmer mit der Berechnung starten kann, muss er sein </a:t>
            </a:r>
            <a:r>
              <a:rPr lang="de-DE" sz="1200" b="1" dirty="0"/>
              <a:t>Bruttogehalt erfassen</a:t>
            </a:r>
            <a:r>
              <a:rPr lang="de-DE" sz="1200" baseline="30000" dirty="0"/>
              <a:t>1).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Anschließend klickt er auf </a:t>
            </a:r>
            <a:r>
              <a:rPr lang="de-DE" sz="1200" b="1" dirty="0"/>
              <a:t>„Gehalt übernehmen“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AD05D3-2B0F-5511-E1E0-AC12C80C0A78}"/>
              </a:ext>
            </a:extLst>
          </p:cNvPr>
          <p:cNvSpPr/>
          <p:nvPr/>
        </p:nvSpPr>
        <p:spPr>
          <a:xfrm rot="10800000">
            <a:off x="5616632" y="1896263"/>
            <a:ext cx="288000" cy="594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05710E-FA1A-53FB-4954-773D68E7A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679302" y="2100425"/>
            <a:ext cx="162660" cy="185897"/>
          </a:xfrm>
          <a:prstGeom prst="rect">
            <a:avLst/>
          </a:prstGeom>
        </p:spPr>
      </p:pic>
      <p:grpSp>
        <p:nvGrpSpPr>
          <p:cNvPr id="18" name="Laptop2">
            <a:extLst>
              <a:ext uri="{FF2B5EF4-FFF2-40B4-BE49-F238E27FC236}">
                <a16:creationId xmlns:a16="http://schemas.microsoft.com/office/drawing/2014/main" id="{B8BA0497-4F81-8F82-8E9C-BA0005303A69}"/>
              </a:ext>
            </a:extLst>
          </p:cNvPr>
          <p:cNvGrpSpPr/>
          <p:nvPr/>
        </p:nvGrpSpPr>
        <p:grpSpPr>
          <a:xfrm>
            <a:off x="5627176" y="2818464"/>
            <a:ext cx="6228184" cy="3386223"/>
            <a:chOff x="287523" y="3851746"/>
            <a:chExt cx="8208914" cy="4664859"/>
          </a:xfrm>
        </p:grpSpPr>
        <p:sp>
          <p:nvSpPr>
            <p:cNvPr id="21" name="Ellipse 9">
              <a:extLst>
                <a:ext uri="{FF2B5EF4-FFF2-40B4-BE49-F238E27FC236}">
                  <a16:creationId xmlns:a16="http://schemas.microsoft.com/office/drawing/2014/main" id="{31CDB2A7-4ADE-6D13-52CB-272503CF3889}"/>
                </a:ext>
              </a:extLst>
            </p:cNvPr>
            <p:cNvSpPr/>
            <p:nvPr/>
          </p:nvSpPr>
          <p:spPr>
            <a:xfrm>
              <a:off x="287523" y="8256590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22" name="Grafik 8">
              <a:extLst>
                <a:ext uri="{FF2B5EF4-FFF2-40B4-BE49-F238E27FC236}">
                  <a16:creationId xmlns:a16="http://schemas.microsoft.com/office/drawing/2014/main" id="{085371E3-ACA2-DA7E-CAE7-4E051E00A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851746"/>
              <a:ext cx="7828096" cy="4526983"/>
            </a:xfrm>
            <a:prstGeom prst="rect">
              <a:avLst/>
            </a:prstGeom>
            <a:effectLst/>
          </p:spPr>
        </p:pic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5B871D05-7150-6879-CBC8-64FCEF346840}"/>
              </a:ext>
            </a:extLst>
          </p:cNvPr>
          <p:cNvSpPr/>
          <p:nvPr/>
        </p:nvSpPr>
        <p:spPr>
          <a:xfrm>
            <a:off x="6496050" y="2934608"/>
            <a:ext cx="4611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20FE8A2-AFCF-F45F-2EA7-0C730523FAEA}"/>
              </a:ext>
            </a:extLst>
          </p:cNvPr>
          <p:cNvSpPr txBox="1"/>
          <p:nvPr/>
        </p:nvSpPr>
        <p:spPr>
          <a:xfrm>
            <a:off x="1631505" y="4700536"/>
            <a:ext cx="4451795" cy="110642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144000" rIns="288000" bIns="14400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Über einen Schieberegler kann er seinen gewünschten </a:t>
            </a:r>
            <a:r>
              <a:rPr lang="de-DE" sz="1200" b="1" dirty="0"/>
              <a:t>Nettoaufwand</a:t>
            </a:r>
            <a:r>
              <a:rPr lang="de-DE" sz="1200" dirty="0"/>
              <a:t> ganz einfach </a:t>
            </a:r>
            <a:r>
              <a:rPr lang="de-DE" sz="1200" b="1" dirty="0"/>
              <a:t>anpassen</a:t>
            </a:r>
            <a:r>
              <a:rPr lang="de-DE" sz="1200" dirty="0"/>
              <a:t>.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Mit </a:t>
            </a:r>
            <a:r>
              <a:rPr lang="de-DE" sz="1200" b="1" dirty="0"/>
              <a:t>Klick</a:t>
            </a:r>
            <a:r>
              <a:rPr lang="de-DE" sz="1200" dirty="0"/>
              <a:t> auf </a:t>
            </a:r>
            <a:r>
              <a:rPr lang="de-DE" sz="1200" b="1" dirty="0"/>
              <a:t>„Genau berechnen“</a:t>
            </a:r>
            <a:r>
              <a:rPr lang="de-DE" sz="1200" dirty="0"/>
              <a:t> wird eine detailliertere Berechnung angestoßen.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4B5DD4E-BE34-E6C0-5594-4B8D50526EB6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785577" y="5109746"/>
            <a:ext cx="594221" cy="288000"/>
            <a:chOff x="6051982" y="4522170"/>
            <a:chExt cx="996870" cy="483151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37FFD5FB-82AF-921B-0516-824EAC2129DB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E3AE52B8-8EB3-7C19-B078-F2EA69EE3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0A7C97D4-DA09-711A-7E26-9458C0F58E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88" r="2728"/>
          <a:stretch/>
        </p:blipFill>
        <p:spPr>
          <a:xfrm>
            <a:off x="6490039" y="2934608"/>
            <a:ext cx="4611600" cy="282166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57AF76D-628A-D517-2F87-7F71A19D756D}"/>
              </a:ext>
            </a:extLst>
          </p:cNvPr>
          <p:cNvSpPr txBox="1"/>
          <p:nvPr/>
        </p:nvSpPr>
        <p:spPr>
          <a:xfrm>
            <a:off x="316955" y="6114331"/>
            <a:ext cx="4858534" cy="1342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4000"/>
              </a:lnSpc>
              <a:spcBef>
                <a:spcPts val="600"/>
              </a:spcBef>
            </a:pPr>
            <a:r>
              <a:rPr lang="de-DE" sz="900" dirty="0">
                <a:solidFill>
                  <a:schemeClr val="accent1"/>
                </a:solidFill>
              </a:rPr>
              <a:t>1) Sofern diese Angabe nicht bereits beim Mitarbeiter-Upload im HDI </a:t>
            </a:r>
            <a:r>
              <a:rPr lang="de-DE" sz="900" dirty="0" err="1">
                <a:solidFill>
                  <a:schemeClr val="accent1"/>
                </a:solidFill>
              </a:rPr>
              <a:t>bAVnet</a:t>
            </a:r>
            <a:r>
              <a:rPr lang="de-DE" sz="900" dirty="0">
                <a:solidFill>
                  <a:schemeClr val="accent1"/>
                </a:solidFill>
              </a:rPr>
              <a:t> hinterlegt wurde.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B0EA4B4-3094-0898-E97F-3A4D9C7B5A15}"/>
              </a:ext>
            </a:extLst>
          </p:cNvPr>
          <p:cNvSpPr txBox="1"/>
          <p:nvPr/>
        </p:nvSpPr>
        <p:spPr>
          <a:xfrm>
            <a:off x="1891001" y="3149889"/>
            <a:ext cx="1058573" cy="221961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216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Gehalt übernehmen  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BDBB40BB-D4AC-B61C-E24A-2C01D91BA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771601" y="3206869"/>
            <a:ext cx="94500" cy="1080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43DF441F-E602-C150-5887-3463FE4C7CB1}"/>
              </a:ext>
            </a:extLst>
          </p:cNvPr>
          <p:cNvSpPr txBox="1"/>
          <p:nvPr/>
        </p:nvSpPr>
        <p:spPr>
          <a:xfrm>
            <a:off x="9197492" y="4923579"/>
            <a:ext cx="808656" cy="221961"/>
          </a:xfrm>
          <a:prstGeom prst="roundRect">
            <a:avLst>
              <a:gd name="adj" fmla="val 13003"/>
            </a:avLst>
          </a:prstGeom>
          <a:solidFill>
            <a:srgbClr val="1A1D52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indent="0" algn="ctr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Genau berechnen</a:t>
            </a: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B4C6591E-C78B-643F-DE0C-F7B81C64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BBBA1EE-E9D2-A23B-05D7-45BA6660B3C1}"/>
              </a:ext>
            </a:extLst>
          </p:cNvPr>
          <p:cNvSpPr/>
          <p:nvPr/>
        </p:nvSpPr>
        <p:spPr>
          <a:xfrm>
            <a:off x="1812639" y="3081482"/>
            <a:ext cx="1202410" cy="35877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4C487C-AFBF-9CE7-3687-2786EC40745E}"/>
              </a:ext>
            </a:extLst>
          </p:cNvPr>
          <p:cNvSpPr/>
          <p:nvPr/>
        </p:nvSpPr>
        <p:spPr>
          <a:xfrm>
            <a:off x="9111364" y="4852617"/>
            <a:ext cx="996463" cy="35877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D60B16A-A4F3-6E8B-4D48-285D495EE46D}"/>
              </a:ext>
            </a:extLst>
          </p:cNvPr>
          <p:cNvCxnSpPr>
            <a:cxnSpLocks/>
          </p:cNvCxnSpPr>
          <p:nvPr/>
        </p:nvCxnSpPr>
        <p:spPr>
          <a:xfrm flipH="1">
            <a:off x="10215604" y="4722455"/>
            <a:ext cx="344891" cy="260324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CB56C1C-20C4-9C2C-88DD-E8A12CA74E52}"/>
              </a:ext>
            </a:extLst>
          </p:cNvPr>
          <p:cNvSpPr/>
          <p:nvPr/>
        </p:nvSpPr>
        <p:spPr>
          <a:xfrm>
            <a:off x="7743825" y="4744933"/>
            <a:ext cx="174625" cy="174625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505A1DA-BC5A-2273-6086-CDFBB1533F4E}"/>
              </a:ext>
            </a:extLst>
          </p:cNvPr>
          <p:cNvCxnSpPr>
            <a:cxnSpLocks/>
          </p:cNvCxnSpPr>
          <p:nvPr/>
        </p:nvCxnSpPr>
        <p:spPr>
          <a:xfrm flipH="1">
            <a:off x="7437479" y="4832245"/>
            <a:ext cx="223459" cy="0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0479F41-0513-AC16-54B8-3C1576BE4732}"/>
              </a:ext>
            </a:extLst>
          </p:cNvPr>
          <p:cNvCxnSpPr>
            <a:cxnSpLocks/>
          </p:cNvCxnSpPr>
          <p:nvPr/>
        </p:nvCxnSpPr>
        <p:spPr>
          <a:xfrm flipH="1">
            <a:off x="7986754" y="4832245"/>
            <a:ext cx="223459" cy="0"/>
          </a:xfrm>
          <a:prstGeom prst="straightConnector1">
            <a:avLst/>
          </a:prstGeom>
          <a:ln w="31750" cap="rnd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7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>
            <a:extLst>
              <a:ext uri="{FF2B5EF4-FFF2-40B4-BE49-F238E27FC236}">
                <a16:creationId xmlns:a16="http://schemas.microsoft.com/office/drawing/2014/main" id="{9E022033-C161-8CEB-6C5D-5409F1A32A94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D20870-4E97-760E-F62B-629C2018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dem Klick auf „Genau berechnen“ werden einmalig persönliche Angaben abgefragt.</a:t>
            </a:r>
            <a:r>
              <a:rPr lang="de-DE" baseline="30000" dirty="0"/>
              <a:t>1)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C78D93-07AD-6BFA-45EB-8258920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26">
            <a:extLst>
              <a:ext uri="{FF2B5EF4-FFF2-40B4-BE49-F238E27FC236}">
                <a16:creationId xmlns:a16="http://schemas.microsoft.com/office/drawing/2014/main" id="{8173911B-BE84-B2C9-E100-CA4EA902A583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14874" t="16489" r="14566" b="14130"/>
          <a:stretch/>
        </p:blipFill>
        <p:spPr>
          <a:xfrm>
            <a:off x="2157899" y="1158560"/>
            <a:ext cx="3778028" cy="2371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880"/>
              </a:prstClr>
            </a:outerShdw>
          </a:effectLst>
        </p:spPr>
      </p:pic>
      <p:pic>
        <p:nvPicPr>
          <p:cNvPr id="9" name="Grafik 26">
            <a:extLst>
              <a:ext uri="{FF2B5EF4-FFF2-40B4-BE49-F238E27FC236}">
                <a16:creationId xmlns:a16="http://schemas.microsoft.com/office/drawing/2014/main" id="{D77CF69C-FA09-5FBF-E335-8BA17DF3DF5C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14874" t="16489" r="14566" b="14130"/>
          <a:stretch/>
        </p:blipFill>
        <p:spPr>
          <a:xfrm>
            <a:off x="2157899" y="3668825"/>
            <a:ext cx="3778028" cy="2371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880"/>
              </a:prstClr>
            </a:outerShdw>
          </a:effectLst>
        </p:spPr>
      </p:pic>
      <p:pic>
        <p:nvPicPr>
          <p:cNvPr id="10" name="Grafik 26">
            <a:extLst>
              <a:ext uri="{FF2B5EF4-FFF2-40B4-BE49-F238E27FC236}">
                <a16:creationId xmlns:a16="http://schemas.microsoft.com/office/drawing/2014/main" id="{01C84A69-9865-2A49-0289-1DAB07542383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14874" t="16489" r="14566" b="14130"/>
          <a:stretch/>
        </p:blipFill>
        <p:spPr>
          <a:xfrm>
            <a:off x="6256074" y="3668825"/>
            <a:ext cx="3778028" cy="2371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880"/>
              </a:prstClr>
            </a:outerShdw>
          </a:effec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32D9694-FB82-5E46-AD83-B7AF8BE37BCB}"/>
              </a:ext>
            </a:extLst>
          </p:cNvPr>
          <p:cNvSpPr/>
          <p:nvPr/>
        </p:nvSpPr>
        <p:spPr>
          <a:xfrm>
            <a:off x="2297488" y="1295400"/>
            <a:ext cx="3498849" cy="212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8" name="Grafik 26">
            <a:extLst>
              <a:ext uri="{FF2B5EF4-FFF2-40B4-BE49-F238E27FC236}">
                <a16:creationId xmlns:a16="http://schemas.microsoft.com/office/drawing/2014/main" id="{02C355A2-EEE5-26AF-0A5D-48FFD731AAD5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14874" t="16489" r="14566" b="14130"/>
          <a:stretch/>
        </p:blipFill>
        <p:spPr>
          <a:xfrm>
            <a:off x="6261364" y="1158560"/>
            <a:ext cx="3778028" cy="2371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880"/>
              </a:prstClr>
            </a:outerShdw>
          </a:effectLst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25EEF6C-8B8C-5A1A-986D-9AB26997C894}"/>
              </a:ext>
            </a:extLst>
          </p:cNvPr>
          <p:cNvSpPr/>
          <p:nvPr/>
        </p:nvSpPr>
        <p:spPr>
          <a:xfrm>
            <a:off x="6400953" y="1295400"/>
            <a:ext cx="3493559" cy="212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8D5E28-6E68-B8D9-7F9B-05CF6D7CE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4" r="2469"/>
          <a:stretch/>
        </p:blipFill>
        <p:spPr>
          <a:xfrm>
            <a:off x="6400953" y="1295400"/>
            <a:ext cx="3493559" cy="201573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21E3BC33-8645-F662-31C1-8B6D6D638319}"/>
              </a:ext>
            </a:extLst>
          </p:cNvPr>
          <p:cNvSpPr>
            <a:spLocks noChangeAspect="1"/>
          </p:cNvSpPr>
          <p:nvPr/>
        </p:nvSpPr>
        <p:spPr>
          <a:xfrm>
            <a:off x="8566112" y="3135086"/>
            <a:ext cx="1328400" cy="281895"/>
          </a:xfrm>
          <a:prstGeom prst="rect">
            <a:avLst/>
          </a:prstGeom>
          <a:solidFill>
            <a:srgbClr val="51B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4EE49EC-EC05-D1BF-ECDA-EB4E5FAD934E}"/>
              </a:ext>
            </a:extLst>
          </p:cNvPr>
          <p:cNvSpPr txBox="1"/>
          <p:nvPr/>
        </p:nvSpPr>
        <p:spPr>
          <a:xfrm>
            <a:off x="6996389" y="2663976"/>
            <a:ext cx="428624" cy="160811"/>
          </a:xfrm>
          <a:prstGeom prst="roundRect">
            <a:avLst>
              <a:gd name="adj" fmla="val 13003"/>
            </a:avLst>
          </a:prstGeom>
          <a:solidFill>
            <a:srgbClr val="1A1D52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108000" bIns="36000" rtlCol="0" anchor="ctr" anchorCtr="0"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A66CE9B-2276-C1A8-C090-2A67AC510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277881" y="2700220"/>
            <a:ext cx="77281" cy="88321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D6CF1D76-B0E2-ABF3-800F-5E8C50B35A55}"/>
              </a:ext>
            </a:extLst>
          </p:cNvPr>
          <p:cNvSpPr>
            <a:spLocks noChangeAspect="1"/>
          </p:cNvSpPr>
          <p:nvPr/>
        </p:nvSpPr>
        <p:spPr>
          <a:xfrm>
            <a:off x="4461625" y="3135086"/>
            <a:ext cx="1334712" cy="281895"/>
          </a:xfrm>
          <a:prstGeom prst="rect">
            <a:avLst/>
          </a:prstGeom>
          <a:solidFill>
            <a:srgbClr val="51B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F49057D-20E3-69EB-DC36-0997931E1215}"/>
              </a:ext>
            </a:extLst>
          </p:cNvPr>
          <p:cNvSpPr/>
          <p:nvPr/>
        </p:nvSpPr>
        <p:spPr>
          <a:xfrm>
            <a:off x="2297488" y="3793317"/>
            <a:ext cx="3498849" cy="212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B1406E8-C9BD-833B-278B-0B8671DFA5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73" r="426" b="-1993"/>
          <a:stretch/>
        </p:blipFill>
        <p:spPr>
          <a:xfrm>
            <a:off x="2297488" y="1295400"/>
            <a:ext cx="3498849" cy="2018633"/>
          </a:xfrm>
          <a:prstGeom prst="rect">
            <a:avLst/>
          </a:prstGeom>
          <a:noFill/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708BAF0-654C-052A-2DDA-42CF26E3EF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64" r="5242"/>
          <a:stretch/>
        </p:blipFill>
        <p:spPr>
          <a:xfrm>
            <a:off x="2298700" y="3793317"/>
            <a:ext cx="3497637" cy="1920267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995C787-5754-3F6C-7569-D693E03C22DC}"/>
              </a:ext>
            </a:extLst>
          </p:cNvPr>
          <p:cNvSpPr>
            <a:spLocks noChangeAspect="1"/>
          </p:cNvSpPr>
          <p:nvPr/>
        </p:nvSpPr>
        <p:spPr>
          <a:xfrm>
            <a:off x="4461625" y="5629418"/>
            <a:ext cx="1334712" cy="281895"/>
          </a:xfrm>
          <a:prstGeom prst="rect">
            <a:avLst/>
          </a:prstGeom>
          <a:solidFill>
            <a:srgbClr val="51B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27B5A28-AC5F-2EA8-7645-52BF5C5B7BAA}"/>
              </a:ext>
            </a:extLst>
          </p:cNvPr>
          <p:cNvSpPr txBox="1"/>
          <p:nvPr/>
        </p:nvSpPr>
        <p:spPr>
          <a:xfrm>
            <a:off x="2898777" y="2471470"/>
            <a:ext cx="428624" cy="160811"/>
          </a:xfrm>
          <a:prstGeom prst="roundRect">
            <a:avLst>
              <a:gd name="adj" fmla="val 13003"/>
            </a:avLst>
          </a:prstGeom>
          <a:solidFill>
            <a:srgbClr val="1A1D52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108000" bIns="36000" rtlCol="0" anchor="ctr" anchorCtr="0"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24B90A59-D2BB-85D0-290A-B7C840B1C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180269" y="2507714"/>
            <a:ext cx="77281" cy="88321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746A97C-7019-9D4B-0C07-0090116CC12B}"/>
              </a:ext>
            </a:extLst>
          </p:cNvPr>
          <p:cNvSpPr txBox="1"/>
          <p:nvPr/>
        </p:nvSpPr>
        <p:spPr>
          <a:xfrm>
            <a:off x="2933702" y="4757341"/>
            <a:ext cx="428624" cy="160811"/>
          </a:xfrm>
          <a:prstGeom prst="roundRect">
            <a:avLst>
              <a:gd name="adj" fmla="val 13003"/>
            </a:avLst>
          </a:prstGeom>
          <a:solidFill>
            <a:srgbClr val="1A1D52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108000" bIns="36000" rtlCol="0" anchor="ctr" anchorCtr="0"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A1881827-A1EB-B878-5ABC-E847771E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215194" y="4793585"/>
            <a:ext cx="77281" cy="88321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0F85B9B0-1DF5-732D-A172-AE32C9A279AF}"/>
              </a:ext>
            </a:extLst>
          </p:cNvPr>
          <p:cNvSpPr/>
          <p:nvPr/>
        </p:nvSpPr>
        <p:spPr>
          <a:xfrm>
            <a:off x="6400953" y="3793317"/>
            <a:ext cx="3493559" cy="212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89CDF9EF-55BD-B793-672D-602F1A2810E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726" r="4291"/>
          <a:stretch/>
        </p:blipFill>
        <p:spPr>
          <a:xfrm>
            <a:off x="6399740" y="3793317"/>
            <a:ext cx="3493559" cy="195233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2875DB31-8D7E-B406-0ED4-E5B91DF2AE9E}"/>
              </a:ext>
            </a:extLst>
          </p:cNvPr>
          <p:cNvSpPr>
            <a:spLocks noChangeAspect="1"/>
          </p:cNvSpPr>
          <p:nvPr/>
        </p:nvSpPr>
        <p:spPr>
          <a:xfrm>
            <a:off x="8564564" y="5713584"/>
            <a:ext cx="1328736" cy="197729"/>
          </a:xfrm>
          <a:prstGeom prst="rect">
            <a:avLst/>
          </a:prstGeom>
          <a:solidFill>
            <a:srgbClr val="51B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549A03-3F81-4B78-416B-ADD4059933D4}"/>
              </a:ext>
            </a:extLst>
          </p:cNvPr>
          <p:cNvSpPr txBox="1"/>
          <p:nvPr/>
        </p:nvSpPr>
        <p:spPr>
          <a:xfrm>
            <a:off x="6888863" y="4954822"/>
            <a:ext cx="526625" cy="160811"/>
          </a:xfrm>
          <a:prstGeom prst="roundRect">
            <a:avLst>
              <a:gd name="adj" fmla="val 13003"/>
            </a:avLst>
          </a:prstGeom>
          <a:solidFill>
            <a:srgbClr val="1A1D52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108000" bIns="36000" rtlCol="0" anchor="ctr" anchorCtr="0"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Berechnen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81EE65-A541-C22C-C46A-820FB0DB3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286867" y="4991066"/>
            <a:ext cx="77281" cy="88321"/>
          </a:xfrm>
          <a:prstGeom prst="rect">
            <a:avLst/>
          </a:prstGeom>
        </p:spPr>
      </p:pic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1683A6BC-987B-BB8E-D73E-339CA22F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BACCDDB-CD5F-C5E7-30B8-0E9638A9F7B0}"/>
              </a:ext>
            </a:extLst>
          </p:cNvPr>
          <p:cNvSpPr>
            <a:spLocks noChangeAspect="1"/>
          </p:cNvSpPr>
          <p:nvPr/>
        </p:nvSpPr>
        <p:spPr>
          <a:xfrm>
            <a:off x="335360" y="1350628"/>
            <a:ext cx="720000" cy="720000"/>
          </a:xfrm>
          <a:prstGeom prst="rect">
            <a:avLst/>
          </a:prstGeom>
          <a:solidFill>
            <a:schemeClr val="accent4"/>
          </a:solidFill>
          <a:ln w="317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873329A-1B50-BBAD-EFC7-049ED91071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365" y="1486633"/>
            <a:ext cx="503990" cy="44799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71815C0-FDFD-9805-DB86-3C6A63111AA7}"/>
              </a:ext>
            </a:extLst>
          </p:cNvPr>
          <p:cNvSpPr txBox="1"/>
          <p:nvPr/>
        </p:nvSpPr>
        <p:spPr>
          <a:xfrm>
            <a:off x="316955" y="6114331"/>
            <a:ext cx="4858534" cy="1342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4000"/>
              </a:lnSpc>
              <a:spcBef>
                <a:spcPts val="600"/>
              </a:spcBef>
            </a:pPr>
            <a:r>
              <a:rPr lang="de-DE" sz="900" dirty="0">
                <a:solidFill>
                  <a:schemeClr val="accent1"/>
                </a:solidFill>
              </a:rPr>
              <a:t>1) Sofern diese Angabe nicht bereits beim Mitarbeiter-Upload im HDI </a:t>
            </a:r>
            <a:r>
              <a:rPr lang="de-DE" sz="900" dirty="0" err="1">
                <a:solidFill>
                  <a:schemeClr val="accent1"/>
                </a:solidFill>
              </a:rPr>
              <a:t>bAVnet</a:t>
            </a:r>
            <a:r>
              <a:rPr lang="de-DE" sz="900" dirty="0">
                <a:solidFill>
                  <a:schemeClr val="accent1"/>
                </a:solidFill>
              </a:rPr>
              <a:t> hinterlegt wurde.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54BD492-4930-8DA2-E491-B545B8CCD541}"/>
              </a:ext>
            </a:extLst>
          </p:cNvPr>
          <p:cNvSpPr/>
          <p:nvPr/>
        </p:nvSpPr>
        <p:spPr>
          <a:xfrm>
            <a:off x="2840478" y="2395334"/>
            <a:ext cx="551032" cy="31461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04CD61-6780-4247-BAA0-E445C752A7A5}"/>
              </a:ext>
            </a:extLst>
          </p:cNvPr>
          <p:cNvSpPr/>
          <p:nvPr/>
        </p:nvSpPr>
        <p:spPr>
          <a:xfrm>
            <a:off x="6926095" y="2580159"/>
            <a:ext cx="551032" cy="31461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BFFE3E6-1408-1419-6CEE-DDA969A2FC64}"/>
              </a:ext>
            </a:extLst>
          </p:cNvPr>
          <p:cNvSpPr/>
          <p:nvPr/>
        </p:nvSpPr>
        <p:spPr>
          <a:xfrm>
            <a:off x="6809363" y="4885614"/>
            <a:ext cx="677492" cy="31461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93F0B7E-C104-135B-1E03-57629D03927F}"/>
              </a:ext>
            </a:extLst>
          </p:cNvPr>
          <p:cNvSpPr/>
          <p:nvPr/>
        </p:nvSpPr>
        <p:spPr>
          <a:xfrm>
            <a:off x="2869661" y="4681334"/>
            <a:ext cx="551032" cy="31461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C064172-AD5D-8353-5579-CC113DC0495E}"/>
              </a:ext>
            </a:extLst>
          </p:cNvPr>
          <p:cNvCxnSpPr>
            <a:cxnSpLocks/>
          </p:cNvCxnSpPr>
          <p:nvPr/>
        </p:nvCxnSpPr>
        <p:spPr>
          <a:xfrm flipH="1">
            <a:off x="3500555" y="2303126"/>
            <a:ext cx="344891" cy="260324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55F6943-C181-DFD0-1A55-24DC3929D5A7}"/>
              </a:ext>
            </a:extLst>
          </p:cNvPr>
          <p:cNvCxnSpPr>
            <a:cxnSpLocks/>
          </p:cNvCxnSpPr>
          <p:nvPr/>
        </p:nvCxnSpPr>
        <p:spPr>
          <a:xfrm flipH="1">
            <a:off x="3529738" y="4589126"/>
            <a:ext cx="344891" cy="260324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BED3CEE1-A6C5-0CEB-7556-6BAC6B6212C4}"/>
              </a:ext>
            </a:extLst>
          </p:cNvPr>
          <p:cNvCxnSpPr>
            <a:cxnSpLocks/>
          </p:cNvCxnSpPr>
          <p:nvPr/>
        </p:nvCxnSpPr>
        <p:spPr>
          <a:xfrm flipH="1">
            <a:off x="7586171" y="2487951"/>
            <a:ext cx="344891" cy="260324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BF1C26D5-0A73-0544-5B2E-6F5F2D7A63E3}"/>
              </a:ext>
            </a:extLst>
          </p:cNvPr>
          <p:cNvCxnSpPr>
            <a:cxnSpLocks/>
          </p:cNvCxnSpPr>
          <p:nvPr/>
        </p:nvCxnSpPr>
        <p:spPr>
          <a:xfrm flipH="1">
            <a:off x="7586171" y="4793407"/>
            <a:ext cx="344891" cy="260324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9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1C3BF9-4A0C-9E9A-E702-0C6F4AEB2E8F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75885D-FBB5-CC84-6A10-EDF1C7C7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Arbeitnehmer erhält einen Überblick über die Zuschüsse und den Gesamtbeitrag.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80354C-0C8A-3CF7-9E75-F9D9EB44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5" name="Laptop1">
            <a:extLst>
              <a:ext uri="{FF2B5EF4-FFF2-40B4-BE49-F238E27FC236}">
                <a16:creationId xmlns:a16="http://schemas.microsoft.com/office/drawing/2014/main" id="{BA34BA22-9AE7-448B-6EF2-824E3AEE6E16}"/>
              </a:ext>
            </a:extLst>
          </p:cNvPr>
          <p:cNvGrpSpPr>
            <a:grpSpLocks/>
          </p:cNvGrpSpPr>
          <p:nvPr/>
        </p:nvGrpSpPr>
        <p:grpSpPr>
          <a:xfrm>
            <a:off x="263353" y="1271850"/>
            <a:ext cx="5963335" cy="3242667"/>
            <a:chOff x="471810" y="3911731"/>
            <a:chExt cx="8208914" cy="4665493"/>
          </a:xfrm>
        </p:grpSpPr>
        <p:sp>
          <p:nvSpPr>
            <p:cNvPr id="7" name="Ellipse 9">
              <a:extLst>
                <a:ext uri="{FF2B5EF4-FFF2-40B4-BE49-F238E27FC236}">
                  <a16:creationId xmlns:a16="http://schemas.microsoft.com/office/drawing/2014/main" id="{D041A9B7-9176-63AB-3AB5-EA8BF6CCEFDD}"/>
                </a:ext>
              </a:extLst>
            </p:cNvPr>
            <p:cNvSpPr>
              <a:spLocks/>
            </p:cNvSpPr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2A8374F-7432-5A7F-9DF2-E4B2AE037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CB978379-EF93-498C-6669-6DFC4F4D9264}"/>
              </a:ext>
            </a:extLst>
          </p:cNvPr>
          <p:cNvSpPr txBox="1"/>
          <p:nvPr/>
        </p:nvSpPr>
        <p:spPr>
          <a:xfrm>
            <a:off x="5758442" y="1734618"/>
            <a:ext cx="3664026" cy="917513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Nachdem die exakten Daten vom Arbeitnehmer ergänzt wurden, werden die </a:t>
            </a:r>
            <a:r>
              <a:rPr lang="de-DE" sz="1200" b="1" dirty="0"/>
              <a:t>genauen Daten zur Steuer- und SV-Ersparnis</a:t>
            </a:r>
            <a:r>
              <a:rPr lang="de-DE" sz="1200" dirty="0"/>
              <a:t> ausgewiesen.</a:t>
            </a:r>
            <a:endParaRPr lang="de-DE" sz="1200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1168DA-97C2-8A24-FEC3-33FC661D72B6}"/>
              </a:ext>
            </a:extLst>
          </p:cNvPr>
          <p:cNvSpPr/>
          <p:nvPr/>
        </p:nvSpPr>
        <p:spPr>
          <a:xfrm rot="10800000">
            <a:off x="5616632" y="1896263"/>
            <a:ext cx="288000" cy="594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3C944BC-FBDC-2140-8FEE-CB603B28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79302" y="2100425"/>
            <a:ext cx="162660" cy="18589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1C6A62E-020E-00BA-9163-43775DB04D8A}"/>
              </a:ext>
            </a:extLst>
          </p:cNvPr>
          <p:cNvSpPr/>
          <p:nvPr/>
        </p:nvSpPr>
        <p:spPr>
          <a:xfrm>
            <a:off x="987424" y="1406526"/>
            <a:ext cx="4384675" cy="2676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3196F3B-B670-5321-9C72-33D35B057B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3" r="520" b="60"/>
          <a:stretch/>
        </p:blipFill>
        <p:spPr>
          <a:xfrm>
            <a:off x="987423" y="1406527"/>
            <a:ext cx="4384675" cy="267652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3754A39-1D72-A1AC-1757-EAA5D166B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007" y="3835101"/>
            <a:ext cx="5222690" cy="2081866"/>
          </a:xfrm>
          <a:prstGeom prst="rect">
            <a:avLst/>
          </a:prstGeom>
          <a:ln w="3175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25155"/>
              </a:prst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47832AC-9972-1DED-C8F3-16D3A97BC09A}"/>
              </a:ext>
            </a:extLst>
          </p:cNvPr>
          <p:cNvSpPr txBox="1"/>
          <p:nvPr/>
        </p:nvSpPr>
        <p:spPr>
          <a:xfrm>
            <a:off x="2228611" y="5106970"/>
            <a:ext cx="3810391" cy="84481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144000" rIns="288000" bIns="14400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Durch Aufklappen der Leiste werden die </a:t>
            </a:r>
            <a:r>
              <a:rPr lang="de-DE" sz="1200" b="1" dirty="0"/>
              <a:t>voraussichtlichen Leistungen</a:t>
            </a:r>
            <a:r>
              <a:rPr lang="de-DE" sz="1200" dirty="0"/>
              <a:t> bei unterschiedlichen Wertentwicklungen </a:t>
            </a:r>
            <a:r>
              <a:rPr lang="de-DE" sz="1200" b="1" dirty="0"/>
              <a:t>angezeigt</a:t>
            </a:r>
            <a:r>
              <a:rPr lang="de-DE" sz="1200" dirty="0"/>
              <a:t>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C2A6496-5B78-9BD1-8536-F6448BF7704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741279" y="5380039"/>
            <a:ext cx="594221" cy="288000"/>
            <a:chOff x="6051982" y="4522170"/>
            <a:chExt cx="996870" cy="483151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36270B4-D406-F16F-96AB-E252DE4CADC1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492C1BF5-731E-36EF-B20A-770936F6F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sp>
        <p:nvSpPr>
          <p:cNvPr id="20" name="Bogen 19">
            <a:extLst>
              <a:ext uri="{FF2B5EF4-FFF2-40B4-BE49-F238E27FC236}">
                <a16:creationId xmlns:a16="http://schemas.microsoft.com/office/drawing/2014/main" id="{B99C9080-9465-8021-BB78-2DA5AC026956}"/>
              </a:ext>
            </a:extLst>
          </p:cNvPr>
          <p:cNvSpPr/>
          <p:nvPr/>
        </p:nvSpPr>
        <p:spPr>
          <a:xfrm rot="14961797" flipV="1">
            <a:off x="2150721" y="3167488"/>
            <a:ext cx="4855149" cy="5556140"/>
          </a:xfrm>
          <a:prstGeom prst="arc">
            <a:avLst>
              <a:gd name="adj1" fmla="val 17099798"/>
              <a:gd name="adj2" fmla="val 535087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667D4E8-3D21-52B7-A9F2-2BF15A298567}"/>
              </a:ext>
            </a:extLst>
          </p:cNvPr>
          <p:cNvSpPr/>
          <p:nvPr/>
        </p:nvSpPr>
        <p:spPr>
          <a:xfrm>
            <a:off x="1167205" y="3835101"/>
            <a:ext cx="3829722" cy="20977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F5725F4-B4A8-5001-F888-0E2C702B50DD}"/>
              </a:ext>
            </a:extLst>
          </p:cNvPr>
          <p:cNvSpPr/>
          <p:nvPr/>
        </p:nvSpPr>
        <p:spPr>
          <a:xfrm>
            <a:off x="1340012" y="2480518"/>
            <a:ext cx="2094808" cy="1057380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41590F16-9AD8-E2ED-BAF2-B5418637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300953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882C88B-0396-FE49-FE5F-4466634DA006}"/>
              </a:ext>
            </a:extLst>
          </p:cNvPr>
          <p:cNvSpPr>
            <a:spLocks/>
          </p:cNvSpPr>
          <p:nvPr/>
        </p:nvSpPr>
        <p:spPr>
          <a:xfrm>
            <a:off x="0" y="155727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EC6E73-51A9-FCA9-E73D-60BAB8E2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Beitrag und der Vertragsbeginn können angepasst werden.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884772-4123-C03F-11B9-252A6F94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8" name="Laptop1">
            <a:extLst>
              <a:ext uri="{FF2B5EF4-FFF2-40B4-BE49-F238E27FC236}">
                <a16:creationId xmlns:a16="http://schemas.microsoft.com/office/drawing/2014/main" id="{8CD6781E-AFED-51B4-D0A1-F4AE11EF8943}"/>
              </a:ext>
            </a:extLst>
          </p:cNvPr>
          <p:cNvGrpSpPr>
            <a:grpSpLocks/>
          </p:cNvGrpSpPr>
          <p:nvPr/>
        </p:nvGrpSpPr>
        <p:grpSpPr>
          <a:xfrm>
            <a:off x="263353" y="1271850"/>
            <a:ext cx="5963335" cy="3242667"/>
            <a:chOff x="471810" y="3911731"/>
            <a:chExt cx="8208914" cy="4665493"/>
          </a:xfrm>
        </p:grpSpPr>
        <p:sp>
          <p:nvSpPr>
            <p:cNvPr id="9" name="Ellipse 9">
              <a:extLst>
                <a:ext uri="{FF2B5EF4-FFF2-40B4-BE49-F238E27FC236}">
                  <a16:creationId xmlns:a16="http://schemas.microsoft.com/office/drawing/2014/main" id="{34814994-12B9-F279-4D4D-6FC1A6305DDB}"/>
                </a:ext>
              </a:extLst>
            </p:cNvPr>
            <p:cNvSpPr>
              <a:spLocks/>
            </p:cNvSpPr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3EF977E-347C-D03E-FD49-4E911F4EF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83CDE0A8-0A7A-FEEE-A2DB-DB1FCEEBA32C}"/>
              </a:ext>
            </a:extLst>
          </p:cNvPr>
          <p:cNvSpPr/>
          <p:nvPr/>
        </p:nvSpPr>
        <p:spPr>
          <a:xfrm>
            <a:off x="987424" y="1406526"/>
            <a:ext cx="4384675" cy="2676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DE20EA-DA1F-9EA0-DE1C-DFA3C4A09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6" r="4206"/>
          <a:stretch/>
        </p:blipFill>
        <p:spPr>
          <a:xfrm>
            <a:off x="987423" y="1406526"/>
            <a:ext cx="4384676" cy="267652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B1F92A6-E87C-D6D2-EE67-0128CD583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25" t="21620" r="59708" b="77730"/>
          <a:stretch/>
        </p:blipFill>
        <p:spPr>
          <a:xfrm>
            <a:off x="1854097" y="2908104"/>
            <a:ext cx="1170260" cy="17909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080FAB2-E9DE-5541-E1E8-92DA9AD6F078}"/>
              </a:ext>
            </a:extLst>
          </p:cNvPr>
          <p:cNvSpPr/>
          <p:nvPr/>
        </p:nvSpPr>
        <p:spPr>
          <a:xfrm>
            <a:off x="1876425" y="2904929"/>
            <a:ext cx="1050925" cy="17909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BDBFFA8D-840B-11A3-2BD4-18550B843C63}"/>
              </a:ext>
            </a:extLst>
          </p:cNvPr>
          <p:cNvCxnSpPr>
            <a:cxnSpLocks/>
          </p:cNvCxnSpPr>
          <p:nvPr/>
        </p:nvCxnSpPr>
        <p:spPr>
          <a:xfrm flipH="1">
            <a:off x="2984516" y="2802548"/>
            <a:ext cx="441325" cy="184150"/>
          </a:xfrm>
          <a:prstGeom prst="straightConnector1">
            <a:avLst/>
          </a:prstGeom>
          <a:ln w="31750" cap="rnd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3C81A9F3-7B9A-AAF7-81F7-E52633DBC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210" y="1675067"/>
            <a:ext cx="3238549" cy="1740023"/>
          </a:xfrm>
          <a:prstGeom prst="rect">
            <a:avLst/>
          </a:prstGeom>
          <a:ln w="3175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25065"/>
              </a:prstClr>
            </a:outerShdw>
          </a:effec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12B8A628-E001-AF61-8EE0-13FB3F20AB3B}"/>
              </a:ext>
            </a:extLst>
          </p:cNvPr>
          <p:cNvSpPr txBox="1"/>
          <p:nvPr/>
        </p:nvSpPr>
        <p:spPr>
          <a:xfrm>
            <a:off x="9664952" y="1904467"/>
            <a:ext cx="1975114" cy="1286845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Mit einem Klick auf das Stift-Icon kann der Arbeitnehmer das </a:t>
            </a:r>
            <a:r>
              <a:rPr lang="de-DE" sz="1200" b="1" dirty="0"/>
              <a:t>Datum des Vertrags-beginns anpassen</a:t>
            </a:r>
            <a:r>
              <a:rPr lang="de-DE" sz="1200" dirty="0"/>
              <a:t>.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E2741FE-1DD9-1577-9780-C8B9E3424933}"/>
              </a:ext>
            </a:extLst>
          </p:cNvPr>
          <p:cNvGrpSpPr/>
          <p:nvPr/>
        </p:nvGrpSpPr>
        <p:grpSpPr>
          <a:xfrm>
            <a:off x="9564927" y="2122498"/>
            <a:ext cx="288000" cy="594221"/>
            <a:chOff x="6326393" y="4795982"/>
            <a:chExt cx="288000" cy="594221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AD24B82-9395-8A33-C496-5C3D5C472DF9}"/>
                </a:ext>
              </a:extLst>
            </p:cNvPr>
            <p:cNvSpPr/>
            <p:nvPr/>
          </p:nvSpPr>
          <p:spPr>
            <a:xfrm rot="10800000">
              <a:off x="6326393" y="4795982"/>
              <a:ext cx="288000" cy="594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36E21A9-36D4-2970-59E4-3788C95BF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6389063" y="5000144"/>
              <a:ext cx="162660" cy="185897"/>
            </a:xfrm>
            <a:prstGeom prst="rect">
              <a:avLst/>
            </a:prstGeom>
          </p:spPr>
        </p:pic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D1C44F1C-AA82-D496-53DC-D01F8BB2E42E}"/>
              </a:ext>
            </a:extLst>
          </p:cNvPr>
          <p:cNvSpPr txBox="1"/>
          <p:nvPr/>
        </p:nvSpPr>
        <p:spPr>
          <a:xfrm>
            <a:off x="2380315" y="5163165"/>
            <a:ext cx="3927525" cy="660144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144000" rIns="288000" bIns="14400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Über die Funktion </a:t>
            </a:r>
            <a:r>
              <a:rPr lang="de-DE" sz="1200" b="1" dirty="0"/>
              <a:t>„Beitrag anpassen“ </a:t>
            </a:r>
            <a:r>
              <a:rPr lang="de-DE" sz="1200" dirty="0"/>
              <a:t>gelangt der Arbeitnehmer wieder zurück zum Schieberegler.</a:t>
            </a:r>
            <a:endParaRPr lang="de-DE" sz="1200" b="1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F25FFB9-4D7C-D415-D769-4B48F23988E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010117" y="5415165"/>
            <a:ext cx="594221" cy="288000"/>
            <a:chOff x="6051982" y="4522170"/>
            <a:chExt cx="996870" cy="483151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E3C9546-3D2A-6537-CD42-324672B934FF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CFEA30B-F6E5-298B-B310-EF081821F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78BC63C-8F92-20D0-5575-298252B4FF7F}"/>
              </a:ext>
            </a:extLst>
          </p:cNvPr>
          <p:cNvGrpSpPr/>
          <p:nvPr/>
        </p:nvGrpSpPr>
        <p:grpSpPr>
          <a:xfrm>
            <a:off x="6669241" y="3709527"/>
            <a:ext cx="3421038" cy="2447831"/>
            <a:chOff x="7046937" y="4051301"/>
            <a:chExt cx="2618015" cy="1873250"/>
          </a:xfrm>
          <a:effectLst>
            <a:outerShdw blurRad="50800" dist="38100" dir="2700000" algn="tl" rotWithShape="0">
              <a:prstClr val="black">
                <a:alpha val="25065"/>
              </a:prstClr>
            </a:outerShdw>
          </a:effectLst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366EEE5B-ED35-146D-DF8E-C4F89A8F1E2E}"/>
                </a:ext>
              </a:extLst>
            </p:cNvPr>
            <p:cNvSpPr/>
            <p:nvPr/>
          </p:nvSpPr>
          <p:spPr>
            <a:xfrm>
              <a:off x="7046937" y="4051301"/>
              <a:ext cx="2618015" cy="1873250"/>
            </a:xfrm>
            <a:prstGeom prst="rect">
              <a:avLst/>
            </a:prstGeom>
            <a:solidFill>
              <a:schemeClr val="bg1"/>
            </a:solidFill>
            <a:ln w="31750" cap="sq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DDBC80B-8444-D733-A357-70B474610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3565" t="33104" r="24825" b="7070"/>
            <a:stretch/>
          </p:blipFill>
          <p:spPr>
            <a:xfrm>
              <a:off x="7109399" y="4104629"/>
              <a:ext cx="2505076" cy="1749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36" name="Bogen 35">
            <a:extLst>
              <a:ext uri="{FF2B5EF4-FFF2-40B4-BE49-F238E27FC236}">
                <a16:creationId xmlns:a16="http://schemas.microsoft.com/office/drawing/2014/main" id="{1AF8EE5D-8B99-542E-8B05-5D775AF896DA}"/>
              </a:ext>
            </a:extLst>
          </p:cNvPr>
          <p:cNvSpPr/>
          <p:nvPr/>
        </p:nvSpPr>
        <p:spPr>
          <a:xfrm rot="9412973">
            <a:off x="2526614" y="-415947"/>
            <a:ext cx="5420441" cy="5282998"/>
          </a:xfrm>
          <a:prstGeom prst="arc">
            <a:avLst>
              <a:gd name="adj1" fmla="val 14812664"/>
              <a:gd name="adj2" fmla="val 271718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5DCC4EAE-91E0-BC43-B953-E8FFF9BE1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52" t="7110" r="20927" b="89042"/>
          <a:stretch/>
        </p:blipFill>
        <p:spPr>
          <a:xfrm>
            <a:off x="4116519" y="1572717"/>
            <a:ext cx="531681" cy="164092"/>
          </a:xfrm>
          <a:prstGeom prst="rect">
            <a:avLst/>
          </a:prstGeom>
        </p:spPr>
      </p:pic>
      <p:sp>
        <p:nvSpPr>
          <p:cNvPr id="23" name="Bogen 22">
            <a:extLst>
              <a:ext uri="{FF2B5EF4-FFF2-40B4-BE49-F238E27FC236}">
                <a16:creationId xmlns:a16="http://schemas.microsoft.com/office/drawing/2014/main" id="{791B16DF-499A-11D8-EF5A-E432824994FE}"/>
              </a:ext>
            </a:extLst>
          </p:cNvPr>
          <p:cNvSpPr/>
          <p:nvPr/>
        </p:nvSpPr>
        <p:spPr>
          <a:xfrm rot="15395432" flipV="1">
            <a:off x="3747794" y="460508"/>
            <a:ext cx="4130486" cy="5747970"/>
          </a:xfrm>
          <a:prstGeom prst="arc">
            <a:avLst>
              <a:gd name="adj1" fmla="val 17099798"/>
              <a:gd name="adj2" fmla="val 1198773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081D10-CDBB-5081-4012-5EE3501734CD}"/>
              </a:ext>
            </a:extLst>
          </p:cNvPr>
          <p:cNvSpPr/>
          <p:nvPr/>
        </p:nvSpPr>
        <p:spPr>
          <a:xfrm>
            <a:off x="4129218" y="1485899"/>
            <a:ext cx="509457" cy="268039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9" name="Fußzeilenplatzhalter 6">
            <a:extLst>
              <a:ext uri="{FF2B5EF4-FFF2-40B4-BE49-F238E27FC236}">
                <a16:creationId xmlns:a16="http://schemas.microsoft.com/office/drawing/2014/main" id="{7B438C6F-D478-19B9-C21E-B3C0393D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411834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91E81C1-293E-B89B-C1AC-5B3A077B6F5B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8" name="Laptop1">
            <a:extLst>
              <a:ext uri="{FF2B5EF4-FFF2-40B4-BE49-F238E27FC236}">
                <a16:creationId xmlns:a16="http://schemas.microsoft.com/office/drawing/2014/main" id="{CC7ADFD1-6115-54A5-DFD9-AF8E913D00A6}"/>
              </a:ext>
            </a:extLst>
          </p:cNvPr>
          <p:cNvGrpSpPr>
            <a:grpSpLocks/>
          </p:cNvGrpSpPr>
          <p:nvPr/>
        </p:nvGrpSpPr>
        <p:grpSpPr>
          <a:xfrm>
            <a:off x="2637809" y="1327990"/>
            <a:ext cx="6630141" cy="3605254"/>
            <a:chOff x="471810" y="3911731"/>
            <a:chExt cx="8208914" cy="4665493"/>
          </a:xfrm>
        </p:grpSpPr>
        <p:sp>
          <p:nvSpPr>
            <p:cNvPr id="9" name="Ellipse 9">
              <a:extLst>
                <a:ext uri="{FF2B5EF4-FFF2-40B4-BE49-F238E27FC236}">
                  <a16:creationId xmlns:a16="http://schemas.microsoft.com/office/drawing/2014/main" id="{CDD14C30-DC46-74D4-B606-708D52038458}"/>
                </a:ext>
              </a:extLst>
            </p:cNvPr>
            <p:cNvSpPr>
              <a:spLocks/>
            </p:cNvSpPr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36D0704-BA5D-4CD0-A48C-D847B31B3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904974A6-9901-A1B9-FA07-69D0EFC414B8}"/>
              </a:ext>
            </a:extLst>
          </p:cNvPr>
          <p:cNvSpPr/>
          <p:nvPr/>
        </p:nvSpPr>
        <p:spPr>
          <a:xfrm>
            <a:off x="3416301" y="1460500"/>
            <a:ext cx="4895850" cy="29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5CA85E2-3BEF-0ED2-79ED-91CA58709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" t="1" r="466" b="889"/>
          <a:stretch/>
        </p:blipFill>
        <p:spPr>
          <a:xfrm>
            <a:off x="3416301" y="1460500"/>
            <a:ext cx="4895850" cy="2997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3E619D-45E5-1CFB-7F19-DD412E78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Arbeitnehmer kann seine Rentenhochrechnung </a:t>
            </a:r>
            <a:br>
              <a:rPr lang="de-DE" dirty="0"/>
            </a:br>
            <a:r>
              <a:rPr lang="de-DE" dirty="0"/>
              <a:t>und Versorgungslücke auf einen Blick einsehen.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FDA471-C7AA-1F9B-8F21-A394EBC0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F4FB050-D0F9-DAEE-FEC6-C92D42F3B5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-2009"/>
          <a:stretch/>
        </p:blipFill>
        <p:spPr>
          <a:xfrm>
            <a:off x="9228093" y="1734872"/>
            <a:ext cx="2591070" cy="3653103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25235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33F1B87-F645-D9DA-7EEE-33898A821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05" y="1997404"/>
            <a:ext cx="2477082" cy="2395155"/>
          </a:xfrm>
          <a:prstGeom prst="rect">
            <a:avLst/>
          </a:prstGeom>
          <a:ln w="3175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25235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0DFB32B-D43C-A612-3CD3-D4DF5336DD9D}"/>
              </a:ext>
            </a:extLst>
          </p:cNvPr>
          <p:cNvSpPr txBox="1"/>
          <p:nvPr/>
        </p:nvSpPr>
        <p:spPr>
          <a:xfrm>
            <a:off x="3450272" y="5082973"/>
            <a:ext cx="4913275" cy="1067161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288000" rIns="144000" bIns="14400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Die </a:t>
            </a:r>
            <a:r>
              <a:rPr lang="de-DE" sz="1200" b="1" dirty="0"/>
              <a:t>Rentenlücke</a:t>
            </a:r>
            <a:r>
              <a:rPr lang="de-DE" sz="1200" dirty="0"/>
              <a:t> wird dem Arbeitnehmer übersichtlich dargestellt.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dirty="0"/>
              <a:t>Er kann zudem das </a:t>
            </a:r>
            <a:r>
              <a:rPr lang="de-DE" sz="1200" b="1" dirty="0"/>
              <a:t>Rentenziel anpassen</a:t>
            </a:r>
            <a:r>
              <a:rPr lang="de-DE" sz="1200" dirty="0"/>
              <a:t> oder eine bereits </a:t>
            </a:r>
            <a:r>
              <a:rPr lang="de-DE" sz="1200" b="1" dirty="0"/>
              <a:t>bestehende </a:t>
            </a:r>
            <a:r>
              <a:rPr lang="de-DE" sz="1200" b="1" dirty="0" err="1"/>
              <a:t>bAV</a:t>
            </a:r>
            <a:r>
              <a:rPr lang="de-DE" sz="1200" b="1" dirty="0"/>
              <a:t> hinzufügen</a:t>
            </a:r>
            <a:r>
              <a:rPr lang="de-DE" sz="1200" dirty="0"/>
              <a:t>, damit diese berücksichtigt wird.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5741349-638F-19B4-F982-BB3775B4C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5" t="79068" r="58744" b="5469"/>
          <a:stretch/>
        </p:blipFill>
        <p:spPr>
          <a:xfrm>
            <a:off x="3814428" y="3830316"/>
            <a:ext cx="1860887" cy="574492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547811BB-EC4C-1AC1-BB75-0B7F5DB1B99B}"/>
              </a:ext>
            </a:extLst>
          </p:cNvPr>
          <p:cNvSpPr/>
          <p:nvPr/>
        </p:nvSpPr>
        <p:spPr>
          <a:xfrm>
            <a:off x="3851275" y="3870866"/>
            <a:ext cx="939801" cy="17909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FDD1889-FB73-353A-7825-1676356D1A23}"/>
              </a:ext>
            </a:extLst>
          </p:cNvPr>
          <p:cNvSpPr/>
          <p:nvPr/>
        </p:nvSpPr>
        <p:spPr>
          <a:xfrm>
            <a:off x="3851275" y="4169316"/>
            <a:ext cx="1824040" cy="17909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E742AB1-8183-3134-36F3-7B40430BC70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609799" y="4960132"/>
            <a:ext cx="594221" cy="288000"/>
            <a:chOff x="6051982" y="4522170"/>
            <a:chExt cx="996870" cy="483151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89649F6-5030-C5C8-E92B-95FEEA73ADF7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B41475C-CA8C-CD35-828C-2F42AE44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sp>
        <p:nvSpPr>
          <p:cNvPr id="23" name="Bogen 22">
            <a:extLst>
              <a:ext uri="{FF2B5EF4-FFF2-40B4-BE49-F238E27FC236}">
                <a16:creationId xmlns:a16="http://schemas.microsoft.com/office/drawing/2014/main" id="{F50B39A3-E287-B936-3C06-75E7BBBBDEC8}"/>
              </a:ext>
            </a:extLst>
          </p:cNvPr>
          <p:cNvSpPr/>
          <p:nvPr/>
        </p:nvSpPr>
        <p:spPr>
          <a:xfrm rot="13939224" flipV="1">
            <a:off x="5855183" y="1523968"/>
            <a:ext cx="3517564" cy="5092181"/>
          </a:xfrm>
          <a:prstGeom prst="arc">
            <a:avLst>
              <a:gd name="adj1" fmla="val 17099798"/>
              <a:gd name="adj2" fmla="val 3273275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DAB0F759-DC59-9D50-7743-7EBA4BC1B80D}"/>
              </a:ext>
            </a:extLst>
          </p:cNvPr>
          <p:cNvSpPr/>
          <p:nvPr/>
        </p:nvSpPr>
        <p:spPr>
          <a:xfrm rot="7660776" flipH="1" flipV="1">
            <a:off x="1017983" y="2503281"/>
            <a:ext cx="2982256" cy="3069786"/>
          </a:xfrm>
          <a:prstGeom prst="arc">
            <a:avLst>
              <a:gd name="adj1" fmla="val 17099798"/>
              <a:gd name="adj2" fmla="val 2729819"/>
            </a:avLst>
          </a:prstGeom>
          <a:ln w="31750" cap="sq">
            <a:solidFill>
              <a:schemeClr val="accent2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5" name="Fußzeilenplatzhalter 6">
            <a:extLst>
              <a:ext uri="{FF2B5EF4-FFF2-40B4-BE49-F238E27FC236}">
                <a16:creationId xmlns:a16="http://schemas.microsoft.com/office/drawing/2014/main" id="{7A3EF714-EF37-3568-D96E-35108D24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359157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FE3C457-6283-C1B9-3BE2-C5049611B6E5}"/>
              </a:ext>
            </a:extLst>
          </p:cNvPr>
          <p:cNvSpPr>
            <a:spLocks/>
          </p:cNvSpPr>
          <p:nvPr/>
        </p:nvSpPr>
        <p:spPr>
          <a:xfrm>
            <a:off x="0" y="1550924"/>
            <a:ext cx="12192000" cy="4754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941942-9739-B30D-B3B4-62477520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Arbeitnehmer findet an verschiedenen Stellen übersichtliche Informationen zur </a:t>
            </a:r>
            <a:r>
              <a:rPr lang="de-DE" dirty="0" err="1"/>
              <a:t>bAV</a:t>
            </a:r>
            <a:r>
              <a:rPr lang="de-DE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1913ED-803C-390F-A463-9507667B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13" name="Gruppieren 10">
            <a:extLst>
              <a:ext uri="{FF2B5EF4-FFF2-40B4-BE49-F238E27FC236}">
                <a16:creationId xmlns:a16="http://schemas.microsoft.com/office/drawing/2014/main" id="{CB15DC8B-040A-0F34-3CD0-71419FD34ADA}"/>
              </a:ext>
            </a:extLst>
          </p:cNvPr>
          <p:cNvGrpSpPr/>
          <p:nvPr/>
        </p:nvGrpSpPr>
        <p:grpSpPr>
          <a:xfrm>
            <a:off x="5895983" y="2721623"/>
            <a:ext cx="6228184" cy="3386683"/>
            <a:chOff x="471810" y="3911731"/>
            <a:chExt cx="8208914" cy="4665493"/>
          </a:xfrm>
        </p:grpSpPr>
        <p:sp>
          <p:nvSpPr>
            <p:cNvPr id="14" name="Ellipse 9">
              <a:extLst>
                <a:ext uri="{FF2B5EF4-FFF2-40B4-BE49-F238E27FC236}">
                  <a16:creationId xmlns:a16="http://schemas.microsoft.com/office/drawing/2014/main" id="{8E2AEC70-934E-D0A8-EBEA-89339162B663}"/>
                </a:ext>
              </a:extLst>
            </p:cNvPr>
            <p:cNvSpPr/>
            <p:nvPr/>
          </p:nvSpPr>
          <p:spPr>
            <a:xfrm>
              <a:off x="471810" y="8317209"/>
              <a:ext cx="8208914" cy="26001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u="sng"/>
            </a:p>
          </p:txBody>
        </p:sp>
        <p:pic>
          <p:nvPicPr>
            <p:cNvPr id="15" name="Grafik 8">
              <a:extLst>
                <a:ext uri="{FF2B5EF4-FFF2-40B4-BE49-F238E27FC236}">
                  <a16:creationId xmlns:a16="http://schemas.microsoft.com/office/drawing/2014/main" id="{AD9C5EBE-D9A7-078A-97FE-92F29D69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2" y="3911731"/>
              <a:ext cx="7828096" cy="4526984"/>
            </a:xfrm>
            <a:prstGeom prst="rect">
              <a:avLst/>
            </a:prstGeom>
            <a:effectLst/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2AD7C9A4-F1FA-6B10-9FC6-0C96B91FEE62}"/>
              </a:ext>
            </a:extLst>
          </p:cNvPr>
          <p:cNvSpPr/>
          <p:nvPr/>
        </p:nvSpPr>
        <p:spPr>
          <a:xfrm>
            <a:off x="6639718" y="2874247"/>
            <a:ext cx="4572000" cy="277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868C2F2-4525-EAD8-7603-235CBAB81C65}"/>
              </a:ext>
            </a:extLst>
          </p:cNvPr>
          <p:cNvSpPr/>
          <p:nvPr/>
        </p:nvSpPr>
        <p:spPr>
          <a:xfrm>
            <a:off x="335360" y="4407390"/>
            <a:ext cx="6228184" cy="18874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u="sng"/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1ABB473F-E053-0AE0-3D95-71A1D91D3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" y="1252903"/>
            <a:ext cx="5939254" cy="3286139"/>
          </a:xfrm>
          <a:prstGeom prst="rect">
            <a:avLst/>
          </a:prstGeom>
          <a:effectLst/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EEBC2EA-2DFD-EEE4-EF9B-B735C69E939A}"/>
              </a:ext>
            </a:extLst>
          </p:cNvPr>
          <p:cNvSpPr/>
          <p:nvPr/>
        </p:nvSpPr>
        <p:spPr>
          <a:xfrm>
            <a:off x="1033859" y="1388586"/>
            <a:ext cx="4572000" cy="279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468499-2D1F-EF4A-5A84-551410781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7" r="4733"/>
          <a:stretch/>
        </p:blipFill>
        <p:spPr>
          <a:xfrm>
            <a:off x="1033859" y="1388585"/>
            <a:ext cx="4571596" cy="26593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83C4F5-F356-384B-5646-FA7DFCF61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718" y="2874247"/>
            <a:ext cx="4571999" cy="2716604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D7976E5-4777-49FB-BC4B-40E8424ABE04}"/>
              </a:ext>
            </a:extLst>
          </p:cNvPr>
          <p:cNvSpPr txBox="1"/>
          <p:nvPr/>
        </p:nvSpPr>
        <p:spPr>
          <a:xfrm>
            <a:off x="6151056" y="1756104"/>
            <a:ext cx="5453277" cy="79200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288000" tIns="180000" rIns="180000" bIns="180000" anchor="ctr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Der Arbeitnehmer kann sich </a:t>
            </a:r>
            <a:r>
              <a:rPr lang="de-DE" sz="1200" b="1" dirty="0"/>
              <a:t>einen Überblick</a:t>
            </a:r>
            <a:r>
              <a:rPr lang="de-DE" sz="1200" dirty="0"/>
              <a:t> über die </a:t>
            </a:r>
            <a:r>
              <a:rPr lang="de-DE" sz="1200" b="1" dirty="0"/>
              <a:t>Funktionsweise</a:t>
            </a:r>
            <a:r>
              <a:rPr lang="de-DE" sz="1200" dirty="0"/>
              <a:t> und die </a:t>
            </a:r>
            <a:r>
              <a:rPr lang="de-DE" sz="1200" b="1" dirty="0"/>
              <a:t>Vorteile</a:t>
            </a:r>
            <a:r>
              <a:rPr lang="de-DE" sz="1200" dirty="0"/>
              <a:t> einer betrieblichen Altersversorgung verschaffen.</a:t>
            </a:r>
            <a:endParaRPr lang="de-DE" sz="1200" b="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6DC4F57-B278-2B5E-1099-5B1205A6FA01}"/>
              </a:ext>
            </a:extLst>
          </p:cNvPr>
          <p:cNvGrpSpPr/>
          <p:nvPr/>
        </p:nvGrpSpPr>
        <p:grpSpPr>
          <a:xfrm>
            <a:off x="6009247" y="1854994"/>
            <a:ext cx="288000" cy="594221"/>
            <a:chOff x="5616632" y="1896263"/>
            <a:chExt cx="288000" cy="594221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038C0EF-2782-7BFE-95A6-6918A0E13939}"/>
                </a:ext>
              </a:extLst>
            </p:cNvPr>
            <p:cNvSpPr/>
            <p:nvPr/>
          </p:nvSpPr>
          <p:spPr>
            <a:xfrm rot="10800000">
              <a:off x="5616632" y="1896263"/>
              <a:ext cx="288000" cy="594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64E84F5-BBE7-D03B-C870-F3660F5D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679302" y="2100425"/>
              <a:ext cx="162660" cy="185897"/>
            </a:xfrm>
            <a:prstGeom prst="rect">
              <a:avLst/>
            </a:prstGeom>
          </p:spPr>
        </p:pic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A221F5CC-6CE6-FB54-4CB3-E8ED5A6A10A6}"/>
              </a:ext>
            </a:extLst>
          </p:cNvPr>
          <p:cNvSpPr txBox="1"/>
          <p:nvPr/>
        </p:nvSpPr>
        <p:spPr>
          <a:xfrm>
            <a:off x="3009900" y="4824715"/>
            <a:ext cx="3143959" cy="792000"/>
          </a:xfrm>
          <a:prstGeom prst="rect">
            <a:avLst/>
          </a:prstGeom>
          <a:solidFill>
            <a:srgbClr val="DAE8CA"/>
          </a:solidFill>
          <a:ln w="15875">
            <a:noFill/>
          </a:ln>
        </p:spPr>
        <p:txBody>
          <a:bodyPr wrap="square" lIns="144000" tIns="144000" rIns="288000" bIns="144000" anchor="ctr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10000"/>
            </a:pPr>
            <a:r>
              <a:rPr lang="de-DE" sz="1200" dirty="0"/>
              <a:t>Im </a:t>
            </a:r>
            <a:r>
              <a:rPr lang="de-DE" sz="1200" b="1" dirty="0"/>
              <a:t>Hilfebereich</a:t>
            </a:r>
            <a:r>
              <a:rPr lang="de-DE" sz="1200" dirty="0"/>
              <a:t> findet der Arbeitnehmer Antworten auf häufig gestellte Fragen.</a:t>
            </a:r>
            <a:endParaRPr lang="de-DE" sz="1200" b="1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01ED79F-EF59-7853-2FE6-3F92EDF651A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56136" y="5076715"/>
            <a:ext cx="594221" cy="288000"/>
            <a:chOff x="6051982" y="4522170"/>
            <a:chExt cx="996870" cy="48315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EDB91720-FE6A-7DCB-B9AC-6603A702CA50}"/>
                </a:ext>
              </a:extLst>
            </p:cNvPr>
            <p:cNvSpPr/>
            <p:nvPr/>
          </p:nvSpPr>
          <p:spPr>
            <a:xfrm rot="5400000">
              <a:off x="6308841" y="4265311"/>
              <a:ext cx="483151" cy="9968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00A470C-A3AC-6CD6-1380-150485566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6413976" y="4607815"/>
              <a:ext cx="272880" cy="311863"/>
            </a:xfrm>
            <a:prstGeom prst="rect">
              <a:avLst/>
            </a:prstGeom>
          </p:spPr>
        </p:pic>
      </p:grpSp>
      <p:pic>
        <p:nvPicPr>
          <p:cNvPr id="31" name="Grafik 14">
            <a:extLst>
              <a:ext uri="{FF2B5EF4-FFF2-40B4-BE49-F238E27FC236}">
                <a16:creationId xmlns:a16="http://schemas.microsoft.com/office/drawing/2014/main" id="{40D2E628-7A7B-1D93-54B2-1AB55907EC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28" t="2334" r="2855" b="91460"/>
          <a:stretch/>
        </p:blipFill>
        <p:spPr>
          <a:xfrm>
            <a:off x="10230999" y="3004717"/>
            <a:ext cx="615461" cy="170686"/>
          </a:xfrm>
          <a:prstGeom prst="rect">
            <a:avLst/>
          </a:prstGeom>
        </p:spPr>
      </p:pic>
      <p:pic>
        <p:nvPicPr>
          <p:cNvPr id="32" name="Grafik 11">
            <a:extLst>
              <a:ext uri="{FF2B5EF4-FFF2-40B4-BE49-F238E27FC236}">
                <a16:creationId xmlns:a16="http://schemas.microsoft.com/office/drawing/2014/main" id="{E1251A82-5F20-FD82-02EC-133CC20389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38" t="9300" r="4437" b="11245"/>
          <a:stretch/>
        </p:blipFill>
        <p:spPr>
          <a:xfrm>
            <a:off x="9087149" y="3271787"/>
            <a:ext cx="650875" cy="170686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17AB5A4-D0EA-B681-6B8A-1BCD6664F4C6}"/>
              </a:ext>
            </a:extLst>
          </p:cNvPr>
          <p:cNvSpPr/>
          <p:nvPr/>
        </p:nvSpPr>
        <p:spPr>
          <a:xfrm>
            <a:off x="9077325" y="3037524"/>
            <a:ext cx="644525" cy="404950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806780C0-DAC1-C19A-2C73-CC5CACAB5135}"/>
              </a:ext>
            </a:extLst>
          </p:cNvPr>
          <p:cNvCxnSpPr>
            <a:cxnSpLocks/>
          </p:cNvCxnSpPr>
          <p:nvPr/>
        </p:nvCxnSpPr>
        <p:spPr>
          <a:xfrm flipH="1" flipV="1">
            <a:off x="9471324" y="3510665"/>
            <a:ext cx="266700" cy="168864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ußzeilenplatzhalter 6">
            <a:extLst>
              <a:ext uri="{FF2B5EF4-FFF2-40B4-BE49-F238E27FC236}">
                <a16:creationId xmlns:a16="http://schemas.microsoft.com/office/drawing/2014/main" id="{ED78D78E-C958-DA5F-9ED3-1FA5E2AE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HDI </a:t>
            </a:r>
            <a:r>
              <a:rPr lang="de-DE" dirty="0" err="1"/>
              <a:t>mybAV</a:t>
            </a:r>
            <a:r>
              <a:rPr lang="de-DE" dirty="0"/>
              <a:t>: Arbeitnehmersicht | Marketing-Unterlage | März 2024</a:t>
            </a:r>
          </a:p>
        </p:txBody>
      </p:sp>
    </p:spTree>
    <p:extLst>
      <p:ext uri="{BB962C8B-B14F-4D97-AF65-F5344CB8AC3E}">
        <p14:creationId xmlns:p14="http://schemas.microsoft.com/office/powerpoint/2010/main" val="3285584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KPt0PNSsa3f1WY1GHc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heme/theme1.xml><?xml version="1.0" encoding="utf-8"?>
<a:theme xmlns:a="http://schemas.openxmlformats.org/drawingml/2006/main" name="HDI Master 16:9 DE">
  <a:themeElements>
    <a:clrScheme name="HDI_FINAL">
      <a:dk1>
        <a:sysClr val="windowText" lastClr="000000"/>
      </a:dk1>
      <a:lt1>
        <a:sysClr val="window" lastClr="FFFFFF"/>
      </a:lt1>
      <a:dk2>
        <a:srgbClr val="C15701"/>
      </a:dk2>
      <a:lt2>
        <a:srgbClr val="E60018"/>
      </a:lt2>
      <a:accent1>
        <a:srgbClr val="006729"/>
      </a:accent1>
      <a:accent2>
        <a:srgbClr val="65A518"/>
      </a:accent2>
      <a:accent3>
        <a:srgbClr val="00A3A8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None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0" indent="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None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F7E00"/>
    </a:custClr>
    <a:custClr>
      <a:srgbClr val="B2D28B"/>
    </a:custClr>
    <a:custClr>
      <a:srgbClr val="7FD1D3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0E4B9"/>
    </a:custClr>
    <a:custClr>
      <a:srgbClr val="B2E3E5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8.potx" id="{49FFFE18-9A6A-4C9F-A528-F5B5CBCEA9C0}" vid="{75202F55-58AA-4C4A-83CB-7E9E58D48F7F}"/>
    </a:ext>
  </a:extLst>
</a:theme>
</file>

<file path=ppt/theme/theme2.xml><?xml version="1.0" encoding="utf-8"?>
<a:theme xmlns:a="http://schemas.openxmlformats.org/drawingml/2006/main" name="Office">
  <a:themeElements>
    <a:clrScheme name="HDI_FINAL">
      <a:dk1>
        <a:sysClr val="windowText" lastClr="000000"/>
      </a:dk1>
      <a:lt1>
        <a:sysClr val="window" lastClr="FFFFFF"/>
      </a:lt1>
      <a:dk2>
        <a:srgbClr val="C15701"/>
      </a:dk2>
      <a:lt2>
        <a:srgbClr val="E60018"/>
      </a:lt2>
      <a:accent1>
        <a:srgbClr val="006729"/>
      </a:accent1>
      <a:accent2>
        <a:srgbClr val="65A518"/>
      </a:accent2>
      <a:accent3>
        <a:srgbClr val="00A3A8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DI_FINAL">
      <a:dk1>
        <a:sysClr val="windowText" lastClr="000000"/>
      </a:dk1>
      <a:lt1>
        <a:sysClr val="window" lastClr="FFFFFF"/>
      </a:lt1>
      <a:dk2>
        <a:srgbClr val="C15701"/>
      </a:dk2>
      <a:lt2>
        <a:srgbClr val="E60018"/>
      </a:lt2>
      <a:accent1>
        <a:srgbClr val="006729"/>
      </a:accent1>
      <a:accent2>
        <a:srgbClr val="65A518"/>
      </a:accent2>
      <a:accent3>
        <a:srgbClr val="00A3A8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HDI_Master_16zu9_DE_scr08</Template>
  <TotalTime>0</TotalTime>
  <Words>792</Words>
  <Application>Microsoft Office PowerPoint</Application>
  <PresentationFormat>Breitbild</PresentationFormat>
  <Paragraphs>97</Paragraphs>
  <Slides>14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Open Sans</vt:lpstr>
      <vt:lpstr>Wingdings</vt:lpstr>
      <vt:lpstr>HDI Master 16:9 DE</vt:lpstr>
      <vt:lpstr>think-cell Folie</vt:lpstr>
      <vt:lpstr>Das HDI mybAV – Quick Guide Arbeitnehmersicht. </vt:lpstr>
      <vt:lpstr>Hat der Arbeitnehmer eine Einladung zum HDI mybAV erhalten, kann er sich in wenigen Schritten registrieren.</vt:lpstr>
      <vt:lpstr>Für die Registrierung benötigt der Arbeitnehmer den persönlichen Aktivierungs-Code aus der Einladung.</vt:lpstr>
      <vt:lpstr>Im HDI mybAV kann sich der Arbeitnehmer via Schieberegler über seine persönliche bAV beraten.</vt:lpstr>
      <vt:lpstr>Nach dem Klick auf „Genau berechnen“ werden einmalig persönliche Angaben abgefragt.1)</vt:lpstr>
      <vt:lpstr>Der Arbeitnehmer erhält einen Überblick über die Zuschüsse und den Gesamtbeitrag.</vt:lpstr>
      <vt:lpstr>Der Beitrag und der Vertragsbeginn können angepasst werden.</vt:lpstr>
      <vt:lpstr>Der Arbeitnehmer kann seine Rentenhochrechnung  und Versorgungslücke auf einen Blick einsehen.</vt:lpstr>
      <vt:lpstr>Der Arbeitnehmer findet an verschiedenen Stellen übersichtliche Informationen zur bAV.</vt:lpstr>
      <vt:lpstr>Der Arbeitnehmer wird über die Rentenhöhe in der Leistungsphase nach Abzug von Steuer- und Sozialabgaben informiert.</vt:lpstr>
      <vt:lpstr>Der Arbeitnehmer kann sich auch direkt an den Vertriebspartner wenden.</vt:lpstr>
      <vt:lpstr>Hat sich der Arbeitnehmer ausreichend informiert, kann er im nächsten Schritt auf den Button „Antrag generieren“ klicken.</vt:lpstr>
      <vt:lpstr>Nach kurzer Prüfung der Daten kann der Arbeitnehmer abschließend auf „Jetzt Entgeltumwandlung beantragen“ klicken.</vt:lpstr>
      <vt:lpstr>Bestandsübersicht: Bestehende Verträge sind für den Arbeitnehmer im HDI mybAV jederzeit einsehbar.</vt:lpstr>
    </vt:vector>
  </TitlesOfParts>
  <Manager>Name</Manager>
  <Company>HDI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PowerPoint Vorlage</dc:subject>
  <dc:creator>Schneider, Anke</dc:creator>
  <dc:description>Für PowerPoint Office 365 optimierte Vorlage</dc:description>
  <cp:lastModifiedBy>Poloschek, Gabriele</cp:lastModifiedBy>
  <cp:revision>23</cp:revision>
  <cp:lastPrinted>2018-12-14T15:00:19Z</cp:lastPrinted>
  <dcterms:created xsi:type="dcterms:W3CDTF">2022-02-09T09:50:07Z</dcterms:created>
  <dcterms:modified xsi:type="dcterms:W3CDTF">2024-04-02T15:49:44Z</dcterms:modified>
</cp:coreProperties>
</file>